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71" r:id="rId4"/>
    <p:sldId id="257" r:id="rId5"/>
    <p:sldId id="258" r:id="rId6"/>
    <p:sldId id="278" r:id="rId7"/>
    <p:sldId id="277" r:id="rId8"/>
    <p:sldId id="275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59CE-ABC1-4D2B-A8F2-88CDE6E742D8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D66A-EF2F-44FC-A72C-DEA9CE776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9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59CE-ABC1-4D2B-A8F2-88CDE6E742D8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D66A-EF2F-44FC-A72C-DEA9CE776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83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59CE-ABC1-4D2B-A8F2-88CDE6E742D8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D66A-EF2F-44FC-A72C-DEA9CE776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15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59CE-ABC1-4D2B-A8F2-88CDE6E742D8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D66A-EF2F-44FC-A72C-DEA9CE776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66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59CE-ABC1-4D2B-A8F2-88CDE6E742D8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D66A-EF2F-44FC-A72C-DEA9CE776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71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59CE-ABC1-4D2B-A8F2-88CDE6E742D8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D66A-EF2F-44FC-A72C-DEA9CE776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29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59CE-ABC1-4D2B-A8F2-88CDE6E742D8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D66A-EF2F-44FC-A72C-DEA9CE776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5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59CE-ABC1-4D2B-A8F2-88CDE6E742D8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D66A-EF2F-44FC-A72C-DEA9CE776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8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59CE-ABC1-4D2B-A8F2-88CDE6E742D8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D66A-EF2F-44FC-A72C-DEA9CE776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9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59CE-ABC1-4D2B-A8F2-88CDE6E742D8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D66A-EF2F-44FC-A72C-DEA9CE776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36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59CE-ABC1-4D2B-A8F2-88CDE6E742D8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D66A-EF2F-44FC-A72C-DEA9CE776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8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959CE-ABC1-4D2B-A8F2-88CDE6E742D8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0D66A-EF2F-44FC-A72C-DEA9CE776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82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yuanbit/FinBERT-QA/blob/master/img/QA_pipeline.png?raw=tru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348880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</a:rPr>
              <a:t>FinBERT</a:t>
            </a:r>
          </a:p>
        </p:txBody>
      </p:sp>
    </p:spTree>
    <p:extLst>
      <p:ext uri="{BB962C8B-B14F-4D97-AF65-F5344CB8AC3E}">
        <p14:creationId xmlns:p14="http://schemas.microsoft.com/office/powerpoint/2010/main" val="213530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lt tex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17104"/>
            <a:ext cx="7361732" cy="4376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24292" y="188640"/>
            <a:ext cx="40954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 smtClean="0">
                <a:solidFill>
                  <a:srgbClr val="FF0000"/>
                </a:solidFill>
                <a:cs typeface="Arial" pitchFamily="34" charset="0"/>
              </a:rPr>
              <a:t>Overview of the model</a:t>
            </a:r>
            <a:endParaRPr lang="en-US" altLang="en-US" sz="32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20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250483"/>
            <a:ext cx="820891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Stages of training the model</a:t>
            </a:r>
            <a:endParaRPr lang="en-US" sz="3200" b="1" dirty="0">
              <a:solidFill>
                <a:srgbClr val="FF0000"/>
              </a:solidFill>
            </a:endParaRPr>
          </a:p>
          <a:p>
            <a:endParaRPr lang="en-US" sz="2800" b="1" dirty="0" smtClean="0">
              <a:solidFill>
                <a:srgbClr val="FF0000"/>
              </a:solidFill>
            </a:endParaRPr>
          </a:p>
          <a:p>
            <a:endParaRPr lang="en-US" sz="2800" b="1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FF0000"/>
                </a:solidFill>
              </a:rPr>
              <a:t>Transfer learning: </a:t>
            </a:r>
            <a:r>
              <a:rPr lang="en-US" sz="2000" b="1" dirty="0" smtClean="0"/>
              <a:t>MS Macro dataset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FF0000"/>
                </a:solidFill>
              </a:rPr>
              <a:t>Adaptive learning:</a:t>
            </a:r>
            <a:r>
              <a:rPr lang="en-US" sz="2000" b="1" dirty="0" smtClean="0"/>
              <a:t> FiQA dataset</a:t>
            </a:r>
          </a:p>
        </p:txBody>
      </p:sp>
    </p:spTree>
    <p:extLst>
      <p:ext uri="{BB962C8B-B14F-4D97-AF65-F5344CB8AC3E}">
        <p14:creationId xmlns:p14="http://schemas.microsoft.com/office/powerpoint/2010/main" val="76134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498" y="195599"/>
            <a:ext cx="845296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B</a:t>
            </a:r>
            <a:r>
              <a:rPr lang="en-US" sz="3200" b="1" dirty="0" smtClean="0">
                <a:solidFill>
                  <a:srgbClr val="FF0000"/>
                </a:solidFill>
              </a:rPr>
              <a:t>ert </a:t>
            </a:r>
            <a:r>
              <a:rPr lang="en-US" sz="3200" b="1" dirty="0">
                <a:solidFill>
                  <a:srgbClr val="FF0000"/>
                </a:solidFill>
              </a:rPr>
              <a:t>pointwise and B</a:t>
            </a:r>
            <a:r>
              <a:rPr lang="en-US" sz="3200" b="1" dirty="0" smtClean="0">
                <a:solidFill>
                  <a:srgbClr val="FF0000"/>
                </a:solidFill>
              </a:rPr>
              <a:t>ert pairwise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Bert pointwise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Data-point: </a:t>
            </a:r>
            <a:r>
              <a:rPr lang="en-US" dirty="0" smtClean="0"/>
              <a:t>1 Question and 1 Answer.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Advantage:</a:t>
            </a:r>
            <a:r>
              <a:rPr lang="en-US" dirty="0" smtClean="0"/>
              <a:t> Simpler to implement and train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Use-case: </a:t>
            </a:r>
            <a:r>
              <a:rPr lang="en-US" dirty="0" smtClean="0"/>
              <a:t>Sentiment Analysis, NER (</a:t>
            </a:r>
            <a:r>
              <a:rPr lang="fr-FR" dirty="0" err="1"/>
              <a:t>person</a:t>
            </a:r>
            <a:r>
              <a:rPr lang="fr-FR" dirty="0"/>
              <a:t> </a:t>
            </a:r>
            <a:r>
              <a:rPr lang="fr-FR" dirty="0" err="1"/>
              <a:t>names</a:t>
            </a:r>
            <a:r>
              <a:rPr lang="fr-FR" dirty="0"/>
              <a:t>, </a:t>
            </a:r>
            <a:r>
              <a:rPr lang="fr-FR" dirty="0" err="1"/>
              <a:t>organizations</a:t>
            </a:r>
            <a:r>
              <a:rPr lang="fr-FR" dirty="0"/>
              <a:t>, locations,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Drawback: </a:t>
            </a:r>
            <a:r>
              <a:rPr lang="en-US" dirty="0"/>
              <a:t>M</a:t>
            </a:r>
            <a:r>
              <a:rPr lang="en-US" dirty="0" smtClean="0"/>
              <a:t>ay </a:t>
            </a:r>
            <a:r>
              <a:rPr lang="en-US" dirty="0"/>
              <a:t>not capture the overall context or dependencies between different documents or sentences.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Bert pairwise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Data-point:</a:t>
            </a:r>
            <a:r>
              <a:rPr lang="en-US" b="1" dirty="0" smtClean="0">
                <a:solidFill>
                  <a:srgbClr val="FF33CC"/>
                </a:solidFill>
              </a:rPr>
              <a:t> </a:t>
            </a:r>
            <a:r>
              <a:rPr lang="en-US" dirty="0" smtClean="0"/>
              <a:t>1 Question and 2 Answers.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Advantage: </a:t>
            </a:r>
            <a:r>
              <a:rPr lang="en-US" dirty="0" smtClean="0"/>
              <a:t>Finds relative relevance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Use-case:</a:t>
            </a:r>
            <a:r>
              <a:rPr lang="en-US" dirty="0" smtClean="0"/>
              <a:t> Ranking and clustering, </a:t>
            </a:r>
            <a:r>
              <a:rPr lang="en-IN" dirty="0"/>
              <a:t>Textual </a:t>
            </a:r>
            <a:r>
              <a:rPr lang="en-IN" dirty="0" smtClean="0"/>
              <a:t>Similarity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Drawback:</a:t>
            </a:r>
            <a:r>
              <a:rPr lang="en-US" dirty="0" smtClean="0"/>
              <a:t> Computationally expensive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719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102106"/>
            <a:ext cx="849694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Dataset</a:t>
            </a:r>
            <a:endParaRPr lang="en-US" sz="4000" b="1" dirty="0" smtClean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There are 3 types of dataset: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1) Raw data:</a:t>
            </a:r>
            <a:r>
              <a:rPr lang="en-US" dirty="0" smtClean="0"/>
              <a:t> It has 3 components:</a:t>
            </a:r>
          </a:p>
          <a:p>
            <a:endParaRPr lang="en-US" dirty="0" smtClean="0"/>
          </a:p>
          <a:p>
            <a:pPr marL="1171621" lvl="1" indent="-457200">
              <a:buFont typeface="+mj-lt"/>
              <a:buAutoNum type="alphaLcParenR"/>
            </a:pPr>
            <a:r>
              <a:rPr lang="en-US" b="1" dirty="0" err="1" smtClean="0">
                <a:solidFill>
                  <a:srgbClr val="0070C0"/>
                </a:solidFill>
              </a:rPr>
              <a:t>FiQA_train_question_final.tsv</a:t>
            </a:r>
            <a:r>
              <a:rPr lang="en-US" dirty="0" smtClean="0"/>
              <a:t> </a:t>
            </a:r>
          </a:p>
          <a:p>
            <a:pPr marL="1171621" lvl="1" indent="-457200">
              <a:buFont typeface="+mj-lt"/>
              <a:buAutoNum type="alphaLcParenR"/>
            </a:pPr>
            <a:r>
              <a:rPr lang="en-US" b="1" dirty="0" err="1" smtClean="0">
                <a:solidFill>
                  <a:srgbClr val="0070C0"/>
                </a:solidFill>
              </a:rPr>
              <a:t>FiQA_train_doc_final.tsv</a:t>
            </a:r>
            <a:endParaRPr lang="en-US" dirty="0" smtClean="0"/>
          </a:p>
          <a:p>
            <a:pPr marL="1171621" lvl="1" indent="-457200">
              <a:buFont typeface="+mj-lt"/>
              <a:buAutoNum type="alphaLcParenR"/>
            </a:pPr>
            <a:r>
              <a:rPr lang="en-US" b="1" dirty="0" err="1" smtClean="0">
                <a:solidFill>
                  <a:srgbClr val="0070C0"/>
                </a:solidFill>
              </a:rPr>
              <a:t>FiQA_train_question_doc_final.tsv</a:t>
            </a:r>
            <a:endParaRPr lang="en-US" dirty="0" smtClean="0"/>
          </a:p>
          <a:p>
            <a:endParaRPr lang="en-US" sz="2400" dirty="0" smtClean="0"/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2) Processed dataset: </a:t>
            </a:r>
            <a:r>
              <a:rPr lang="en-US" dirty="0" smtClean="0"/>
              <a:t>The raw dataset is processed in the form of lists where each sample is a list of: </a:t>
            </a:r>
          </a:p>
          <a:p>
            <a:endParaRPr lang="en-US" b="1" dirty="0" smtClean="0"/>
          </a:p>
          <a:p>
            <a:pPr marL="1250236" lvl="1" indent="-535816">
              <a:buFont typeface="+mj-lt"/>
              <a:buAutoNum type="alphaLcParenR"/>
            </a:pPr>
            <a:r>
              <a:rPr lang="en-US" b="1" dirty="0" smtClean="0">
                <a:solidFill>
                  <a:srgbClr val="0070C0"/>
                </a:solidFill>
              </a:rPr>
              <a:t>A question ID</a:t>
            </a:r>
            <a:endParaRPr lang="en-US" dirty="0" smtClean="0"/>
          </a:p>
          <a:p>
            <a:pPr marL="1250236" lvl="1" indent="-535816">
              <a:buFont typeface="+mj-lt"/>
              <a:buAutoNum type="alphaLcParenR"/>
            </a:pPr>
            <a:r>
              <a:rPr lang="en-US" b="1" dirty="0" smtClean="0">
                <a:solidFill>
                  <a:srgbClr val="0070C0"/>
                </a:solidFill>
              </a:rPr>
              <a:t>A list of label answer IDs</a:t>
            </a:r>
            <a:endParaRPr lang="en-US" dirty="0" smtClean="0"/>
          </a:p>
          <a:p>
            <a:pPr marL="1250236" lvl="1" indent="-535816">
              <a:buFont typeface="+mj-lt"/>
              <a:buAutoNum type="alphaLcParenR"/>
            </a:pPr>
            <a:r>
              <a:rPr lang="en-US" b="1" dirty="0" smtClean="0">
                <a:solidFill>
                  <a:srgbClr val="0070C0"/>
                </a:solidFill>
              </a:rPr>
              <a:t>A list of answer candidate 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9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5727"/>
            <a:ext cx="864096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Dataset for Financial based BERT model</a:t>
            </a:r>
            <a:endParaRPr lang="en-US" sz="1600" b="1" dirty="0" smtClean="0">
              <a:solidFill>
                <a:srgbClr val="FF0000"/>
              </a:solidFill>
              <a:latin typeface="+mj-lt"/>
            </a:endParaRPr>
          </a:p>
          <a:p>
            <a:endParaRPr lang="en-US" sz="2400" b="1" dirty="0">
              <a:solidFill>
                <a:srgbClr val="FF0000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rgbClr val="FF0000"/>
                </a:solidFill>
                <a:latin typeface="+mj-lt"/>
              </a:rPr>
              <a:t>(Required) ---&gt; </a:t>
            </a:r>
            <a:r>
              <a:rPr lang="en-US" sz="1600" b="1" dirty="0" smtClean="0">
                <a:solidFill>
                  <a:srgbClr val="0070C0"/>
                </a:solidFill>
                <a:latin typeface="+mj-lt"/>
              </a:rPr>
              <a:t>For utilizing the model for predictions on our custom dataset: </a:t>
            </a:r>
            <a:r>
              <a:rPr lang="en-US" sz="1600" dirty="0" smtClean="0">
                <a:latin typeface="+mj-lt"/>
              </a:rPr>
              <a:t>In this case the custom dataset will be </a:t>
            </a:r>
            <a:r>
              <a:rPr lang="en-US" sz="1600" b="1" dirty="0" smtClean="0">
                <a:latin typeface="+mj-lt"/>
              </a:rPr>
              <a:t>'</a:t>
            </a:r>
            <a:r>
              <a:rPr lang="en-US" sz="1600" b="1" dirty="0" err="1" smtClean="0">
                <a:latin typeface="+mj-lt"/>
              </a:rPr>
              <a:t>docs.tsv</a:t>
            </a:r>
            <a:r>
              <a:rPr lang="en-US" sz="1600" b="1" dirty="0" smtClean="0">
                <a:latin typeface="+mj-lt"/>
              </a:rPr>
              <a:t>'</a:t>
            </a:r>
            <a:r>
              <a:rPr lang="en-US" sz="1600" dirty="0" smtClean="0">
                <a:latin typeface="+mj-lt"/>
              </a:rPr>
              <a:t> file with the following structure:</a:t>
            </a:r>
          </a:p>
          <a:p>
            <a:pPr marL="714421" lvl="1"/>
            <a:endParaRPr lang="en-US" sz="1600" b="1" dirty="0" smtClean="0">
              <a:solidFill>
                <a:srgbClr val="FF0000"/>
              </a:solidFill>
              <a:latin typeface="+mj-lt"/>
            </a:endParaRPr>
          </a:p>
          <a:p>
            <a:pPr marL="714421" lvl="1"/>
            <a:r>
              <a:rPr lang="en-US" sz="1600" b="1" dirty="0" err="1" smtClean="0">
                <a:solidFill>
                  <a:srgbClr val="FF00FF"/>
                </a:solidFill>
                <a:latin typeface="+mj-lt"/>
              </a:rPr>
              <a:t>docs.tsv</a:t>
            </a:r>
            <a:r>
              <a:rPr lang="en-US" sz="1600" b="1" dirty="0" smtClean="0">
                <a:solidFill>
                  <a:srgbClr val="FF00FF"/>
                </a:solidFill>
                <a:latin typeface="+mj-lt"/>
              </a:rPr>
              <a:t>: </a:t>
            </a:r>
            <a:r>
              <a:rPr lang="en-US" sz="1600" dirty="0" smtClean="0">
                <a:latin typeface="+mj-lt"/>
              </a:rPr>
              <a:t> It consists of 2 columns separated by 'tab-space':</a:t>
            </a:r>
          </a:p>
          <a:p>
            <a:pPr marL="2086021" lvl="3" indent="-457200">
              <a:buFont typeface="+mj-lt"/>
              <a:buAutoNum type="arabicParenR"/>
            </a:pPr>
            <a:r>
              <a:rPr lang="en-US" sz="1600" b="1" dirty="0" err="1" smtClean="0">
                <a:latin typeface="+mj-lt"/>
              </a:rPr>
              <a:t>docid</a:t>
            </a:r>
            <a:r>
              <a:rPr lang="en-US" sz="1600" b="1" dirty="0" smtClean="0">
                <a:latin typeface="+mj-lt"/>
              </a:rPr>
              <a:t>:</a:t>
            </a:r>
            <a:r>
              <a:rPr lang="en-US" sz="1600" dirty="0" smtClean="0">
                <a:latin typeface="+mj-lt"/>
              </a:rPr>
              <a:t> The id of the particular paragraph/chunk/doc</a:t>
            </a:r>
          </a:p>
          <a:p>
            <a:pPr marL="2086021" lvl="3" indent="-457200">
              <a:buFont typeface="+mj-lt"/>
              <a:buAutoNum type="arabicParenR"/>
            </a:pPr>
            <a:r>
              <a:rPr lang="en-US" sz="1600" b="1" dirty="0" smtClean="0">
                <a:latin typeface="+mj-lt"/>
              </a:rPr>
              <a:t>doc: </a:t>
            </a:r>
            <a:r>
              <a:rPr lang="en-US" sz="1600" dirty="0" smtClean="0">
                <a:latin typeface="+mj-lt"/>
              </a:rPr>
              <a:t>The text corresponding to that </a:t>
            </a:r>
            <a:r>
              <a:rPr lang="en-US" sz="1600" dirty="0" err="1" smtClean="0">
                <a:latin typeface="+mj-lt"/>
              </a:rPr>
              <a:t>docid</a:t>
            </a:r>
            <a:endParaRPr lang="en-US" sz="1600" dirty="0" smtClean="0">
              <a:latin typeface="+mj-lt"/>
            </a:endParaRPr>
          </a:p>
          <a:p>
            <a:endParaRPr lang="en-US" sz="1600" b="1" dirty="0">
              <a:solidFill>
                <a:srgbClr val="FF0000"/>
              </a:solidFill>
              <a:latin typeface="+mj-lt"/>
            </a:endParaRPr>
          </a:p>
          <a:p>
            <a:endParaRPr lang="en-US" sz="1600" b="1" dirty="0">
              <a:solidFill>
                <a:srgbClr val="FF0000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rgbClr val="FF0000"/>
                </a:solidFill>
                <a:latin typeface="+mj-lt"/>
              </a:rPr>
              <a:t>(Optional) ---&gt; </a:t>
            </a:r>
            <a:r>
              <a:rPr lang="en-US" sz="1600" b="1" dirty="0" smtClean="0">
                <a:solidFill>
                  <a:srgbClr val="0070C0"/>
                </a:solidFill>
                <a:latin typeface="+mj-lt"/>
              </a:rPr>
              <a:t>For fine tuning the model on our custom dataset:</a:t>
            </a:r>
            <a:r>
              <a:rPr lang="en-US" sz="16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In this case 3 raw files are required:</a:t>
            </a:r>
          </a:p>
          <a:p>
            <a:endParaRPr lang="en-US" sz="1600" dirty="0" smtClean="0">
              <a:latin typeface="+mj-lt"/>
            </a:endParaRPr>
          </a:p>
          <a:p>
            <a:pPr marL="1171621" lvl="1" indent="-457200">
              <a:buFont typeface="+mj-lt"/>
              <a:buAutoNum type="alphaLcParenR"/>
            </a:pPr>
            <a:r>
              <a:rPr lang="en-US" sz="1600" b="1" dirty="0" err="1" smtClean="0">
                <a:solidFill>
                  <a:srgbClr val="FF00FF"/>
                </a:solidFill>
                <a:latin typeface="+mj-lt"/>
              </a:rPr>
              <a:t>FiQA_train_question_final.tsv</a:t>
            </a:r>
            <a:r>
              <a:rPr lang="en-US" sz="1600" b="1" dirty="0" smtClean="0">
                <a:solidFill>
                  <a:srgbClr val="FF00FF"/>
                </a:solidFill>
                <a:latin typeface="+mj-lt"/>
              </a:rPr>
              <a:t>:</a:t>
            </a:r>
            <a:r>
              <a:rPr lang="en-US" sz="1600" dirty="0" smtClean="0">
                <a:solidFill>
                  <a:srgbClr val="FF00FF"/>
                </a:solidFill>
                <a:latin typeface="+mj-lt"/>
              </a:rPr>
              <a:t>  </a:t>
            </a:r>
            <a:r>
              <a:rPr lang="en-US" sz="1600" dirty="0" smtClean="0">
                <a:latin typeface="+mj-lt"/>
              </a:rPr>
              <a:t>It consists of 2 columns separated by 'tab-space':</a:t>
            </a:r>
          </a:p>
          <a:p>
            <a:pPr marL="2086021" lvl="3" indent="-457200">
              <a:buFont typeface="+mj-lt"/>
              <a:buAutoNum type="arabicParenR"/>
            </a:pPr>
            <a:r>
              <a:rPr lang="en-US" sz="1600" b="1" dirty="0" err="1" smtClean="0">
                <a:latin typeface="+mj-lt"/>
              </a:rPr>
              <a:t>qid</a:t>
            </a:r>
            <a:r>
              <a:rPr lang="en-US" sz="1600" b="1" dirty="0" smtClean="0">
                <a:latin typeface="+mj-lt"/>
              </a:rPr>
              <a:t>:</a:t>
            </a:r>
            <a:r>
              <a:rPr lang="en-US" sz="1600" dirty="0" smtClean="0">
                <a:latin typeface="+mj-lt"/>
              </a:rPr>
              <a:t> The id of the particular question</a:t>
            </a:r>
          </a:p>
          <a:p>
            <a:pPr marL="2086021" lvl="3" indent="-457200">
              <a:buFont typeface="+mj-lt"/>
              <a:buAutoNum type="arabicParenR"/>
            </a:pPr>
            <a:r>
              <a:rPr lang="en-US" sz="1600" b="1" dirty="0" smtClean="0">
                <a:latin typeface="+mj-lt"/>
              </a:rPr>
              <a:t>question:</a:t>
            </a:r>
            <a:r>
              <a:rPr lang="en-US" sz="1600" dirty="0" smtClean="0">
                <a:latin typeface="+mj-lt"/>
              </a:rPr>
              <a:t> The question in the form of text corresponding to that </a:t>
            </a:r>
            <a:r>
              <a:rPr lang="en-US" sz="1600" dirty="0" err="1" smtClean="0">
                <a:latin typeface="+mj-lt"/>
              </a:rPr>
              <a:t>qid</a:t>
            </a:r>
            <a:endParaRPr lang="en-US" sz="1600" dirty="0" smtClean="0">
              <a:latin typeface="+mj-lt"/>
            </a:endParaRPr>
          </a:p>
          <a:p>
            <a:pPr marL="1171621" lvl="1" indent="-457200">
              <a:buFont typeface="+mj-lt"/>
              <a:buAutoNum type="alphaLcParenR"/>
            </a:pPr>
            <a:endParaRPr lang="en-US" sz="1600" dirty="0" smtClean="0">
              <a:latin typeface="+mj-lt"/>
            </a:endParaRPr>
          </a:p>
          <a:p>
            <a:pPr marL="1171621" lvl="1" indent="-457200">
              <a:buFont typeface="+mj-lt"/>
              <a:buAutoNum type="alphaLcParenR"/>
            </a:pPr>
            <a:r>
              <a:rPr lang="en-US" sz="1600" b="1" dirty="0" err="1" smtClean="0">
                <a:solidFill>
                  <a:srgbClr val="FF00FF"/>
                </a:solidFill>
                <a:latin typeface="+mj-lt"/>
              </a:rPr>
              <a:t>FiQA_train_doc_final.tsv</a:t>
            </a:r>
            <a:r>
              <a:rPr lang="en-US" sz="1600" b="1" dirty="0" smtClean="0">
                <a:solidFill>
                  <a:srgbClr val="FF00FF"/>
                </a:solidFill>
                <a:latin typeface="+mj-lt"/>
              </a:rPr>
              <a:t>:</a:t>
            </a:r>
            <a:r>
              <a:rPr lang="en-US" sz="1600" dirty="0" smtClean="0">
                <a:latin typeface="+mj-lt"/>
              </a:rPr>
              <a:t> It consists of 2 columns separated by 'tab-space':</a:t>
            </a:r>
          </a:p>
          <a:p>
            <a:pPr marL="2086021" lvl="3" indent="-457200">
              <a:buFont typeface="+mj-lt"/>
              <a:buAutoNum type="arabicParenR"/>
            </a:pPr>
            <a:r>
              <a:rPr lang="en-US" sz="1600" b="1" dirty="0" err="1" smtClean="0">
                <a:latin typeface="+mj-lt"/>
              </a:rPr>
              <a:t>docid</a:t>
            </a:r>
            <a:r>
              <a:rPr lang="en-US" sz="1600" b="1" dirty="0" smtClean="0">
                <a:latin typeface="+mj-lt"/>
              </a:rPr>
              <a:t>:</a:t>
            </a:r>
            <a:r>
              <a:rPr lang="en-US" sz="1600" dirty="0" smtClean="0">
                <a:latin typeface="+mj-lt"/>
              </a:rPr>
              <a:t> The id of the particular paragraph/chunk/doc</a:t>
            </a:r>
          </a:p>
          <a:p>
            <a:pPr marL="2086021" lvl="3" indent="-457200">
              <a:buFont typeface="+mj-lt"/>
              <a:buAutoNum type="arabicParenR"/>
            </a:pPr>
            <a:r>
              <a:rPr lang="en-US" sz="1600" b="1" dirty="0" smtClean="0">
                <a:latin typeface="+mj-lt"/>
              </a:rPr>
              <a:t>doc:</a:t>
            </a:r>
            <a:r>
              <a:rPr lang="en-US" sz="1600" dirty="0" smtClean="0">
                <a:latin typeface="+mj-lt"/>
              </a:rPr>
              <a:t> The text corresponding to that </a:t>
            </a:r>
            <a:r>
              <a:rPr lang="en-US" sz="1600" dirty="0" err="1" smtClean="0">
                <a:latin typeface="+mj-lt"/>
              </a:rPr>
              <a:t>docid</a:t>
            </a:r>
            <a:endParaRPr lang="en-US" sz="1600" dirty="0" smtClean="0">
              <a:latin typeface="+mj-lt"/>
            </a:endParaRPr>
          </a:p>
          <a:p>
            <a:pPr marL="2086021" lvl="3" indent="-457200">
              <a:buFont typeface="+mj-lt"/>
              <a:buAutoNum type="arabicParenR"/>
            </a:pPr>
            <a:endParaRPr lang="en-US" sz="1600" dirty="0" smtClean="0">
              <a:latin typeface="+mj-lt"/>
            </a:endParaRPr>
          </a:p>
          <a:p>
            <a:pPr marL="1171621" lvl="1" indent="-457200">
              <a:buFont typeface="+mj-lt"/>
              <a:buAutoNum type="alphaLcParenR"/>
            </a:pPr>
            <a:r>
              <a:rPr lang="en-US" sz="1600" b="1" dirty="0" err="1" smtClean="0">
                <a:solidFill>
                  <a:srgbClr val="FF00FF"/>
                </a:solidFill>
                <a:latin typeface="+mj-lt"/>
              </a:rPr>
              <a:t>FiQA_train_question_doc_final.tsv</a:t>
            </a:r>
            <a:r>
              <a:rPr lang="en-US" sz="1600" b="1" dirty="0" smtClean="0">
                <a:solidFill>
                  <a:srgbClr val="FF00FF"/>
                </a:solidFill>
                <a:latin typeface="+mj-lt"/>
              </a:rPr>
              <a:t>:</a:t>
            </a:r>
            <a:r>
              <a:rPr lang="en-US" sz="1600" dirty="0" smtClean="0">
                <a:solidFill>
                  <a:srgbClr val="FF00FF"/>
                </a:solidFill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It consists of 2 columns separated by 'tab-space':</a:t>
            </a:r>
          </a:p>
          <a:p>
            <a:pPr marL="2086021" lvl="3" indent="-457200">
              <a:buFont typeface="+mj-lt"/>
              <a:buAutoNum type="arabicParenR"/>
            </a:pPr>
            <a:r>
              <a:rPr lang="en-US" sz="1600" b="1" dirty="0" err="1" smtClean="0">
                <a:latin typeface="+mj-lt"/>
              </a:rPr>
              <a:t>qid</a:t>
            </a:r>
            <a:r>
              <a:rPr lang="en-US" sz="1600" b="1" dirty="0" smtClean="0">
                <a:latin typeface="+mj-lt"/>
              </a:rPr>
              <a:t>:</a:t>
            </a:r>
            <a:r>
              <a:rPr lang="en-US" sz="1600" dirty="0" smtClean="0">
                <a:latin typeface="+mj-lt"/>
              </a:rPr>
              <a:t> The question id belonging to '</a:t>
            </a:r>
            <a:r>
              <a:rPr lang="en-US" sz="1600" dirty="0" err="1" smtClean="0">
                <a:latin typeface="+mj-lt"/>
              </a:rPr>
              <a:t>FiQA_train_question_final.tsv</a:t>
            </a:r>
            <a:r>
              <a:rPr lang="en-US" sz="1600" dirty="0">
                <a:latin typeface="+mj-lt"/>
              </a:rPr>
              <a:t>'</a:t>
            </a:r>
            <a:endParaRPr lang="en-US" sz="1600" dirty="0" smtClean="0">
              <a:latin typeface="+mj-lt"/>
            </a:endParaRPr>
          </a:p>
          <a:p>
            <a:pPr marL="2086021" lvl="3" indent="-457200">
              <a:buFont typeface="+mj-lt"/>
              <a:buAutoNum type="arabicParenR"/>
            </a:pPr>
            <a:r>
              <a:rPr lang="en-US" sz="1600" b="1" dirty="0" err="1" smtClean="0">
                <a:latin typeface="+mj-lt"/>
              </a:rPr>
              <a:t>docid</a:t>
            </a:r>
            <a:r>
              <a:rPr lang="en-US" sz="1600" b="1" dirty="0" smtClean="0">
                <a:latin typeface="+mj-lt"/>
              </a:rPr>
              <a:t>: </a:t>
            </a:r>
            <a:r>
              <a:rPr lang="en-US" sz="1600" dirty="0" smtClean="0">
                <a:latin typeface="+mj-lt"/>
              </a:rPr>
              <a:t>The </a:t>
            </a:r>
            <a:r>
              <a:rPr lang="en-US" sz="1600" dirty="0" err="1" smtClean="0">
                <a:latin typeface="+mj-lt"/>
              </a:rPr>
              <a:t>docid</a:t>
            </a:r>
            <a:r>
              <a:rPr lang="en-US" sz="1600" dirty="0" smtClean="0">
                <a:latin typeface="+mj-lt"/>
              </a:rPr>
              <a:t> taken from '</a:t>
            </a:r>
            <a:r>
              <a:rPr lang="en-US" sz="1600" dirty="0" err="1" smtClean="0">
                <a:latin typeface="+mj-lt"/>
              </a:rPr>
              <a:t>FiQA_train_doc_final.tsv</a:t>
            </a:r>
            <a:r>
              <a:rPr lang="en-US" sz="1600" dirty="0" smtClean="0">
                <a:latin typeface="+mj-lt"/>
              </a:rPr>
              <a:t>' that is an answer to </a:t>
            </a:r>
            <a:r>
              <a:rPr lang="en-US" sz="1600" dirty="0" err="1" smtClean="0">
                <a:latin typeface="+mj-lt"/>
              </a:rPr>
              <a:t>qid</a:t>
            </a:r>
            <a:r>
              <a:rPr lang="en-US" sz="1600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747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404664"/>
            <a:ext cx="8424936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Sample processed dataset</a:t>
            </a:r>
            <a:endParaRPr lang="en-IN" sz="2800" b="1" dirty="0" smtClean="0">
              <a:solidFill>
                <a:srgbClr val="FF0000"/>
              </a:solidFill>
            </a:endParaRPr>
          </a:p>
          <a:p>
            <a:endParaRPr lang="en-IN" b="1" dirty="0" smtClean="0"/>
          </a:p>
          <a:p>
            <a:endParaRPr lang="en-IN" sz="2800" b="1" dirty="0" smtClean="0"/>
          </a:p>
          <a:p>
            <a:r>
              <a:rPr lang="en-IN" sz="3200" b="1" dirty="0" smtClean="0"/>
              <a:t>[</a:t>
            </a:r>
          </a:p>
          <a:p>
            <a:endParaRPr lang="en-IN" sz="2000" b="1" dirty="0" smtClean="0"/>
          </a:p>
          <a:p>
            <a:r>
              <a:rPr lang="en-IN" sz="2800" b="1" dirty="0" smtClean="0"/>
              <a:t>[</a:t>
            </a:r>
            <a:r>
              <a:rPr lang="en-IN" sz="2000" b="1" dirty="0" smtClean="0">
                <a:solidFill>
                  <a:srgbClr val="FF0000"/>
                </a:solidFill>
              </a:rPr>
              <a:t>0</a:t>
            </a:r>
            <a:r>
              <a:rPr lang="en-IN" sz="2000" dirty="0" smtClean="0"/>
              <a:t>,</a:t>
            </a:r>
            <a:r>
              <a:rPr lang="en-IN" sz="2000" dirty="0" smtClean="0">
                <a:solidFill>
                  <a:srgbClr val="0070C0"/>
                </a:solidFill>
              </a:rPr>
              <a:t> </a:t>
            </a:r>
            <a:r>
              <a:rPr lang="en-IN" sz="2000" b="1" dirty="0" smtClean="0">
                <a:solidFill>
                  <a:srgbClr val="0070C0"/>
                </a:solidFill>
              </a:rPr>
              <a:t>[18850]</a:t>
            </a:r>
            <a:r>
              <a:rPr lang="en-IN" sz="2000" dirty="0" smtClean="0">
                <a:solidFill>
                  <a:srgbClr val="00B050"/>
                </a:solidFill>
              </a:rPr>
              <a:t>, </a:t>
            </a:r>
            <a:r>
              <a:rPr lang="en-IN" sz="2000" b="1" dirty="0" smtClean="0">
                <a:solidFill>
                  <a:srgbClr val="00B050"/>
                </a:solidFill>
              </a:rPr>
              <a:t>[53157, 14464, 32621, 33800, 15377, 35416, 18850]</a:t>
            </a:r>
            <a:r>
              <a:rPr lang="en-IN" sz="2800" b="1" dirty="0" smtClean="0"/>
              <a:t>]</a:t>
            </a:r>
            <a:endParaRPr lang="en-IN" sz="2000" b="1" dirty="0" smtClean="0"/>
          </a:p>
          <a:p>
            <a:r>
              <a:rPr lang="en-IN" sz="2800" b="1" dirty="0" smtClean="0"/>
              <a:t>[</a:t>
            </a:r>
            <a:r>
              <a:rPr lang="en-IN" sz="2000" b="1" dirty="0" smtClean="0">
                <a:solidFill>
                  <a:srgbClr val="FF0000"/>
                </a:solidFill>
              </a:rPr>
              <a:t>1</a:t>
            </a:r>
            <a:r>
              <a:rPr lang="en-IN" sz="2000" dirty="0" smtClean="0"/>
              <a:t>, </a:t>
            </a:r>
            <a:r>
              <a:rPr lang="en-IN" sz="2000" b="1" dirty="0" smtClean="0">
                <a:solidFill>
                  <a:srgbClr val="0070C0"/>
                </a:solidFill>
              </a:rPr>
              <a:t>[14255]</a:t>
            </a:r>
            <a:r>
              <a:rPr lang="en-IN" sz="2000" dirty="0" smtClean="0">
                <a:solidFill>
                  <a:srgbClr val="00B050"/>
                </a:solidFill>
              </a:rPr>
              <a:t>, </a:t>
            </a:r>
            <a:r>
              <a:rPr lang="en-IN" sz="2000" b="1" dirty="0" smtClean="0">
                <a:solidFill>
                  <a:srgbClr val="00B050"/>
                </a:solidFill>
              </a:rPr>
              <a:t>[21279, 47006, 35416, 34672, 15644, 8199, 24461]</a:t>
            </a:r>
            <a:r>
              <a:rPr lang="en-IN" sz="2800" b="1" dirty="0" smtClean="0"/>
              <a:t>]</a:t>
            </a:r>
            <a:endParaRPr lang="en-IN" sz="2000" b="1" dirty="0" smtClean="0"/>
          </a:p>
          <a:p>
            <a:r>
              <a:rPr lang="en-IN" sz="2800" b="1" dirty="0" smtClean="0"/>
              <a:t>[</a:t>
            </a:r>
            <a:r>
              <a:rPr lang="en-IN" sz="2000" b="1" dirty="0" smtClean="0">
                <a:solidFill>
                  <a:srgbClr val="FF0000"/>
                </a:solidFill>
              </a:rPr>
              <a:t>2</a:t>
            </a:r>
            <a:r>
              <a:rPr lang="en-IN" sz="2000" dirty="0" smtClean="0"/>
              <a:t>, </a:t>
            </a:r>
            <a:r>
              <a:rPr lang="en-IN" sz="2000" b="1" dirty="0" smtClean="0">
                <a:solidFill>
                  <a:srgbClr val="0070C0"/>
                </a:solidFill>
              </a:rPr>
              <a:t>[734]</a:t>
            </a:r>
            <a:r>
              <a:rPr lang="en-IN" sz="2000" dirty="0" smtClean="0">
                <a:solidFill>
                  <a:srgbClr val="00B050"/>
                </a:solidFill>
              </a:rPr>
              <a:t>, </a:t>
            </a:r>
            <a:r>
              <a:rPr lang="en-IN" sz="2000" b="1" dirty="0" smtClean="0">
                <a:solidFill>
                  <a:srgbClr val="00B050"/>
                </a:solidFill>
              </a:rPr>
              <a:t>[40230, 10834, 4520, 9032, 654, 23, 34562]</a:t>
            </a:r>
            <a:r>
              <a:rPr lang="en-IN" sz="2800" b="1" dirty="0" smtClean="0"/>
              <a:t>]</a:t>
            </a:r>
            <a:endParaRPr lang="en-IN" sz="2000" b="1" dirty="0" smtClean="0"/>
          </a:p>
          <a:p>
            <a:endParaRPr lang="en-IN" sz="2000" dirty="0"/>
          </a:p>
          <a:p>
            <a:r>
              <a:rPr lang="en-IN" sz="2000" dirty="0" smtClean="0"/>
              <a:t>.........</a:t>
            </a:r>
            <a:r>
              <a:rPr lang="en-IN" sz="3200" b="1" dirty="0" smtClean="0"/>
              <a:t>]</a:t>
            </a:r>
            <a:endParaRPr lang="en-I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5499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332656"/>
            <a:ext cx="78488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Evaluation</a:t>
            </a:r>
            <a:endParaRPr lang="en-IN" sz="3600" b="1" dirty="0" smtClean="0">
              <a:solidFill>
                <a:srgbClr val="FF0000"/>
              </a:solidFill>
            </a:endParaRPr>
          </a:p>
          <a:p>
            <a:endParaRPr lang="en-IN" dirty="0"/>
          </a:p>
          <a:p>
            <a:endParaRPr lang="en-US" dirty="0" smtClean="0"/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 smtClean="0">
                <a:solidFill>
                  <a:srgbClr val="0070C0"/>
                </a:solidFill>
              </a:rPr>
              <a:t>MRR = 0.436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 smtClean="0">
                <a:solidFill>
                  <a:srgbClr val="0070C0"/>
                </a:solidFill>
              </a:rPr>
              <a:t>NDCG = 0.482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82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015" y="332656"/>
            <a:ext cx="82809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Prediction </a:t>
            </a:r>
            <a:endParaRPr lang="en-US" sz="36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b="1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Answer </a:t>
            </a:r>
            <a:r>
              <a:rPr lang="en-US" b="1" dirty="0">
                <a:solidFill>
                  <a:srgbClr val="FF0000"/>
                </a:solidFill>
              </a:rPr>
              <a:t>Collection: </a:t>
            </a:r>
            <a:r>
              <a:rPr lang="en-US" b="1" dirty="0" err="1"/>
              <a:t>Answerini</a:t>
            </a:r>
            <a:r>
              <a:rPr lang="en-US" b="1" dirty="0"/>
              <a:t> Retriever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Java information retrieval toolkit.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Uses Lucene indexer for indexing the chunks.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Uses BM-25 </a:t>
            </a:r>
            <a:r>
              <a:rPr lang="en-US" dirty="0" err="1"/>
              <a:t>algo</a:t>
            </a:r>
            <a:r>
              <a:rPr lang="en-US" dirty="0"/>
              <a:t> for  finding relevant answers to the given query.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3200" b="1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Answer </a:t>
            </a:r>
            <a:r>
              <a:rPr lang="en-US" b="1" dirty="0">
                <a:solidFill>
                  <a:srgbClr val="FF0000"/>
                </a:solidFill>
              </a:rPr>
              <a:t>Re-ranker: </a:t>
            </a:r>
            <a:r>
              <a:rPr lang="en-US" b="1" dirty="0"/>
              <a:t>FinBERT-QA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Find top 10 relevant answers using BERT </a:t>
            </a:r>
            <a:r>
              <a:rPr lang="en-US" dirty="0" err="1" smtClean="0"/>
              <a:t>embeddings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b="1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02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445</Words>
  <Application>Microsoft Office PowerPoint</Application>
  <PresentationFormat>On-screen Show (4:3)</PresentationFormat>
  <Paragraphs>99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 Singh</dc:creator>
  <cp:lastModifiedBy>Sushant Singh</cp:lastModifiedBy>
  <cp:revision>34</cp:revision>
  <dcterms:created xsi:type="dcterms:W3CDTF">2023-05-24T04:28:23Z</dcterms:created>
  <dcterms:modified xsi:type="dcterms:W3CDTF">2023-11-22T07:58:23Z</dcterms:modified>
</cp:coreProperties>
</file>