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8" r:id="rId5"/>
    <p:sldId id="263" r:id="rId6"/>
    <p:sldId id="265" r:id="rId7"/>
    <p:sldId id="269" r:id="rId8"/>
    <p:sldId id="264" r:id="rId9"/>
    <p:sldId id="266" r:id="rId10"/>
    <p:sldId id="267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9E4"/>
    <a:srgbClr val="FFC000"/>
    <a:srgbClr val="E0F7FA"/>
    <a:srgbClr val="E6E3DE"/>
    <a:srgbClr val="ECEAE3"/>
    <a:srgbClr val="EDE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AA6E-71E2-47AD-AEB9-6B0C4A39C5DE}" type="datetime1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B7A8-6E50-463D-B709-564AFFD5FB3E}" type="datetime1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2BC0B-7392-4249-B5EC-B164469D44A6}" type="datetime1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F1EF-6197-482C-A666-A4474C3C9998}" type="datetime1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5A7-8D6F-4738-983E-4705FAA3AE62}" type="datetime1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1309-BAE5-4015-BB86-623670B57636}" type="datetime1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189D-827D-4AC3-993F-C1FB3940BD9E}" type="datetime1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D4274-FC43-4368-A676-3D0C59536D78}" type="datetime1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6ED4-E35F-4F68-B88A-2D7FB6617F62}" type="datetime1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40FC8-1910-46E7-9BDB-8BCCC64B8760}" type="datetime1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D503-5A33-45ED-A358-D5904BDDE983}" type="datetime1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F9D27-D583-4BB1-8BB3-9FCC47F92659}" type="datetime1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10440" y="6111557"/>
            <a:ext cx="3266440" cy="260350"/>
          </a:xfrm>
        </p:spPr>
        <p:txBody>
          <a:bodyPr anchor="ctr">
            <a:normAutofit fontScale="97500"/>
          </a:bodyPr>
          <a:lstStyle/>
          <a:p>
            <a:r>
              <a:rPr lang="en-US" altLang="zh-CN" sz="800" dirty="0" err="1">
                <a:latin typeface="Novecento wide Medium" panose="00000605000000000000" charset="0"/>
                <a:cs typeface="Novecento wide Medium" panose="00000605000000000000" charset="0"/>
              </a:rPr>
              <a:t>Xiaoyue</a:t>
            </a:r>
            <a:r>
              <a:rPr lang="en-US" altLang="zh-CN" sz="800" dirty="0">
                <a:latin typeface="Novecento wide Medium" panose="00000605000000000000" charset="0"/>
                <a:cs typeface="Novecento wide Medium" panose="00000605000000000000" charset="0"/>
              </a:rPr>
              <a:t> Hu, </a:t>
            </a:r>
            <a:r>
              <a:rPr lang="en-US" altLang="zh-CN" sz="800" dirty="0" err="1">
                <a:latin typeface="Novecento wide Medium" panose="00000605000000000000" charset="0"/>
                <a:cs typeface="Novecento wide Medium" panose="00000605000000000000" charset="0"/>
              </a:rPr>
              <a:t>Shaolong</a:t>
            </a:r>
            <a:r>
              <a:rPr lang="en-US" altLang="zh-CN" sz="800" dirty="0">
                <a:latin typeface="Novecento wide Medium" panose="00000605000000000000" charset="0"/>
                <a:cs typeface="Novecento wide Medium" panose="00000605000000000000" charset="0"/>
              </a:rPr>
              <a:t> Tang, Yang Tang, Run Yuan, Xinyuan Zhu</a:t>
            </a:r>
            <a:endParaRPr lang="en-US" altLang="zh-CN" sz="8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43866" y="2444115"/>
            <a:ext cx="71042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u="sng" dirty="0">
                <a:latin typeface="Source Han Sans Heavy" panose="020B0A00000000000000" charset="-122"/>
                <a:ea typeface="Source Han Sans Heavy" panose="020B0A00000000000000" charset="-122"/>
              </a:rPr>
              <a:t>Intro to ROS SS2024 Project Team 9:</a:t>
            </a:r>
          </a:p>
          <a:p>
            <a:pPr algn="ctr"/>
            <a:r>
              <a:rPr lang="en-US" altLang="zh-CN" sz="4800" dirty="0">
                <a:latin typeface="Source Han Sans Heavy" panose="020B0A00000000000000" charset="-122"/>
                <a:ea typeface="Source Han Sans Heavy" panose="020B0A00000000000000" charset="-122"/>
              </a:rPr>
              <a:t>Autonomous Quadruped</a:t>
            </a:r>
            <a:endParaRPr lang="zh-CN" altLang="en-US" sz="4800" dirty="0">
              <a:latin typeface="Source Han Sans Heavy" panose="020B0A00000000000000" charset="-122"/>
              <a:ea typeface="Source Han Sans Heavy" panose="020B0A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D84067B3-D593-44D6-8C54-FFCF77AE0524}"/>
              </a:ext>
            </a:extLst>
          </p:cNvPr>
          <p:cNvSpPr txBox="1">
            <a:spLocks/>
          </p:cNvSpPr>
          <p:nvPr/>
        </p:nvSpPr>
        <p:spPr>
          <a:xfrm>
            <a:off x="142875" y="179705"/>
            <a:ext cx="2640330" cy="1202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>
                <a:latin typeface="Novecento wide Bold" panose="00000805000000000000" charset="0"/>
                <a:cs typeface="Novecento wide Bold" panose="00000805000000000000" charset="0"/>
              </a:rPr>
              <a:t>TEAM 9</a:t>
            </a:r>
            <a:br>
              <a:rPr lang="en-US" altLang="zh-CN" sz="2800">
                <a:latin typeface="Novecento wide Bold" panose="00000805000000000000" charset="0"/>
                <a:cs typeface="Novecento wide Bold" panose="00000805000000000000" charset="0"/>
              </a:rPr>
            </a:br>
            <a:r>
              <a:rPr lang="en-US" altLang="zh-CN" sz="1000">
                <a:latin typeface="Novecento wide Medium" panose="00000605000000000000" charset="0"/>
                <a:cs typeface="Novecento wide Medium" panose="00000605000000000000" charset="0"/>
              </a:rPr>
              <a:t>Autonomous Quadruped</a:t>
            </a:r>
            <a:br>
              <a:rPr lang="en-US" altLang="zh-CN" sz="100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>
                <a:latin typeface="Novecento wide Medium" panose="00000605000000000000" charset="0"/>
                <a:cs typeface="Novecento wide Medium" panose="00000605000000000000" charset="0"/>
              </a:rPr>
              <a:t>Welcome</a:t>
            </a:r>
            <a:endParaRPr lang="en-US" altLang="zh-CN" sz="20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93AB846D-B2EA-48FE-A03B-FCA18CBA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FA8D29-BAB9-4F48-BFEA-8FC8D4D41D98}"/>
              </a:ext>
            </a:extLst>
          </p:cNvPr>
          <p:cNvSpPr/>
          <p:nvPr/>
        </p:nvSpPr>
        <p:spPr>
          <a:xfrm>
            <a:off x="0" y="6203315"/>
            <a:ext cx="238125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7F98ED-113B-48CE-935F-ED96032D38E3}"/>
              </a:ext>
            </a:extLst>
          </p:cNvPr>
          <p:cNvSpPr txBox="1"/>
          <p:nvPr/>
        </p:nvSpPr>
        <p:spPr>
          <a:xfrm>
            <a:off x="238125" y="6118860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Novecento wide Bold" panose="00000805000000000000" charset="0"/>
                <a:cs typeface="Novecento wide Bold" panose="00000805000000000000" charset="0"/>
              </a:rPr>
              <a:t>30.07.2024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79C3FE0-F6CE-433B-851A-FD08C452E862}"/>
              </a:ext>
            </a:extLst>
          </p:cNvPr>
          <p:cNvCxnSpPr>
            <a:cxnSpLocks/>
          </p:cNvCxnSpPr>
          <p:nvPr/>
        </p:nvCxnSpPr>
        <p:spPr>
          <a:xfrm>
            <a:off x="0" y="583023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8040A22-161A-47E2-9B0A-625EE7B212CF}"/>
              </a:ext>
            </a:extLst>
          </p:cNvPr>
          <p:cNvSpPr/>
          <p:nvPr/>
        </p:nvSpPr>
        <p:spPr>
          <a:xfrm rot="5794492" flipV="1">
            <a:off x="10108062" y="4671151"/>
            <a:ext cx="354953" cy="124233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E6D422B-E52E-40E7-8340-12A58CE86BA4}"/>
              </a:ext>
            </a:extLst>
          </p:cNvPr>
          <p:cNvCxnSpPr>
            <a:cxnSpLocks/>
          </p:cNvCxnSpPr>
          <p:nvPr/>
        </p:nvCxnSpPr>
        <p:spPr>
          <a:xfrm>
            <a:off x="9918643" y="5227240"/>
            <a:ext cx="117474" cy="312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FB869D6-CF6C-4C18-B325-56E30709029D}"/>
              </a:ext>
            </a:extLst>
          </p:cNvPr>
          <p:cNvCxnSpPr>
            <a:cxnSpLocks/>
          </p:cNvCxnSpPr>
          <p:nvPr/>
        </p:nvCxnSpPr>
        <p:spPr>
          <a:xfrm flipH="1">
            <a:off x="9870881" y="5528232"/>
            <a:ext cx="165238" cy="296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50B252E-D853-4399-8D3B-4E94B80BFF8E}"/>
              </a:ext>
            </a:extLst>
          </p:cNvPr>
          <p:cNvCxnSpPr>
            <a:cxnSpLocks/>
          </p:cNvCxnSpPr>
          <p:nvPr/>
        </p:nvCxnSpPr>
        <p:spPr>
          <a:xfrm>
            <a:off x="10658142" y="5330111"/>
            <a:ext cx="49714" cy="353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D8DF85A-A7A9-4CA3-B235-017882AF3269}"/>
              </a:ext>
            </a:extLst>
          </p:cNvPr>
          <p:cNvCxnSpPr>
            <a:cxnSpLocks/>
          </p:cNvCxnSpPr>
          <p:nvPr/>
        </p:nvCxnSpPr>
        <p:spPr>
          <a:xfrm flipH="1">
            <a:off x="10469547" y="5683807"/>
            <a:ext cx="237492" cy="141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1E58FE-34FD-4C78-8D57-75B7799E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80A30D-B20A-48E3-AE64-EA09A1E23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19667" r="500" b="7315"/>
          <a:stretch/>
        </p:blipFill>
        <p:spPr>
          <a:xfrm>
            <a:off x="-2729" y="796290"/>
            <a:ext cx="12194729" cy="52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5856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946015" y="1792604"/>
            <a:ext cx="59118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103495" y="1019539"/>
            <a:ext cx="198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Novecento wide Medium" panose="00000605000000000000"/>
                <a:ea typeface="Source Han Sans Heavy" panose="020B0A00000000000000" charset="-122"/>
              </a:rPr>
              <a:t>Overview</a:t>
            </a:r>
          </a:p>
          <a:p>
            <a:pPr algn="ctr"/>
            <a:r>
              <a:rPr lang="en-US" altLang="zh-CN" dirty="0">
                <a:latin typeface="Novecento wide Medium" panose="00000605000000000000"/>
                <a:ea typeface="Source Han Sans Heavy" panose="020B0A00000000000000" charset="-122"/>
              </a:rPr>
              <a:t>and</a:t>
            </a:r>
            <a:r>
              <a:rPr lang="zh-CN" altLang="en-US" dirty="0">
                <a:latin typeface="Novecento wide Medium" panose="00000605000000000000"/>
                <a:ea typeface="Source Han Sans Heavy" panose="020B0A00000000000000" charset="-122"/>
              </a:rPr>
              <a:t> </a:t>
            </a:r>
            <a:r>
              <a:rPr lang="en-US" altLang="zh-CN" dirty="0">
                <a:latin typeface="Novecento wide Medium" panose="00000605000000000000"/>
                <a:ea typeface="Source Han Sans Heavy" panose="020B0A00000000000000" charset="-122"/>
              </a:rPr>
              <a:t>Demo</a:t>
            </a:r>
            <a:endParaRPr lang="zh-CN" altLang="en-US" dirty="0">
              <a:latin typeface="Novecento wide Medium" panose="00000605000000000000"/>
              <a:ea typeface="Source Han Sans Heavy" panose="020B0A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1CE05FA3-07D0-4D55-BEB9-A863540FE9FC}"/>
              </a:ext>
            </a:extLst>
          </p:cNvPr>
          <p:cNvSpPr txBox="1">
            <a:spLocks/>
          </p:cNvSpPr>
          <p:nvPr/>
        </p:nvSpPr>
        <p:spPr>
          <a:xfrm>
            <a:off x="142875" y="179705"/>
            <a:ext cx="2640330" cy="1202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TEAM 9</a:t>
            </a:r>
            <a:b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Autonomous Quadruped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List of Contents</a:t>
            </a:r>
            <a:endParaRPr lang="en-US" altLang="zh-CN" sz="20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FACEE38C-CC21-4510-A852-5204CBA9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2" name="半闭框 21">
            <a:extLst>
              <a:ext uri="{FF2B5EF4-FFF2-40B4-BE49-F238E27FC236}">
                <a16:creationId xmlns:a16="http://schemas.microsoft.com/office/drawing/2014/main" id="{E8F4483B-9807-4EA6-A9A2-A3E9E18EBB12}"/>
              </a:ext>
            </a:extLst>
          </p:cNvPr>
          <p:cNvSpPr/>
          <p:nvPr/>
        </p:nvSpPr>
        <p:spPr>
          <a:xfrm rot="16200000">
            <a:off x="4956175" y="1498598"/>
            <a:ext cx="190499" cy="190499"/>
          </a:xfrm>
          <a:prstGeom prst="halfFrame">
            <a:avLst>
              <a:gd name="adj1" fmla="val 24669"/>
              <a:gd name="adj2" fmla="val 22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半闭框 22">
            <a:extLst>
              <a:ext uri="{FF2B5EF4-FFF2-40B4-BE49-F238E27FC236}">
                <a16:creationId xmlns:a16="http://schemas.microsoft.com/office/drawing/2014/main" id="{15EE8776-BC9C-4374-9634-91105AE957C9}"/>
              </a:ext>
            </a:extLst>
          </p:cNvPr>
          <p:cNvSpPr/>
          <p:nvPr/>
        </p:nvSpPr>
        <p:spPr>
          <a:xfrm>
            <a:off x="4956175" y="996315"/>
            <a:ext cx="190499" cy="190499"/>
          </a:xfrm>
          <a:prstGeom prst="halfFrame">
            <a:avLst>
              <a:gd name="adj1" fmla="val 24669"/>
              <a:gd name="adj2" fmla="val 22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半闭框 23">
            <a:extLst>
              <a:ext uri="{FF2B5EF4-FFF2-40B4-BE49-F238E27FC236}">
                <a16:creationId xmlns:a16="http://schemas.microsoft.com/office/drawing/2014/main" id="{D410A5F8-F6F1-4637-B64C-6CC5E5D520C2}"/>
              </a:ext>
            </a:extLst>
          </p:cNvPr>
          <p:cNvSpPr/>
          <p:nvPr/>
        </p:nvSpPr>
        <p:spPr>
          <a:xfrm rot="5400000">
            <a:off x="7033261" y="994409"/>
            <a:ext cx="190499" cy="190499"/>
          </a:xfrm>
          <a:prstGeom prst="halfFrame">
            <a:avLst>
              <a:gd name="adj1" fmla="val 24669"/>
              <a:gd name="adj2" fmla="val 22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半闭框 24">
            <a:extLst>
              <a:ext uri="{FF2B5EF4-FFF2-40B4-BE49-F238E27FC236}">
                <a16:creationId xmlns:a16="http://schemas.microsoft.com/office/drawing/2014/main" id="{C8F54837-3953-4C4F-BF0F-18CF12FC40B4}"/>
              </a:ext>
            </a:extLst>
          </p:cNvPr>
          <p:cNvSpPr/>
          <p:nvPr/>
        </p:nvSpPr>
        <p:spPr>
          <a:xfrm rot="10800000">
            <a:off x="7039611" y="1495749"/>
            <a:ext cx="190499" cy="190499"/>
          </a:xfrm>
          <a:prstGeom prst="halfFrame">
            <a:avLst>
              <a:gd name="adj1" fmla="val 24669"/>
              <a:gd name="adj2" fmla="val 22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836D4CF-9857-4D96-B7CA-E1B44FE21B8B}"/>
              </a:ext>
            </a:extLst>
          </p:cNvPr>
          <p:cNvCxnSpPr/>
          <p:nvPr/>
        </p:nvCxnSpPr>
        <p:spPr>
          <a:xfrm>
            <a:off x="4946015" y="2796062"/>
            <a:ext cx="59118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E1CC78A-5748-47F9-8F6D-74F781E5E76A}"/>
              </a:ext>
            </a:extLst>
          </p:cNvPr>
          <p:cNvSpPr txBox="1"/>
          <p:nvPr/>
        </p:nvSpPr>
        <p:spPr>
          <a:xfrm>
            <a:off x="5103495" y="2031204"/>
            <a:ext cx="198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Novecento wide Medium" panose="00000605000000000000"/>
                <a:ea typeface="Source Han Sans Heavy" panose="020B0A00000000000000" charset="-122"/>
              </a:rPr>
              <a:t>Task Assigning</a:t>
            </a:r>
          </a:p>
          <a:p>
            <a:pPr algn="ctr"/>
            <a:r>
              <a:rPr lang="en-US" altLang="zh-CN" dirty="0">
                <a:latin typeface="Novecento wide Medium" panose="00000605000000000000"/>
                <a:ea typeface="Source Han Sans Heavy" panose="020B0A00000000000000" charset="-122"/>
              </a:rPr>
              <a:t>and Progress</a:t>
            </a:r>
            <a:endParaRPr lang="zh-CN" altLang="en-US" dirty="0">
              <a:latin typeface="Novecento wide Medium" panose="00000605000000000000"/>
              <a:ea typeface="Source Han Sans Heavy" panose="020B0A00000000000000" charset="-122"/>
            </a:endParaRPr>
          </a:p>
        </p:txBody>
      </p:sp>
      <p:sp>
        <p:nvSpPr>
          <p:cNvPr id="28" name="半闭框 27">
            <a:extLst>
              <a:ext uri="{FF2B5EF4-FFF2-40B4-BE49-F238E27FC236}">
                <a16:creationId xmlns:a16="http://schemas.microsoft.com/office/drawing/2014/main" id="{5D1679D7-ED4A-4B40-9F61-0713D7ABD2FE}"/>
              </a:ext>
            </a:extLst>
          </p:cNvPr>
          <p:cNvSpPr/>
          <p:nvPr/>
        </p:nvSpPr>
        <p:spPr>
          <a:xfrm rot="16200000">
            <a:off x="4956175" y="2494915"/>
            <a:ext cx="190499" cy="190499"/>
          </a:xfrm>
          <a:prstGeom prst="halfFrame">
            <a:avLst>
              <a:gd name="adj1" fmla="val 24669"/>
              <a:gd name="adj2" fmla="val 22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半闭框 28">
            <a:extLst>
              <a:ext uri="{FF2B5EF4-FFF2-40B4-BE49-F238E27FC236}">
                <a16:creationId xmlns:a16="http://schemas.microsoft.com/office/drawing/2014/main" id="{94D68EE0-D81C-46A4-A736-61578F01BD00}"/>
              </a:ext>
            </a:extLst>
          </p:cNvPr>
          <p:cNvSpPr/>
          <p:nvPr/>
        </p:nvSpPr>
        <p:spPr>
          <a:xfrm>
            <a:off x="4956175" y="1992632"/>
            <a:ext cx="190499" cy="190499"/>
          </a:xfrm>
          <a:prstGeom prst="halfFrame">
            <a:avLst>
              <a:gd name="adj1" fmla="val 24669"/>
              <a:gd name="adj2" fmla="val 22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半闭框 29">
            <a:extLst>
              <a:ext uri="{FF2B5EF4-FFF2-40B4-BE49-F238E27FC236}">
                <a16:creationId xmlns:a16="http://schemas.microsoft.com/office/drawing/2014/main" id="{41255B38-0BB0-4DC0-98CF-FC0A687BFD86}"/>
              </a:ext>
            </a:extLst>
          </p:cNvPr>
          <p:cNvSpPr/>
          <p:nvPr/>
        </p:nvSpPr>
        <p:spPr>
          <a:xfrm rot="5400000">
            <a:off x="7033261" y="1990726"/>
            <a:ext cx="190499" cy="190499"/>
          </a:xfrm>
          <a:prstGeom prst="halfFrame">
            <a:avLst>
              <a:gd name="adj1" fmla="val 24669"/>
              <a:gd name="adj2" fmla="val 22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半闭框 30">
            <a:extLst>
              <a:ext uri="{FF2B5EF4-FFF2-40B4-BE49-F238E27FC236}">
                <a16:creationId xmlns:a16="http://schemas.microsoft.com/office/drawing/2014/main" id="{FE3F24A5-36DA-4B9D-948E-120BE2A5D876}"/>
              </a:ext>
            </a:extLst>
          </p:cNvPr>
          <p:cNvSpPr/>
          <p:nvPr/>
        </p:nvSpPr>
        <p:spPr>
          <a:xfrm rot="10800000">
            <a:off x="7039611" y="2489840"/>
            <a:ext cx="190499" cy="190499"/>
          </a:xfrm>
          <a:prstGeom prst="halfFrame">
            <a:avLst>
              <a:gd name="adj1" fmla="val 24669"/>
              <a:gd name="adj2" fmla="val 22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9F7F8D2-3F51-42E6-8624-4C8DA5BF9A45}"/>
              </a:ext>
            </a:extLst>
          </p:cNvPr>
          <p:cNvCxnSpPr/>
          <p:nvPr/>
        </p:nvCxnSpPr>
        <p:spPr>
          <a:xfrm>
            <a:off x="4956175" y="3814457"/>
            <a:ext cx="59118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ABD63BC-AAC9-44E8-BAD1-328521FC4D84}"/>
              </a:ext>
            </a:extLst>
          </p:cNvPr>
          <p:cNvSpPr txBox="1"/>
          <p:nvPr/>
        </p:nvSpPr>
        <p:spPr>
          <a:xfrm>
            <a:off x="5103495" y="3020437"/>
            <a:ext cx="198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Novecento wide Medium" panose="00000605000000000000"/>
                <a:ea typeface="Source Han Sans Heavy" panose="020B0A00000000000000" charset="-122"/>
              </a:rPr>
              <a:t>Flow of</a:t>
            </a:r>
          </a:p>
          <a:p>
            <a:pPr algn="ctr"/>
            <a:r>
              <a:rPr lang="en-US" altLang="zh-CN" dirty="0">
                <a:latin typeface="Novecento wide Medium" panose="00000605000000000000"/>
                <a:ea typeface="Source Han Sans Heavy" panose="020B0A00000000000000" charset="-122"/>
              </a:rPr>
              <a:t>Messages</a:t>
            </a:r>
            <a:endParaRPr lang="zh-CN" altLang="en-US" dirty="0">
              <a:latin typeface="Novecento wide Medium" panose="00000605000000000000"/>
              <a:ea typeface="Source Han Sans Heavy" panose="020B0A00000000000000" charset="-122"/>
            </a:endParaRPr>
          </a:p>
        </p:txBody>
      </p:sp>
      <p:sp>
        <p:nvSpPr>
          <p:cNvPr id="34" name="半闭框 33">
            <a:extLst>
              <a:ext uri="{FF2B5EF4-FFF2-40B4-BE49-F238E27FC236}">
                <a16:creationId xmlns:a16="http://schemas.microsoft.com/office/drawing/2014/main" id="{DFA518C7-BDB9-4907-892D-9319014ACCA9}"/>
              </a:ext>
            </a:extLst>
          </p:cNvPr>
          <p:cNvSpPr/>
          <p:nvPr/>
        </p:nvSpPr>
        <p:spPr>
          <a:xfrm rot="16200000">
            <a:off x="4956175" y="3515365"/>
            <a:ext cx="190499" cy="190499"/>
          </a:xfrm>
          <a:prstGeom prst="halfFrame">
            <a:avLst>
              <a:gd name="adj1" fmla="val 24669"/>
              <a:gd name="adj2" fmla="val 22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半闭框 34">
            <a:extLst>
              <a:ext uri="{FF2B5EF4-FFF2-40B4-BE49-F238E27FC236}">
                <a16:creationId xmlns:a16="http://schemas.microsoft.com/office/drawing/2014/main" id="{FEFE5AC5-3E91-4419-95F1-760F77249E77}"/>
              </a:ext>
            </a:extLst>
          </p:cNvPr>
          <p:cNvSpPr/>
          <p:nvPr/>
        </p:nvSpPr>
        <p:spPr>
          <a:xfrm>
            <a:off x="4956175" y="3013082"/>
            <a:ext cx="190499" cy="190499"/>
          </a:xfrm>
          <a:prstGeom prst="halfFrame">
            <a:avLst>
              <a:gd name="adj1" fmla="val 24669"/>
              <a:gd name="adj2" fmla="val 22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半闭框 35">
            <a:extLst>
              <a:ext uri="{FF2B5EF4-FFF2-40B4-BE49-F238E27FC236}">
                <a16:creationId xmlns:a16="http://schemas.microsoft.com/office/drawing/2014/main" id="{39A37A4F-2096-48C4-8099-BB72836B568C}"/>
              </a:ext>
            </a:extLst>
          </p:cNvPr>
          <p:cNvSpPr/>
          <p:nvPr/>
        </p:nvSpPr>
        <p:spPr>
          <a:xfrm rot="5400000">
            <a:off x="7033261" y="3011176"/>
            <a:ext cx="190499" cy="190499"/>
          </a:xfrm>
          <a:prstGeom prst="halfFrame">
            <a:avLst>
              <a:gd name="adj1" fmla="val 24669"/>
              <a:gd name="adj2" fmla="val 22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半闭框 36">
            <a:extLst>
              <a:ext uri="{FF2B5EF4-FFF2-40B4-BE49-F238E27FC236}">
                <a16:creationId xmlns:a16="http://schemas.microsoft.com/office/drawing/2014/main" id="{0FF9A814-0583-4867-9045-36F2B4B0852C}"/>
              </a:ext>
            </a:extLst>
          </p:cNvPr>
          <p:cNvSpPr/>
          <p:nvPr/>
        </p:nvSpPr>
        <p:spPr>
          <a:xfrm rot="10800000">
            <a:off x="7039611" y="3512512"/>
            <a:ext cx="190499" cy="190499"/>
          </a:xfrm>
          <a:prstGeom prst="halfFrame">
            <a:avLst>
              <a:gd name="adj1" fmla="val 24669"/>
              <a:gd name="adj2" fmla="val 22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29DE5DF-AEFB-44DC-8A7C-2E073066E05E}"/>
              </a:ext>
            </a:extLst>
          </p:cNvPr>
          <p:cNvCxnSpPr/>
          <p:nvPr/>
        </p:nvCxnSpPr>
        <p:spPr>
          <a:xfrm>
            <a:off x="4946015" y="4860930"/>
            <a:ext cx="59118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8475858-24C7-41BB-A391-CC52E122F47C}"/>
              </a:ext>
            </a:extLst>
          </p:cNvPr>
          <p:cNvSpPr txBox="1"/>
          <p:nvPr/>
        </p:nvSpPr>
        <p:spPr>
          <a:xfrm>
            <a:off x="5103495" y="4087235"/>
            <a:ext cx="198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Novecento wide Medium" panose="00000605000000000000"/>
                <a:ea typeface="Source Han Sans Heavy" panose="020B0A00000000000000" charset="-122"/>
              </a:rPr>
              <a:t>Controller</a:t>
            </a:r>
          </a:p>
          <a:p>
            <a:pPr algn="ctr"/>
            <a:r>
              <a:rPr lang="en-US" altLang="zh-CN" dirty="0">
                <a:latin typeface="Novecento wide Medium" panose="00000605000000000000"/>
                <a:ea typeface="Source Han Sans Heavy" panose="020B0A00000000000000" charset="-122"/>
              </a:rPr>
              <a:t>Node</a:t>
            </a:r>
            <a:endParaRPr lang="zh-CN" altLang="en-US" dirty="0">
              <a:latin typeface="Novecento wide Medium" panose="00000605000000000000"/>
              <a:ea typeface="Source Han Sans Heavy" panose="020B0A00000000000000" charset="-122"/>
            </a:endParaRPr>
          </a:p>
        </p:txBody>
      </p:sp>
      <p:sp>
        <p:nvSpPr>
          <p:cNvPr id="40" name="半闭框 39">
            <a:extLst>
              <a:ext uri="{FF2B5EF4-FFF2-40B4-BE49-F238E27FC236}">
                <a16:creationId xmlns:a16="http://schemas.microsoft.com/office/drawing/2014/main" id="{8F5BF6DD-C934-489F-A213-96C946BF4F4E}"/>
              </a:ext>
            </a:extLst>
          </p:cNvPr>
          <p:cNvSpPr/>
          <p:nvPr/>
        </p:nvSpPr>
        <p:spPr>
          <a:xfrm rot="16200000">
            <a:off x="4956175" y="4566924"/>
            <a:ext cx="190499" cy="190499"/>
          </a:xfrm>
          <a:prstGeom prst="halfFrame">
            <a:avLst>
              <a:gd name="adj1" fmla="val 24669"/>
              <a:gd name="adj2" fmla="val 22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半闭框 40">
            <a:extLst>
              <a:ext uri="{FF2B5EF4-FFF2-40B4-BE49-F238E27FC236}">
                <a16:creationId xmlns:a16="http://schemas.microsoft.com/office/drawing/2014/main" id="{9FACC01D-709B-4929-8DB9-CB094EC666DE}"/>
              </a:ext>
            </a:extLst>
          </p:cNvPr>
          <p:cNvSpPr/>
          <p:nvPr/>
        </p:nvSpPr>
        <p:spPr>
          <a:xfrm>
            <a:off x="4956175" y="4064641"/>
            <a:ext cx="190499" cy="190499"/>
          </a:xfrm>
          <a:prstGeom prst="halfFrame">
            <a:avLst>
              <a:gd name="adj1" fmla="val 24669"/>
              <a:gd name="adj2" fmla="val 22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半闭框 41">
            <a:extLst>
              <a:ext uri="{FF2B5EF4-FFF2-40B4-BE49-F238E27FC236}">
                <a16:creationId xmlns:a16="http://schemas.microsoft.com/office/drawing/2014/main" id="{CD554C43-FB5D-4B61-A629-BA68A35B71C9}"/>
              </a:ext>
            </a:extLst>
          </p:cNvPr>
          <p:cNvSpPr/>
          <p:nvPr/>
        </p:nvSpPr>
        <p:spPr>
          <a:xfrm rot="5400000">
            <a:off x="7033261" y="4062735"/>
            <a:ext cx="190499" cy="190499"/>
          </a:xfrm>
          <a:prstGeom prst="halfFrame">
            <a:avLst>
              <a:gd name="adj1" fmla="val 24669"/>
              <a:gd name="adj2" fmla="val 22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半闭框 42">
            <a:extLst>
              <a:ext uri="{FF2B5EF4-FFF2-40B4-BE49-F238E27FC236}">
                <a16:creationId xmlns:a16="http://schemas.microsoft.com/office/drawing/2014/main" id="{DD4572F8-F66E-453D-BEF9-3C6145947176}"/>
              </a:ext>
            </a:extLst>
          </p:cNvPr>
          <p:cNvSpPr/>
          <p:nvPr/>
        </p:nvSpPr>
        <p:spPr>
          <a:xfrm rot="10800000">
            <a:off x="7039611" y="4566918"/>
            <a:ext cx="190499" cy="190499"/>
          </a:xfrm>
          <a:prstGeom prst="halfFrame">
            <a:avLst>
              <a:gd name="adj1" fmla="val 24669"/>
              <a:gd name="adj2" fmla="val 22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FBE964E-BFC5-4653-B6D7-6B72E2D217EC}"/>
              </a:ext>
            </a:extLst>
          </p:cNvPr>
          <p:cNvCxnSpPr/>
          <p:nvPr/>
        </p:nvCxnSpPr>
        <p:spPr>
          <a:xfrm>
            <a:off x="4956175" y="5910582"/>
            <a:ext cx="591185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2B7621B5-EAC7-47F9-8846-428CA95F13A0}"/>
              </a:ext>
            </a:extLst>
          </p:cNvPr>
          <p:cNvSpPr txBox="1"/>
          <p:nvPr/>
        </p:nvSpPr>
        <p:spPr>
          <a:xfrm>
            <a:off x="5097145" y="5304792"/>
            <a:ext cx="198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Novecento wide Medium" panose="00000605000000000000"/>
                <a:ea typeface="Source Han Sans Heavy" panose="020B0A00000000000000" charset="-122"/>
              </a:rPr>
              <a:t>Challenges</a:t>
            </a:r>
            <a:endParaRPr lang="zh-CN" altLang="en-US" dirty="0">
              <a:latin typeface="Novecento wide Medium" panose="00000605000000000000"/>
              <a:ea typeface="Source Han Sans Heavy" panose="020B0A00000000000000" charset="-122"/>
            </a:endParaRPr>
          </a:p>
        </p:txBody>
      </p:sp>
      <p:sp>
        <p:nvSpPr>
          <p:cNvPr id="46" name="半闭框 45">
            <a:extLst>
              <a:ext uri="{FF2B5EF4-FFF2-40B4-BE49-F238E27FC236}">
                <a16:creationId xmlns:a16="http://schemas.microsoft.com/office/drawing/2014/main" id="{DBF8D2F5-905A-4AB1-89F1-B208234FA13D}"/>
              </a:ext>
            </a:extLst>
          </p:cNvPr>
          <p:cNvSpPr/>
          <p:nvPr/>
        </p:nvSpPr>
        <p:spPr>
          <a:xfrm rot="16200000">
            <a:off x="4949825" y="5616576"/>
            <a:ext cx="190499" cy="190499"/>
          </a:xfrm>
          <a:prstGeom prst="halfFrame">
            <a:avLst>
              <a:gd name="adj1" fmla="val 24669"/>
              <a:gd name="adj2" fmla="val 22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半闭框 46">
            <a:extLst>
              <a:ext uri="{FF2B5EF4-FFF2-40B4-BE49-F238E27FC236}">
                <a16:creationId xmlns:a16="http://schemas.microsoft.com/office/drawing/2014/main" id="{D5DBBD0A-775D-4730-A011-4AB489A5A054}"/>
              </a:ext>
            </a:extLst>
          </p:cNvPr>
          <p:cNvSpPr/>
          <p:nvPr/>
        </p:nvSpPr>
        <p:spPr>
          <a:xfrm>
            <a:off x="4949825" y="5114293"/>
            <a:ext cx="190499" cy="190499"/>
          </a:xfrm>
          <a:prstGeom prst="halfFrame">
            <a:avLst>
              <a:gd name="adj1" fmla="val 24669"/>
              <a:gd name="adj2" fmla="val 22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半闭框 47">
            <a:extLst>
              <a:ext uri="{FF2B5EF4-FFF2-40B4-BE49-F238E27FC236}">
                <a16:creationId xmlns:a16="http://schemas.microsoft.com/office/drawing/2014/main" id="{84BF6D24-8D45-4F99-9E97-60E0A28EEF88}"/>
              </a:ext>
            </a:extLst>
          </p:cNvPr>
          <p:cNvSpPr/>
          <p:nvPr/>
        </p:nvSpPr>
        <p:spPr>
          <a:xfrm rot="5400000">
            <a:off x="7026911" y="5112387"/>
            <a:ext cx="190499" cy="190499"/>
          </a:xfrm>
          <a:prstGeom prst="halfFrame">
            <a:avLst>
              <a:gd name="adj1" fmla="val 24669"/>
              <a:gd name="adj2" fmla="val 22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半闭框 48">
            <a:extLst>
              <a:ext uri="{FF2B5EF4-FFF2-40B4-BE49-F238E27FC236}">
                <a16:creationId xmlns:a16="http://schemas.microsoft.com/office/drawing/2014/main" id="{F6758441-5F31-4411-A5DB-160DB8BEBB74}"/>
              </a:ext>
            </a:extLst>
          </p:cNvPr>
          <p:cNvSpPr/>
          <p:nvPr/>
        </p:nvSpPr>
        <p:spPr>
          <a:xfrm rot="10800000">
            <a:off x="7033261" y="5611500"/>
            <a:ext cx="190499" cy="190499"/>
          </a:xfrm>
          <a:prstGeom prst="halfFrame">
            <a:avLst>
              <a:gd name="adj1" fmla="val 24669"/>
              <a:gd name="adj2" fmla="val 22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4FC0BF3-C1E0-43C2-A6C1-1BB6ECB9C59B}"/>
              </a:ext>
            </a:extLst>
          </p:cNvPr>
          <p:cNvSpPr/>
          <p:nvPr/>
        </p:nvSpPr>
        <p:spPr>
          <a:xfrm flipV="1">
            <a:off x="4669792" y="994408"/>
            <a:ext cx="99060" cy="6918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32D6A4A-BC57-4926-BED3-0DC7E6452172}"/>
              </a:ext>
            </a:extLst>
          </p:cNvPr>
          <p:cNvSpPr/>
          <p:nvPr/>
        </p:nvSpPr>
        <p:spPr>
          <a:xfrm flipV="1">
            <a:off x="4669792" y="1997867"/>
            <a:ext cx="99060" cy="6875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73540E8-056B-4160-80E8-162F12FC2801}"/>
              </a:ext>
            </a:extLst>
          </p:cNvPr>
          <p:cNvSpPr/>
          <p:nvPr/>
        </p:nvSpPr>
        <p:spPr>
          <a:xfrm flipV="1">
            <a:off x="4669792" y="3011176"/>
            <a:ext cx="99060" cy="6946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2AD239A-48DD-4DBC-859A-3F16F0F004F6}"/>
              </a:ext>
            </a:extLst>
          </p:cNvPr>
          <p:cNvSpPr/>
          <p:nvPr/>
        </p:nvSpPr>
        <p:spPr>
          <a:xfrm flipV="1">
            <a:off x="4669792" y="4062734"/>
            <a:ext cx="99060" cy="6946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63F5D6D-F722-45C6-8222-5A81D28561C6}"/>
              </a:ext>
            </a:extLst>
          </p:cNvPr>
          <p:cNvSpPr/>
          <p:nvPr/>
        </p:nvSpPr>
        <p:spPr>
          <a:xfrm flipV="1">
            <a:off x="4669792" y="5112386"/>
            <a:ext cx="99060" cy="6896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副标题 2">
            <a:extLst>
              <a:ext uri="{FF2B5EF4-FFF2-40B4-BE49-F238E27FC236}">
                <a16:creationId xmlns:a16="http://schemas.microsoft.com/office/drawing/2014/main" id="{C7F9D8A0-5C4C-4E20-8AFA-0446245C1BF2}"/>
              </a:ext>
            </a:extLst>
          </p:cNvPr>
          <p:cNvSpPr txBox="1">
            <a:spLocks/>
          </p:cNvSpPr>
          <p:nvPr/>
        </p:nvSpPr>
        <p:spPr>
          <a:xfrm>
            <a:off x="8210440" y="6111557"/>
            <a:ext cx="3266440" cy="260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>
                <a:latin typeface="Novecento wide Medium" panose="00000605000000000000" charset="0"/>
                <a:cs typeface="Novecento wide Medium" panose="00000605000000000000" charset="0"/>
              </a:rPr>
              <a:t>Xiaoyue Hu, Shaolong Tang, Yang Tang, Run Yuan, Xinyuan Zhu</a:t>
            </a:r>
            <a:endParaRPr lang="en-US" altLang="zh-CN" sz="8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DE4B245-D4C8-42AB-A021-7A8D2900E7E9}"/>
              </a:ext>
            </a:extLst>
          </p:cNvPr>
          <p:cNvSpPr/>
          <p:nvPr/>
        </p:nvSpPr>
        <p:spPr>
          <a:xfrm>
            <a:off x="7865125" y="2180273"/>
            <a:ext cx="142213" cy="14221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85DB26FF-759B-46FD-8CFF-DB7D79653AB7}"/>
              </a:ext>
            </a:extLst>
          </p:cNvPr>
          <p:cNvSpPr/>
          <p:nvPr/>
        </p:nvSpPr>
        <p:spPr>
          <a:xfrm rot="10800000">
            <a:off x="7825743" y="2378395"/>
            <a:ext cx="220976" cy="190497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6F8C4261-9960-4A32-AE73-523658C550C8}"/>
              </a:ext>
            </a:extLst>
          </p:cNvPr>
          <p:cNvSpPr/>
          <p:nvPr/>
        </p:nvSpPr>
        <p:spPr>
          <a:xfrm>
            <a:off x="9392296" y="1855258"/>
            <a:ext cx="142213" cy="14221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>
            <a:extLst>
              <a:ext uri="{FF2B5EF4-FFF2-40B4-BE49-F238E27FC236}">
                <a16:creationId xmlns:a16="http://schemas.microsoft.com/office/drawing/2014/main" id="{3455ECBD-74A2-434C-B5C7-9BA4EAFF2731}"/>
              </a:ext>
            </a:extLst>
          </p:cNvPr>
          <p:cNvSpPr/>
          <p:nvPr/>
        </p:nvSpPr>
        <p:spPr>
          <a:xfrm rot="10800000">
            <a:off x="9352914" y="2053380"/>
            <a:ext cx="220976" cy="190497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49BFAFB-E845-474E-A2EE-54B47709BD40}"/>
              </a:ext>
            </a:extLst>
          </p:cNvPr>
          <p:cNvSpPr/>
          <p:nvPr/>
        </p:nvSpPr>
        <p:spPr>
          <a:xfrm>
            <a:off x="9573890" y="2384164"/>
            <a:ext cx="142213" cy="14221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12C6116E-39A6-49F3-B766-031857CFAB5A}"/>
              </a:ext>
            </a:extLst>
          </p:cNvPr>
          <p:cNvSpPr/>
          <p:nvPr/>
        </p:nvSpPr>
        <p:spPr>
          <a:xfrm rot="10800000">
            <a:off x="9534508" y="2582286"/>
            <a:ext cx="220976" cy="190497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00789C9-2038-4F56-BB03-2888A17FE537}"/>
              </a:ext>
            </a:extLst>
          </p:cNvPr>
          <p:cNvSpPr/>
          <p:nvPr/>
        </p:nvSpPr>
        <p:spPr>
          <a:xfrm flipV="1">
            <a:off x="8210440" y="1944848"/>
            <a:ext cx="223942" cy="75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B227605-074F-4B1E-8E03-C7BDC1198459}"/>
              </a:ext>
            </a:extLst>
          </p:cNvPr>
          <p:cNvSpPr/>
          <p:nvPr/>
        </p:nvSpPr>
        <p:spPr>
          <a:xfrm rot="5400000" flipV="1">
            <a:off x="8759732" y="1675540"/>
            <a:ext cx="216000" cy="756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4288C49-E42C-46C0-ACEE-6A33D4825A02}"/>
              </a:ext>
            </a:extLst>
          </p:cNvPr>
          <p:cNvSpPr/>
          <p:nvPr/>
        </p:nvSpPr>
        <p:spPr>
          <a:xfrm rot="5400000" flipV="1">
            <a:off x="8759732" y="1952450"/>
            <a:ext cx="216000" cy="756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DDCE919-3261-4466-92B9-BEF9272DA1AB}"/>
              </a:ext>
            </a:extLst>
          </p:cNvPr>
          <p:cNvSpPr/>
          <p:nvPr/>
        </p:nvSpPr>
        <p:spPr>
          <a:xfrm rot="5400000" flipV="1">
            <a:off x="8759732" y="2214847"/>
            <a:ext cx="216000" cy="756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141F964-5A12-45CE-9E1C-F0439FC12F55}"/>
              </a:ext>
            </a:extLst>
          </p:cNvPr>
          <p:cNvSpPr/>
          <p:nvPr/>
        </p:nvSpPr>
        <p:spPr>
          <a:xfrm flipV="1">
            <a:off x="8210440" y="954385"/>
            <a:ext cx="1008000" cy="75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34B2CB31-EEEE-40AE-95C4-C8CE74F7D55C}"/>
              </a:ext>
            </a:extLst>
          </p:cNvPr>
          <p:cNvSpPr>
            <a:spLocks noChangeAspect="1"/>
          </p:cNvSpPr>
          <p:nvPr/>
        </p:nvSpPr>
        <p:spPr>
          <a:xfrm>
            <a:off x="8555165" y="1156512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>
            <a:extLst>
              <a:ext uri="{FF2B5EF4-FFF2-40B4-BE49-F238E27FC236}">
                <a16:creationId xmlns:a16="http://schemas.microsoft.com/office/drawing/2014/main" id="{CBB0BD5C-E867-461C-B924-520596BB51C1}"/>
              </a:ext>
            </a:extLst>
          </p:cNvPr>
          <p:cNvSpPr/>
          <p:nvPr/>
        </p:nvSpPr>
        <p:spPr>
          <a:xfrm rot="5400000">
            <a:off x="8653417" y="1243599"/>
            <a:ext cx="213777" cy="184291"/>
          </a:xfrm>
          <a:prstGeom prst="triangl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5461A06-AADC-4B90-9405-5258BFE8109C}"/>
              </a:ext>
            </a:extLst>
          </p:cNvPr>
          <p:cNvSpPr/>
          <p:nvPr/>
        </p:nvSpPr>
        <p:spPr>
          <a:xfrm flipV="1">
            <a:off x="8210440" y="4000887"/>
            <a:ext cx="223942" cy="75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E25364E-DDF2-4705-893A-8CEA7EABE7BC}"/>
              </a:ext>
            </a:extLst>
          </p:cNvPr>
          <p:cNvSpPr/>
          <p:nvPr/>
        </p:nvSpPr>
        <p:spPr>
          <a:xfrm rot="5400000" flipV="1">
            <a:off x="9897546" y="4336513"/>
            <a:ext cx="216000" cy="756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BDC2A4C-E4EB-4882-ADBD-C180AC66A655}"/>
              </a:ext>
            </a:extLst>
          </p:cNvPr>
          <p:cNvSpPr/>
          <p:nvPr/>
        </p:nvSpPr>
        <p:spPr>
          <a:xfrm rot="5400000" flipV="1">
            <a:off x="8759732" y="4008489"/>
            <a:ext cx="216000" cy="756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E81227A-5562-4220-BB1A-C1F581415F79}"/>
              </a:ext>
            </a:extLst>
          </p:cNvPr>
          <p:cNvSpPr/>
          <p:nvPr/>
        </p:nvSpPr>
        <p:spPr>
          <a:xfrm rot="5400000" flipV="1">
            <a:off x="8759732" y="3734413"/>
            <a:ext cx="216000" cy="756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6AD2824-BBD9-489C-924E-1A7EF85E9CE7}"/>
              </a:ext>
            </a:extLst>
          </p:cNvPr>
          <p:cNvSpPr/>
          <p:nvPr/>
        </p:nvSpPr>
        <p:spPr>
          <a:xfrm rot="5400000" flipV="1">
            <a:off x="8759732" y="4270482"/>
            <a:ext cx="216000" cy="756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箭头: 右 85">
            <a:extLst>
              <a:ext uri="{FF2B5EF4-FFF2-40B4-BE49-F238E27FC236}">
                <a16:creationId xmlns:a16="http://schemas.microsoft.com/office/drawing/2014/main" id="{3ECE0D85-71CA-4D0C-A2EA-0C31A2FE41A0}"/>
              </a:ext>
            </a:extLst>
          </p:cNvPr>
          <p:cNvSpPr/>
          <p:nvPr/>
        </p:nvSpPr>
        <p:spPr>
          <a:xfrm rot="11858778">
            <a:off x="9339820" y="4620095"/>
            <a:ext cx="203326" cy="1303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2EE5D0D-C262-48BF-AEFE-3B4212E77F0D}"/>
              </a:ext>
            </a:extLst>
          </p:cNvPr>
          <p:cNvSpPr/>
          <p:nvPr/>
        </p:nvSpPr>
        <p:spPr>
          <a:xfrm flipV="1">
            <a:off x="8213138" y="2959438"/>
            <a:ext cx="223942" cy="756000"/>
          </a:xfrm>
          <a:prstGeom prst="rect">
            <a:avLst/>
          </a:prstGeom>
          <a:noFill/>
          <a:ln>
            <a:solidFill>
              <a:schemeClr val="dk1">
                <a:shade val="50000"/>
                <a:alpha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6B4AA9E-C4C2-45E7-888D-5A178E7CCAAB}"/>
              </a:ext>
            </a:extLst>
          </p:cNvPr>
          <p:cNvSpPr/>
          <p:nvPr/>
        </p:nvSpPr>
        <p:spPr>
          <a:xfrm rot="5400000" flipV="1">
            <a:off x="8762430" y="2690130"/>
            <a:ext cx="216000" cy="756000"/>
          </a:xfrm>
          <a:prstGeom prst="rect">
            <a:avLst/>
          </a:prstGeom>
          <a:noFill/>
          <a:ln>
            <a:solidFill>
              <a:schemeClr val="dk1">
                <a:shade val="50000"/>
                <a:alpha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701583E-ED58-481C-A100-AC1AD1290098}"/>
              </a:ext>
            </a:extLst>
          </p:cNvPr>
          <p:cNvSpPr/>
          <p:nvPr/>
        </p:nvSpPr>
        <p:spPr>
          <a:xfrm rot="5400000" flipV="1">
            <a:off x="8762430" y="2967040"/>
            <a:ext cx="216000" cy="756000"/>
          </a:xfrm>
          <a:prstGeom prst="rect">
            <a:avLst/>
          </a:prstGeom>
          <a:noFill/>
          <a:ln>
            <a:solidFill>
              <a:schemeClr val="dk1">
                <a:shade val="50000"/>
                <a:alpha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08CE3A2-CD5F-458C-8D43-59EF7C73AB40}"/>
              </a:ext>
            </a:extLst>
          </p:cNvPr>
          <p:cNvSpPr/>
          <p:nvPr/>
        </p:nvSpPr>
        <p:spPr>
          <a:xfrm rot="5400000" flipV="1">
            <a:off x="8762430" y="3229437"/>
            <a:ext cx="216000" cy="756000"/>
          </a:xfrm>
          <a:prstGeom prst="rect">
            <a:avLst/>
          </a:prstGeom>
          <a:noFill/>
          <a:ln>
            <a:solidFill>
              <a:schemeClr val="dk1">
                <a:shade val="50000"/>
                <a:alpha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箭头: 环形 90">
            <a:extLst>
              <a:ext uri="{FF2B5EF4-FFF2-40B4-BE49-F238E27FC236}">
                <a16:creationId xmlns:a16="http://schemas.microsoft.com/office/drawing/2014/main" id="{337D7B73-46F2-4369-923B-A67A64E073DC}"/>
              </a:ext>
            </a:extLst>
          </p:cNvPr>
          <p:cNvSpPr/>
          <p:nvPr/>
        </p:nvSpPr>
        <p:spPr>
          <a:xfrm rot="5400000">
            <a:off x="7995386" y="2610246"/>
            <a:ext cx="654050" cy="1438806"/>
          </a:xfrm>
          <a:prstGeom prst="circular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AE81CA7-8BF5-4209-8D76-B35508A2DDAD}"/>
              </a:ext>
            </a:extLst>
          </p:cNvPr>
          <p:cNvSpPr/>
          <p:nvPr/>
        </p:nvSpPr>
        <p:spPr>
          <a:xfrm rot="5794492" flipV="1">
            <a:off x="8623766" y="4748826"/>
            <a:ext cx="354953" cy="124233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F3A99FB6-5EC3-4088-8346-53ECC662B417}"/>
              </a:ext>
            </a:extLst>
          </p:cNvPr>
          <p:cNvCxnSpPr>
            <a:cxnSpLocks/>
          </p:cNvCxnSpPr>
          <p:nvPr/>
        </p:nvCxnSpPr>
        <p:spPr>
          <a:xfrm>
            <a:off x="8434347" y="5304915"/>
            <a:ext cx="117474" cy="312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532E3BA-57A6-42FD-980A-E98D626A7B44}"/>
              </a:ext>
            </a:extLst>
          </p:cNvPr>
          <p:cNvCxnSpPr>
            <a:cxnSpLocks/>
          </p:cNvCxnSpPr>
          <p:nvPr/>
        </p:nvCxnSpPr>
        <p:spPr>
          <a:xfrm flipH="1">
            <a:off x="8364497" y="5605907"/>
            <a:ext cx="187325" cy="311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FEBB345A-80E8-4CD5-9E67-4CB441BC44CA}"/>
              </a:ext>
            </a:extLst>
          </p:cNvPr>
          <p:cNvCxnSpPr>
            <a:cxnSpLocks/>
          </p:cNvCxnSpPr>
          <p:nvPr/>
        </p:nvCxnSpPr>
        <p:spPr>
          <a:xfrm>
            <a:off x="9173846" y="5407786"/>
            <a:ext cx="49714" cy="353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CA86C89F-DA76-4C41-9BAF-327E687FA9E0}"/>
              </a:ext>
            </a:extLst>
          </p:cNvPr>
          <p:cNvCxnSpPr>
            <a:cxnSpLocks/>
          </p:cNvCxnSpPr>
          <p:nvPr/>
        </p:nvCxnSpPr>
        <p:spPr>
          <a:xfrm flipH="1">
            <a:off x="8985251" y="5761482"/>
            <a:ext cx="237492" cy="141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弧形 110">
            <a:extLst>
              <a:ext uri="{FF2B5EF4-FFF2-40B4-BE49-F238E27FC236}">
                <a16:creationId xmlns:a16="http://schemas.microsoft.com/office/drawing/2014/main" id="{B4D50BAF-3C6B-445C-AF1E-9115D4F6A7C6}"/>
              </a:ext>
            </a:extLst>
          </p:cNvPr>
          <p:cNvSpPr/>
          <p:nvPr/>
        </p:nvSpPr>
        <p:spPr>
          <a:xfrm rot="17694806">
            <a:off x="8062278" y="4997440"/>
            <a:ext cx="330200" cy="331467"/>
          </a:xfrm>
          <a:prstGeom prst="arc">
            <a:avLst>
              <a:gd name="adj1" fmla="val 16200000"/>
              <a:gd name="adj2" fmla="val 198437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弧形 111">
            <a:extLst>
              <a:ext uri="{FF2B5EF4-FFF2-40B4-BE49-F238E27FC236}">
                <a16:creationId xmlns:a16="http://schemas.microsoft.com/office/drawing/2014/main" id="{2CD60946-2CE5-492E-A635-D16C4BDE7CD7}"/>
              </a:ext>
            </a:extLst>
          </p:cNvPr>
          <p:cNvSpPr/>
          <p:nvPr/>
        </p:nvSpPr>
        <p:spPr>
          <a:xfrm rot="17667164">
            <a:off x="7976695" y="4930721"/>
            <a:ext cx="501365" cy="503289"/>
          </a:xfrm>
          <a:prstGeom prst="arc">
            <a:avLst>
              <a:gd name="adj1" fmla="val 16200000"/>
              <a:gd name="adj2" fmla="val 198437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弧形 113">
            <a:extLst>
              <a:ext uri="{FF2B5EF4-FFF2-40B4-BE49-F238E27FC236}">
                <a16:creationId xmlns:a16="http://schemas.microsoft.com/office/drawing/2014/main" id="{1C51B664-DE42-4521-BDBD-9160B05679FE}"/>
              </a:ext>
            </a:extLst>
          </p:cNvPr>
          <p:cNvSpPr/>
          <p:nvPr/>
        </p:nvSpPr>
        <p:spPr>
          <a:xfrm rot="6441582">
            <a:off x="9202648" y="5392054"/>
            <a:ext cx="330200" cy="331467"/>
          </a:xfrm>
          <a:prstGeom prst="arc">
            <a:avLst>
              <a:gd name="adj1" fmla="val 16200000"/>
              <a:gd name="adj2" fmla="val 198437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弧形 114">
            <a:extLst>
              <a:ext uri="{FF2B5EF4-FFF2-40B4-BE49-F238E27FC236}">
                <a16:creationId xmlns:a16="http://schemas.microsoft.com/office/drawing/2014/main" id="{F0B2874B-DF6B-4673-B945-E987D80641D0}"/>
              </a:ext>
            </a:extLst>
          </p:cNvPr>
          <p:cNvSpPr/>
          <p:nvPr/>
        </p:nvSpPr>
        <p:spPr>
          <a:xfrm rot="6413940">
            <a:off x="9117065" y="5325335"/>
            <a:ext cx="501365" cy="503289"/>
          </a:xfrm>
          <a:prstGeom prst="arc">
            <a:avLst>
              <a:gd name="adj1" fmla="val 16200000"/>
              <a:gd name="adj2" fmla="val 198437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388EE00-F316-4A29-AD9A-2D8B164C65D2}"/>
              </a:ext>
            </a:extLst>
          </p:cNvPr>
          <p:cNvSpPr/>
          <p:nvPr/>
        </p:nvSpPr>
        <p:spPr>
          <a:xfrm>
            <a:off x="0" y="6203315"/>
            <a:ext cx="238125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1F1EE5EC-7504-4764-ADDB-1A0F7DC44E60}"/>
              </a:ext>
            </a:extLst>
          </p:cNvPr>
          <p:cNvSpPr txBox="1"/>
          <p:nvPr/>
        </p:nvSpPr>
        <p:spPr>
          <a:xfrm>
            <a:off x="238125" y="6118860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Novecento wide Bold" panose="00000805000000000000" charset="0"/>
                <a:cs typeface="Novecento wide Bold" panose="00000805000000000000" charset="0"/>
              </a:rPr>
              <a:t>30.07.2024</a:t>
            </a:r>
          </a:p>
        </p:txBody>
      </p:sp>
      <p:sp>
        <p:nvSpPr>
          <p:cNvPr id="118" name="空心弧 117">
            <a:extLst>
              <a:ext uri="{FF2B5EF4-FFF2-40B4-BE49-F238E27FC236}">
                <a16:creationId xmlns:a16="http://schemas.microsoft.com/office/drawing/2014/main" id="{4387E046-DF04-4023-8D8F-D915BFBB2D32}"/>
              </a:ext>
            </a:extLst>
          </p:cNvPr>
          <p:cNvSpPr/>
          <p:nvPr/>
        </p:nvSpPr>
        <p:spPr>
          <a:xfrm rot="9380394">
            <a:off x="9884511" y="4602166"/>
            <a:ext cx="177143" cy="177143"/>
          </a:xfrm>
          <a:prstGeom prst="blockArc">
            <a:avLst>
              <a:gd name="adj1" fmla="val 10800000"/>
              <a:gd name="adj2" fmla="val 2660824"/>
              <a:gd name="adj3" fmla="val 112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D85E6EC2-C505-443C-915B-20113650D1D1}"/>
              </a:ext>
            </a:extLst>
          </p:cNvPr>
          <p:cNvSpPr>
            <a:spLocks noChangeAspect="1"/>
          </p:cNvSpPr>
          <p:nvPr/>
        </p:nvSpPr>
        <p:spPr>
          <a:xfrm>
            <a:off x="9939486" y="4657141"/>
            <a:ext cx="67191" cy="671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BD880EF4-0BAD-49B0-9D74-985844FBB632}"/>
              </a:ext>
            </a:extLst>
          </p:cNvPr>
          <p:cNvCxnSpPr>
            <a:cxnSpLocks/>
          </p:cNvCxnSpPr>
          <p:nvPr/>
        </p:nvCxnSpPr>
        <p:spPr>
          <a:xfrm>
            <a:off x="9897269" y="4680020"/>
            <a:ext cx="70807" cy="10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DEA53777-4011-4731-A028-AC5C25001A36}"/>
              </a:ext>
            </a:extLst>
          </p:cNvPr>
          <p:cNvCxnSpPr>
            <a:cxnSpLocks/>
          </p:cNvCxnSpPr>
          <p:nvPr/>
        </p:nvCxnSpPr>
        <p:spPr>
          <a:xfrm flipV="1">
            <a:off x="9984835" y="4677639"/>
            <a:ext cx="67215" cy="13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8A48E895-1A88-4F31-9FEC-6F6ECB32011D}"/>
              </a:ext>
            </a:extLst>
          </p:cNvPr>
          <p:cNvCxnSpPr>
            <a:cxnSpLocks/>
          </p:cNvCxnSpPr>
          <p:nvPr/>
        </p:nvCxnSpPr>
        <p:spPr>
          <a:xfrm>
            <a:off x="9972838" y="4708594"/>
            <a:ext cx="0" cy="55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H="1">
            <a:off x="2897505" y="-119380"/>
            <a:ext cx="8890" cy="7096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742565" y="1692910"/>
            <a:ext cx="319405" cy="1701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72895" y="2335530"/>
            <a:ext cx="2694305" cy="2117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82775" y="2544404"/>
            <a:ext cx="2038350" cy="1387559"/>
          </a:xfrm>
          <a:prstGeom prst="rect">
            <a:avLst/>
          </a:prstGeom>
          <a:noFill/>
        </p:spPr>
        <p:txBody>
          <a:bodyPr wrap="square" lIns="46990" tIns="46990" rIns="46990" bIns="46990" rtlCol="0" anchor="ctr" anchorCtr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Novecento wide Bold" panose="00000805000000000000" charset="0"/>
                <a:cs typeface="Novecento wide Bold" panose="00000805000000000000" charset="0"/>
              </a:rPr>
              <a:t>Overview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Novecento wide Bold" panose="00000805000000000000" charset="0"/>
                <a:cs typeface="Novecento wide Bold" panose="00000805000000000000" charset="0"/>
              </a:rPr>
              <a:t>and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Novecento wide Bold" panose="00000805000000000000" charset="0"/>
                <a:cs typeface="Novecento wide Bold" panose="00000805000000000000" charset="0"/>
              </a:rPr>
              <a:t>Demo</a:t>
            </a:r>
            <a:endParaRPr lang="en-US" altLang="zh-CN" sz="2400" b="1" dirty="0">
              <a:solidFill>
                <a:schemeClr val="bg1"/>
              </a:solidFill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38325" y="3812540"/>
            <a:ext cx="212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Overall structure</a:t>
            </a:r>
          </a:p>
          <a:p>
            <a:pPr algn="ctr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&amp; demonstration video</a:t>
            </a:r>
          </a:p>
        </p:txBody>
      </p:sp>
      <p:sp>
        <p:nvSpPr>
          <p:cNvPr id="5" name="矩形 4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38325" y="2188210"/>
            <a:ext cx="1357630" cy="27241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36115" y="2134870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Novecento wide Medium" panose="00000605000000000000" charset="0"/>
                <a:cs typeface="Novecento wide Medium" panose="00000605000000000000" charset="0"/>
              </a:rPr>
              <a:t>1.</a:t>
            </a:r>
          </a:p>
        </p:txBody>
      </p:sp>
      <p:sp>
        <p:nvSpPr>
          <p:cNvPr id="10" name="椭圆 9"/>
          <p:cNvSpPr/>
          <p:nvPr/>
        </p:nvSpPr>
        <p:spPr>
          <a:xfrm>
            <a:off x="3965575" y="2424430"/>
            <a:ext cx="182245" cy="182245"/>
          </a:xfrm>
          <a:prstGeom prst="ellipse">
            <a:avLst/>
          </a:prstGeom>
          <a:solidFill>
            <a:schemeClr val="lt1">
              <a:alpha val="69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5378132" y="1971992"/>
            <a:ext cx="33648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01957" y="1511617"/>
            <a:ext cx="3106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Novecento wide Bold" panose="00000805000000000000" charset="0"/>
                <a:cs typeface="Novecento wide Bold" panose="00000805000000000000" charset="0"/>
              </a:rPr>
              <a:t>Overview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551487" y="1998027"/>
            <a:ext cx="336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Project architecture based on </a:t>
            </a:r>
            <a:r>
              <a:rPr lang="en-US" altLang="zh-CN" sz="1400" dirty="0" err="1">
                <a:latin typeface="Novecento wide Medium" panose="00000605000000000000" charset="0"/>
                <a:cs typeface="Novecento wide Medium" panose="00000605000000000000" charset="0"/>
              </a:rPr>
              <a:t>rqt_graph</a:t>
            </a:r>
            <a:endParaRPr lang="en-US" altLang="zh-CN" sz="1400" dirty="0">
              <a:latin typeface="Novecento wide Medium" panose="00000605000000000000" charset="0"/>
              <a:cs typeface="Novecento wide Medium" panose="00000605000000000000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6203315"/>
            <a:ext cx="238125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38125" y="6118860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Novecento wide Bold" panose="00000805000000000000" charset="0"/>
                <a:cs typeface="Novecento wide Bold" panose="00000805000000000000" charset="0"/>
              </a:rPr>
              <a:t>30.07.2024</a:t>
            </a:r>
          </a:p>
        </p:txBody>
      </p:sp>
      <p:sp>
        <p:nvSpPr>
          <p:cNvPr id="28" name="椭圆 27"/>
          <p:cNvSpPr/>
          <p:nvPr/>
        </p:nvSpPr>
        <p:spPr>
          <a:xfrm>
            <a:off x="1060958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081913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028680" y="879475"/>
            <a:ext cx="85725" cy="85725"/>
          </a:xfrm>
          <a:prstGeom prst="ellipse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123823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44778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stCxn id="29" idx="6"/>
            <a:endCxn id="30" idx="2"/>
          </p:cNvCxnSpPr>
          <p:nvPr/>
        </p:nvCxnSpPr>
        <p:spPr>
          <a:xfrm>
            <a:off x="10904855" y="922655"/>
            <a:ext cx="12382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flipV="1">
            <a:off x="-49530" y="2335530"/>
            <a:ext cx="76200" cy="2090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799647" y="1584007"/>
            <a:ext cx="687070" cy="4019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B659A9F0-FAFC-47E3-8909-2F5D000CB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/>
          <a:lstStyle/>
          <a:p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TEAM 9</a:t>
            </a:r>
            <a:b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Autonomous Quadruped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Overview and Demo</a:t>
            </a:r>
            <a:endParaRPr lang="en-US" altLang="zh-CN" sz="20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39" name="灯片编号占位符 38">
            <a:extLst>
              <a:ext uri="{FF2B5EF4-FFF2-40B4-BE49-F238E27FC236}">
                <a16:creationId xmlns:a16="http://schemas.microsoft.com/office/drawing/2014/main" id="{6A6D2363-0811-4E51-BDDE-97923C36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2" name="副标题 2">
            <a:extLst>
              <a:ext uri="{FF2B5EF4-FFF2-40B4-BE49-F238E27FC236}">
                <a16:creationId xmlns:a16="http://schemas.microsoft.com/office/drawing/2014/main" id="{B5F7DB00-811D-4C96-8FD0-016491E7E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0440" y="6111557"/>
            <a:ext cx="3266440" cy="260350"/>
          </a:xfrm>
        </p:spPr>
        <p:txBody>
          <a:bodyPr anchor="ctr">
            <a:normAutofit fontScale="97500"/>
          </a:bodyPr>
          <a:lstStyle/>
          <a:p>
            <a:r>
              <a:rPr lang="en-US" altLang="zh-CN" sz="800" dirty="0" err="1">
                <a:latin typeface="Novecento wide Medium" panose="00000605000000000000" charset="0"/>
                <a:cs typeface="Novecento wide Medium" panose="00000605000000000000" charset="0"/>
              </a:rPr>
              <a:t>Xiaoyue</a:t>
            </a:r>
            <a:r>
              <a:rPr lang="en-US" altLang="zh-CN" sz="800" dirty="0">
                <a:latin typeface="Novecento wide Medium" panose="00000605000000000000" charset="0"/>
                <a:cs typeface="Novecento wide Medium" panose="00000605000000000000" charset="0"/>
              </a:rPr>
              <a:t> Hu, </a:t>
            </a:r>
            <a:r>
              <a:rPr lang="en-US" altLang="zh-CN" sz="800" dirty="0" err="1">
                <a:latin typeface="Novecento wide Medium" panose="00000605000000000000" charset="0"/>
                <a:cs typeface="Novecento wide Medium" panose="00000605000000000000" charset="0"/>
              </a:rPr>
              <a:t>Shaolong</a:t>
            </a:r>
            <a:r>
              <a:rPr lang="en-US" altLang="zh-CN" sz="800" dirty="0">
                <a:latin typeface="Novecento wide Medium" panose="00000605000000000000" charset="0"/>
                <a:cs typeface="Novecento wide Medium" panose="00000605000000000000" charset="0"/>
              </a:rPr>
              <a:t> Tang, Yang Tang, Run Yuan, Xinyuan Zhu</a:t>
            </a:r>
            <a:endParaRPr lang="en-US" altLang="zh-CN" sz="8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F9EA7779-7203-4B78-A7E9-7A2DFDA79F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5" t="19667" r="500" b="7315"/>
          <a:stretch/>
        </p:blipFill>
        <p:spPr>
          <a:xfrm>
            <a:off x="4799647" y="2304147"/>
            <a:ext cx="6733858" cy="2907535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98B42AF8-ABEC-409F-8ADD-0D106445F3C1}"/>
              </a:ext>
            </a:extLst>
          </p:cNvPr>
          <p:cNvSpPr/>
          <p:nvPr/>
        </p:nvSpPr>
        <p:spPr>
          <a:xfrm flipV="1">
            <a:off x="830325" y="4958682"/>
            <a:ext cx="1008000" cy="75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9239055-F215-43C8-99BF-825C334EC3D8}"/>
              </a:ext>
            </a:extLst>
          </p:cNvPr>
          <p:cNvSpPr>
            <a:spLocks noChangeAspect="1"/>
          </p:cNvSpPr>
          <p:nvPr/>
        </p:nvSpPr>
        <p:spPr>
          <a:xfrm>
            <a:off x="1175050" y="516080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DD551C81-527D-4731-8F27-EC89716B76F3}"/>
              </a:ext>
            </a:extLst>
          </p:cNvPr>
          <p:cNvSpPr/>
          <p:nvPr/>
        </p:nvSpPr>
        <p:spPr>
          <a:xfrm rot="5400000">
            <a:off x="1273302" y="5247896"/>
            <a:ext cx="213777" cy="184291"/>
          </a:xfrm>
          <a:prstGeom prst="triangl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BF2ADB78-3D77-4FE1-A874-028D139FC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204" y="2304146"/>
            <a:ext cx="6742301" cy="290753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H="1">
            <a:off x="2897505" y="-119380"/>
            <a:ext cx="8890" cy="7096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742565" y="1692910"/>
            <a:ext cx="319405" cy="1701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72895" y="2335530"/>
            <a:ext cx="2694305" cy="2117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82775" y="2544404"/>
            <a:ext cx="2038350" cy="1387559"/>
          </a:xfrm>
          <a:prstGeom prst="rect">
            <a:avLst/>
          </a:prstGeom>
          <a:noFill/>
        </p:spPr>
        <p:txBody>
          <a:bodyPr wrap="square" lIns="46990" tIns="46990" rIns="46990" bIns="46990" rtlCol="0" anchor="ctr" anchorCtr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Novecento wide Bold" panose="00000805000000000000" charset="0"/>
                <a:cs typeface="Novecento wide Bold" panose="00000805000000000000" charset="0"/>
              </a:rPr>
              <a:t>Overview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Novecento wide Bold" panose="00000805000000000000" charset="0"/>
                <a:cs typeface="Novecento wide Bold" panose="00000805000000000000" charset="0"/>
              </a:rPr>
              <a:t>and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Novecento wide Bold" panose="00000805000000000000" charset="0"/>
                <a:cs typeface="Novecento wide Bold" panose="00000805000000000000" charset="0"/>
              </a:rPr>
              <a:t>Demo</a:t>
            </a:r>
            <a:endParaRPr lang="en-US" altLang="zh-CN" sz="2400" b="1" dirty="0">
              <a:solidFill>
                <a:schemeClr val="bg1"/>
              </a:solidFill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38325" y="3812540"/>
            <a:ext cx="212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Overall structure</a:t>
            </a:r>
          </a:p>
          <a:p>
            <a:pPr algn="ctr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&amp; demonstration video</a:t>
            </a:r>
          </a:p>
        </p:txBody>
      </p:sp>
      <p:sp>
        <p:nvSpPr>
          <p:cNvPr id="5" name="矩形 4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38325" y="2188210"/>
            <a:ext cx="1357630" cy="27241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36115" y="2134870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Novecento wide Medium" panose="00000605000000000000" charset="0"/>
                <a:cs typeface="Novecento wide Medium" panose="00000605000000000000" charset="0"/>
              </a:rPr>
              <a:t>1.</a:t>
            </a:r>
          </a:p>
        </p:txBody>
      </p:sp>
      <p:sp>
        <p:nvSpPr>
          <p:cNvPr id="10" name="椭圆 9"/>
          <p:cNvSpPr/>
          <p:nvPr/>
        </p:nvSpPr>
        <p:spPr>
          <a:xfrm>
            <a:off x="3965575" y="2424430"/>
            <a:ext cx="182245" cy="182245"/>
          </a:xfrm>
          <a:prstGeom prst="ellipse">
            <a:avLst/>
          </a:prstGeom>
          <a:solidFill>
            <a:schemeClr val="lt1">
              <a:alpha val="69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5378132" y="1971992"/>
            <a:ext cx="33648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01957" y="1511617"/>
            <a:ext cx="3106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Novecento wide Bold" panose="00000805000000000000" charset="0"/>
                <a:cs typeface="Novecento wide Bold" panose="00000805000000000000" charset="0"/>
              </a:rPr>
              <a:t>Demo Video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551487" y="1998027"/>
            <a:ext cx="241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Path finding + slope climbing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6203315"/>
            <a:ext cx="238125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38125" y="6118860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Novecento wide Bold" panose="00000805000000000000" charset="0"/>
                <a:cs typeface="Novecento wide Bold" panose="00000805000000000000" charset="0"/>
              </a:rPr>
              <a:t>30.07.2024</a:t>
            </a:r>
          </a:p>
        </p:txBody>
      </p:sp>
      <p:sp>
        <p:nvSpPr>
          <p:cNvPr id="28" name="椭圆 27"/>
          <p:cNvSpPr/>
          <p:nvPr/>
        </p:nvSpPr>
        <p:spPr>
          <a:xfrm>
            <a:off x="1060958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081913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028680" y="879475"/>
            <a:ext cx="85725" cy="85725"/>
          </a:xfrm>
          <a:prstGeom prst="ellipse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123823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44778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stCxn id="29" idx="6"/>
            <a:endCxn id="30" idx="2"/>
          </p:cNvCxnSpPr>
          <p:nvPr/>
        </p:nvCxnSpPr>
        <p:spPr>
          <a:xfrm>
            <a:off x="10904855" y="922655"/>
            <a:ext cx="12382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flipV="1">
            <a:off x="-49530" y="2335530"/>
            <a:ext cx="76200" cy="2090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799647" y="1584007"/>
            <a:ext cx="687070" cy="4019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B659A9F0-FAFC-47E3-8909-2F5D000CB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/>
          <a:lstStyle/>
          <a:p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TEAM 9</a:t>
            </a:r>
            <a:b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Autonomous Quadruped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Overview and Demo</a:t>
            </a:r>
            <a:endParaRPr lang="en-US" altLang="zh-CN" sz="20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39" name="灯片编号占位符 38">
            <a:extLst>
              <a:ext uri="{FF2B5EF4-FFF2-40B4-BE49-F238E27FC236}">
                <a16:creationId xmlns:a16="http://schemas.microsoft.com/office/drawing/2014/main" id="{6A6D2363-0811-4E51-BDDE-97923C36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2" name="副标题 2">
            <a:extLst>
              <a:ext uri="{FF2B5EF4-FFF2-40B4-BE49-F238E27FC236}">
                <a16:creationId xmlns:a16="http://schemas.microsoft.com/office/drawing/2014/main" id="{B5F7DB00-811D-4C96-8FD0-016491E7E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0440" y="6111557"/>
            <a:ext cx="3266440" cy="260350"/>
          </a:xfrm>
        </p:spPr>
        <p:txBody>
          <a:bodyPr anchor="ctr">
            <a:normAutofit fontScale="97500"/>
          </a:bodyPr>
          <a:lstStyle/>
          <a:p>
            <a:r>
              <a:rPr lang="en-US" altLang="zh-CN" sz="800" dirty="0" err="1">
                <a:latin typeface="Novecento wide Medium" panose="00000605000000000000" charset="0"/>
                <a:cs typeface="Novecento wide Medium" panose="00000605000000000000" charset="0"/>
              </a:rPr>
              <a:t>Xiaoyue</a:t>
            </a:r>
            <a:r>
              <a:rPr lang="en-US" altLang="zh-CN" sz="800" dirty="0">
                <a:latin typeface="Novecento wide Medium" panose="00000605000000000000" charset="0"/>
                <a:cs typeface="Novecento wide Medium" panose="00000605000000000000" charset="0"/>
              </a:rPr>
              <a:t> Hu, </a:t>
            </a:r>
            <a:r>
              <a:rPr lang="en-US" altLang="zh-CN" sz="800" dirty="0" err="1">
                <a:latin typeface="Novecento wide Medium" panose="00000605000000000000" charset="0"/>
                <a:cs typeface="Novecento wide Medium" panose="00000605000000000000" charset="0"/>
              </a:rPr>
              <a:t>Shaolong</a:t>
            </a:r>
            <a:r>
              <a:rPr lang="en-US" altLang="zh-CN" sz="800" dirty="0">
                <a:latin typeface="Novecento wide Medium" panose="00000605000000000000" charset="0"/>
                <a:cs typeface="Novecento wide Medium" panose="00000605000000000000" charset="0"/>
              </a:rPr>
              <a:t> Tang, Yang Tang, Run Yuan, Xinyuan Zhu</a:t>
            </a:r>
            <a:endParaRPr lang="en-US" altLang="zh-CN" sz="8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1A9F70-7462-46E2-94C2-695A1C808863}"/>
              </a:ext>
            </a:extLst>
          </p:cNvPr>
          <p:cNvSpPr/>
          <p:nvPr/>
        </p:nvSpPr>
        <p:spPr>
          <a:xfrm flipV="1">
            <a:off x="830325" y="4958682"/>
            <a:ext cx="1008000" cy="75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E4BE852-EC0B-44C2-8181-9903B40B016B}"/>
              </a:ext>
            </a:extLst>
          </p:cNvPr>
          <p:cNvSpPr>
            <a:spLocks noChangeAspect="1"/>
          </p:cNvSpPr>
          <p:nvPr/>
        </p:nvSpPr>
        <p:spPr>
          <a:xfrm>
            <a:off x="1175050" y="516080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12B65B64-8182-4ED6-9924-B42C8D5DAEB9}"/>
              </a:ext>
            </a:extLst>
          </p:cNvPr>
          <p:cNvSpPr/>
          <p:nvPr/>
        </p:nvSpPr>
        <p:spPr>
          <a:xfrm rot="5400000">
            <a:off x="1273302" y="5247896"/>
            <a:ext cx="213777" cy="184291"/>
          </a:xfrm>
          <a:prstGeom prst="triangl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0EA387-FB7C-90BE-56EA-4E68F94BCE54}"/>
              </a:ext>
            </a:extLst>
          </p:cNvPr>
          <p:cNvSpPr txBox="1"/>
          <p:nvPr/>
        </p:nvSpPr>
        <p:spPr>
          <a:xfrm>
            <a:off x="6032533" y="3857108"/>
            <a:ext cx="413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 detailed video, please contact 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00285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H="1">
            <a:off x="2897505" y="-119380"/>
            <a:ext cx="8890" cy="7096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72895" y="2335530"/>
            <a:ext cx="2694305" cy="2117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82775" y="2544405"/>
            <a:ext cx="2038350" cy="1387559"/>
          </a:xfrm>
          <a:prstGeom prst="rect">
            <a:avLst/>
          </a:prstGeom>
          <a:noFill/>
        </p:spPr>
        <p:txBody>
          <a:bodyPr wrap="square" lIns="46990" tIns="46990" rIns="46990" bIns="46990" rtlCol="0" anchor="ctr" anchorCtr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Novecento wide Bold" panose="00000805000000000000" charset="0"/>
                <a:cs typeface="Novecento wide Bold" panose="00000805000000000000" charset="0"/>
              </a:rPr>
              <a:t>Task Assigning and Progress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838325" y="3812540"/>
            <a:ext cx="212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Dividing task roles</a:t>
            </a:r>
          </a:p>
          <a:p>
            <a:pPr algn="ctr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&amp; Gantt chart</a:t>
            </a:r>
          </a:p>
        </p:txBody>
      </p:sp>
      <p:sp>
        <p:nvSpPr>
          <p:cNvPr id="5" name="矩形 4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38325" y="2188210"/>
            <a:ext cx="1357630" cy="27241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36115" y="2134870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Novecento wide Medium" panose="00000605000000000000" charset="0"/>
                <a:cs typeface="Novecento wide Medium" panose="00000605000000000000" charset="0"/>
              </a:rPr>
              <a:t>2.</a:t>
            </a:r>
          </a:p>
        </p:txBody>
      </p:sp>
      <p:sp>
        <p:nvSpPr>
          <p:cNvPr id="10" name="椭圆 9"/>
          <p:cNvSpPr/>
          <p:nvPr/>
        </p:nvSpPr>
        <p:spPr>
          <a:xfrm>
            <a:off x="3965575" y="2424430"/>
            <a:ext cx="182245" cy="182245"/>
          </a:xfrm>
          <a:prstGeom prst="ellipse">
            <a:avLst/>
          </a:prstGeom>
          <a:solidFill>
            <a:schemeClr val="lt1">
              <a:alpha val="69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6203315"/>
            <a:ext cx="238125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060958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081913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028680" y="879475"/>
            <a:ext cx="85725" cy="85725"/>
          </a:xfrm>
          <a:prstGeom prst="ellipse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123823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44778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stCxn id="29" idx="6"/>
            <a:endCxn id="30" idx="2"/>
          </p:cNvCxnSpPr>
          <p:nvPr/>
        </p:nvCxnSpPr>
        <p:spPr>
          <a:xfrm>
            <a:off x="10904855" y="922655"/>
            <a:ext cx="12382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flipV="1">
            <a:off x="-49530" y="2335530"/>
            <a:ext cx="76200" cy="2090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9B3A4FA3-49E4-48FC-8554-C87797977FC7}"/>
              </a:ext>
            </a:extLst>
          </p:cNvPr>
          <p:cNvSpPr txBox="1">
            <a:spLocks/>
          </p:cNvSpPr>
          <p:nvPr/>
        </p:nvSpPr>
        <p:spPr>
          <a:xfrm>
            <a:off x="142875" y="179705"/>
            <a:ext cx="2640330" cy="1202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TEAM 9</a:t>
            </a:r>
            <a:b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Autonomous Quadruped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Task Assigning</a:t>
            </a:r>
            <a:endParaRPr lang="en-US" altLang="zh-CN" sz="20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B02B4CB-AE8D-475D-A5CB-0ABFF4070F5D}"/>
              </a:ext>
            </a:extLst>
          </p:cNvPr>
          <p:cNvSpPr txBox="1"/>
          <p:nvPr/>
        </p:nvSpPr>
        <p:spPr>
          <a:xfrm>
            <a:off x="238125" y="6118860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Novecento wide Bold" panose="00000805000000000000" charset="0"/>
                <a:cs typeface="Novecento wide Bold" panose="00000805000000000000" charset="0"/>
              </a:rPr>
              <a:t>30.07.2024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379E60B-1019-4103-9459-48A065D16693}"/>
              </a:ext>
            </a:extLst>
          </p:cNvPr>
          <p:cNvSpPr/>
          <p:nvPr/>
        </p:nvSpPr>
        <p:spPr>
          <a:xfrm>
            <a:off x="2742565" y="1692910"/>
            <a:ext cx="319405" cy="1701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BC952361-6683-4591-828A-D497602FA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78900"/>
              </p:ext>
            </p:extLst>
          </p:nvPr>
        </p:nvGraphicFramePr>
        <p:xfrm>
          <a:off x="5094587" y="2735977"/>
          <a:ext cx="581026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300">
                  <a:extLst>
                    <a:ext uri="{9D8B030D-6E8A-4147-A177-3AD203B41FA5}">
                      <a16:colId xmlns:a16="http://schemas.microsoft.com/office/drawing/2014/main" val="3117631485"/>
                    </a:ext>
                  </a:extLst>
                </a:gridCol>
                <a:gridCol w="964589">
                  <a:extLst>
                    <a:ext uri="{9D8B030D-6E8A-4147-A177-3AD203B41FA5}">
                      <a16:colId xmlns:a16="http://schemas.microsoft.com/office/drawing/2014/main" val="1610539575"/>
                    </a:ext>
                  </a:extLst>
                </a:gridCol>
                <a:gridCol w="922842">
                  <a:extLst>
                    <a:ext uri="{9D8B030D-6E8A-4147-A177-3AD203B41FA5}">
                      <a16:colId xmlns:a16="http://schemas.microsoft.com/office/drawing/2014/main" val="462835350"/>
                    </a:ext>
                  </a:extLst>
                </a:gridCol>
                <a:gridCol w="992072">
                  <a:extLst>
                    <a:ext uri="{9D8B030D-6E8A-4147-A177-3AD203B41FA5}">
                      <a16:colId xmlns:a16="http://schemas.microsoft.com/office/drawing/2014/main" val="4081845729"/>
                    </a:ext>
                  </a:extLst>
                </a:gridCol>
                <a:gridCol w="1066233">
                  <a:extLst>
                    <a:ext uri="{9D8B030D-6E8A-4147-A177-3AD203B41FA5}">
                      <a16:colId xmlns:a16="http://schemas.microsoft.com/office/drawing/2014/main" val="2546033432"/>
                    </a:ext>
                  </a:extLst>
                </a:gridCol>
                <a:gridCol w="1066233">
                  <a:extLst>
                    <a:ext uri="{9D8B030D-6E8A-4147-A177-3AD203B41FA5}">
                      <a16:colId xmlns:a16="http://schemas.microsoft.com/office/drawing/2014/main" val="3811055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Perception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Mapping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Path Planning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Gait Controller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Presentation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&amp; Report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99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Xiaoyue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Hu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14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Shaolong</a:t>
                      </a:r>
                      <a:r>
                        <a:rPr lang="en-US" altLang="zh-CN" sz="1200" dirty="0"/>
                        <a:t> Tang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84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Yang</a:t>
                      </a:r>
                    </a:p>
                    <a:p>
                      <a:r>
                        <a:rPr lang="en-US" altLang="zh-CN" sz="1200" dirty="0"/>
                        <a:t>Tang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95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Run</a:t>
                      </a:r>
                    </a:p>
                    <a:p>
                      <a:r>
                        <a:rPr lang="en-US" altLang="zh-CN" sz="1200" dirty="0"/>
                        <a:t>Yuan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1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Xinyu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Zhu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9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008913"/>
                  </a:ext>
                </a:extLst>
              </a:tr>
            </a:tbl>
          </a:graphicData>
        </a:graphic>
      </p:graphicFrame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56D61F99-3699-4130-970A-8B317D50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3" name="副标题 2">
            <a:extLst>
              <a:ext uri="{FF2B5EF4-FFF2-40B4-BE49-F238E27FC236}">
                <a16:creationId xmlns:a16="http://schemas.microsoft.com/office/drawing/2014/main" id="{A1C1DC8C-C8F0-423A-9403-6288B9563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0440" y="6111557"/>
            <a:ext cx="3266440" cy="260350"/>
          </a:xfrm>
        </p:spPr>
        <p:txBody>
          <a:bodyPr anchor="ctr">
            <a:normAutofit fontScale="97500"/>
          </a:bodyPr>
          <a:lstStyle/>
          <a:p>
            <a:r>
              <a:rPr lang="en-US" altLang="zh-CN" sz="800" dirty="0" err="1">
                <a:latin typeface="Novecento wide Medium" panose="00000605000000000000" charset="0"/>
                <a:cs typeface="Novecento wide Medium" panose="00000605000000000000" charset="0"/>
              </a:rPr>
              <a:t>Xiaoyue</a:t>
            </a:r>
            <a:r>
              <a:rPr lang="en-US" altLang="zh-CN" sz="800" dirty="0">
                <a:latin typeface="Novecento wide Medium" panose="00000605000000000000" charset="0"/>
                <a:cs typeface="Novecento wide Medium" panose="00000605000000000000" charset="0"/>
              </a:rPr>
              <a:t> Hu, </a:t>
            </a:r>
            <a:r>
              <a:rPr lang="en-US" altLang="zh-CN" sz="800" dirty="0" err="1">
                <a:latin typeface="Novecento wide Medium" panose="00000605000000000000" charset="0"/>
                <a:cs typeface="Novecento wide Medium" panose="00000605000000000000" charset="0"/>
              </a:rPr>
              <a:t>Shaolong</a:t>
            </a:r>
            <a:r>
              <a:rPr lang="en-US" altLang="zh-CN" sz="800" dirty="0">
                <a:latin typeface="Novecento wide Medium" panose="00000605000000000000" charset="0"/>
                <a:cs typeface="Novecento wide Medium" panose="00000605000000000000" charset="0"/>
              </a:rPr>
              <a:t> Tang, Yang Tang, Run Yuan, Xinyuan Zhu</a:t>
            </a:r>
            <a:endParaRPr lang="en-US" altLang="zh-CN" sz="8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8F70207-197F-46CB-A24C-C9E316513363}"/>
              </a:ext>
            </a:extLst>
          </p:cNvPr>
          <p:cNvSpPr/>
          <p:nvPr/>
        </p:nvSpPr>
        <p:spPr>
          <a:xfrm>
            <a:off x="422811" y="5189615"/>
            <a:ext cx="142213" cy="14221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3F2A739F-F861-4442-BF87-AC4F7BCC123A}"/>
              </a:ext>
            </a:extLst>
          </p:cNvPr>
          <p:cNvSpPr/>
          <p:nvPr/>
        </p:nvSpPr>
        <p:spPr>
          <a:xfrm rot="10800000">
            <a:off x="383429" y="5387737"/>
            <a:ext cx="220976" cy="190497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CB13FAD-11D5-4FBE-B214-4D39C4D5E38B}"/>
              </a:ext>
            </a:extLst>
          </p:cNvPr>
          <p:cNvSpPr/>
          <p:nvPr/>
        </p:nvSpPr>
        <p:spPr>
          <a:xfrm>
            <a:off x="1949982" y="4864600"/>
            <a:ext cx="142213" cy="14221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304787B9-E5C1-4414-A256-DA19442D4F96}"/>
              </a:ext>
            </a:extLst>
          </p:cNvPr>
          <p:cNvSpPr/>
          <p:nvPr/>
        </p:nvSpPr>
        <p:spPr>
          <a:xfrm rot="10800000">
            <a:off x="1910600" y="5062722"/>
            <a:ext cx="220976" cy="190497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4654E64-EEF3-462C-9538-CAD45B961F7A}"/>
              </a:ext>
            </a:extLst>
          </p:cNvPr>
          <p:cNvSpPr/>
          <p:nvPr/>
        </p:nvSpPr>
        <p:spPr>
          <a:xfrm>
            <a:off x="2131576" y="5393506"/>
            <a:ext cx="142213" cy="14221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E707B1F9-2EAD-4DC5-BF47-C8335CDECB28}"/>
              </a:ext>
            </a:extLst>
          </p:cNvPr>
          <p:cNvSpPr/>
          <p:nvPr/>
        </p:nvSpPr>
        <p:spPr>
          <a:xfrm rot="10800000">
            <a:off x="2092194" y="5591628"/>
            <a:ext cx="220976" cy="190497"/>
          </a:xfrm>
          <a:prstGeom prst="triangl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4841F6A-2981-4E44-954A-845923A94C6C}"/>
              </a:ext>
            </a:extLst>
          </p:cNvPr>
          <p:cNvSpPr/>
          <p:nvPr/>
        </p:nvSpPr>
        <p:spPr>
          <a:xfrm flipV="1">
            <a:off x="768126" y="4954190"/>
            <a:ext cx="223942" cy="75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B949BD8-D063-4045-8BCC-15886A77E8CA}"/>
              </a:ext>
            </a:extLst>
          </p:cNvPr>
          <p:cNvSpPr/>
          <p:nvPr/>
        </p:nvSpPr>
        <p:spPr>
          <a:xfrm rot="5400000" flipV="1">
            <a:off x="1317418" y="4684882"/>
            <a:ext cx="216000" cy="756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A26CD85-4C0F-4469-9D29-97CDAE52F258}"/>
              </a:ext>
            </a:extLst>
          </p:cNvPr>
          <p:cNvSpPr/>
          <p:nvPr/>
        </p:nvSpPr>
        <p:spPr>
          <a:xfrm rot="5400000" flipV="1">
            <a:off x="1317418" y="4961792"/>
            <a:ext cx="216000" cy="756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FE9B8F2-C337-42CD-AA66-B996A8E4047F}"/>
              </a:ext>
            </a:extLst>
          </p:cNvPr>
          <p:cNvSpPr/>
          <p:nvPr/>
        </p:nvSpPr>
        <p:spPr>
          <a:xfrm rot="5400000" flipV="1">
            <a:off x="1317418" y="5224189"/>
            <a:ext cx="216000" cy="756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2BF38D4-7DD7-442B-813D-511BDA41C95D}"/>
              </a:ext>
            </a:extLst>
          </p:cNvPr>
          <p:cNvSpPr/>
          <p:nvPr/>
        </p:nvSpPr>
        <p:spPr>
          <a:xfrm>
            <a:off x="4797048" y="1680833"/>
            <a:ext cx="895059" cy="182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Perception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9C4C2CA-EB8E-4F72-9D52-3BCA9D0A0C0F}"/>
              </a:ext>
            </a:extLst>
          </p:cNvPr>
          <p:cNvSpPr/>
          <p:nvPr/>
        </p:nvSpPr>
        <p:spPr>
          <a:xfrm>
            <a:off x="4722455" y="1680832"/>
            <a:ext cx="72000" cy="1822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D6134F-16E1-4515-BA4B-C036DF2C8EFD}"/>
              </a:ext>
            </a:extLst>
          </p:cNvPr>
          <p:cNvSpPr/>
          <p:nvPr/>
        </p:nvSpPr>
        <p:spPr>
          <a:xfrm>
            <a:off x="6320760" y="1680832"/>
            <a:ext cx="895059" cy="182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Mapping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E0F3B0B-04AC-4532-943E-1DF663B94758}"/>
              </a:ext>
            </a:extLst>
          </p:cNvPr>
          <p:cNvSpPr/>
          <p:nvPr/>
        </p:nvSpPr>
        <p:spPr>
          <a:xfrm>
            <a:off x="6246167" y="1680831"/>
            <a:ext cx="72000" cy="1822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A370428-90A9-432A-83F9-B10877DB7DC4}"/>
              </a:ext>
            </a:extLst>
          </p:cNvPr>
          <p:cNvSpPr/>
          <p:nvPr/>
        </p:nvSpPr>
        <p:spPr>
          <a:xfrm>
            <a:off x="7919065" y="1680831"/>
            <a:ext cx="1109352" cy="182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Path Planning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EC47EB6-9F1F-49CE-B169-4819AE5B7071}"/>
              </a:ext>
            </a:extLst>
          </p:cNvPr>
          <p:cNvSpPr/>
          <p:nvPr/>
        </p:nvSpPr>
        <p:spPr>
          <a:xfrm>
            <a:off x="7844472" y="1680830"/>
            <a:ext cx="72000" cy="1822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832B85A-35C5-441B-877B-87D829C00964}"/>
              </a:ext>
            </a:extLst>
          </p:cNvPr>
          <p:cNvSpPr/>
          <p:nvPr/>
        </p:nvSpPr>
        <p:spPr>
          <a:xfrm>
            <a:off x="9731663" y="1680830"/>
            <a:ext cx="1109352" cy="1822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Gait Controller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6777013-6132-4589-B1A9-52E819B48B89}"/>
              </a:ext>
            </a:extLst>
          </p:cNvPr>
          <p:cNvSpPr/>
          <p:nvPr/>
        </p:nvSpPr>
        <p:spPr>
          <a:xfrm>
            <a:off x="9657070" y="1680829"/>
            <a:ext cx="72000" cy="1822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C85646A-1809-4CB2-B394-5374EB9FDF02}"/>
              </a:ext>
            </a:extLst>
          </p:cNvPr>
          <p:cNvCxnSpPr>
            <a:stCxn id="64" idx="3"/>
            <a:endCxn id="67" idx="1"/>
          </p:cNvCxnSpPr>
          <p:nvPr/>
        </p:nvCxnSpPr>
        <p:spPr>
          <a:xfrm flipV="1">
            <a:off x="5692107" y="1771962"/>
            <a:ext cx="554060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C7C4570-4EA8-429C-B8F4-4FEDC1049671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7215819" y="1771961"/>
            <a:ext cx="628653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CE018FE-1F16-491E-A618-347AA257EF0E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 flipV="1">
            <a:off x="9028417" y="1771960"/>
            <a:ext cx="628653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5D168AB-C668-41BD-81D0-B7934718774C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10841015" y="1771959"/>
            <a:ext cx="414360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5B006DB4-6E06-4361-9490-4E548686068C}"/>
              </a:ext>
            </a:extLst>
          </p:cNvPr>
          <p:cNvCxnSpPr>
            <a:cxnSpLocks/>
            <a:stCxn id="68" idx="2"/>
            <a:endCxn id="66" idx="2"/>
          </p:cNvCxnSpPr>
          <p:nvPr/>
        </p:nvCxnSpPr>
        <p:spPr>
          <a:xfrm rot="5400000">
            <a:off x="7621016" y="1010367"/>
            <a:ext cx="1" cy="1705451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88842AD-56BF-46C0-8757-C3CB040EC97D}"/>
              </a:ext>
            </a:extLst>
          </p:cNvPr>
          <p:cNvGrpSpPr/>
          <p:nvPr/>
        </p:nvGrpSpPr>
        <p:grpSpPr>
          <a:xfrm>
            <a:off x="1572895" y="-119380"/>
            <a:ext cx="2694305" cy="7096125"/>
            <a:chOff x="1572895" y="-119380"/>
            <a:chExt cx="2694305" cy="7096125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2897505" y="-119380"/>
              <a:ext cx="8890" cy="7096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742565" y="1692910"/>
              <a:ext cx="319405" cy="17018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572895" y="2335530"/>
              <a:ext cx="2694305" cy="211709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882775" y="2759847"/>
              <a:ext cx="2038350" cy="956672"/>
            </a:xfrm>
            <a:prstGeom prst="rect">
              <a:avLst/>
            </a:prstGeom>
            <a:noFill/>
          </p:spPr>
          <p:txBody>
            <a:bodyPr wrap="square" lIns="46990" tIns="46990" rIns="46990" bIns="46990" rtlCol="0" anchor="ctr" anchorCtr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Novecento wide Bold" panose="00000805000000000000" charset="0"/>
                  <a:cs typeface="Novecento wide Bold" panose="00000805000000000000" charset="0"/>
                </a:rPr>
                <a:t>Flow of Messages</a:t>
              </a:r>
              <a:endParaRPr lang="en-US" altLang="zh-CN" sz="2400" b="1" dirty="0">
                <a:solidFill>
                  <a:schemeClr val="bg1"/>
                </a:solidFill>
                <a:latin typeface="Novecento wide Bold" panose="00000805000000000000" charset="0"/>
                <a:cs typeface="Novecento wide Bold" panose="00000805000000000000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38325" y="3812540"/>
              <a:ext cx="2127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chemeClr val="bg1">
                      <a:lumMod val="65000"/>
                    </a:schemeClr>
                  </a:solidFill>
                  <a:latin typeface="Novecento wide Medium" panose="00000605000000000000" charset="0"/>
                  <a:cs typeface="Novecento wide Medium" panose="00000605000000000000" charset="0"/>
                </a:rPr>
                <a:t>Pub – Sub relationships</a:t>
              </a:r>
              <a:br>
                <a:rPr lang="en-US" altLang="zh-CN" sz="900" dirty="0">
                  <a:solidFill>
                    <a:schemeClr val="bg1">
                      <a:lumMod val="65000"/>
                    </a:schemeClr>
                  </a:solidFill>
                  <a:latin typeface="Novecento wide Medium" panose="00000605000000000000" charset="0"/>
                  <a:cs typeface="Novecento wide Medium" panose="00000605000000000000" charset="0"/>
                </a:rPr>
              </a:br>
              <a:r>
                <a:rPr lang="en-US" altLang="zh-CN" sz="900" dirty="0">
                  <a:solidFill>
                    <a:schemeClr val="bg1">
                      <a:lumMod val="65000"/>
                    </a:schemeClr>
                  </a:solidFill>
                  <a:latin typeface="Novecento wide Medium" panose="00000605000000000000" charset="0"/>
                  <a:cs typeface="Novecento wide Medium" panose="00000605000000000000" charset="0"/>
                </a:rPr>
                <a:t>&amp; custom msg type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838325" y="2188210"/>
              <a:ext cx="1357630" cy="272415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36115" y="2134870"/>
              <a:ext cx="3401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Novecento wide Medium" panose="00000605000000000000" charset="0"/>
                  <a:cs typeface="Novecento wide Medium" panose="00000605000000000000" charset="0"/>
                </a:rPr>
                <a:t>3.</a:t>
              </a:r>
            </a:p>
          </p:txBody>
        </p:sp>
        <p:sp>
          <p:nvSpPr>
            <p:cNvPr id="10" name="椭圆 9"/>
            <p:cNvSpPr/>
            <p:nvPr/>
          </p:nvSpPr>
          <p:spPr>
            <a:xfrm>
              <a:off x="3965575" y="2424430"/>
              <a:ext cx="182245" cy="182245"/>
            </a:xfrm>
            <a:prstGeom prst="ellipse">
              <a:avLst/>
            </a:prstGeom>
            <a:solidFill>
              <a:schemeClr val="lt1">
                <a:alpha val="69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0" y="6203315"/>
            <a:ext cx="238125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38125" y="6118860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Novecento wide Bold" panose="00000805000000000000" charset="0"/>
                <a:cs typeface="Novecento wide Bold" panose="00000805000000000000" charset="0"/>
              </a:rPr>
              <a:t>30.07.2024</a:t>
            </a:r>
          </a:p>
        </p:txBody>
      </p:sp>
      <p:sp>
        <p:nvSpPr>
          <p:cNvPr id="28" name="椭圆 27"/>
          <p:cNvSpPr/>
          <p:nvPr/>
        </p:nvSpPr>
        <p:spPr>
          <a:xfrm>
            <a:off x="1060958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081913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028680" y="879475"/>
            <a:ext cx="85725" cy="85725"/>
          </a:xfrm>
          <a:prstGeom prst="ellipse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123823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44778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stCxn id="29" idx="6"/>
            <a:endCxn id="30" idx="2"/>
          </p:cNvCxnSpPr>
          <p:nvPr/>
        </p:nvCxnSpPr>
        <p:spPr>
          <a:xfrm>
            <a:off x="10904855" y="922655"/>
            <a:ext cx="12382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flipV="1">
            <a:off x="-49530" y="2335530"/>
            <a:ext cx="76200" cy="2090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B659A9F0-FAFC-47E3-8909-2F5D000CB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/>
          <a:lstStyle/>
          <a:p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TEAM 9</a:t>
            </a:r>
            <a:b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Autonomous Quadruped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Flow of Messages</a:t>
            </a:r>
            <a:endParaRPr lang="en-US" altLang="zh-CN" sz="20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935347-2D07-4A0F-9DD0-AF612EC1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5" name="副标题 2">
            <a:extLst>
              <a:ext uri="{FF2B5EF4-FFF2-40B4-BE49-F238E27FC236}">
                <a16:creationId xmlns:a16="http://schemas.microsoft.com/office/drawing/2014/main" id="{4F0616F6-CD4E-4031-8B66-7B40FF98A04A}"/>
              </a:ext>
            </a:extLst>
          </p:cNvPr>
          <p:cNvSpPr txBox="1">
            <a:spLocks/>
          </p:cNvSpPr>
          <p:nvPr/>
        </p:nvSpPr>
        <p:spPr>
          <a:xfrm>
            <a:off x="8210440" y="6111557"/>
            <a:ext cx="3266440" cy="260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>
                <a:latin typeface="Novecento wide Medium" panose="00000605000000000000" charset="0"/>
                <a:cs typeface="Novecento wide Medium" panose="00000605000000000000" charset="0"/>
              </a:rPr>
              <a:t>Xiaoyue Hu, Shaolong Tang, Yang Tang, Run Yuan, Xinyuan Zhu</a:t>
            </a:r>
            <a:endParaRPr lang="en-US" altLang="zh-CN" sz="8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BFC354DF-0074-4583-838B-D4EEAF3F73B0}"/>
              </a:ext>
            </a:extLst>
          </p:cNvPr>
          <p:cNvSpPr/>
          <p:nvPr/>
        </p:nvSpPr>
        <p:spPr>
          <a:xfrm flipV="1">
            <a:off x="847483" y="4957890"/>
            <a:ext cx="223942" cy="756000"/>
          </a:xfrm>
          <a:prstGeom prst="rect">
            <a:avLst/>
          </a:prstGeom>
          <a:noFill/>
          <a:ln>
            <a:solidFill>
              <a:schemeClr val="dk1">
                <a:shade val="50000"/>
                <a:alpha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414D6A16-5700-43EE-AFF6-9487B0EDB0A7}"/>
              </a:ext>
            </a:extLst>
          </p:cNvPr>
          <p:cNvSpPr/>
          <p:nvPr/>
        </p:nvSpPr>
        <p:spPr>
          <a:xfrm rot="5400000" flipV="1">
            <a:off x="1396775" y="4688582"/>
            <a:ext cx="216000" cy="756000"/>
          </a:xfrm>
          <a:prstGeom prst="rect">
            <a:avLst/>
          </a:prstGeom>
          <a:noFill/>
          <a:ln>
            <a:solidFill>
              <a:schemeClr val="dk1">
                <a:shade val="50000"/>
                <a:alpha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408B1045-30D2-462B-8C5F-F2EA9FFB003F}"/>
              </a:ext>
            </a:extLst>
          </p:cNvPr>
          <p:cNvSpPr/>
          <p:nvPr/>
        </p:nvSpPr>
        <p:spPr>
          <a:xfrm rot="5400000" flipV="1">
            <a:off x="1396775" y="4965492"/>
            <a:ext cx="216000" cy="756000"/>
          </a:xfrm>
          <a:prstGeom prst="rect">
            <a:avLst/>
          </a:prstGeom>
          <a:noFill/>
          <a:ln>
            <a:solidFill>
              <a:schemeClr val="dk1">
                <a:shade val="50000"/>
                <a:alpha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9C53C458-7152-48A8-AF9C-27BDDCFB2684}"/>
              </a:ext>
            </a:extLst>
          </p:cNvPr>
          <p:cNvSpPr/>
          <p:nvPr/>
        </p:nvSpPr>
        <p:spPr>
          <a:xfrm rot="5400000" flipV="1">
            <a:off x="1396775" y="5227889"/>
            <a:ext cx="216000" cy="756000"/>
          </a:xfrm>
          <a:prstGeom prst="rect">
            <a:avLst/>
          </a:prstGeom>
          <a:noFill/>
          <a:ln>
            <a:solidFill>
              <a:schemeClr val="dk1">
                <a:shade val="50000"/>
                <a:alpha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箭头: 环形 298">
            <a:extLst>
              <a:ext uri="{FF2B5EF4-FFF2-40B4-BE49-F238E27FC236}">
                <a16:creationId xmlns:a16="http://schemas.microsoft.com/office/drawing/2014/main" id="{C5A959C2-4659-48AC-B2A6-F026B999482E}"/>
              </a:ext>
            </a:extLst>
          </p:cNvPr>
          <p:cNvSpPr/>
          <p:nvPr/>
        </p:nvSpPr>
        <p:spPr>
          <a:xfrm rot="5400000">
            <a:off x="629731" y="4617279"/>
            <a:ext cx="654050" cy="1438806"/>
          </a:xfrm>
          <a:prstGeom prst="circular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97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5" grpId="0" animBg="1"/>
      <p:bldP spid="296" grpId="0" animBg="1"/>
      <p:bldP spid="297" grpId="0" animBg="1"/>
      <p:bldP spid="298" grpId="0" animBg="1"/>
      <p:bldP spid="2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 154">
            <a:extLst>
              <a:ext uri="{FF2B5EF4-FFF2-40B4-BE49-F238E27FC236}">
                <a16:creationId xmlns:a16="http://schemas.microsoft.com/office/drawing/2014/main" id="{AA087C5F-8E30-4D96-A536-103A4AEBF5D3}"/>
              </a:ext>
            </a:extLst>
          </p:cNvPr>
          <p:cNvSpPr/>
          <p:nvPr/>
        </p:nvSpPr>
        <p:spPr>
          <a:xfrm>
            <a:off x="468792" y="1442675"/>
            <a:ext cx="3678281" cy="4035650"/>
          </a:xfrm>
          <a:prstGeom prst="rect">
            <a:avLst/>
          </a:prstGeom>
          <a:solidFill>
            <a:srgbClr val="E0F7FA">
              <a:alpha val="20000"/>
            </a:srgbClr>
          </a:solidFill>
          <a:ln w="25400">
            <a:solidFill>
              <a:srgbClr val="FFC000">
                <a:alpha val="4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A0B54024-19AC-4170-8912-CBBDF9E81A6D}"/>
              </a:ext>
            </a:extLst>
          </p:cNvPr>
          <p:cNvSpPr/>
          <p:nvPr/>
        </p:nvSpPr>
        <p:spPr>
          <a:xfrm>
            <a:off x="4221134" y="1442676"/>
            <a:ext cx="7231799" cy="1885197"/>
          </a:xfrm>
          <a:prstGeom prst="rect">
            <a:avLst/>
          </a:prstGeom>
          <a:solidFill>
            <a:srgbClr val="E0F7FA">
              <a:alpha val="20000"/>
            </a:srgbClr>
          </a:solidFill>
          <a:ln w="25400">
            <a:solidFill>
              <a:srgbClr val="FFC000">
                <a:alpha val="4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CCB6D4FE-73AB-4C67-B5B1-8B51B21AC11D}"/>
              </a:ext>
            </a:extLst>
          </p:cNvPr>
          <p:cNvSpPr/>
          <p:nvPr/>
        </p:nvSpPr>
        <p:spPr>
          <a:xfrm>
            <a:off x="4221134" y="3378050"/>
            <a:ext cx="7231799" cy="916604"/>
          </a:xfrm>
          <a:prstGeom prst="rect">
            <a:avLst/>
          </a:prstGeom>
          <a:solidFill>
            <a:srgbClr val="E0F7FA">
              <a:alpha val="20000"/>
            </a:srgbClr>
          </a:solidFill>
          <a:ln w="25400">
            <a:solidFill>
              <a:srgbClr val="FFC000">
                <a:alpha val="4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A5FFAEA-91A7-4BD1-B916-A1F7B137AC44}"/>
              </a:ext>
            </a:extLst>
          </p:cNvPr>
          <p:cNvSpPr/>
          <p:nvPr/>
        </p:nvSpPr>
        <p:spPr>
          <a:xfrm>
            <a:off x="4221134" y="4342006"/>
            <a:ext cx="7231799" cy="1136319"/>
          </a:xfrm>
          <a:prstGeom prst="rect">
            <a:avLst/>
          </a:prstGeom>
          <a:solidFill>
            <a:srgbClr val="E0F7FA">
              <a:alpha val="20000"/>
            </a:srgbClr>
          </a:solidFill>
          <a:ln w="25400">
            <a:solidFill>
              <a:srgbClr val="FFC000">
                <a:alpha val="4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6203315"/>
            <a:ext cx="238125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38125" y="6118860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Novecento wide Bold" panose="00000805000000000000" charset="0"/>
                <a:cs typeface="Novecento wide Bold" panose="00000805000000000000" charset="0"/>
              </a:rPr>
              <a:t>30.07.2024</a:t>
            </a:r>
          </a:p>
        </p:txBody>
      </p:sp>
      <p:sp>
        <p:nvSpPr>
          <p:cNvPr id="28" name="椭圆 27"/>
          <p:cNvSpPr/>
          <p:nvPr/>
        </p:nvSpPr>
        <p:spPr>
          <a:xfrm>
            <a:off x="1060958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081913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028680" y="879475"/>
            <a:ext cx="85725" cy="85725"/>
          </a:xfrm>
          <a:prstGeom prst="ellipse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123823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44778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stCxn id="29" idx="6"/>
            <a:endCxn id="30" idx="2"/>
          </p:cNvCxnSpPr>
          <p:nvPr/>
        </p:nvCxnSpPr>
        <p:spPr>
          <a:xfrm>
            <a:off x="10904855" y="922655"/>
            <a:ext cx="12382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flipV="1">
            <a:off x="-49530" y="2335530"/>
            <a:ext cx="76200" cy="2090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B659A9F0-FAFC-47E3-8909-2F5D000CB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/>
          <a:lstStyle/>
          <a:p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TEAM 9</a:t>
            </a:r>
            <a:b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Autonomous Quadruped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Flow of Messages</a:t>
            </a:r>
            <a:endParaRPr lang="en-US" altLang="zh-CN" sz="20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935347-2D07-4A0F-9DD0-AF612EC1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5" name="副标题 2">
            <a:extLst>
              <a:ext uri="{FF2B5EF4-FFF2-40B4-BE49-F238E27FC236}">
                <a16:creationId xmlns:a16="http://schemas.microsoft.com/office/drawing/2014/main" id="{4F0616F6-CD4E-4031-8B66-7B40FF98A04A}"/>
              </a:ext>
            </a:extLst>
          </p:cNvPr>
          <p:cNvSpPr txBox="1">
            <a:spLocks/>
          </p:cNvSpPr>
          <p:nvPr/>
        </p:nvSpPr>
        <p:spPr>
          <a:xfrm>
            <a:off x="8210440" y="6111557"/>
            <a:ext cx="3266440" cy="260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>
                <a:latin typeface="Novecento wide Medium" panose="00000605000000000000" charset="0"/>
                <a:cs typeface="Novecento wide Medium" panose="00000605000000000000" charset="0"/>
              </a:rPr>
              <a:t>Xiaoyue Hu, Shaolong Tang, Yang Tang, Run Yuan, Xinyuan Zhu</a:t>
            </a:r>
            <a:endParaRPr lang="en-US" altLang="zh-CN" sz="8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0A4CD6AE-DE65-4FA8-9ACD-35526EC9E71C}"/>
              </a:ext>
            </a:extLst>
          </p:cNvPr>
          <p:cNvGrpSpPr/>
          <p:nvPr/>
        </p:nvGrpSpPr>
        <p:grpSpPr>
          <a:xfrm>
            <a:off x="641785" y="1512566"/>
            <a:ext cx="10682170" cy="3800800"/>
            <a:chOff x="1498962" y="885485"/>
            <a:chExt cx="10682170" cy="380080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D2B3DD4B-4D09-46F5-A070-4B1FE131E879}"/>
                </a:ext>
              </a:extLst>
            </p:cNvPr>
            <p:cNvSpPr/>
            <p:nvPr/>
          </p:nvSpPr>
          <p:spPr>
            <a:xfrm>
              <a:off x="1498962" y="2821135"/>
              <a:ext cx="929640" cy="33528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/</a:t>
              </a:r>
              <a:r>
                <a:rPr lang="en-US" altLang="zh-CN" sz="1200" dirty="0" err="1"/>
                <a:t>unity_ros</a:t>
              </a:r>
              <a:endParaRPr lang="zh-CN" altLang="en-US" sz="1200" dirty="0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9083AF60-6E74-41E3-956B-D9151938E017}"/>
                </a:ext>
              </a:extLst>
            </p:cNvPr>
            <p:cNvSpPr/>
            <p:nvPr/>
          </p:nvSpPr>
          <p:spPr>
            <a:xfrm>
              <a:off x="2783205" y="3746181"/>
              <a:ext cx="2001073" cy="33528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/</a:t>
              </a:r>
              <a:r>
                <a:rPr lang="en-US" altLang="zh-CN" sz="1200" dirty="0" err="1"/>
                <a:t>state_estimate_corruptor</a:t>
              </a:r>
              <a:endParaRPr lang="zh-CN" altLang="en-US" sz="120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D3C4792-2A56-4F65-B4BB-679B8CA0BFA4}"/>
                </a:ext>
              </a:extLst>
            </p:cNvPr>
            <p:cNvSpPr/>
            <p:nvPr/>
          </p:nvSpPr>
          <p:spPr>
            <a:xfrm>
              <a:off x="2362807" y="4261483"/>
              <a:ext cx="929640" cy="1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/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true_pos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3D35DB8-80B2-4397-945F-16B7C504B2C1}"/>
                </a:ext>
              </a:extLst>
            </p:cNvPr>
            <p:cNvSpPr/>
            <p:nvPr/>
          </p:nvSpPr>
          <p:spPr>
            <a:xfrm>
              <a:off x="3561051" y="2766088"/>
              <a:ext cx="445380" cy="445380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/</a:t>
              </a:r>
              <a:r>
                <a:rPr lang="en-US" altLang="zh-CN" sz="1600" b="1" dirty="0" err="1">
                  <a:solidFill>
                    <a:schemeClr val="tx1"/>
                  </a:solidFill>
                </a:rPr>
                <a:t>tf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DE7A1979-CCED-4D28-8BAA-A840958CE263}"/>
                </a:ext>
              </a:extLst>
            </p:cNvPr>
            <p:cNvSpPr/>
            <p:nvPr/>
          </p:nvSpPr>
          <p:spPr>
            <a:xfrm>
              <a:off x="5362669" y="1724826"/>
              <a:ext cx="1886400" cy="33528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/</a:t>
              </a:r>
              <a:r>
                <a:rPr lang="en-US" altLang="zh-CN" sz="1200" dirty="0" err="1"/>
                <a:t>nodelet_manager</a:t>
              </a:r>
              <a:endParaRPr lang="zh-CN" altLang="en-US" sz="1200" dirty="0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3FDB7262-0460-4C67-B4BB-AD310D6CD58D}"/>
                </a:ext>
              </a:extLst>
            </p:cNvPr>
            <p:cNvSpPr/>
            <p:nvPr/>
          </p:nvSpPr>
          <p:spPr>
            <a:xfrm>
              <a:off x="6723757" y="2303828"/>
              <a:ext cx="1886400" cy="33528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/</a:t>
              </a:r>
              <a:r>
                <a:rPr lang="en-US" altLang="zh-CN" sz="1200" dirty="0" err="1"/>
                <a:t>octomap_server</a:t>
              </a:r>
              <a:endParaRPr lang="zh-CN" altLang="en-US" sz="1200" dirty="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61DB0952-4129-45A1-ABCA-177B6A511071}"/>
                </a:ext>
              </a:extLst>
            </p:cNvPr>
            <p:cNvSpPr/>
            <p:nvPr/>
          </p:nvSpPr>
          <p:spPr>
            <a:xfrm>
              <a:off x="8199833" y="2853395"/>
              <a:ext cx="1885805" cy="33528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/</a:t>
              </a:r>
              <a:r>
                <a:rPr lang="en-US" altLang="zh-CN" sz="1200" dirty="0" err="1"/>
                <a:t>move_base_Quadruped</a:t>
              </a:r>
              <a:endParaRPr lang="zh-CN" altLang="en-US" sz="1200" dirty="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AFC99E1C-C314-4B78-8BA4-78C0F96DC355}"/>
                </a:ext>
              </a:extLst>
            </p:cNvPr>
            <p:cNvSpPr/>
            <p:nvPr/>
          </p:nvSpPr>
          <p:spPr>
            <a:xfrm>
              <a:off x="5362668" y="2857975"/>
              <a:ext cx="1886400" cy="33528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/</a:t>
              </a:r>
              <a:r>
                <a:rPr lang="en-US" altLang="zh-CN" sz="1200" dirty="0" err="1"/>
                <a:t>goal_publisher_node</a:t>
              </a:r>
              <a:endParaRPr lang="zh-CN" altLang="en-US" sz="1200" dirty="0"/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1176E7A4-C5D5-4D66-815A-F4437AED66D1}"/>
                </a:ext>
              </a:extLst>
            </p:cNvPr>
            <p:cNvCxnSpPr>
              <a:cxnSpLocks/>
              <a:stCxn id="20" idx="3"/>
              <a:endCxn id="39" idx="1"/>
            </p:cNvCxnSpPr>
            <p:nvPr/>
          </p:nvCxnSpPr>
          <p:spPr>
            <a:xfrm>
              <a:off x="2428602" y="2988775"/>
              <a:ext cx="1132449" cy="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A03460A-6E1E-467B-9E45-0CC1485A7315}"/>
                </a:ext>
              </a:extLst>
            </p:cNvPr>
            <p:cNvCxnSpPr>
              <a:stCxn id="20" idx="2"/>
              <a:endCxn id="37" idx="1"/>
            </p:cNvCxnSpPr>
            <p:nvPr/>
          </p:nvCxnSpPr>
          <p:spPr>
            <a:xfrm rot="16200000" flipH="1">
              <a:off x="1994790" y="3125406"/>
              <a:ext cx="757406" cy="819423"/>
            </a:xfrm>
            <a:prstGeom prst="bentConnector2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连接符: 肘形 113">
              <a:extLst>
                <a:ext uri="{FF2B5EF4-FFF2-40B4-BE49-F238E27FC236}">
                  <a16:creationId xmlns:a16="http://schemas.microsoft.com/office/drawing/2014/main" id="{78C372EE-2942-4903-B84D-8DFBA0BAD8D2}"/>
                </a:ext>
              </a:extLst>
            </p:cNvPr>
            <p:cNvCxnSpPr>
              <a:cxnSpLocks/>
              <a:stCxn id="20" idx="0"/>
              <a:endCxn id="42" idx="1"/>
            </p:cNvCxnSpPr>
            <p:nvPr/>
          </p:nvCxnSpPr>
          <p:spPr>
            <a:xfrm rot="5400000" flipH="1" flipV="1">
              <a:off x="3198891" y="657358"/>
              <a:ext cx="928669" cy="3398887"/>
            </a:xfrm>
            <a:prstGeom prst="bentConnector2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连接符: 肘形 127">
              <a:extLst>
                <a:ext uri="{FF2B5EF4-FFF2-40B4-BE49-F238E27FC236}">
                  <a16:creationId xmlns:a16="http://schemas.microsoft.com/office/drawing/2014/main" id="{973CC6F2-0E0C-4E7F-83D1-9CC0A38A5C0D}"/>
                </a:ext>
              </a:extLst>
            </p:cNvPr>
            <p:cNvCxnSpPr>
              <a:cxnSpLocks/>
              <a:stCxn id="42" idx="3"/>
              <a:endCxn id="46" idx="0"/>
            </p:cNvCxnSpPr>
            <p:nvPr/>
          </p:nvCxnSpPr>
          <p:spPr>
            <a:xfrm>
              <a:off x="7249069" y="1892466"/>
              <a:ext cx="1893667" cy="960929"/>
            </a:xfrm>
            <a:prstGeom prst="bentConnector2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0112AB2B-B783-4C98-A4BD-FD51B5735CCD}"/>
                </a:ext>
              </a:extLst>
            </p:cNvPr>
            <p:cNvCxnSpPr>
              <a:cxnSpLocks/>
              <a:stCxn id="45" idx="3"/>
              <a:endCxn id="46" idx="0"/>
            </p:cNvCxnSpPr>
            <p:nvPr/>
          </p:nvCxnSpPr>
          <p:spPr>
            <a:xfrm>
              <a:off x="8610157" y="2471468"/>
              <a:ext cx="532579" cy="381927"/>
            </a:xfrm>
            <a:prstGeom prst="bentConnector2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923CA16C-0B2F-4939-A593-07B4CD2548AE}"/>
                </a:ext>
              </a:extLst>
            </p:cNvPr>
            <p:cNvSpPr/>
            <p:nvPr/>
          </p:nvSpPr>
          <p:spPr>
            <a:xfrm>
              <a:off x="8195902" y="3746181"/>
              <a:ext cx="1885805" cy="33528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/</a:t>
              </a:r>
              <a:r>
                <a:rPr lang="en-US" altLang="zh-CN" sz="1200" dirty="0" err="1"/>
                <a:t>controller_node</a:t>
              </a:r>
              <a:endParaRPr lang="zh-CN" altLang="en-US" sz="1200" dirty="0"/>
            </a:p>
          </p:txBody>
        </p:sp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F26C0936-34B0-4D04-BFAA-7214535BD02C}"/>
                </a:ext>
              </a:extLst>
            </p:cNvPr>
            <p:cNvSpPr/>
            <p:nvPr/>
          </p:nvSpPr>
          <p:spPr>
            <a:xfrm>
              <a:off x="10295327" y="3744407"/>
              <a:ext cx="1885805" cy="33528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/</a:t>
              </a:r>
              <a:r>
                <a:rPr lang="en-US" altLang="zh-CN" sz="1200" dirty="0" err="1"/>
                <a:t>w_to_unity</a:t>
              </a:r>
              <a:endParaRPr lang="zh-CN" altLang="en-US" sz="1200" dirty="0"/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1EB27BE7-BC1D-4868-9551-87AD509EC806}"/>
                </a:ext>
              </a:extLst>
            </p:cNvPr>
            <p:cNvCxnSpPr>
              <a:cxnSpLocks/>
              <a:stCxn id="136" idx="3"/>
              <a:endCxn id="137" idx="1"/>
            </p:cNvCxnSpPr>
            <p:nvPr/>
          </p:nvCxnSpPr>
          <p:spPr>
            <a:xfrm flipV="1">
              <a:off x="10081707" y="3912047"/>
              <a:ext cx="213620" cy="177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61EA52F0-A40C-4763-AF0A-4C3F503CD28B}"/>
                </a:ext>
              </a:extLst>
            </p:cNvPr>
            <p:cNvCxnSpPr>
              <a:cxnSpLocks/>
              <a:stCxn id="39" idx="2"/>
              <a:endCxn id="37" idx="0"/>
            </p:cNvCxnSpPr>
            <p:nvPr/>
          </p:nvCxnSpPr>
          <p:spPr>
            <a:xfrm>
              <a:off x="3783741" y="3211468"/>
              <a:ext cx="1" cy="534713"/>
            </a:xfrm>
            <a:prstGeom prst="straightConnector1">
              <a:avLst/>
            </a:prstGeom>
            <a:ln w="38100" cmpd="dbl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D0866948-C9D8-4561-9C4E-BAE8E22E7ECC}"/>
                </a:ext>
              </a:extLst>
            </p:cNvPr>
            <p:cNvCxnSpPr>
              <a:cxnSpLocks/>
              <a:stCxn id="47" idx="3"/>
              <a:endCxn id="46" idx="1"/>
            </p:cNvCxnSpPr>
            <p:nvPr/>
          </p:nvCxnSpPr>
          <p:spPr>
            <a:xfrm flipV="1">
              <a:off x="7249068" y="3021035"/>
              <a:ext cx="950765" cy="4580"/>
            </a:xfrm>
            <a:prstGeom prst="straightConnector1">
              <a:avLst/>
            </a:prstGeom>
            <a:ln w="38100" cmpd="dbl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49E1BA30-B96B-4424-9BA4-D9B8BDE87333}"/>
                </a:ext>
              </a:extLst>
            </p:cNvPr>
            <p:cNvCxnSpPr>
              <a:cxnSpLocks/>
              <a:stCxn id="46" idx="2"/>
              <a:endCxn id="136" idx="0"/>
            </p:cNvCxnSpPr>
            <p:nvPr/>
          </p:nvCxnSpPr>
          <p:spPr>
            <a:xfrm flipH="1">
              <a:off x="9138805" y="3188675"/>
              <a:ext cx="3931" cy="557506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连接符: 肘形 236">
              <a:extLst>
                <a:ext uri="{FF2B5EF4-FFF2-40B4-BE49-F238E27FC236}">
                  <a16:creationId xmlns:a16="http://schemas.microsoft.com/office/drawing/2014/main" id="{344391AC-F8C9-4E85-AC32-249008CF2845}"/>
                </a:ext>
              </a:extLst>
            </p:cNvPr>
            <p:cNvCxnSpPr>
              <a:cxnSpLocks/>
              <a:stCxn id="39" idx="0"/>
              <a:endCxn id="45" idx="1"/>
            </p:cNvCxnSpPr>
            <p:nvPr/>
          </p:nvCxnSpPr>
          <p:spPr>
            <a:xfrm rot="5400000" flipH="1" flipV="1">
              <a:off x="5106439" y="1148770"/>
              <a:ext cx="294620" cy="2940016"/>
            </a:xfrm>
            <a:prstGeom prst="bent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连接符: 肘形 239">
              <a:extLst>
                <a:ext uri="{FF2B5EF4-FFF2-40B4-BE49-F238E27FC236}">
                  <a16:creationId xmlns:a16="http://schemas.microsoft.com/office/drawing/2014/main" id="{10EC721F-0E0B-4253-982C-B81BA8B00D1A}"/>
                </a:ext>
              </a:extLst>
            </p:cNvPr>
            <p:cNvCxnSpPr>
              <a:cxnSpLocks/>
              <a:stCxn id="42" idx="3"/>
              <a:endCxn id="45" idx="0"/>
            </p:cNvCxnSpPr>
            <p:nvPr/>
          </p:nvCxnSpPr>
          <p:spPr>
            <a:xfrm>
              <a:off x="7249069" y="1892466"/>
              <a:ext cx="417888" cy="411362"/>
            </a:xfrm>
            <a:prstGeom prst="bentConnector2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连接符: 肘形 260">
              <a:extLst>
                <a:ext uri="{FF2B5EF4-FFF2-40B4-BE49-F238E27FC236}">
                  <a16:creationId xmlns:a16="http://schemas.microsoft.com/office/drawing/2014/main" id="{5498CAB3-E1F9-4F0E-B7B7-8F34CAE2E09C}"/>
                </a:ext>
              </a:extLst>
            </p:cNvPr>
            <p:cNvCxnSpPr>
              <a:cxnSpLocks/>
              <a:stCxn id="37" idx="3"/>
              <a:endCxn id="47" idx="2"/>
            </p:cNvCxnSpPr>
            <p:nvPr/>
          </p:nvCxnSpPr>
          <p:spPr>
            <a:xfrm flipV="1">
              <a:off x="4784278" y="3193255"/>
              <a:ext cx="1521590" cy="720566"/>
            </a:xfrm>
            <a:prstGeom prst="bentConnector2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连接符: 肘形 284">
              <a:extLst>
                <a:ext uri="{FF2B5EF4-FFF2-40B4-BE49-F238E27FC236}">
                  <a16:creationId xmlns:a16="http://schemas.microsoft.com/office/drawing/2014/main" id="{DD877FF8-9F53-42B5-A09A-BADAF91E1C97}"/>
                </a:ext>
              </a:extLst>
            </p:cNvPr>
            <p:cNvCxnSpPr>
              <a:cxnSpLocks/>
              <a:stCxn id="39" idx="3"/>
              <a:endCxn id="137" idx="2"/>
            </p:cNvCxnSpPr>
            <p:nvPr/>
          </p:nvCxnSpPr>
          <p:spPr>
            <a:xfrm>
              <a:off x="4006431" y="2988778"/>
              <a:ext cx="7231799" cy="1090909"/>
            </a:xfrm>
            <a:prstGeom prst="bentConnector4">
              <a:avLst>
                <a:gd name="adj1" fmla="val 14345"/>
                <a:gd name="adj2" fmla="val 165295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601EEEA-CAE4-485D-BCBD-CCFA5EA453B4}"/>
                </a:ext>
              </a:extLst>
            </p:cNvPr>
            <p:cNvSpPr/>
            <p:nvPr/>
          </p:nvSpPr>
          <p:spPr>
            <a:xfrm>
              <a:off x="2288214" y="4261482"/>
              <a:ext cx="72000" cy="18226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421C23D-A91C-499E-9053-F5984EEF29F8}"/>
                </a:ext>
              </a:extLst>
            </p:cNvPr>
            <p:cNvSpPr/>
            <p:nvPr/>
          </p:nvSpPr>
          <p:spPr>
            <a:xfrm>
              <a:off x="2362807" y="4504024"/>
              <a:ext cx="929640" cy="1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/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true_twist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3369B12-CD30-496B-B0A1-301ABD8750FF}"/>
                </a:ext>
              </a:extLst>
            </p:cNvPr>
            <p:cNvSpPr/>
            <p:nvPr/>
          </p:nvSpPr>
          <p:spPr>
            <a:xfrm>
              <a:off x="2288214" y="4504023"/>
              <a:ext cx="72000" cy="18226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767DED8-2BB0-42DD-AEFD-068FFA6D05F4}"/>
                </a:ext>
              </a:extLst>
            </p:cNvPr>
            <p:cNvSpPr/>
            <p:nvPr/>
          </p:nvSpPr>
          <p:spPr>
            <a:xfrm>
              <a:off x="3157359" y="885486"/>
              <a:ext cx="1264558" cy="338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/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realsense</a:t>
              </a:r>
              <a:r>
                <a:rPr lang="en-US" altLang="zh-CN" sz="1200" dirty="0">
                  <a:solidFill>
                    <a:schemeClr val="tx1"/>
                  </a:solidFill>
                </a:rPr>
                <a:t>/depth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/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camera_info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6C4ADCC-8F52-4F65-8B41-1A46C1FF8FA4}"/>
                </a:ext>
              </a:extLst>
            </p:cNvPr>
            <p:cNvSpPr/>
            <p:nvPr/>
          </p:nvSpPr>
          <p:spPr>
            <a:xfrm>
              <a:off x="3078880" y="885485"/>
              <a:ext cx="72000" cy="33847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B041AB1-3956-4F9C-9BC9-0716BA34BA75}"/>
                </a:ext>
              </a:extLst>
            </p:cNvPr>
            <p:cNvSpPr/>
            <p:nvPr/>
          </p:nvSpPr>
          <p:spPr>
            <a:xfrm>
              <a:off x="3157359" y="1286031"/>
              <a:ext cx="1264558" cy="338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/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realsense</a:t>
              </a:r>
              <a:r>
                <a:rPr lang="en-US" altLang="zh-CN" sz="1200" dirty="0">
                  <a:solidFill>
                    <a:schemeClr val="tx1"/>
                  </a:solidFill>
                </a:rPr>
                <a:t>/depth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/image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F4BCBDA-EFFD-4E2C-AE44-AF9D46A60EA1}"/>
                </a:ext>
              </a:extLst>
            </p:cNvPr>
            <p:cNvSpPr/>
            <p:nvPr/>
          </p:nvSpPr>
          <p:spPr>
            <a:xfrm>
              <a:off x="3078880" y="1286030"/>
              <a:ext cx="72000" cy="33847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F4BDD31-6BB9-4930-969B-68E1627095D9}"/>
                </a:ext>
              </a:extLst>
            </p:cNvPr>
            <p:cNvSpPr/>
            <p:nvPr/>
          </p:nvSpPr>
          <p:spPr>
            <a:xfrm>
              <a:off x="5815818" y="4267652"/>
              <a:ext cx="1355139" cy="1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/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current_state_est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3CADECC-3E9C-4219-BC59-754B3B1501F3}"/>
                </a:ext>
              </a:extLst>
            </p:cNvPr>
            <p:cNvSpPr/>
            <p:nvPr/>
          </p:nvSpPr>
          <p:spPr>
            <a:xfrm>
              <a:off x="5741226" y="4267651"/>
              <a:ext cx="72000" cy="18226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0B8303C-659B-41C6-A365-6C054DCA4F9E}"/>
                </a:ext>
              </a:extLst>
            </p:cNvPr>
            <p:cNvSpPr/>
            <p:nvPr/>
          </p:nvSpPr>
          <p:spPr>
            <a:xfrm>
              <a:off x="7740868" y="1441916"/>
              <a:ext cx="1232216" cy="1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/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point_cloud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ACE658C-BF93-4850-B974-CD084493B69B}"/>
                </a:ext>
              </a:extLst>
            </p:cNvPr>
            <p:cNvSpPr/>
            <p:nvPr/>
          </p:nvSpPr>
          <p:spPr>
            <a:xfrm>
              <a:off x="7666275" y="1441915"/>
              <a:ext cx="72000" cy="18226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059D10E-C522-4DDA-877B-27C235118AEA}"/>
                </a:ext>
              </a:extLst>
            </p:cNvPr>
            <p:cNvSpPr/>
            <p:nvPr/>
          </p:nvSpPr>
          <p:spPr>
            <a:xfrm>
              <a:off x="7756278" y="2009707"/>
              <a:ext cx="1232217" cy="1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/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projected_map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20ED954-E202-4077-BD81-1EC8EB252B0D}"/>
                </a:ext>
              </a:extLst>
            </p:cNvPr>
            <p:cNvSpPr/>
            <p:nvPr/>
          </p:nvSpPr>
          <p:spPr>
            <a:xfrm>
              <a:off x="8998341" y="2009707"/>
              <a:ext cx="72000" cy="18226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521684BF-33F2-4B13-8F9E-851BE3F02F1D}"/>
                </a:ext>
              </a:extLst>
            </p:cNvPr>
            <p:cNvSpPr/>
            <p:nvPr/>
          </p:nvSpPr>
          <p:spPr>
            <a:xfrm>
              <a:off x="7794095" y="3302812"/>
              <a:ext cx="1156970" cy="3352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/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move_base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r>
                <a:rPr lang="en-US" altLang="zh-CN" sz="1200" dirty="0">
                  <a:solidFill>
                    <a:schemeClr val="tx1"/>
                  </a:solidFill>
                </a:rPr>
                <a:t>/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action_topics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28A1ADF0-0D43-4990-AC3D-BD89634C9774}"/>
                </a:ext>
              </a:extLst>
            </p:cNvPr>
            <p:cNvSpPr/>
            <p:nvPr/>
          </p:nvSpPr>
          <p:spPr>
            <a:xfrm>
              <a:off x="7719502" y="3302811"/>
              <a:ext cx="72000" cy="3352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71FA7A1-E9DC-4F82-A55B-DFCA995D37A2}"/>
                </a:ext>
              </a:extLst>
            </p:cNvPr>
            <p:cNvSpPr/>
            <p:nvPr/>
          </p:nvSpPr>
          <p:spPr>
            <a:xfrm>
              <a:off x="10350774" y="3299620"/>
              <a:ext cx="1740532" cy="338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/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move_base_Quadruped</a:t>
              </a:r>
              <a:r>
                <a:rPr lang="en-US" altLang="zh-CN" sz="1200" dirty="0">
                  <a:solidFill>
                    <a:schemeClr val="tx1"/>
                  </a:solidFill>
                </a:rPr>
                <a:t>/</a:t>
              </a:r>
              <a:r>
                <a:rPr lang="en-US" altLang="zh-CN" sz="1200" dirty="0" err="1">
                  <a:solidFill>
                    <a:schemeClr val="tx1"/>
                  </a:solidFill>
                </a:rPr>
                <a:t>NavfnROS</a:t>
              </a:r>
              <a:r>
                <a:rPr lang="en-US" altLang="zh-CN" sz="1200" dirty="0">
                  <a:solidFill>
                    <a:schemeClr val="tx1"/>
                  </a:solidFill>
                </a:rPr>
                <a:t>/plan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A0EB0398-C4DF-41D3-B2F7-3D0C39EB33DB}"/>
                </a:ext>
              </a:extLst>
            </p:cNvPr>
            <p:cNvSpPr/>
            <p:nvPr/>
          </p:nvSpPr>
          <p:spPr>
            <a:xfrm>
              <a:off x="10272295" y="3299619"/>
              <a:ext cx="72000" cy="33847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CE084A74-810E-453C-B487-DB8865217F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5705" y="3913818"/>
              <a:ext cx="0" cy="762990"/>
            </a:xfrm>
            <a:prstGeom prst="straightConnector1">
              <a:avLst/>
            </a:prstGeom>
            <a:ln>
              <a:solidFill>
                <a:srgbClr val="0070C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9CD77CF5-A386-4C51-A384-24FA37D3EC35}"/>
                </a:ext>
              </a:extLst>
            </p:cNvPr>
            <p:cNvCxnSpPr>
              <a:cxnSpLocks/>
            </p:cNvCxnSpPr>
            <p:nvPr/>
          </p:nvCxnSpPr>
          <p:spPr>
            <a:xfrm>
              <a:off x="3067807" y="1082335"/>
              <a:ext cx="1854" cy="810131"/>
            </a:xfrm>
            <a:prstGeom prst="straightConnector1">
              <a:avLst/>
            </a:prstGeom>
            <a:ln>
              <a:solidFill>
                <a:srgbClr val="0070C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2BD3B93-408A-45BD-8F40-5DA75AD37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69030" y="2150265"/>
              <a:ext cx="0" cy="321203"/>
            </a:xfrm>
            <a:prstGeom prst="straightConnector1">
              <a:avLst/>
            </a:prstGeom>
            <a:ln>
              <a:solidFill>
                <a:srgbClr val="0070C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B6FDD34-486B-470D-A61F-3CB2F716840B}"/>
                </a:ext>
              </a:extLst>
            </p:cNvPr>
            <p:cNvCxnSpPr>
              <a:cxnSpLocks/>
            </p:cNvCxnSpPr>
            <p:nvPr/>
          </p:nvCxnSpPr>
          <p:spPr>
            <a:xfrm>
              <a:off x="7663957" y="1540624"/>
              <a:ext cx="1" cy="347262"/>
            </a:xfrm>
            <a:prstGeom prst="straightConnector1">
              <a:avLst/>
            </a:prstGeom>
            <a:ln>
              <a:solidFill>
                <a:srgbClr val="0070C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567F7A9B-7A9E-442A-A13F-B58B1FAF3B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3596" y="3910224"/>
              <a:ext cx="2592" cy="448558"/>
            </a:xfrm>
            <a:prstGeom prst="straightConnector1">
              <a:avLst/>
            </a:prstGeom>
            <a:ln>
              <a:solidFill>
                <a:srgbClr val="0070C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E9EC6E49-378B-4D49-ACF6-2FE15EBDC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832" y="3021035"/>
              <a:ext cx="0" cy="442533"/>
            </a:xfrm>
            <a:prstGeom prst="straightConnector1">
              <a:avLst/>
            </a:prstGeom>
            <a:ln>
              <a:solidFill>
                <a:srgbClr val="0070C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6DDABAB3-84DB-41A1-A14E-CC7A3A3AD8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37211" y="3296218"/>
              <a:ext cx="1158116" cy="5426"/>
            </a:xfrm>
            <a:prstGeom prst="straightConnector1">
              <a:avLst/>
            </a:prstGeom>
            <a:ln>
              <a:solidFill>
                <a:srgbClr val="0070C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01F57254-E39F-48B5-85C6-4929BD2146C7}"/>
                </a:ext>
              </a:extLst>
            </p:cNvPr>
            <p:cNvSpPr/>
            <p:nvPr/>
          </p:nvSpPr>
          <p:spPr>
            <a:xfrm>
              <a:off x="9150179" y="4266294"/>
              <a:ext cx="931528" cy="1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/commands</a:t>
              </a: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5105F35-BD39-4562-B0E2-ED8220054F6B}"/>
                </a:ext>
              </a:extLst>
            </p:cNvPr>
            <p:cNvSpPr/>
            <p:nvPr/>
          </p:nvSpPr>
          <p:spPr>
            <a:xfrm>
              <a:off x="10086883" y="4266293"/>
              <a:ext cx="72000" cy="18226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5D143065-DFE8-434E-94E3-E0AA163A4D4F}"/>
                </a:ext>
              </a:extLst>
            </p:cNvPr>
            <p:cNvCxnSpPr>
              <a:cxnSpLocks/>
              <a:stCxn id="151" idx="3"/>
            </p:cNvCxnSpPr>
            <p:nvPr/>
          </p:nvCxnSpPr>
          <p:spPr>
            <a:xfrm flipH="1" flipV="1">
              <a:off x="10157411" y="3910224"/>
              <a:ext cx="1472" cy="447200"/>
            </a:xfrm>
            <a:prstGeom prst="straightConnector1">
              <a:avLst/>
            </a:prstGeom>
            <a:ln>
              <a:solidFill>
                <a:srgbClr val="0070C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文本框 165">
            <a:extLst>
              <a:ext uri="{FF2B5EF4-FFF2-40B4-BE49-F238E27FC236}">
                <a16:creationId xmlns:a16="http://schemas.microsoft.com/office/drawing/2014/main" id="{6E703DD8-BFD9-4E29-B9CF-EF9EE72EF711}"/>
              </a:ext>
            </a:extLst>
          </p:cNvPr>
          <p:cNvSpPr txBox="1"/>
          <p:nvPr/>
        </p:nvSpPr>
        <p:spPr>
          <a:xfrm>
            <a:off x="444812" y="1376196"/>
            <a:ext cx="370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α.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6B4968D1-75EE-4FC2-AFDB-007B9176ED7A}"/>
              </a:ext>
            </a:extLst>
          </p:cNvPr>
          <p:cNvSpPr txBox="1"/>
          <p:nvPr/>
        </p:nvSpPr>
        <p:spPr>
          <a:xfrm>
            <a:off x="4195099" y="1375200"/>
            <a:ext cx="370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β.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B6F8821E-2DD2-435A-B6EC-E69A94886D1B}"/>
              </a:ext>
            </a:extLst>
          </p:cNvPr>
          <p:cNvSpPr txBox="1"/>
          <p:nvPr/>
        </p:nvSpPr>
        <p:spPr>
          <a:xfrm>
            <a:off x="4195099" y="3278087"/>
            <a:ext cx="370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γ.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EA33512B-5CC7-44AF-95D0-3C50FAA2D2FF}"/>
              </a:ext>
            </a:extLst>
          </p:cNvPr>
          <p:cNvSpPr txBox="1"/>
          <p:nvPr/>
        </p:nvSpPr>
        <p:spPr>
          <a:xfrm>
            <a:off x="4195099" y="4271595"/>
            <a:ext cx="370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θ.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90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H="1">
            <a:off x="2897505" y="-119380"/>
            <a:ext cx="8890" cy="7096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742565" y="1692910"/>
            <a:ext cx="319405" cy="1701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72895" y="2335530"/>
            <a:ext cx="2694305" cy="2117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82775" y="2759847"/>
            <a:ext cx="2038350" cy="956672"/>
          </a:xfrm>
          <a:prstGeom prst="rect">
            <a:avLst/>
          </a:prstGeom>
          <a:noFill/>
        </p:spPr>
        <p:txBody>
          <a:bodyPr wrap="square" lIns="46990" tIns="46990" rIns="46990" bIns="46990" rtlCol="0" anchor="ctr" anchorCtr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Novecento wide Bold" panose="00000805000000000000" charset="0"/>
                <a:cs typeface="Novecento wide Bold" panose="00000805000000000000" charset="0"/>
              </a:rPr>
              <a:t>Controller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Novecento wide Bold" panose="00000805000000000000" charset="0"/>
                <a:cs typeface="Novecento wide Bold" panose="00000805000000000000" charset="0"/>
              </a:rPr>
              <a:t>Node</a:t>
            </a:r>
            <a:endParaRPr lang="en-US" altLang="zh-CN" sz="2400" b="1" dirty="0">
              <a:solidFill>
                <a:schemeClr val="bg1"/>
              </a:solidFill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38325" y="3812540"/>
            <a:ext cx="2127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Path planning waypoints -&gt; move order</a:t>
            </a:r>
          </a:p>
        </p:txBody>
      </p:sp>
      <p:sp>
        <p:nvSpPr>
          <p:cNvPr id="5" name="矩形 4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38325" y="2188210"/>
            <a:ext cx="1357630" cy="27241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36115" y="2134870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Novecento wide Medium" panose="00000605000000000000" charset="0"/>
                <a:cs typeface="Novecento wide Medium" panose="00000605000000000000" charset="0"/>
              </a:rPr>
              <a:t>4.</a:t>
            </a:r>
          </a:p>
        </p:txBody>
      </p:sp>
      <p:sp>
        <p:nvSpPr>
          <p:cNvPr id="10" name="椭圆 9"/>
          <p:cNvSpPr/>
          <p:nvPr/>
        </p:nvSpPr>
        <p:spPr>
          <a:xfrm>
            <a:off x="3965575" y="2424430"/>
            <a:ext cx="182245" cy="182245"/>
          </a:xfrm>
          <a:prstGeom prst="ellipse">
            <a:avLst/>
          </a:prstGeom>
          <a:solidFill>
            <a:schemeClr val="lt1">
              <a:alpha val="69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5586095" y="2127375"/>
            <a:ext cx="33648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709920" y="1667000"/>
            <a:ext cx="3106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Novecento wide Bold" panose="00000805000000000000" charset="0"/>
                <a:cs typeface="Novecento wide Bold" panose="00000805000000000000" charset="0"/>
              </a:rPr>
              <a:t>Control logic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759450" y="2153410"/>
            <a:ext cx="4074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Sub to /</a:t>
            </a:r>
            <a:r>
              <a:rPr lang="en-US" altLang="zh-CN" sz="1000" dirty="0" err="1">
                <a:latin typeface="Novecento wide Medium" panose="00000605000000000000" charset="0"/>
                <a:cs typeface="Novecento wide Medium" panose="00000605000000000000" charset="0"/>
              </a:rPr>
              <a:t>move_base_Quadruped</a:t>
            </a: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/</a:t>
            </a:r>
            <a:r>
              <a:rPr lang="en-US" altLang="zh-CN" sz="1000" dirty="0" err="1">
                <a:latin typeface="Novecento wide Medium" panose="00000605000000000000" charset="0"/>
                <a:cs typeface="Novecento wide Medium" panose="00000605000000000000" charset="0"/>
              </a:rPr>
              <a:t>NavfnROS</a:t>
            </a: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/plan</a:t>
            </a:r>
          </a:p>
          <a:p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         + /</a:t>
            </a:r>
            <a:r>
              <a:rPr lang="en-US" altLang="zh-CN" sz="1000" dirty="0" err="1">
                <a:latin typeface="Novecento wide Medium" panose="00000605000000000000" charset="0"/>
                <a:cs typeface="Novecento wide Medium" panose="00000605000000000000" charset="0"/>
              </a:rPr>
              <a:t>current_state_est</a:t>
            </a:r>
            <a:endParaRPr lang="en-US" altLang="zh-CN" sz="1000" dirty="0">
              <a:latin typeface="Novecento wide Medium" panose="00000605000000000000" charset="0"/>
              <a:cs typeface="Novecento wide Medium" panose="00000605000000000000" charset="0"/>
            </a:endParaRPr>
          </a:p>
          <a:p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Filter 1 in 40 waypoints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6203315"/>
            <a:ext cx="238125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38125" y="6118860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Novecento wide Bold" panose="00000805000000000000" charset="0"/>
                <a:cs typeface="Novecento wide Bold" panose="00000805000000000000" charset="0"/>
              </a:rPr>
              <a:t>30.07.2024</a:t>
            </a:r>
          </a:p>
        </p:txBody>
      </p:sp>
      <p:sp>
        <p:nvSpPr>
          <p:cNvPr id="28" name="椭圆 27"/>
          <p:cNvSpPr/>
          <p:nvPr/>
        </p:nvSpPr>
        <p:spPr>
          <a:xfrm>
            <a:off x="1060958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081913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028680" y="879475"/>
            <a:ext cx="85725" cy="85725"/>
          </a:xfrm>
          <a:prstGeom prst="ellipse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123823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44778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stCxn id="29" idx="6"/>
            <a:endCxn id="30" idx="2"/>
          </p:cNvCxnSpPr>
          <p:nvPr/>
        </p:nvCxnSpPr>
        <p:spPr>
          <a:xfrm>
            <a:off x="10904855" y="922655"/>
            <a:ext cx="12382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flipV="1">
            <a:off x="-49530" y="2335530"/>
            <a:ext cx="76200" cy="2090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007610" y="1739390"/>
            <a:ext cx="687070" cy="4019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B659A9F0-FAFC-47E3-8909-2F5D000CB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/>
          <a:lstStyle/>
          <a:p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TEAM 9</a:t>
            </a:r>
            <a:b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Autonomous Quadruped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Controller Node</a:t>
            </a:r>
            <a:endParaRPr lang="en-US" altLang="zh-CN" sz="20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C2088BF0-D24D-46E7-A00A-7727B4DE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4" name="副标题 2">
            <a:extLst>
              <a:ext uri="{FF2B5EF4-FFF2-40B4-BE49-F238E27FC236}">
                <a16:creationId xmlns:a16="http://schemas.microsoft.com/office/drawing/2014/main" id="{9A2F398A-3256-4ADC-8E7C-5465794DAC80}"/>
              </a:ext>
            </a:extLst>
          </p:cNvPr>
          <p:cNvSpPr txBox="1">
            <a:spLocks/>
          </p:cNvSpPr>
          <p:nvPr/>
        </p:nvSpPr>
        <p:spPr>
          <a:xfrm>
            <a:off x="8210440" y="6111557"/>
            <a:ext cx="3266440" cy="260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>
                <a:latin typeface="Novecento wide Medium" panose="00000605000000000000" charset="0"/>
                <a:cs typeface="Novecento wide Medium" panose="00000605000000000000" charset="0"/>
              </a:rPr>
              <a:t>Xiaoyue Hu, Shaolong Tang, Yang Tang, Run Yuan, Xinyuan Zhu</a:t>
            </a:r>
            <a:endParaRPr lang="en-US" altLang="zh-CN" sz="8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ECFAA1A-7C95-4906-8460-78D8B4CCDBA0}"/>
              </a:ext>
            </a:extLst>
          </p:cNvPr>
          <p:cNvSpPr/>
          <p:nvPr/>
        </p:nvSpPr>
        <p:spPr>
          <a:xfrm flipV="1">
            <a:off x="434839" y="4980787"/>
            <a:ext cx="223942" cy="75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23E9D80-062B-4FD6-94B7-4B882BAC1400}"/>
              </a:ext>
            </a:extLst>
          </p:cNvPr>
          <p:cNvSpPr/>
          <p:nvPr/>
        </p:nvSpPr>
        <p:spPr>
          <a:xfrm rot="5400000" flipV="1">
            <a:off x="2121945" y="5316413"/>
            <a:ext cx="216000" cy="756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AB8FF96-DBE7-4136-84F5-9B74AD6CF9CA}"/>
              </a:ext>
            </a:extLst>
          </p:cNvPr>
          <p:cNvSpPr/>
          <p:nvPr/>
        </p:nvSpPr>
        <p:spPr>
          <a:xfrm rot="5400000" flipV="1">
            <a:off x="984131" y="4988389"/>
            <a:ext cx="216000" cy="756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4E6E5A1-DAB5-4693-AD50-A9A9CE9EA76B}"/>
              </a:ext>
            </a:extLst>
          </p:cNvPr>
          <p:cNvSpPr/>
          <p:nvPr/>
        </p:nvSpPr>
        <p:spPr>
          <a:xfrm rot="5400000" flipV="1">
            <a:off x="984131" y="4714313"/>
            <a:ext cx="216000" cy="756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90CC2B7-9FDE-4918-9FB6-7BAA95CF1552}"/>
              </a:ext>
            </a:extLst>
          </p:cNvPr>
          <p:cNvSpPr/>
          <p:nvPr/>
        </p:nvSpPr>
        <p:spPr>
          <a:xfrm rot="5400000" flipV="1">
            <a:off x="984131" y="5250382"/>
            <a:ext cx="216000" cy="75600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FEE1D26F-B997-4F30-A79F-7BA4F6CEA1AD}"/>
              </a:ext>
            </a:extLst>
          </p:cNvPr>
          <p:cNvSpPr/>
          <p:nvPr/>
        </p:nvSpPr>
        <p:spPr>
          <a:xfrm rot="11858778">
            <a:off x="1564219" y="5599995"/>
            <a:ext cx="203326" cy="1303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空心弧 67">
            <a:extLst>
              <a:ext uri="{FF2B5EF4-FFF2-40B4-BE49-F238E27FC236}">
                <a16:creationId xmlns:a16="http://schemas.microsoft.com/office/drawing/2014/main" id="{70110641-2B6F-405D-A509-9148EF04D67A}"/>
              </a:ext>
            </a:extLst>
          </p:cNvPr>
          <p:cNvSpPr/>
          <p:nvPr/>
        </p:nvSpPr>
        <p:spPr>
          <a:xfrm rot="9380394">
            <a:off x="2108910" y="5582066"/>
            <a:ext cx="177143" cy="177143"/>
          </a:xfrm>
          <a:prstGeom prst="blockArc">
            <a:avLst>
              <a:gd name="adj1" fmla="val 10800000"/>
              <a:gd name="adj2" fmla="val 2660824"/>
              <a:gd name="adj3" fmla="val 112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AAEADF43-180F-41CA-A9D5-AAEC23F8B1BB}"/>
              </a:ext>
            </a:extLst>
          </p:cNvPr>
          <p:cNvSpPr>
            <a:spLocks noChangeAspect="1"/>
          </p:cNvSpPr>
          <p:nvPr/>
        </p:nvSpPr>
        <p:spPr>
          <a:xfrm>
            <a:off x="2163885" y="5637041"/>
            <a:ext cx="67191" cy="671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CEFD6A8-08C3-481D-ACFB-FC2874A92873}"/>
              </a:ext>
            </a:extLst>
          </p:cNvPr>
          <p:cNvCxnSpPr>
            <a:cxnSpLocks/>
          </p:cNvCxnSpPr>
          <p:nvPr/>
        </p:nvCxnSpPr>
        <p:spPr>
          <a:xfrm>
            <a:off x="2121668" y="5659920"/>
            <a:ext cx="70807" cy="107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63C70A2-D37E-46CE-B80A-F5775CA27F38}"/>
              </a:ext>
            </a:extLst>
          </p:cNvPr>
          <p:cNvCxnSpPr>
            <a:cxnSpLocks/>
          </p:cNvCxnSpPr>
          <p:nvPr/>
        </p:nvCxnSpPr>
        <p:spPr>
          <a:xfrm flipV="1">
            <a:off x="2209234" y="5657539"/>
            <a:ext cx="67215" cy="130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065AC2AE-8F9D-40E6-967C-D0A24801065A}"/>
              </a:ext>
            </a:extLst>
          </p:cNvPr>
          <p:cNvCxnSpPr>
            <a:cxnSpLocks/>
          </p:cNvCxnSpPr>
          <p:nvPr/>
        </p:nvCxnSpPr>
        <p:spPr>
          <a:xfrm>
            <a:off x="2197237" y="5688494"/>
            <a:ext cx="0" cy="55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E2C861C8-392B-4E55-89FA-DBCCC65C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985" y="2980687"/>
            <a:ext cx="2378417" cy="2277702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D03BD56C-7083-4A85-A3F5-56C4D9AA9C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80" t="46842"/>
          <a:stretch/>
        </p:blipFill>
        <p:spPr>
          <a:xfrm>
            <a:off x="7263130" y="3435194"/>
            <a:ext cx="4485005" cy="154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124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 flipH="1">
            <a:off x="2897505" y="-119380"/>
            <a:ext cx="8890" cy="7096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742565" y="1692910"/>
            <a:ext cx="319405" cy="1701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72895" y="2335530"/>
            <a:ext cx="2694305" cy="2117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82775" y="2975291"/>
            <a:ext cx="2038350" cy="525785"/>
          </a:xfrm>
          <a:prstGeom prst="rect">
            <a:avLst/>
          </a:prstGeom>
          <a:noFill/>
        </p:spPr>
        <p:txBody>
          <a:bodyPr wrap="square" lIns="46990" tIns="46990" rIns="46990" bIns="46990" rtlCol="0" anchor="ctr" anchorCtr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Novecento wide Bold" panose="00000805000000000000" charset="0"/>
                <a:cs typeface="Novecento wide Bold" panose="00000805000000000000" charset="0"/>
              </a:rPr>
              <a:t>Challenges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838325" y="3812540"/>
            <a:ext cx="21272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Difficulties and Existing Problems  </a:t>
            </a:r>
          </a:p>
        </p:txBody>
      </p:sp>
      <p:sp>
        <p:nvSpPr>
          <p:cNvPr id="5" name="矩形 4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38325" y="2188210"/>
            <a:ext cx="1357630" cy="272415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36115" y="2134870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Novecento wide Medium" panose="00000605000000000000" charset="0"/>
                <a:cs typeface="Novecento wide Medium" panose="00000605000000000000" charset="0"/>
              </a:rPr>
              <a:t>5.</a:t>
            </a:r>
          </a:p>
        </p:txBody>
      </p:sp>
      <p:sp>
        <p:nvSpPr>
          <p:cNvPr id="10" name="椭圆 9"/>
          <p:cNvSpPr/>
          <p:nvPr/>
        </p:nvSpPr>
        <p:spPr>
          <a:xfrm>
            <a:off x="3965575" y="2424430"/>
            <a:ext cx="182245" cy="182245"/>
          </a:xfrm>
          <a:prstGeom prst="ellipse">
            <a:avLst/>
          </a:prstGeom>
          <a:solidFill>
            <a:schemeClr val="lt1">
              <a:alpha val="69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5518467" y="2080895"/>
            <a:ext cx="33648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91822" y="1694755"/>
            <a:ext cx="4303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Novecento wide Bold" panose="00000805000000000000" charset="0"/>
              </a:rPr>
              <a:t>Quadruped’s Gait control: A Black-box 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691822" y="2106930"/>
            <a:ext cx="3584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Bumps</a:t>
            </a:r>
            <a:r>
              <a:rPr lang="fr-FR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100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falls back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fr-FR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rotating</a:t>
            </a:r>
            <a:endParaRPr lang="fr-FR" altLang="zh-CN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Unstable</a:t>
            </a:r>
            <a:r>
              <a:rPr lang="fr-FR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fr-FR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climbing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6203315"/>
            <a:ext cx="238125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38125" y="6118860"/>
            <a:ext cx="774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Novecento wide Bold" panose="00000805000000000000" charset="0"/>
                <a:cs typeface="Novecento wide Bold" panose="00000805000000000000" charset="0"/>
              </a:rPr>
              <a:t>30.07.2024</a:t>
            </a:r>
          </a:p>
        </p:txBody>
      </p:sp>
      <p:sp>
        <p:nvSpPr>
          <p:cNvPr id="28" name="椭圆 27"/>
          <p:cNvSpPr/>
          <p:nvPr/>
        </p:nvSpPr>
        <p:spPr>
          <a:xfrm>
            <a:off x="1060958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081913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028680" y="879475"/>
            <a:ext cx="85725" cy="85725"/>
          </a:xfrm>
          <a:prstGeom prst="ellipse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123823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1447780" y="879475"/>
            <a:ext cx="85725" cy="857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stCxn id="29" idx="6"/>
            <a:endCxn id="30" idx="2"/>
          </p:cNvCxnSpPr>
          <p:nvPr/>
        </p:nvCxnSpPr>
        <p:spPr>
          <a:xfrm>
            <a:off x="10904855" y="922655"/>
            <a:ext cx="123825" cy="0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 flipV="1">
            <a:off x="-49530" y="2335530"/>
            <a:ext cx="76200" cy="2090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939982" y="1692910"/>
            <a:ext cx="687070" cy="4019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B659A9F0-FAFC-47E3-8909-2F5D000CB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/>
          <a:lstStyle/>
          <a:p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TEAM 9</a:t>
            </a:r>
            <a:b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Autonomous Quadruped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Challenges</a:t>
            </a:r>
            <a:endParaRPr lang="en-US" altLang="zh-CN" sz="20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935347-2D07-4A0F-9DD0-AF612EC1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5" name="副标题 2">
            <a:extLst>
              <a:ext uri="{FF2B5EF4-FFF2-40B4-BE49-F238E27FC236}">
                <a16:creationId xmlns:a16="http://schemas.microsoft.com/office/drawing/2014/main" id="{C9DE25AD-F4FD-4F25-98F8-68CE90CA09A3}"/>
              </a:ext>
            </a:extLst>
          </p:cNvPr>
          <p:cNvSpPr txBox="1">
            <a:spLocks/>
          </p:cNvSpPr>
          <p:nvPr/>
        </p:nvSpPr>
        <p:spPr>
          <a:xfrm>
            <a:off x="8210440" y="6111557"/>
            <a:ext cx="3266440" cy="260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800">
                <a:latin typeface="Novecento wide Medium" panose="00000605000000000000" charset="0"/>
                <a:cs typeface="Novecento wide Medium" panose="00000605000000000000" charset="0"/>
              </a:rPr>
              <a:t>Xiaoyue Hu, Shaolong Tang, Yang Tang, Run Yuan, Xinyuan Zhu</a:t>
            </a:r>
            <a:endParaRPr lang="en-US" altLang="zh-CN" sz="8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9771C19-00A1-49F0-A6E2-8DB3AADD7239}"/>
              </a:ext>
            </a:extLst>
          </p:cNvPr>
          <p:cNvCxnSpPr/>
          <p:nvPr/>
        </p:nvCxnSpPr>
        <p:spPr>
          <a:xfrm>
            <a:off x="5527040" y="3713493"/>
            <a:ext cx="33648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42F9E18-8066-44CC-A213-4686A5043C16}"/>
              </a:ext>
            </a:extLst>
          </p:cNvPr>
          <p:cNvSpPr txBox="1"/>
          <p:nvPr/>
        </p:nvSpPr>
        <p:spPr>
          <a:xfrm>
            <a:off x="5700395" y="3327353"/>
            <a:ext cx="3487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Global map unknown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E157F5F-E245-41F8-9E78-3DF6593DFD7F}"/>
              </a:ext>
            </a:extLst>
          </p:cNvPr>
          <p:cNvSpPr txBox="1"/>
          <p:nvPr/>
        </p:nvSpPr>
        <p:spPr>
          <a:xfrm>
            <a:off x="5700394" y="3739528"/>
            <a:ext cx="3191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local map, and set </a:t>
            </a:r>
            <a:r>
              <a:rPr lang="en-US" altLang="zh-CN" sz="100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goals</a:t>
            </a:r>
          </a:p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en-US" altLang="zh-CN" sz="100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generated while </a:t>
            </a:r>
            <a:r>
              <a:rPr lang="en-US" altLang="zh-CN" sz="100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motion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altLang="zh-CN" sz="100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blurry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55E4185-A2D5-41B8-BA8B-81747BAB2426}"/>
              </a:ext>
            </a:extLst>
          </p:cNvPr>
          <p:cNvSpPr/>
          <p:nvPr/>
        </p:nvSpPr>
        <p:spPr>
          <a:xfrm>
            <a:off x="4948555" y="3325508"/>
            <a:ext cx="687070" cy="4019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7E8E3A7-F2B5-4E5C-8B3D-F85B6E6DCD2C}"/>
              </a:ext>
            </a:extLst>
          </p:cNvPr>
          <p:cNvSpPr/>
          <p:nvPr/>
        </p:nvSpPr>
        <p:spPr>
          <a:xfrm rot="5794492" flipV="1">
            <a:off x="1243726" y="4662907"/>
            <a:ext cx="354953" cy="124233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0A99060-4196-498A-9B48-C441F5B1A529}"/>
              </a:ext>
            </a:extLst>
          </p:cNvPr>
          <p:cNvCxnSpPr>
            <a:cxnSpLocks/>
          </p:cNvCxnSpPr>
          <p:nvPr/>
        </p:nvCxnSpPr>
        <p:spPr>
          <a:xfrm>
            <a:off x="1054307" y="5218996"/>
            <a:ext cx="117474" cy="312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137F7AF-47B5-44FE-A966-CC6D13A51679}"/>
              </a:ext>
            </a:extLst>
          </p:cNvPr>
          <p:cNvCxnSpPr>
            <a:cxnSpLocks/>
          </p:cNvCxnSpPr>
          <p:nvPr/>
        </p:nvCxnSpPr>
        <p:spPr>
          <a:xfrm flipH="1">
            <a:off x="984457" y="5519988"/>
            <a:ext cx="187325" cy="311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2B187D4-FB65-49BD-A170-031579C258C0}"/>
              </a:ext>
            </a:extLst>
          </p:cNvPr>
          <p:cNvCxnSpPr>
            <a:cxnSpLocks/>
          </p:cNvCxnSpPr>
          <p:nvPr/>
        </p:nvCxnSpPr>
        <p:spPr>
          <a:xfrm>
            <a:off x="1793806" y="5321867"/>
            <a:ext cx="49714" cy="353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96451FD-FF6F-4C7F-A58E-4C5BC579609A}"/>
              </a:ext>
            </a:extLst>
          </p:cNvPr>
          <p:cNvCxnSpPr>
            <a:cxnSpLocks/>
          </p:cNvCxnSpPr>
          <p:nvPr/>
        </p:nvCxnSpPr>
        <p:spPr>
          <a:xfrm flipH="1">
            <a:off x="1605211" y="5675563"/>
            <a:ext cx="237492" cy="141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弧形 48">
            <a:extLst>
              <a:ext uri="{FF2B5EF4-FFF2-40B4-BE49-F238E27FC236}">
                <a16:creationId xmlns:a16="http://schemas.microsoft.com/office/drawing/2014/main" id="{9CD2C556-111E-41AD-9067-A57B8ACB4A9C}"/>
              </a:ext>
            </a:extLst>
          </p:cNvPr>
          <p:cNvSpPr/>
          <p:nvPr/>
        </p:nvSpPr>
        <p:spPr>
          <a:xfrm rot="17694806">
            <a:off x="682238" y="4911521"/>
            <a:ext cx="330200" cy="331467"/>
          </a:xfrm>
          <a:prstGeom prst="arc">
            <a:avLst>
              <a:gd name="adj1" fmla="val 16200000"/>
              <a:gd name="adj2" fmla="val 198437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弧形 49">
            <a:extLst>
              <a:ext uri="{FF2B5EF4-FFF2-40B4-BE49-F238E27FC236}">
                <a16:creationId xmlns:a16="http://schemas.microsoft.com/office/drawing/2014/main" id="{4B13067F-C986-4F3C-8DBD-ABD291D6C749}"/>
              </a:ext>
            </a:extLst>
          </p:cNvPr>
          <p:cNvSpPr/>
          <p:nvPr/>
        </p:nvSpPr>
        <p:spPr>
          <a:xfrm rot="17667164">
            <a:off x="596655" y="4844802"/>
            <a:ext cx="501365" cy="503289"/>
          </a:xfrm>
          <a:prstGeom prst="arc">
            <a:avLst>
              <a:gd name="adj1" fmla="val 16200000"/>
              <a:gd name="adj2" fmla="val 198437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弧形 50">
            <a:extLst>
              <a:ext uri="{FF2B5EF4-FFF2-40B4-BE49-F238E27FC236}">
                <a16:creationId xmlns:a16="http://schemas.microsoft.com/office/drawing/2014/main" id="{11EE798C-DE48-4F70-8313-8CDC79DFC207}"/>
              </a:ext>
            </a:extLst>
          </p:cNvPr>
          <p:cNvSpPr/>
          <p:nvPr/>
        </p:nvSpPr>
        <p:spPr>
          <a:xfrm rot="6441582">
            <a:off x="1822608" y="5306135"/>
            <a:ext cx="330200" cy="331467"/>
          </a:xfrm>
          <a:prstGeom prst="arc">
            <a:avLst>
              <a:gd name="adj1" fmla="val 16200000"/>
              <a:gd name="adj2" fmla="val 198437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弧形 51">
            <a:extLst>
              <a:ext uri="{FF2B5EF4-FFF2-40B4-BE49-F238E27FC236}">
                <a16:creationId xmlns:a16="http://schemas.microsoft.com/office/drawing/2014/main" id="{9BB03A5A-A191-4757-AA56-3BB494960BCB}"/>
              </a:ext>
            </a:extLst>
          </p:cNvPr>
          <p:cNvSpPr/>
          <p:nvPr/>
        </p:nvSpPr>
        <p:spPr>
          <a:xfrm rot="6413940">
            <a:off x="1737025" y="5239416"/>
            <a:ext cx="501365" cy="503289"/>
          </a:xfrm>
          <a:prstGeom prst="arc">
            <a:avLst>
              <a:gd name="adj1" fmla="val 16200000"/>
              <a:gd name="adj2" fmla="val 198437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0A08F4D-2044-44EF-919B-6638A835268E}"/>
              </a:ext>
            </a:extLst>
          </p:cNvPr>
          <p:cNvCxnSpPr/>
          <p:nvPr/>
        </p:nvCxnSpPr>
        <p:spPr>
          <a:xfrm>
            <a:off x="5527040" y="5219826"/>
            <a:ext cx="33648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6553160-B1E7-45E6-9182-395B0C8D9173}"/>
              </a:ext>
            </a:extLst>
          </p:cNvPr>
          <p:cNvSpPr txBox="1"/>
          <p:nvPr/>
        </p:nvSpPr>
        <p:spPr>
          <a:xfrm>
            <a:off x="5700395" y="4833686"/>
            <a:ext cx="3821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More flexible planning algorithm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BB12A92-3B85-4B33-A19C-7F46C1C828C9}"/>
              </a:ext>
            </a:extLst>
          </p:cNvPr>
          <p:cNvSpPr txBox="1"/>
          <p:nvPr/>
        </p:nvSpPr>
        <p:spPr>
          <a:xfrm>
            <a:off x="5700394" y="5245861"/>
            <a:ext cx="3191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A* based planning provided by /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Move_base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altLang="zh-CN" sz="100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 tunable parameters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062F14D-5D9C-4B74-96BB-385A3DA27349}"/>
              </a:ext>
            </a:extLst>
          </p:cNvPr>
          <p:cNvSpPr/>
          <p:nvPr/>
        </p:nvSpPr>
        <p:spPr>
          <a:xfrm>
            <a:off x="4948555" y="4831841"/>
            <a:ext cx="687070" cy="4019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69F50A9-5CC5-4A97-B6CD-C47A26DE7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267" y="3501076"/>
            <a:ext cx="1443092" cy="142494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E386ACB-3DBB-4251-9ED4-00E97A5DB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36"/>
          <a:stretch/>
        </p:blipFill>
        <p:spPr>
          <a:xfrm>
            <a:off x="10516684" y="3501076"/>
            <a:ext cx="1443092" cy="141587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2F5F5DD-6D45-4AA0-A054-31E24C541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048" y="2079960"/>
            <a:ext cx="2117272" cy="13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31438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AzYjYzNzI1MzUyYTQ0YjZkNmEyMmM5MzQzZmQzY2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5164</TotalTime>
  <Words>550</Words>
  <Application>Microsoft Office PowerPoint</Application>
  <PresentationFormat>宽屏</PresentationFormat>
  <Paragraphs>148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Novecento wide Bold</vt:lpstr>
      <vt:lpstr>Novecento wide Medium</vt:lpstr>
      <vt:lpstr>Source Han Sans Heavy</vt:lpstr>
      <vt:lpstr>Arial</vt:lpstr>
      <vt:lpstr>Calibri</vt:lpstr>
      <vt:lpstr>Office 主题</vt:lpstr>
      <vt:lpstr>PowerPoint 演示文稿</vt:lpstr>
      <vt:lpstr>PowerPoint 演示文稿</vt:lpstr>
      <vt:lpstr>TEAM 9 Autonomous Quadruped Overview and Demo</vt:lpstr>
      <vt:lpstr>TEAM 9 Autonomous Quadruped Overview and Demo</vt:lpstr>
      <vt:lpstr>PowerPoint 演示文稿</vt:lpstr>
      <vt:lpstr>TEAM 9 Autonomous Quadruped Flow of Messages</vt:lpstr>
      <vt:lpstr>TEAM 9 Autonomous Quadruped Flow of Messages</vt:lpstr>
      <vt:lpstr>TEAM 9 Autonomous Quadruped Controller Node</vt:lpstr>
      <vt:lpstr>TEAM 9 Autonomous Quadruped Challenges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9 Autonomous Quadruped Welcome</dc:title>
  <dc:creator/>
  <cp:lastModifiedBy>晓悦 胡</cp:lastModifiedBy>
  <cp:revision>109</cp:revision>
  <dcterms:created xsi:type="dcterms:W3CDTF">2022-05-16T07:12:00Z</dcterms:created>
  <dcterms:modified xsi:type="dcterms:W3CDTF">2024-07-31T09:40:03Z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816161F786DD43A3B3312AEA9E114B0B</vt:lpwstr>
  </property>
  <property fmtid="{D5CDD505-2E9C-101B-9397-08002B2CF9AE}" pid="3" name="KSOProductBuildVer">
    <vt:lpwstr>2052-11.1.0.11691</vt:lpwstr>
  </property>
</Properties>
</file>