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992" r:id="rId3"/>
    <p:sldId id="1013" r:id="rId4"/>
    <p:sldId id="1014" r:id="rId5"/>
    <p:sldId id="1025" r:id="rId6"/>
    <p:sldId id="1027" r:id="rId7"/>
    <p:sldId id="1029" r:id="rId8"/>
    <p:sldId id="1030" r:id="rId9"/>
    <p:sldId id="1031" r:id="rId10"/>
    <p:sldId id="1028" r:id="rId11"/>
    <p:sldId id="1024" r:id="rId12"/>
    <p:sldId id="1018" r:id="rId13"/>
    <p:sldId id="1019" r:id="rId14"/>
    <p:sldId id="1020" r:id="rId15"/>
    <p:sldId id="1021" r:id="rId16"/>
    <p:sldId id="1022" r:id="rId17"/>
    <p:sldId id="1023" r:id="rId18"/>
    <p:sldId id="1026" r:id="rId19"/>
    <p:sldId id="1032" r:id="rId20"/>
  </p:sldIdLst>
  <p:sldSz cx="12192000" cy="6858000"/>
  <p:notesSz cx="6858000" cy="9144000"/>
  <p:custDataLst>
    <p:tags r:id="rId2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8746015" y="5775562"/>
            <a:ext cx="3445993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813227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582746" y="365449"/>
            <a:ext cx="11000153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595924" y="1140063"/>
            <a:ext cx="11000153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82746" y="1314513"/>
            <a:ext cx="10998207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-1" y="0"/>
            <a:ext cx="2639617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6B53-1570-4A32-A45B-ACF5F33F6E19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0FCD-9299-4F5E-9379-759036CE3C4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/>
          <p:cNvPicPr>
            <a:picLocks noChangeAspect="1" noChangeArrowheads="1"/>
          </p:cNvPicPr>
          <p:nvPr/>
        </p:nvPicPr>
        <p:blipFill rotWithShape="1">
          <a:blip r:embed="rId1"/>
          <a:srcRect b="2411"/>
          <a:stretch>
            <a:fillRect/>
          </a:stretch>
        </p:blipFill>
        <p:spPr bwMode="auto">
          <a:xfrm>
            <a:off x="1143000" y="-25167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/>
          <p:cNvSpPr/>
          <p:nvPr/>
        </p:nvSpPr>
        <p:spPr>
          <a:xfrm>
            <a:off x="1271464" y="313087"/>
            <a:ext cx="3571812" cy="612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Computer</a:t>
            </a:r>
            <a:r>
              <a:rPr lang="ko-KR" altLang="en-US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Graphics</a:t>
            </a:r>
            <a:endParaRPr lang="en-US" altLang="ko-KR" sz="31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824" y="4795374"/>
            <a:ext cx="2586352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2024.09.09</a:t>
            </a:r>
            <a:endParaRPr lang="ko-KR" altLang="en-US" sz="1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488" y="2161399"/>
            <a:ext cx="5012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Week 2 </a:t>
            </a: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: practice</a:t>
            </a:r>
            <a:endParaRPr lang="en-US" altLang="ko-KR" sz="4000" b="1" spc="-150" dirty="0">
              <a:gradFill flip="none" rotWithShape="1">
                <a:gsLst>
                  <a:gs pos="47910">
                    <a:prstClr val="white">
                      <a:lumMod val="85000"/>
                    </a:prstClr>
                  </a:gs>
                  <a:gs pos="23000">
                    <a:prstClr val="white"/>
                  </a:gs>
                  <a:gs pos="4900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itchFamily="2" charset="-127"/>
              <a:ea typeface="KoPub돋움체 Bold" pitchFamily="2" charset="-127"/>
            </a:endParaRPr>
          </a:p>
          <a:p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Html and CSS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923" y="381491"/>
            <a:ext cx="11000153" cy="712143"/>
          </a:xfrm>
        </p:spPr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JavaScript  - </a:t>
            </a:r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646" y="1997966"/>
            <a:ext cx="110206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jQuery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는 빠르고 작으며 기능이 풍부한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JavaScript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라이브러리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ko-KR" dirty="0">
              <a:solidFill>
                <a:srgbClr val="333333"/>
              </a:solidFill>
              <a:latin typeface="Helvetica Neue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다양한 브라우저에서 작동하는 사용하기 쉬운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를 통해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HTML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문서 탐색 및 조작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이벤트 처리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애니메이션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Ajax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등을 훨씬 간단하게 만듬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ko-KR" dirty="0">
              <a:solidFill>
                <a:srgbClr val="333333"/>
              </a:solidFill>
              <a:latin typeface="Helvetica Neue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다용성과 확장성을 결합한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jQuery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는 수백만 명의 사람들이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JavaScript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를 작성하는 방식으로 변화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ko-KR" dirty="0">
              <a:solidFill>
                <a:srgbClr val="333333"/>
              </a:solidFill>
              <a:latin typeface="Helvetica Neue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=“demo”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latin typeface="Consolas" panose="020B0609020204030204" pitchFamily="49" charset="0"/>
              </a:rPr>
              <a:t>JavaScript can change HTML content.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=“button” 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=‘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(“demo”).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=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        “Hello JavaScript!”’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click me!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30343" y="5039264"/>
            <a:ext cx="5443922" cy="612116"/>
            <a:chOff x="4226494" y="5410200"/>
            <a:chExt cx="5443922" cy="61211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26494" y="5410200"/>
              <a:ext cx="2600325" cy="609600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>
            <a:xfrm>
              <a:off x="6826819" y="5716761"/>
              <a:ext cx="933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1641" y="5431766"/>
              <a:ext cx="1628775" cy="590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=“demo”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latin typeface="Consolas" panose="020B0609020204030204" pitchFamily="49" charset="0"/>
              </a:rPr>
              <a:t>JavaScript can change HTML content.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=“button” 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=‘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(“demo”).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=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         text’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click me!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let text = “Hello JS”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3937" y="5214874"/>
            <a:ext cx="5103996" cy="657225"/>
            <a:chOff x="4833937" y="5214874"/>
            <a:chExt cx="5103996" cy="6572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33937" y="5214874"/>
              <a:ext cx="2524125" cy="657225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7445829" y="5543487"/>
              <a:ext cx="849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1133" y="5281549"/>
              <a:ext cx="1066800" cy="590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95676" y="1314513"/>
            <a:ext cx="10998207" cy="5250256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=“demo”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latin typeface="Consolas" panose="020B0609020204030204" pitchFamily="49" charset="0"/>
              </a:rPr>
              <a:t>JavaScript can change HTML content.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=“button” 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=‘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(“demo”).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=</a:t>
            </a:r>
            <a:b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                   make2pow(num)’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click me!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function make2pow(num){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</a:t>
            </a:r>
            <a:r>
              <a:rPr lang="en-US" altLang="ko-KR" sz="2100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(num,2)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}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8528" y="5214874"/>
            <a:ext cx="2562225" cy="6572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7893170" y="5543487"/>
            <a:ext cx="974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453" y="5214874"/>
            <a:ext cx="10668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96896" y="1258838"/>
            <a:ext cx="10998207" cy="5250256"/>
          </a:xfrm>
        </p:spPr>
        <p:txBody>
          <a:bodyPr>
            <a:normAutofit fontScale="67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=“demo”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latin typeface="Consolas" panose="020B0609020204030204" pitchFamily="49" charset="0"/>
              </a:rPr>
              <a:t>JavaScript can change HTML content.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 err="1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ko-KR" sz="2000" dirty="0" err="1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hdocument.getElementById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("demo").</a:t>
            </a:r>
            <a:r>
              <a:rPr lang="en-US" altLang="ko-KR" sz="2000" dirty="0" err="1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innerHTML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 = </a:t>
            </a:r>
            <a:r>
              <a:rPr lang="en-US" altLang="ko-KR" sz="2000" dirty="0" err="1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makelist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  <a:sym typeface="+mn-ea"/>
              </a:rPr>
              <a:t>();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function </a:t>
            </a:r>
            <a:r>
              <a:rPr lang="en-US" altLang="ko-KR" sz="2000" dirty="0" err="1"/>
              <a:t>makelist</a:t>
            </a:r>
            <a:r>
              <a:rPr lang="en-US" altLang="ko-KR" sz="2000" dirty="0"/>
              <a:t>(){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const lists = ["</a:t>
            </a:r>
            <a:r>
              <a:rPr lang="en-US" altLang="ko-KR" sz="2000" dirty="0" err="1"/>
              <a:t>OneJS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TwoJS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ThreeJS</a:t>
            </a:r>
            <a:r>
              <a:rPr lang="en-US" altLang="ko-KR" sz="2000" dirty="0"/>
              <a:t>"];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let text="";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for (let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lists.length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     text += lists[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+ "&lt;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&gt;";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}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	</a:t>
            </a:r>
            <a:r>
              <a:rPr lang="en-US" altLang="ko-KR" sz="2100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/>
              <a:t> text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}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	  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6275447" y="3939641"/>
            <a:ext cx="4812648" cy="962025"/>
            <a:chOff x="6275447" y="3939641"/>
            <a:chExt cx="4812648" cy="9620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5447" y="4041835"/>
              <a:ext cx="2505075" cy="723900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>
              <a:off x="8627647" y="4413427"/>
              <a:ext cx="849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070" y="3939641"/>
              <a:ext cx="1343025" cy="962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=“https://www.google.com/search”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method=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“GET”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…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 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=“q”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=“text” …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369" y="4263470"/>
            <a:ext cx="1981200" cy="733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752194" y="4656023"/>
            <a:ext cx="849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2" y="3527903"/>
            <a:ext cx="2559758" cy="22045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myform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action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=“https://www.google.com/search” </a:t>
            </a:r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“return 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alertForm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()”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method=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“GET”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…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 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=“q”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=“text” …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&lt;/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 function </a:t>
            </a:r>
            <a:r>
              <a:rPr lang="en-US" altLang="ko-KR" sz="2000" dirty="0" err="1"/>
              <a:t>alertForm</a:t>
            </a:r>
            <a:r>
              <a:rPr lang="en-US" altLang="ko-KR" sz="2000" dirty="0"/>
              <a:t>() {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       let x = </a:t>
            </a:r>
            <a:r>
              <a:rPr lang="en-US" altLang="ko-KR" sz="2000" dirty="0" err="1"/>
              <a:t>document.forms</a:t>
            </a:r>
            <a:r>
              <a:rPr lang="en-US" altLang="ko-KR" sz="2000" dirty="0"/>
              <a:t>["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myform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"]["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 q </a:t>
            </a:r>
            <a:r>
              <a:rPr lang="en-US" altLang="ko-KR" sz="2000" dirty="0"/>
              <a:t>"].value;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       if (x == "") {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                          alert(＂</a:t>
            </a:r>
            <a:r>
              <a:rPr lang="ko-KR" altLang="en-US" sz="2000" dirty="0" err="1"/>
              <a:t>공백허용안함</a:t>
            </a:r>
            <a:r>
              <a:rPr lang="en-US" altLang="ko-KR" sz="2000" dirty="0"/>
              <a:t>");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           return false;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       }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	}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253" y="5276850"/>
            <a:ext cx="2028825" cy="8763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856455" y="5766366"/>
            <a:ext cx="849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41" y="5019287"/>
            <a:ext cx="2513201" cy="11338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 </a:t>
            </a:r>
            <a:r>
              <a:rPr lang="ko-KR" altLang="en-US"/>
              <a:t>적용하기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384" y="1431459"/>
            <a:ext cx="8957388" cy="45298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bootstrap </a:t>
            </a:r>
            <a:r>
              <a:rPr lang="en-US" altLang="ko-KR" dirty="0"/>
              <a:t>Tutorial 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2032000"/>
            <a:ext cx="10998207" cy="4532769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br>
              <a:rPr lang="en-US" altLang="ko-KR" sz="2000"/>
            </a:br>
            <a:r>
              <a:rPr lang="en-US" altLang="ko-KR" sz="2000"/>
              <a:t>……</a:t>
            </a:r>
            <a:endParaRPr lang="en-US" altLang="ko-KR" sz="200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/>
            </a:br>
            <a:endParaRPr lang="en-US" altLang="ko-KR" sz="200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/>
              <a:t>……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9835" y="1526552"/>
            <a:ext cx="812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https://getbootstrap.com/docs/5.3/getting-started/introduction/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page Structure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meta charset="utf-8"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41829" y="1431959"/>
            <a:ext cx="5748007" cy="4500626"/>
            <a:chOff x="702717" y="1314513"/>
            <a:chExt cx="5748007" cy="450062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"/>
            <a:srcRect r="70428"/>
            <a:stretch>
              <a:fillRect/>
            </a:stretch>
          </p:blipFill>
          <p:spPr>
            <a:xfrm>
              <a:off x="702717" y="1314513"/>
              <a:ext cx="3189775" cy="449870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"/>
            <a:srcRect l="76294"/>
            <a:stretch>
              <a:fillRect/>
            </a:stretch>
          </p:blipFill>
          <p:spPr>
            <a:xfrm>
              <a:off x="3892492" y="1314513"/>
              <a:ext cx="2558232" cy="4500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Structure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3727997" cy="52502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color : red;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color : yellow;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#head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font-size : 300%;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텍스트 개체 틀 3"/>
          <p:cNvSpPr txBox="1"/>
          <p:nvPr/>
        </p:nvSpPr>
        <p:spPr>
          <a:xfrm>
            <a:off x="4310743" y="1314513"/>
            <a:ext cx="3937518" cy="5250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 class=“</a:t>
            </a:r>
            <a:r>
              <a:rPr lang="en-US" altLang="ko-KR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class Heading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 id=“head”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  id Heading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400" dirty="0"/>
              <a:t>…</a:t>
            </a:r>
            <a:endParaRPr lang="en-US" altLang="ko-KR" sz="2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0812" y="1792686"/>
            <a:ext cx="3815446" cy="2711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12261" y="325444"/>
            <a:ext cx="11000153" cy="712143"/>
          </a:xfrm>
        </p:spPr>
        <p:txBody>
          <a:bodyPr/>
          <a:lstStyle/>
          <a:p>
            <a:r>
              <a:rPr lang="en-US" altLang="ko-KR"/>
              <a:t>Tag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11" name="텍스트 개체 틀 3"/>
          <p:cNvSpPr txBox="1"/>
          <p:nvPr/>
        </p:nvSpPr>
        <p:spPr>
          <a:xfrm>
            <a:off x="880745" y="1376045"/>
            <a:ext cx="4505325" cy="5250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a Head1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h1 id=“head1”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Head1 : id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h1 class=“Class1”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Head1 : class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h1 style=“color: red”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Head1 : style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&lt;input type=“text” style=“width: 500px; height:100px; font-size:90px;”&gt;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400" dirty="0"/>
              <a:t>…</a:t>
            </a:r>
            <a:endParaRPr lang="en-US" altLang="ko-KR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9040" y="1741805"/>
            <a:ext cx="574865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Div (</a:t>
            </a:r>
            <a:r>
              <a:rPr lang="ko-KR" altLang="en-US"/>
              <a:t>영역 구분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3"/>
          <p:cNvSpPr txBox="1"/>
          <p:nvPr/>
        </p:nvSpPr>
        <p:spPr>
          <a:xfrm>
            <a:off x="579755" y="1314450"/>
            <a:ext cx="9931400" cy="5250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2000" dirty="0"/>
            </a:br>
            <a:r>
              <a:rPr lang="en-US" altLang="ko-KR" sz="2000" dirty="0"/>
              <a:t>&lt;div&gt; /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/>
              <a:t>&lt;button style=“width:100px; height:100px; font-size:20px;”&gt;</a:t>
            </a:r>
            <a:r>
              <a:rPr lang="ko-KR" altLang="en-US" sz="2000" dirty="0"/>
              <a:t>버튼</a:t>
            </a:r>
            <a:r>
              <a:rPr lang="en-US" altLang="ko-KR" sz="2000" dirty="0"/>
              <a:t>&lt;/button&gt;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&lt;button style=“width:100px; height:100px; font-size:20px;”&gt;</a:t>
            </a:r>
            <a:r>
              <a:rPr lang="ko-KR" altLang="en-US" sz="2000" dirty="0"/>
              <a:t>버튼</a:t>
            </a:r>
            <a:r>
              <a:rPr lang="en-US" altLang="ko-KR" sz="2000" dirty="0"/>
              <a:t>&lt;/button&gt;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/>
              <a:t>&lt;/div&gt;</a:t>
            </a:r>
            <a:endParaRPr lang="en-US" altLang="ko-KR" sz="2000" dirty="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/>
              <a:t>&lt;div style=“</a:t>
            </a:r>
            <a:r>
              <a:rPr lang="en-US" altLang="ko-KR" sz="2000" dirty="0" err="1"/>
              <a:t>display:flex</a:t>
            </a:r>
            <a:r>
              <a:rPr lang="en-US" altLang="ko-KR" sz="2000" dirty="0"/>
              <a:t>;”&gt;&lt;/div&gt;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400" dirty="0"/>
              <a:t>…</a:t>
            </a:r>
            <a:endParaRPr lang="en-US" altLang="ko-KR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636" y="4031860"/>
            <a:ext cx="324802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</a:t>
            </a:r>
            <a:endParaRPr lang="ko-KR" altLang="en-US" dirty="0"/>
          </a:p>
        </p:txBody>
      </p:sp>
      <p:sp>
        <p:nvSpPr>
          <p:cNvPr id="11" name="텍스트 개체 틀 3"/>
          <p:cNvSpPr txBox="1"/>
          <p:nvPr/>
        </p:nvSpPr>
        <p:spPr>
          <a:xfrm>
            <a:off x="1531778" y="1314513"/>
            <a:ext cx="6016688" cy="5250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endParaRPr lang="en-US" altLang="ko-KR" sz="200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&lt;table&gt;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	&lt;tr&gt;</a:t>
            </a:r>
            <a:endParaRPr lang="en-US" altLang="ko-KR" sz="200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/>
              <a:t>		&lt;th&gt;name&lt;/th&gt;</a:t>
            </a:r>
            <a:endParaRPr lang="en-US" altLang="ko-KR" sz="200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/>
              <a:t>                           &lt;th&gt;.....&lt;/th&gt;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	&lt;/tr&gt;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	&lt;tr&gt;</a:t>
            </a:r>
            <a:endParaRPr lang="en-US" altLang="ko-KR" sz="200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/>
              <a:t>		&lt;td&gt;&lt;/td&gt;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	&lt;/tr&gt;</a:t>
            </a: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ko-KR" sz="2000"/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&lt;/table&gt;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0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0563" y="2575592"/>
            <a:ext cx="2685601" cy="2389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kern="1200">
                <a:latin typeface="+mj-lt"/>
                <a:ea typeface="+mj-ea"/>
                <a:cs typeface="+mj-cs"/>
              </a:rPr>
              <a:t>form (한번에 그룹 데이터 전송)</a:t>
            </a:r>
            <a:endParaRPr lang="ko-KR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텍스트 개체 틀 3"/>
          <p:cNvSpPr txBox="1"/>
          <p:nvPr/>
        </p:nvSpPr>
        <p:spPr>
          <a:xfrm>
            <a:off x="-1" y="1690688"/>
            <a:ext cx="8117305" cy="3651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…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&lt;body&gt;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&lt;form&gt;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	&lt;input type=“text” </a:t>
            </a:r>
            <a:r>
              <a:rPr lang="en-US" altLang="ko-KR" sz="2000" dirty="0">
                <a:latin typeface="+mn-lt"/>
                <a:ea typeface="+mn-ea"/>
              </a:rPr>
              <a:t>placeholder="Enter your name"</a:t>
            </a:r>
            <a:r>
              <a:rPr lang="ko-KR" altLang="en-US" sz="2000" dirty="0">
                <a:latin typeface="+mn-lt"/>
                <a:ea typeface="+mn-ea"/>
              </a:rPr>
              <a:t>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	&lt;input type=“email”&gt;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	&lt;input type=“password”&gt;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	&lt;input type=“date”&gt;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	&lt;button type=“submit”&gt;&lt;/button&gt;</a:t>
            </a:r>
            <a:endParaRPr lang="ko-KR" altLang="en-US" sz="2000" dirty="0">
              <a:latin typeface="+mn-lt"/>
              <a:ea typeface="+mn-ea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2000" dirty="0">
                <a:latin typeface="+mn-lt"/>
                <a:ea typeface="+mn-ea"/>
              </a:rPr>
              <a:t>&lt;/form&gt;</a:t>
            </a:r>
            <a:br>
              <a:rPr lang="ko-KR" altLang="en-US" sz="2000" dirty="0">
                <a:latin typeface="+mn-lt"/>
                <a:ea typeface="+mn-ea"/>
              </a:rPr>
            </a:br>
            <a:r>
              <a:rPr lang="ko-KR" altLang="en-US" sz="2000" dirty="0">
                <a:latin typeface="+mn-lt"/>
                <a:ea typeface="+mn-ea"/>
              </a:rPr>
              <a:t>&lt;/body&gt;</a:t>
            </a:r>
            <a:endParaRPr lang="ko-KR" altLang="en-US" sz="2000" dirty="0"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769372"/>
            <a:ext cx="5193162" cy="1765675"/>
          </a:xfrm>
          <a:prstGeom prst="rect">
            <a:avLst/>
          </a:prstGeom>
          <a:noFill/>
        </p:spPr>
      </p:pic>
      <p:sp>
        <p:nvSpPr>
          <p:cNvPr id="2" name="슬라이드 번호 개체 틀 1" hidden="1"/>
          <p:cNvSpPr>
            <a:spLocks noGrp="1"/>
          </p:cNvSpPr>
          <p:nvPr>
            <p:ph type="sldNum" sz="quarter" idx="4294967295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4800-E070-401A-9581-E51835AC1A76}" type="slidenum">
              <a:rPr lang="en-US" altLang="ko-KR" smtClean="0"/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746125" y="741391"/>
            <a:ext cx="5370532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 (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한번에 그룹 데이터 전송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8330" b="1"/>
          <a:stretch>
            <a:fillRect/>
          </a:stretch>
        </p:blipFill>
        <p:spPr>
          <a:xfrm>
            <a:off x="1070142" y="1066252"/>
            <a:ext cx="3993176" cy="2255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-1" b="3574"/>
          <a:stretch>
            <a:fillRect/>
          </a:stretch>
        </p:blipFill>
        <p:spPr>
          <a:xfrm>
            <a:off x="1070157" y="3398109"/>
            <a:ext cx="3993175" cy="2266377"/>
          </a:xfrm>
          <a:prstGeom prst="rect">
            <a:avLst/>
          </a:prstGeom>
        </p:spPr>
      </p:pic>
      <p:sp>
        <p:nvSpPr>
          <p:cNvPr id="11" name="텍스트 개체 틀 3"/>
          <p:cNvSpPr txBox="1"/>
          <p:nvPr/>
        </p:nvSpPr>
        <p:spPr>
          <a:xfrm>
            <a:off x="5746124" y="2533476"/>
            <a:ext cx="6075761" cy="3447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…</a:t>
            </a:r>
            <a:endParaRPr lang="en-US" altLang="ko-KR" sz="2000" dirty="0">
              <a:latin typeface="+mn-lt"/>
              <a:ea typeface="+mn-ea"/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&lt;body&gt;</a:t>
            </a:r>
            <a:endParaRPr lang="en-US" altLang="ko-KR" sz="2000" dirty="0">
              <a:latin typeface="+mn-lt"/>
              <a:ea typeface="+mn-ea"/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&lt;select&gt;</a:t>
            </a:r>
            <a:endParaRPr lang="en-US" altLang="ko-KR" sz="2000" dirty="0">
              <a:latin typeface="+mn-lt"/>
              <a:ea typeface="+mn-ea"/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	&lt;option value=“1” selected&gt;&lt;/option&gt;</a:t>
            </a:r>
            <a:endParaRPr lang="en-US" altLang="ko-KR" sz="2000" dirty="0">
              <a:latin typeface="+mn-lt"/>
              <a:ea typeface="+mn-ea"/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	&lt;option value=“2”&gt;&lt;/option&gt;</a:t>
            </a:r>
            <a:endParaRPr lang="en-US" altLang="ko-KR" sz="2000" dirty="0">
              <a:latin typeface="+mn-lt"/>
              <a:ea typeface="+mn-ea"/>
            </a:endParaRPr>
          </a:p>
          <a:p>
            <a:pPr marL="0" indent="0" latinLnBrk="0">
              <a:buClr>
                <a:schemeClr val="tx1"/>
              </a:buClr>
              <a:buNone/>
            </a:pPr>
            <a:r>
              <a:rPr lang="en-US" altLang="ko-KR" sz="2000" dirty="0">
                <a:latin typeface="+mn-lt"/>
                <a:ea typeface="+mn-ea"/>
              </a:rPr>
              <a:t>&lt;/select&gt;</a:t>
            </a:r>
            <a:br>
              <a:rPr lang="en-US" altLang="ko-KR" sz="2000" dirty="0">
                <a:latin typeface="+mn-lt"/>
                <a:ea typeface="+mn-ea"/>
              </a:rPr>
            </a:br>
            <a:r>
              <a:rPr lang="en-US" altLang="ko-KR" sz="2000" dirty="0">
                <a:latin typeface="+mn-lt"/>
                <a:ea typeface="+mn-ea"/>
              </a:rPr>
              <a:t>&lt;/body&gt;</a:t>
            </a:r>
            <a:endParaRPr lang="en-US" altLang="ko-KR" sz="2000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01834800-E070-401A-9581-E51835AC1A76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</a:fld>
            <a:endParaRPr lang="en-US" altLang="ko-KR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3" name="Rectangle 16"/>
            <p:cNvSpPr/>
            <p:nvPr/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7"/>
            <p:cNvSpPr/>
            <p:nvPr/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kern="1200">
                <a:latin typeface="+mj-lt"/>
                <a:ea typeface="+mj-ea"/>
                <a:cs typeface="+mj-cs"/>
              </a:rPr>
              <a:t>기타.. </a:t>
            </a:r>
            <a:endParaRPr lang="ko-KR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텍스트 개체 틀 3"/>
          <p:cNvSpPr txBox="1"/>
          <p:nvPr/>
        </p:nvSpPr>
        <p:spPr>
          <a:xfrm>
            <a:off x="-1" y="1363579"/>
            <a:ext cx="7411453" cy="51292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…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&lt;body&gt;</a:t>
            </a:r>
            <a:br>
              <a:rPr lang="ko-KR" altLang="en-US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&lt;img src=“가져올 이미지 링크;” alt=“src가 실패 했을때 가져올 이미지 링크“</a:t>
            </a:r>
            <a:r>
              <a:rPr lang="en-US" altLang="ko-KR" sz="1100" dirty="0">
                <a:latin typeface="+mn-lt"/>
                <a:ea typeface="+mn-ea"/>
              </a:rPr>
              <a:t>width="500" ,height="auto"</a:t>
            </a:r>
            <a:r>
              <a:rPr lang="ko-KR" altLang="en-US" sz="1100" dirty="0">
                <a:latin typeface="+mn-lt"/>
                <a:ea typeface="+mn-ea"/>
              </a:rPr>
              <a:t>;/&gt;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&lt;ul&gt;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 &lt;li&gt;&lt;/li&gt;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 &lt;li&gt;&lt;/li&gt;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&lt;/ul&gt;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&lt;ol&gt;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 &lt;li&gt;&lt;/li&gt;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 &lt;li&gt;&lt;/li&gt;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&lt;/ol&gt;</a:t>
            </a:r>
            <a:endParaRPr lang="ko-KR" altLang="en-US" sz="1100" dirty="0">
              <a:latin typeface="+mn-lt"/>
              <a:ea typeface="+mn-ea"/>
            </a:endParaRP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br>
              <a:rPr lang="ko-KR" altLang="en-US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&lt;/body&gt;</a:t>
            </a:r>
            <a:endParaRPr lang="ko-KR" altLang="en-US" sz="1100" dirty="0">
              <a:latin typeface="+mn-lt"/>
              <a:ea typeface="+mn-ea"/>
            </a:endParaRPr>
          </a:p>
        </p:txBody>
      </p:sp>
      <p:pic>
        <p:nvPicPr>
          <p:cNvPr id="5" name="图片 4" descr="手机屏幕截图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254" y="1690688"/>
            <a:ext cx="4220797" cy="4351338"/>
          </a:xfrm>
          <a:prstGeom prst="rect">
            <a:avLst/>
          </a:prstGeom>
          <a:noFill/>
        </p:spPr>
      </p:pic>
      <p:sp>
        <p:nvSpPr>
          <p:cNvPr id="2" name="슬라이드 번호 개체 틀 1" hidden="1"/>
          <p:cNvSpPr>
            <a:spLocks noGrp="1"/>
          </p:cNvSpPr>
          <p:nvPr>
            <p:ph type="sldNum" sz="quarter" idx="4294967295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4800-E070-401A-9581-E51835AC1A76}" type="slidenum">
              <a:rPr lang="en-US" altLang="ko-KR" smtClean="0"/>
            </a:fld>
            <a:endParaRPr lang="ko-KR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U5NjI0MjRmMjQyZTAxZjBmODY2ZWM3MDE4Y2YyNjkifQ=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3659</Words>
  <Application>WPS 演示</Application>
  <PresentationFormat>宽屏</PresentationFormat>
  <Paragraphs>259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ＨＧｺﾞｼｯｸE-PRO</vt:lpstr>
      <vt:lpstr>한컴 고딕</vt:lpstr>
      <vt:lpstr>D2Coding</vt:lpstr>
      <vt:lpstr>KoPub돋움체 Bold</vt:lpstr>
      <vt:lpstr>Rix고딕 EB</vt:lpstr>
      <vt:lpstr>Consolas</vt:lpstr>
      <vt:lpstr>Helvetica Neue</vt:lpstr>
      <vt:lpstr>맑은 고딕</vt:lpstr>
      <vt:lpstr>Microsoft YaHei</vt:lpstr>
      <vt:lpstr>Arial Unicode MS</vt:lpstr>
      <vt:lpstr>DengXian</vt:lpstr>
      <vt:lpstr>Calibri</vt:lpstr>
      <vt:lpstr>DengXian Light</vt:lpstr>
      <vt:lpstr>바탕체</vt:lpstr>
      <vt:lpstr>Office 테마</vt:lpstr>
      <vt:lpstr>PowerPoint 演示文稿</vt:lpstr>
      <vt:lpstr>HTML page Structure</vt:lpstr>
      <vt:lpstr>CSS Structure</vt:lpstr>
      <vt:lpstr>Tag Structure</vt:lpstr>
      <vt:lpstr>Div (영역 구분)</vt:lpstr>
      <vt:lpstr>table </vt:lpstr>
      <vt:lpstr>form (한번에 그룹 데이터 전송)</vt:lpstr>
      <vt:lpstr>form (한번에 그룹 데이터 전송)</vt:lpstr>
      <vt:lpstr>기타.. </vt:lpstr>
      <vt:lpstr>JavaScript  - jQuery</vt:lpstr>
      <vt:lpstr>JavaScript Tutorial </vt:lpstr>
      <vt:lpstr>JavaScript Tutorial </vt:lpstr>
      <vt:lpstr>JavaScript Tutorial </vt:lpstr>
      <vt:lpstr>JavaScript Tutorial </vt:lpstr>
      <vt:lpstr>JavaScript Tutorial </vt:lpstr>
      <vt:lpstr>JavaScript Tutorial </vt:lpstr>
      <vt:lpstr>Bootstrap 적용하기 </vt:lpstr>
      <vt:lpstr>bootstrap Tutorial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pureboy</cp:lastModifiedBy>
  <cp:revision>34</cp:revision>
  <dcterms:created xsi:type="dcterms:W3CDTF">2021-09-07T04:43:00Z</dcterms:created>
  <dcterms:modified xsi:type="dcterms:W3CDTF">2024-09-10T14:00:55Z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750B4458FE2A44D2A937B37338A5388B_12</vt:lpwstr>
  </property>
  <property fmtid="{D5CDD505-2E9C-101B-9397-08002B2CF9AE}" pid="3" name="KSOProductBuildVer">
    <vt:lpwstr>2052-12.1.0.17827</vt:lpwstr>
  </property>
</Properties>
</file>