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8" r:id="rId10"/>
    <p:sldId id="264" r:id="rId11"/>
    <p:sldId id="266" r:id="rId12"/>
    <p:sldId id="265" r:id="rId13"/>
    <p:sldId id="267" r:id="rId14"/>
    <p:sldId id="269" r:id="rId15"/>
    <p:sldId id="271" r:id="rId16"/>
    <p:sldId id="270" r:id="rId17"/>
  </p:sldIdLst>
  <p:sldSz cx="9144000" cy="5143500" type="screen16x9"/>
  <p:notesSz cx="6858000" cy="9144000"/>
  <p:embeddedFontLst>
    <p:embeddedFont>
      <p:font typeface="Comic Sans MS" panose="030F0702030302020204" pitchFamily="66" charset="0"/>
      <p:regular r:id="rId19"/>
      <p:bold r:id="rId20"/>
      <p:italic r:id="rId21"/>
      <p:boldItalic r:id="rId22"/>
    </p:embeddedFont>
    <p:embeddedFont>
      <p:font typeface="Fira Sans Extra Condensed SemiBold" panose="020B0604020202020204" charset="0"/>
      <p:regular r:id="rId23"/>
      <p:bold r:id="rId24"/>
      <p:italic r:id="rId25"/>
      <p:boldItalic r:id="rId26"/>
    </p:embeddedFont>
    <p:embeddedFont>
      <p:font typeface="Libre Baskerville" panose="02000000000000000000" pitchFamily="2" charset="0"/>
      <p:regular r:id="rId27"/>
      <p:bold r:id="rId28"/>
      <p: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A83EB8-D498-483D-B7E5-95998192694C}">
  <a:tblStyle styleId="{87A83EB8-D498-483D-B7E5-9599819269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23" autoAdjust="0"/>
  </p:normalViewPr>
  <p:slideViewPr>
    <p:cSldViewPr snapToGrid="0">
      <p:cViewPr>
        <p:scale>
          <a:sx n="150" d="100"/>
          <a:sy n="150" d="100"/>
        </p:scale>
        <p:origin x="1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222507" y="1143926"/>
            <a:ext cx="4252200" cy="239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Comic Sans MS" panose="030F0702030302020204" pitchFamily="66" charset="0"/>
              </a:rPr>
              <a:t>BASE </a:t>
            </a:r>
            <a:br>
              <a:rPr lang="en-GB" dirty="0">
                <a:latin typeface="Comic Sans MS" panose="030F0702030302020204" pitchFamily="66" charset="0"/>
              </a:rPr>
            </a:br>
            <a:r>
              <a:rPr lang="en-GB" dirty="0">
                <a:latin typeface="Comic Sans MS" panose="030F0702030302020204" pitchFamily="66" charset="0"/>
              </a:rPr>
              <a:t>DE </a:t>
            </a:r>
            <a:br>
              <a:rPr lang="en-GB" dirty="0">
                <a:latin typeface="Comic Sans MS" panose="030F0702030302020204" pitchFamily="66" charset="0"/>
              </a:rPr>
            </a:br>
            <a:r>
              <a:rPr lang="en-GB" dirty="0">
                <a:latin typeface="Comic Sans MS" panose="030F0702030302020204" pitchFamily="66" charset="0"/>
              </a:rPr>
              <a:t>DATOS</a:t>
            </a:r>
            <a:endParaRPr dirty="0">
              <a:latin typeface="Comic Sans MS" panose="030F0702030302020204" pitchFamily="66" charset="0"/>
            </a:endParaRPr>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59" y="2056614"/>
            <a:ext cx="6170480" cy="1844827"/>
          </a:xfrm>
        </p:spPr>
        <p:txBody>
          <a:bodyPr/>
          <a:lstStyle/>
          <a:p>
            <a:pPr marL="152400" indent="0" algn="ctr">
              <a:buNone/>
            </a:pPr>
            <a:r>
              <a:rPr lang="es-ES" sz="1400" dirty="0">
                <a:solidFill>
                  <a:schemeClr val="tx1"/>
                </a:solidFill>
              </a:rPr>
              <a:t>	</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F1CCBA45-6798-5F8C-E72A-83B22B249AE8}"/>
              </a:ext>
            </a:extLst>
          </p:cNvPr>
          <p:cNvSpPr>
            <a:spLocks noGrp="1"/>
          </p:cNvSpPr>
          <p:nvPr>
            <p:ph type="title"/>
          </p:nvPr>
        </p:nvSpPr>
        <p:spPr>
          <a:xfrm>
            <a:off x="1381760" y="293694"/>
            <a:ext cx="6509172" cy="884866"/>
          </a:xfrm>
        </p:spPr>
        <p:txBody>
          <a:bodyPr/>
          <a:lstStyle/>
          <a:p>
            <a:r>
              <a:rPr lang="es-ES" dirty="0">
                <a:latin typeface="Comic Sans MS" panose="030F0702030302020204" pitchFamily="66" charset="0"/>
              </a:rPr>
              <a:t>Crear la siguiente Base de datos </a:t>
            </a:r>
            <a:r>
              <a:rPr lang="es-ES" dirty="0" err="1">
                <a:latin typeface="Comic Sans MS" panose="030F0702030302020204" pitchFamily="66" charset="0"/>
              </a:rPr>
              <a:t>ysus</a:t>
            </a:r>
            <a:r>
              <a:rPr lang="es-ES" dirty="0">
                <a:latin typeface="Comic Sans MS" panose="030F0702030302020204" pitchFamily="66" charset="0"/>
              </a:rPr>
              <a:t> registros</a:t>
            </a:r>
          </a:p>
        </p:txBody>
      </p:sp>
      <p:pic>
        <p:nvPicPr>
          <p:cNvPr id="6" name="Imagen 5">
            <a:extLst>
              <a:ext uri="{FF2B5EF4-FFF2-40B4-BE49-F238E27FC236}">
                <a16:creationId xmlns:a16="http://schemas.microsoft.com/office/drawing/2014/main" id="{CD2EF3FB-495B-ADB2-F70F-6742638299E2}"/>
              </a:ext>
            </a:extLst>
          </p:cNvPr>
          <p:cNvPicPr>
            <a:picLocks noChangeAspect="1"/>
          </p:cNvPicPr>
          <p:nvPr/>
        </p:nvPicPr>
        <p:blipFill>
          <a:blip r:embed="rId2"/>
          <a:stretch>
            <a:fillRect/>
          </a:stretch>
        </p:blipFill>
        <p:spPr>
          <a:xfrm>
            <a:off x="3026155" y="1178560"/>
            <a:ext cx="3091688" cy="3818102"/>
          </a:xfrm>
          <a:prstGeom prst="rect">
            <a:avLst/>
          </a:prstGeom>
        </p:spPr>
      </p:pic>
    </p:spTree>
    <p:extLst>
      <p:ext uri="{BB962C8B-B14F-4D97-AF65-F5344CB8AC3E}">
        <p14:creationId xmlns:p14="http://schemas.microsoft.com/office/powerpoint/2010/main" val="154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F9FEFF0A-DD47-F331-ADD6-BEE4F6962317}"/>
              </a:ext>
            </a:extLst>
          </p:cNvPr>
          <p:cNvSpPr>
            <a:spLocks noGrp="1"/>
          </p:cNvSpPr>
          <p:nvPr>
            <p:ph type="title"/>
          </p:nvPr>
        </p:nvSpPr>
        <p:spPr>
          <a:xfrm>
            <a:off x="965199" y="171974"/>
            <a:ext cx="7213600" cy="521931"/>
          </a:xfrm>
        </p:spPr>
        <p:txBody>
          <a:bodyPr/>
          <a:lstStyle/>
          <a:p>
            <a:r>
              <a:rPr lang="es-ES" sz="1600" dirty="0">
                <a:latin typeface="Comic Sans MS" panose="030F0702030302020204" pitchFamily="66" charset="0"/>
              </a:rPr>
              <a:t> Crear una función que sume los valores de la serie Fibonacci. </a:t>
            </a:r>
          </a:p>
        </p:txBody>
      </p:sp>
      <p:pic>
        <p:nvPicPr>
          <p:cNvPr id="6" name="Imagen 5">
            <a:extLst>
              <a:ext uri="{FF2B5EF4-FFF2-40B4-BE49-F238E27FC236}">
                <a16:creationId xmlns:a16="http://schemas.microsoft.com/office/drawing/2014/main" id="{68554C30-11FD-A43C-F37F-D1632EA2B271}"/>
              </a:ext>
            </a:extLst>
          </p:cNvPr>
          <p:cNvPicPr>
            <a:picLocks noChangeAspect="1"/>
          </p:cNvPicPr>
          <p:nvPr/>
        </p:nvPicPr>
        <p:blipFill>
          <a:blip r:embed="rId2"/>
          <a:stretch>
            <a:fillRect/>
          </a:stretch>
        </p:blipFill>
        <p:spPr>
          <a:xfrm>
            <a:off x="1055410" y="566905"/>
            <a:ext cx="3014710" cy="3884445"/>
          </a:xfrm>
          <a:prstGeom prst="rect">
            <a:avLst/>
          </a:prstGeom>
        </p:spPr>
      </p:pic>
      <p:pic>
        <p:nvPicPr>
          <p:cNvPr id="9" name="Imagen 8">
            <a:extLst>
              <a:ext uri="{FF2B5EF4-FFF2-40B4-BE49-F238E27FC236}">
                <a16:creationId xmlns:a16="http://schemas.microsoft.com/office/drawing/2014/main" id="{E18C6FF9-4AEC-7B0F-943F-EFC8F2711FD9}"/>
              </a:ext>
            </a:extLst>
          </p:cNvPr>
          <p:cNvPicPr>
            <a:picLocks noChangeAspect="1"/>
          </p:cNvPicPr>
          <p:nvPr/>
        </p:nvPicPr>
        <p:blipFill>
          <a:blip r:embed="rId3"/>
          <a:stretch>
            <a:fillRect/>
          </a:stretch>
        </p:blipFill>
        <p:spPr>
          <a:xfrm>
            <a:off x="4380010" y="1085850"/>
            <a:ext cx="3901368" cy="2971800"/>
          </a:xfrm>
          <a:prstGeom prst="rect">
            <a:avLst/>
          </a:prstGeom>
        </p:spPr>
      </p:pic>
      <p:pic>
        <p:nvPicPr>
          <p:cNvPr id="11" name="Imagen 10">
            <a:extLst>
              <a:ext uri="{FF2B5EF4-FFF2-40B4-BE49-F238E27FC236}">
                <a16:creationId xmlns:a16="http://schemas.microsoft.com/office/drawing/2014/main" id="{793F318C-172A-E199-D2BF-8927EFCEA358}"/>
              </a:ext>
            </a:extLst>
          </p:cNvPr>
          <p:cNvPicPr>
            <a:picLocks noChangeAspect="1"/>
          </p:cNvPicPr>
          <p:nvPr/>
        </p:nvPicPr>
        <p:blipFill>
          <a:blip r:embed="rId4"/>
          <a:stretch>
            <a:fillRect/>
          </a:stretch>
        </p:blipFill>
        <p:spPr>
          <a:xfrm>
            <a:off x="1232022" y="4571304"/>
            <a:ext cx="2438278" cy="451533"/>
          </a:xfrm>
          <a:prstGeom prst="rect">
            <a:avLst/>
          </a:prstGeom>
        </p:spPr>
      </p:pic>
      <p:pic>
        <p:nvPicPr>
          <p:cNvPr id="13" name="Imagen 12">
            <a:extLst>
              <a:ext uri="{FF2B5EF4-FFF2-40B4-BE49-F238E27FC236}">
                <a16:creationId xmlns:a16="http://schemas.microsoft.com/office/drawing/2014/main" id="{C41A9D7F-58DF-75D3-D227-1AD973FB4FEC}"/>
              </a:ext>
            </a:extLst>
          </p:cNvPr>
          <p:cNvPicPr>
            <a:picLocks noChangeAspect="1"/>
          </p:cNvPicPr>
          <p:nvPr/>
        </p:nvPicPr>
        <p:blipFill>
          <a:blip r:embed="rId5"/>
          <a:stretch>
            <a:fillRect/>
          </a:stretch>
        </p:blipFill>
        <p:spPr>
          <a:xfrm>
            <a:off x="4379524" y="4449595"/>
            <a:ext cx="3901368" cy="418004"/>
          </a:xfrm>
          <a:prstGeom prst="rect">
            <a:avLst/>
          </a:prstGeom>
        </p:spPr>
      </p:pic>
    </p:spTree>
    <p:extLst>
      <p:ext uri="{BB962C8B-B14F-4D97-AF65-F5344CB8AC3E}">
        <p14:creationId xmlns:p14="http://schemas.microsoft.com/office/powerpoint/2010/main" val="261083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DCA74282-A784-0D68-798B-8E7970530DCD}"/>
              </a:ext>
            </a:extLst>
          </p:cNvPr>
          <p:cNvSpPr>
            <a:spLocks noGrp="1"/>
          </p:cNvSpPr>
          <p:nvPr>
            <p:ph type="title"/>
          </p:nvPr>
        </p:nvSpPr>
        <p:spPr>
          <a:xfrm>
            <a:off x="1044787" y="356125"/>
            <a:ext cx="7054425" cy="475725"/>
          </a:xfrm>
        </p:spPr>
        <p:txBody>
          <a:bodyPr/>
          <a:lstStyle/>
          <a:p>
            <a:r>
              <a:rPr lang="es-ES" dirty="0"/>
              <a:t>Manejo de vistas.</a:t>
            </a:r>
          </a:p>
        </p:txBody>
      </p:sp>
      <p:pic>
        <p:nvPicPr>
          <p:cNvPr id="6" name="Imagen 5">
            <a:extLst>
              <a:ext uri="{FF2B5EF4-FFF2-40B4-BE49-F238E27FC236}">
                <a16:creationId xmlns:a16="http://schemas.microsoft.com/office/drawing/2014/main" id="{4B50D586-79E9-189B-4E17-77548D794B01}"/>
              </a:ext>
            </a:extLst>
          </p:cNvPr>
          <p:cNvPicPr>
            <a:picLocks noChangeAspect="1"/>
          </p:cNvPicPr>
          <p:nvPr/>
        </p:nvPicPr>
        <p:blipFill>
          <a:blip r:embed="rId2"/>
          <a:stretch>
            <a:fillRect/>
          </a:stretch>
        </p:blipFill>
        <p:spPr>
          <a:xfrm>
            <a:off x="1955063" y="831850"/>
            <a:ext cx="5544031" cy="3629655"/>
          </a:xfrm>
          <a:prstGeom prst="rect">
            <a:avLst/>
          </a:prstGeom>
        </p:spPr>
      </p:pic>
      <p:pic>
        <p:nvPicPr>
          <p:cNvPr id="9" name="Imagen 8">
            <a:extLst>
              <a:ext uri="{FF2B5EF4-FFF2-40B4-BE49-F238E27FC236}">
                <a16:creationId xmlns:a16="http://schemas.microsoft.com/office/drawing/2014/main" id="{B3C9AE19-5C87-036E-9817-EA3C5980E49E}"/>
              </a:ext>
            </a:extLst>
          </p:cNvPr>
          <p:cNvPicPr>
            <a:picLocks noChangeAspect="1"/>
          </p:cNvPicPr>
          <p:nvPr/>
        </p:nvPicPr>
        <p:blipFill>
          <a:blip r:embed="rId3"/>
          <a:stretch>
            <a:fillRect/>
          </a:stretch>
        </p:blipFill>
        <p:spPr>
          <a:xfrm>
            <a:off x="1945390" y="4563990"/>
            <a:ext cx="5563376" cy="476316"/>
          </a:xfrm>
          <a:prstGeom prst="rect">
            <a:avLst/>
          </a:prstGeom>
        </p:spPr>
      </p:pic>
    </p:spTree>
    <p:extLst>
      <p:ext uri="{BB962C8B-B14F-4D97-AF65-F5344CB8AC3E}">
        <p14:creationId xmlns:p14="http://schemas.microsoft.com/office/powerpoint/2010/main" val="70104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0677C668-5DE8-1EFD-2E80-D04944492B76}"/>
              </a:ext>
            </a:extLst>
          </p:cNvPr>
          <p:cNvSpPr>
            <a:spLocks noGrp="1"/>
          </p:cNvSpPr>
          <p:nvPr>
            <p:ph type="title"/>
          </p:nvPr>
        </p:nvSpPr>
        <p:spPr/>
        <p:txBody>
          <a:bodyPr/>
          <a:lstStyle/>
          <a:p>
            <a:r>
              <a:rPr lang="es-ES" dirty="0"/>
              <a:t>Manejo de TRIGGERS I.</a:t>
            </a:r>
          </a:p>
        </p:txBody>
      </p:sp>
      <p:pic>
        <p:nvPicPr>
          <p:cNvPr id="6" name="Imagen 5">
            <a:extLst>
              <a:ext uri="{FF2B5EF4-FFF2-40B4-BE49-F238E27FC236}">
                <a16:creationId xmlns:a16="http://schemas.microsoft.com/office/drawing/2014/main" id="{80B08B10-BA06-4CBE-35A4-73E64695291E}"/>
              </a:ext>
            </a:extLst>
          </p:cNvPr>
          <p:cNvPicPr>
            <a:picLocks noChangeAspect="1"/>
          </p:cNvPicPr>
          <p:nvPr/>
        </p:nvPicPr>
        <p:blipFill>
          <a:blip r:embed="rId2"/>
          <a:stretch>
            <a:fillRect/>
          </a:stretch>
        </p:blipFill>
        <p:spPr>
          <a:xfrm>
            <a:off x="1112927" y="919844"/>
            <a:ext cx="3515667" cy="3392710"/>
          </a:xfrm>
          <a:prstGeom prst="rect">
            <a:avLst/>
          </a:prstGeom>
        </p:spPr>
      </p:pic>
      <p:pic>
        <p:nvPicPr>
          <p:cNvPr id="9" name="Imagen 8">
            <a:extLst>
              <a:ext uri="{FF2B5EF4-FFF2-40B4-BE49-F238E27FC236}">
                <a16:creationId xmlns:a16="http://schemas.microsoft.com/office/drawing/2014/main" id="{D60F89A9-5D86-8531-D29F-D0107D39E33D}"/>
              </a:ext>
            </a:extLst>
          </p:cNvPr>
          <p:cNvPicPr>
            <a:picLocks noChangeAspect="1"/>
          </p:cNvPicPr>
          <p:nvPr/>
        </p:nvPicPr>
        <p:blipFill>
          <a:blip r:embed="rId3"/>
          <a:stretch>
            <a:fillRect/>
          </a:stretch>
        </p:blipFill>
        <p:spPr>
          <a:xfrm>
            <a:off x="4872824" y="1712771"/>
            <a:ext cx="3295256" cy="1176479"/>
          </a:xfrm>
          <a:prstGeom prst="rect">
            <a:avLst/>
          </a:prstGeom>
        </p:spPr>
      </p:pic>
    </p:spTree>
    <p:extLst>
      <p:ext uri="{BB962C8B-B14F-4D97-AF65-F5344CB8AC3E}">
        <p14:creationId xmlns:p14="http://schemas.microsoft.com/office/powerpoint/2010/main" val="400699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0677C668-5DE8-1EFD-2E80-D04944492B76}"/>
              </a:ext>
            </a:extLst>
          </p:cNvPr>
          <p:cNvSpPr>
            <a:spLocks noGrp="1"/>
          </p:cNvSpPr>
          <p:nvPr>
            <p:ph type="title"/>
          </p:nvPr>
        </p:nvSpPr>
        <p:spPr/>
        <p:txBody>
          <a:bodyPr/>
          <a:lstStyle/>
          <a:p>
            <a:r>
              <a:rPr lang="es-ES" dirty="0"/>
              <a:t>Manejo de </a:t>
            </a:r>
            <a:r>
              <a:rPr lang="es-ES" dirty="0" err="1"/>
              <a:t>Triggers</a:t>
            </a:r>
            <a:r>
              <a:rPr lang="es-ES" dirty="0"/>
              <a:t> II.</a:t>
            </a:r>
          </a:p>
        </p:txBody>
      </p:sp>
      <p:pic>
        <p:nvPicPr>
          <p:cNvPr id="6" name="Imagen 5">
            <a:extLst>
              <a:ext uri="{FF2B5EF4-FFF2-40B4-BE49-F238E27FC236}">
                <a16:creationId xmlns:a16="http://schemas.microsoft.com/office/drawing/2014/main" id="{42803452-4DF8-420F-C237-7FB7FE770230}"/>
              </a:ext>
            </a:extLst>
          </p:cNvPr>
          <p:cNvPicPr>
            <a:picLocks noChangeAspect="1"/>
          </p:cNvPicPr>
          <p:nvPr/>
        </p:nvPicPr>
        <p:blipFill>
          <a:blip r:embed="rId2"/>
          <a:stretch>
            <a:fillRect/>
          </a:stretch>
        </p:blipFill>
        <p:spPr>
          <a:xfrm>
            <a:off x="1298287" y="916126"/>
            <a:ext cx="6547375" cy="2237600"/>
          </a:xfrm>
          <a:prstGeom prst="rect">
            <a:avLst/>
          </a:prstGeom>
        </p:spPr>
      </p:pic>
      <p:pic>
        <p:nvPicPr>
          <p:cNvPr id="9" name="Imagen 8">
            <a:extLst>
              <a:ext uri="{FF2B5EF4-FFF2-40B4-BE49-F238E27FC236}">
                <a16:creationId xmlns:a16="http://schemas.microsoft.com/office/drawing/2014/main" id="{4A8178C0-4649-1516-18DD-462E2B04FC3A}"/>
              </a:ext>
            </a:extLst>
          </p:cNvPr>
          <p:cNvPicPr>
            <a:picLocks noChangeAspect="1"/>
          </p:cNvPicPr>
          <p:nvPr/>
        </p:nvPicPr>
        <p:blipFill>
          <a:blip r:embed="rId3"/>
          <a:stretch>
            <a:fillRect/>
          </a:stretch>
        </p:blipFill>
        <p:spPr>
          <a:xfrm>
            <a:off x="831849" y="3517598"/>
            <a:ext cx="7238975" cy="828138"/>
          </a:xfrm>
          <a:prstGeom prst="rect">
            <a:avLst/>
          </a:prstGeom>
        </p:spPr>
      </p:pic>
    </p:spTree>
    <p:extLst>
      <p:ext uri="{BB962C8B-B14F-4D97-AF65-F5344CB8AC3E}">
        <p14:creationId xmlns:p14="http://schemas.microsoft.com/office/powerpoint/2010/main" val="110095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0677C668-5DE8-1EFD-2E80-D04944492B76}"/>
              </a:ext>
            </a:extLst>
          </p:cNvPr>
          <p:cNvSpPr>
            <a:spLocks noGrp="1"/>
          </p:cNvSpPr>
          <p:nvPr>
            <p:ph type="title"/>
          </p:nvPr>
        </p:nvSpPr>
        <p:spPr>
          <a:xfrm>
            <a:off x="474428" y="18769"/>
            <a:ext cx="8114400" cy="572700"/>
          </a:xfrm>
        </p:spPr>
        <p:txBody>
          <a:bodyPr/>
          <a:lstStyle/>
          <a:p>
            <a:r>
              <a:rPr lang="es-ES" dirty="0"/>
              <a:t>Manejo de TRIGGERS III.</a:t>
            </a:r>
          </a:p>
        </p:txBody>
      </p:sp>
      <p:pic>
        <p:nvPicPr>
          <p:cNvPr id="6" name="Imagen 5">
            <a:extLst>
              <a:ext uri="{FF2B5EF4-FFF2-40B4-BE49-F238E27FC236}">
                <a16:creationId xmlns:a16="http://schemas.microsoft.com/office/drawing/2014/main" id="{346E4DA6-45DA-6430-2103-7152BFA2C3F7}"/>
              </a:ext>
            </a:extLst>
          </p:cNvPr>
          <p:cNvPicPr>
            <a:picLocks noChangeAspect="1"/>
          </p:cNvPicPr>
          <p:nvPr/>
        </p:nvPicPr>
        <p:blipFill>
          <a:blip r:embed="rId2"/>
          <a:stretch>
            <a:fillRect/>
          </a:stretch>
        </p:blipFill>
        <p:spPr>
          <a:xfrm>
            <a:off x="2765464" y="514595"/>
            <a:ext cx="3613072" cy="3478476"/>
          </a:xfrm>
          <a:prstGeom prst="rect">
            <a:avLst/>
          </a:prstGeom>
        </p:spPr>
      </p:pic>
      <p:pic>
        <p:nvPicPr>
          <p:cNvPr id="9" name="Imagen 8">
            <a:extLst>
              <a:ext uri="{FF2B5EF4-FFF2-40B4-BE49-F238E27FC236}">
                <a16:creationId xmlns:a16="http://schemas.microsoft.com/office/drawing/2014/main" id="{EC7B347C-6795-785C-A729-E6C8FBAF21DD}"/>
              </a:ext>
            </a:extLst>
          </p:cNvPr>
          <p:cNvPicPr>
            <a:picLocks noChangeAspect="1"/>
          </p:cNvPicPr>
          <p:nvPr/>
        </p:nvPicPr>
        <p:blipFill>
          <a:blip r:embed="rId3"/>
          <a:stretch>
            <a:fillRect/>
          </a:stretch>
        </p:blipFill>
        <p:spPr>
          <a:xfrm>
            <a:off x="889000" y="4165082"/>
            <a:ext cx="7162800" cy="323815"/>
          </a:xfrm>
          <a:prstGeom prst="rect">
            <a:avLst/>
          </a:prstGeom>
        </p:spPr>
      </p:pic>
    </p:spTree>
    <p:extLst>
      <p:ext uri="{BB962C8B-B14F-4D97-AF65-F5344CB8AC3E}">
        <p14:creationId xmlns:p14="http://schemas.microsoft.com/office/powerpoint/2010/main" val="235953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ítulo 6">
            <a:extLst>
              <a:ext uri="{FF2B5EF4-FFF2-40B4-BE49-F238E27FC236}">
                <a16:creationId xmlns:a16="http://schemas.microsoft.com/office/drawing/2014/main" id="{0677C668-5DE8-1EFD-2E80-D04944492B76}"/>
              </a:ext>
            </a:extLst>
          </p:cNvPr>
          <p:cNvSpPr>
            <a:spLocks noGrp="1"/>
          </p:cNvSpPr>
          <p:nvPr>
            <p:ph type="title"/>
          </p:nvPr>
        </p:nvSpPr>
        <p:spPr/>
        <p:txBody>
          <a:bodyPr/>
          <a:lstStyle/>
          <a:p>
            <a:r>
              <a:rPr lang="es-ES" dirty="0"/>
              <a:t>Crear una consulta SQL que haga uso de todas las tablas.</a:t>
            </a:r>
          </a:p>
        </p:txBody>
      </p:sp>
      <p:pic>
        <p:nvPicPr>
          <p:cNvPr id="6" name="Imagen 5">
            <a:extLst>
              <a:ext uri="{FF2B5EF4-FFF2-40B4-BE49-F238E27FC236}">
                <a16:creationId xmlns:a16="http://schemas.microsoft.com/office/drawing/2014/main" id="{A61892FE-66E8-8977-8CE2-D74D0092E7A2}"/>
              </a:ext>
            </a:extLst>
          </p:cNvPr>
          <p:cNvPicPr>
            <a:picLocks noChangeAspect="1"/>
          </p:cNvPicPr>
          <p:nvPr/>
        </p:nvPicPr>
        <p:blipFill>
          <a:blip r:embed="rId2"/>
          <a:stretch>
            <a:fillRect/>
          </a:stretch>
        </p:blipFill>
        <p:spPr>
          <a:xfrm>
            <a:off x="1414135" y="954426"/>
            <a:ext cx="6315680" cy="2866347"/>
          </a:xfrm>
          <a:prstGeom prst="rect">
            <a:avLst/>
          </a:prstGeom>
        </p:spPr>
      </p:pic>
      <p:pic>
        <p:nvPicPr>
          <p:cNvPr id="9" name="Imagen 8">
            <a:extLst>
              <a:ext uri="{FF2B5EF4-FFF2-40B4-BE49-F238E27FC236}">
                <a16:creationId xmlns:a16="http://schemas.microsoft.com/office/drawing/2014/main" id="{0C6E39D3-4839-E75C-1831-373C19F1AF0E}"/>
              </a:ext>
            </a:extLst>
          </p:cNvPr>
          <p:cNvPicPr>
            <a:picLocks noChangeAspect="1"/>
          </p:cNvPicPr>
          <p:nvPr/>
        </p:nvPicPr>
        <p:blipFill>
          <a:blip r:embed="rId3"/>
          <a:stretch>
            <a:fillRect/>
          </a:stretch>
        </p:blipFill>
        <p:spPr>
          <a:xfrm>
            <a:off x="1527660" y="3909874"/>
            <a:ext cx="6088629" cy="877962"/>
          </a:xfrm>
          <a:prstGeom prst="rect">
            <a:avLst/>
          </a:prstGeom>
        </p:spPr>
      </p:pic>
    </p:spTree>
    <p:extLst>
      <p:ext uri="{BB962C8B-B14F-4D97-AF65-F5344CB8AC3E}">
        <p14:creationId xmlns:p14="http://schemas.microsoft.com/office/powerpoint/2010/main" val="311867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689960" y="726118"/>
            <a:ext cx="5764080" cy="593973"/>
          </a:xfrm>
        </p:spPr>
        <p:txBody>
          <a:bodyPr/>
          <a:lstStyle/>
          <a:p>
            <a:r>
              <a:rPr lang="es-ES" sz="2400" b="1" dirty="0">
                <a:latin typeface="Comic Sans MS" panose="030F0702030302020204" pitchFamily="66" charset="0"/>
              </a:rPr>
              <a:t>Defina que es lenguaje procedural en MySQL</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60" y="2167421"/>
            <a:ext cx="6170480" cy="1436272"/>
          </a:xfrm>
        </p:spPr>
        <p:txBody>
          <a:bodyPr/>
          <a:lstStyle/>
          <a:p>
            <a:pPr marL="152400" indent="0" algn="ctr">
              <a:buNone/>
            </a:pPr>
            <a:r>
              <a:rPr lang="es-ES" sz="1400" i="0" dirty="0">
                <a:solidFill>
                  <a:schemeClr val="tx1"/>
                </a:solidFill>
                <a:effectLst/>
                <a:latin typeface="Comic Sans MS" panose="030F0702030302020204" pitchFamily="66" charset="0"/>
              </a:rPr>
              <a:t>Los procedimientos almacenados MySQL, también conocidos como </a:t>
            </a:r>
            <a:r>
              <a:rPr lang="es-ES" sz="1400" i="1" dirty="0">
                <a:solidFill>
                  <a:schemeClr val="tx1"/>
                </a:solidFill>
                <a:effectLst/>
                <a:latin typeface="Comic Sans MS" panose="030F0702030302020204" pitchFamily="66" charset="0"/>
              </a:rPr>
              <a:t>Stored Procedure</a:t>
            </a:r>
            <a:r>
              <a:rPr lang="es-ES" sz="1400" i="0" dirty="0">
                <a:solidFill>
                  <a:schemeClr val="tx1"/>
                </a:solidFill>
                <a:effectLst/>
                <a:latin typeface="Comic Sans MS" panose="030F0702030302020204" pitchFamily="66" charset="0"/>
              </a:rPr>
              <a:t>, se presentan como conjuntos de instrucciones escritas en el </a:t>
            </a:r>
            <a:r>
              <a:rPr lang="es-ES" sz="1400" i="0" u="none" strike="noStrike" dirty="0">
                <a:solidFill>
                  <a:schemeClr val="tx1"/>
                </a:solidFill>
                <a:effectLst/>
                <a:latin typeface="Comic Sans MS" panose="030F0702030302020204" pitchFamily="66" charset="0"/>
              </a:rPr>
              <a:t>lenguaje SQL</a:t>
            </a:r>
            <a:r>
              <a:rPr lang="es-ES" sz="1400" i="0" dirty="0">
                <a:solidFill>
                  <a:schemeClr val="tx1"/>
                </a:solidFill>
                <a:effectLst/>
                <a:latin typeface="Comic Sans MS" panose="030F0702030302020204" pitchFamily="66" charset="0"/>
              </a:rPr>
              <a:t>. Su objetivo es realizar una tarea determinada, desde operaciones sencillas hasta tareas muy complejas.</a:t>
            </a:r>
            <a:endParaRPr lang="es-ES" sz="1400" dirty="0">
              <a:solidFill>
                <a:schemeClr val="tx1"/>
              </a:solidFill>
              <a:latin typeface="Comic Sans MS" panose="030F0702030302020204" pitchFamily="66" charset="0"/>
            </a:endParaRP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9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625613" y="758452"/>
            <a:ext cx="5892773" cy="846828"/>
          </a:xfrm>
        </p:spPr>
        <p:txBody>
          <a:bodyPr/>
          <a:lstStyle/>
          <a:p>
            <a:r>
              <a:rPr lang="es-ES" sz="2400" b="1" dirty="0">
                <a:latin typeface="Comic Sans MS" panose="030F0702030302020204" pitchFamily="66" charset="0"/>
              </a:rPr>
              <a:t>Defina que es una FUCNTION en MySQL.</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60" y="2293680"/>
            <a:ext cx="6170480" cy="1844827"/>
          </a:xfrm>
        </p:spPr>
        <p:txBody>
          <a:bodyPr/>
          <a:lstStyle/>
          <a:p>
            <a:pPr marL="152400" indent="0" algn="ctr">
              <a:buNone/>
            </a:pPr>
            <a:r>
              <a:rPr lang="es-ES" sz="1800" i="0" dirty="0">
                <a:solidFill>
                  <a:schemeClr val="tx1"/>
                </a:solidFill>
                <a:effectLst/>
                <a:latin typeface="Comic Sans MS" panose="030F0702030302020204" pitchFamily="66" charset="0"/>
              </a:rPr>
              <a:t>Las funciones son piezas de código que reciben datos de entrada, realizan operaciones con ellos y luego devuelven un resultado.</a:t>
            </a:r>
            <a:endParaRPr lang="es-ES" sz="1800" dirty="0">
              <a:solidFill>
                <a:schemeClr val="tx1"/>
              </a:solidFill>
              <a:latin typeface="Comic Sans MS" panose="030F0702030302020204" pitchFamily="66" charset="0"/>
            </a:endParaRP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33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227673" y="266700"/>
            <a:ext cx="6688654" cy="815664"/>
          </a:xfrm>
        </p:spPr>
        <p:txBody>
          <a:bodyPr/>
          <a:lstStyle/>
          <a:p>
            <a:r>
              <a:rPr lang="es-ES" sz="2400" b="1" dirty="0">
                <a:latin typeface="Comic Sans MS" panose="030F0702030302020204" pitchFamily="66" charset="0"/>
              </a:rPr>
              <a:t>Cuál es la diferencia entre funciones y procedimientos almacenados.</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650240" y="1467333"/>
            <a:ext cx="7816427" cy="3409467"/>
          </a:xfrm>
        </p:spPr>
        <p:txBody>
          <a:bodyPr/>
          <a:lstStyle/>
          <a:p>
            <a:pPr marL="152400" indent="0">
              <a:buNone/>
            </a:pPr>
            <a:r>
              <a:rPr lang="es-ES" sz="1400" b="1" u="sng" dirty="0">
                <a:solidFill>
                  <a:schemeClr val="tx1"/>
                </a:solidFill>
                <a:latin typeface="Comic Sans MS" panose="030F0702030302020204" pitchFamily="66" charset="0"/>
              </a:rPr>
              <a:t>FUNCIONES</a:t>
            </a:r>
          </a:p>
          <a:p>
            <a:pPr marL="152400" indent="0">
              <a:buNone/>
            </a:pPr>
            <a:endParaRPr lang="es-ES" sz="1400" u="sng" dirty="0">
              <a:solidFill>
                <a:schemeClr val="tx1"/>
              </a:solidFill>
              <a:latin typeface="Comic Sans MS" panose="030F0702030302020204" pitchFamily="66" charset="0"/>
            </a:endParaRPr>
          </a:p>
          <a:p>
            <a:pPr lvl="1">
              <a:buFont typeface="Arial" panose="020B0604020202020204" pitchFamily="34" charset="0"/>
              <a:buChar char="•"/>
            </a:pPr>
            <a:r>
              <a:rPr lang="es-ES" sz="1100" u="sng" dirty="0">
                <a:solidFill>
                  <a:srgbClr val="333333"/>
                </a:solidFill>
                <a:latin typeface="Comic Sans MS" panose="030F0702030302020204" pitchFamily="66" charset="0"/>
              </a:rPr>
              <a:t>L</a:t>
            </a:r>
            <a:r>
              <a:rPr lang="es-ES" sz="1100" b="0" i="0" u="sng" dirty="0">
                <a:solidFill>
                  <a:srgbClr val="333333"/>
                </a:solidFill>
                <a:effectLst/>
                <a:latin typeface="Comic Sans MS" panose="030F0702030302020204" pitchFamily="66" charset="0"/>
              </a:rPr>
              <a:t>as funciones siempre retornan un valor, mientras que un procedimiento almacenado puede que retorne un valor o puede que no lo haga. Es decir que puede comportarse como un método o como una función, haciendo una analogía con el desarrollo de software.</a:t>
            </a:r>
          </a:p>
          <a:p>
            <a:pPr marL="152400" indent="0">
              <a:buNone/>
            </a:pPr>
            <a:endParaRPr lang="es-ES" sz="1400" u="sng" dirty="0">
              <a:solidFill>
                <a:schemeClr val="tx1"/>
              </a:solidFill>
              <a:latin typeface="Comic Sans MS" panose="030F0702030302020204" pitchFamily="66" charset="0"/>
            </a:endParaRPr>
          </a:p>
          <a:p>
            <a:pPr marL="152400" indent="0">
              <a:buNone/>
            </a:pPr>
            <a:r>
              <a:rPr lang="es-ES" sz="1400" b="1" u="sng" dirty="0">
                <a:solidFill>
                  <a:schemeClr val="tx1"/>
                </a:solidFill>
                <a:latin typeface="Comic Sans MS" panose="030F0702030302020204" pitchFamily="66" charset="0"/>
              </a:rPr>
              <a:t>PROCEDIMIENTO ALMACENADOS</a:t>
            </a:r>
          </a:p>
          <a:p>
            <a:pPr marL="152400" indent="0">
              <a:buNone/>
            </a:pPr>
            <a:endParaRPr lang="es-ES" sz="1400" u="sng" dirty="0">
              <a:solidFill>
                <a:schemeClr val="tx1"/>
              </a:solidFill>
              <a:latin typeface="Comic Sans MS" panose="030F0702030302020204" pitchFamily="66" charset="0"/>
            </a:endParaRPr>
          </a:p>
          <a:p>
            <a:pPr lvl="1">
              <a:buFont typeface="Arial" panose="020B0604020202020204" pitchFamily="34" charset="0"/>
              <a:buChar char="•"/>
            </a:pPr>
            <a:r>
              <a:rPr lang="es-ES" sz="1100" b="0" i="0" u="sng" dirty="0">
                <a:solidFill>
                  <a:srgbClr val="333333"/>
                </a:solidFill>
                <a:effectLst/>
                <a:latin typeface="Comic Sans MS" panose="030F0702030302020204" pitchFamily="66" charset="0"/>
              </a:rPr>
              <a:t>Los procedimientos almacenados pueden ser invocados desde el entorno de desarrollo, es decir desde .NET, pero las funciones no.  Así que al momento de desarrollar, siempre nos comunicaremos con procedimientos almacenados.</a:t>
            </a:r>
          </a:p>
          <a:p>
            <a:pPr lvl="1">
              <a:buFont typeface="Arial" panose="020B0604020202020204" pitchFamily="34" charset="0"/>
              <a:buChar char="•"/>
            </a:pPr>
            <a:endParaRPr lang="es-ES" sz="1100" b="0" i="0" u="sng" dirty="0">
              <a:solidFill>
                <a:srgbClr val="333333"/>
              </a:solidFill>
              <a:effectLst/>
              <a:latin typeface="Comic Sans MS" panose="030F0702030302020204" pitchFamily="66" charset="0"/>
            </a:endParaRPr>
          </a:p>
          <a:p>
            <a:pPr marL="609600" lvl="1" indent="0">
              <a:buNone/>
            </a:pPr>
            <a:r>
              <a:rPr lang="es-ES" sz="1100" u="sng" dirty="0">
                <a:solidFill>
                  <a:srgbClr val="333333"/>
                </a:solidFill>
                <a:latin typeface="Comic Sans MS" panose="030F0702030302020204" pitchFamily="66" charset="0"/>
              </a:rPr>
              <a:t>En resumen</a:t>
            </a:r>
          </a:p>
          <a:p>
            <a:pPr lvl="2">
              <a:buFont typeface="Arial" panose="020B0604020202020204" pitchFamily="34" charset="0"/>
              <a:buChar char="•"/>
            </a:pPr>
            <a:r>
              <a:rPr lang="es-ES" sz="1100" b="0" i="0" u="sng" dirty="0">
                <a:solidFill>
                  <a:srgbClr val="333333"/>
                </a:solidFill>
                <a:effectLst/>
                <a:latin typeface="Comic Sans MS" panose="030F0702030302020204" pitchFamily="66" charset="0"/>
              </a:rPr>
              <a:t>Las funciones de hecho no pueden ser invocadas por sí solas, mientras que los procedimientos almacenados sí. </a:t>
            </a:r>
            <a:br>
              <a:rPr lang="es-ES" sz="1600" u="sng" dirty="0"/>
            </a:br>
            <a:endParaRPr lang="es-ES" sz="1100" b="0" i="0" u="sng" dirty="0">
              <a:solidFill>
                <a:schemeClr val="tx1"/>
              </a:solidFill>
              <a:effectLst/>
              <a:latin typeface="Comic Sans MS" panose="030F0702030302020204" pitchFamily="66" charset="0"/>
            </a:endParaRPr>
          </a:p>
          <a:p>
            <a:pPr marL="609600" lvl="1" indent="0">
              <a:buNone/>
            </a:pPr>
            <a:endParaRPr lang="es-ES" sz="1100" b="0" i="0" u="sng" dirty="0">
              <a:solidFill>
                <a:srgbClr val="333333"/>
              </a:solidFill>
              <a:effectLst/>
              <a:latin typeface="Comic Sans MS" panose="030F0702030302020204" pitchFamily="66" charset="0"/>
            </a:endParaRP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82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192120" y="663625"/>
            <a:ext cx="6759760" cy="968748"/>
          </a:xfrm>
        </p:spPr>
        <p:txBody>
          <a:bodyPr/>
          <a:lstStyle/>
          <a:p>
            <a:r>
              <a:rPr lang="es-ES" sz="2400" b="1" dirty="0">
                <a:latin typeface="Comic Sans MS" panose="030F0702030302020204" pitchFamily="66" charset="0"/>
              </a:rPr>
              <a:t>Cómo se ejecuta una función y un procedimiento almacenado.</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3">
            <a:extLst>
              <a:ext uri="{FF2B5EF4-FFF2-40B4-BE49-F238E27FC236}">
                <a16:creationId xmlns:a16="http://schemas.microsoft.com/office/drawing/2014/main" id="{5482A8E3-48A6-BC7E-62BD-811939207BF0}"/>
              </a:ext>
            </a:extLst>
          </p:cNvPr>
          <p:cNvSpPr>
            <a:spLocks noGrp="1" noChangeArrowheads="1"/>
          </p:cNvSpPr>
          <p:nvPr>
            <p:ph type="body" idx="1"/>
          </p:nvPr>
        </p:nvSpPr>
        <p:spPr bwMode="auto">
          <a:xfrm>
            <a:off x="1059020" y="1931414"/>
            <a:ext cx="3508573" cy="29123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chemeClr val="tx1"/>
                </a:solidFill>
                <a:effectLst/>
                <a:latin typeface="Comic Sans MS" panose="030F0702030302020204" pitchFamily="66" charset="0"/>
                <a:cs typeface="Arial" panose="020B0604020202020204" pitchFamily="34" charset="0"/>
              </a:rPr>
              <a:t>Una funciona se ejecuta</a:t>
            </a:r>
            <a:r>
              <a:rPr kumimoji="0" lang="es-ES" altLang="es-E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create function NOMBRE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(@PARAMETRO TIPO=VALORPORDEFECTO)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returns TIPO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begin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INSTRUCCIONES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return VALOR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Comic Sans MS" panose="030F0702030302020204" pitchFamily="66" charset="0"/>
              </a:rPr>
              <a:t>end;</a:t>
            </a:r>
            <a:r>
              <a:rPr kumimoji="0" lang="es-ES" altLang="es-ES" sz="600" b="0" i="0" u="none" strike="noStrike" cap="none" normalizeH="0" baseline="0" dirty="0">
                <a:ln>
                  <a:noFill/>
                </a:ln>
                <a:solidFill>
                  <a:schemeClr val="tx1"/>
                </a:solidFill>
                <a:effectLst/>
                <a:latin typeface="Comic Sans MS" panose="030F0702030302020204" pitchFamily="66"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6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600" dirty="0">
              <a:solidFill>
                <a:schemeClr val="tx1"/>
              </a:solidFill>
              <a:latin typeface="Comic Sans MS" panose="030F0702030302020204" pitchFamily="66" charset="0"/>
            </a:endParaRPr>
          </a:p>
          <a:p>
            <a:pPr algn="l">
              <a:buFont typeface="Arial" panose="020B0604020202020204" pitchFamily="34" charset="0"/>
              <a:buChar char="•"/>
            </a:pPr>
            <a:r>
              <a:rPr lang="es-ES" sz="1100" b="0" i="0" dirty="0">
                <a:solidFill>
                  <a:schemeClr val="tx1"/>
                </a:solidFill>
                <a:effectLst/>
                <a:latin typeface="Comic Sans MS" panose="030F0702030302020204" pitchFamily="66" charset="0"/>
              </a:rPr>
              <a:t>Luego del nombre se colocan (opcionalmente) los parámetros de entrada con su tipo.</a:t>
            </a:r>
          </a:p>
          <a:p>
            <a:pPr algn="l">
              <a:buFont typeface="Arial" panose="020B0604020202020204" pitchFamily="34" charset="0"/>
              <a:buChar char="•"/>
            </a:pPr>
            <a:r>
              <a:rPr lang="es-ES" sz="1100" b="0" i="0" dirty="0">
                <a:solidFill>
                  <a:schemeClr val="tx1"/>
                </a:solidFill>
                <a:effectLst/>
                <a:latin typeface="Comic Sans MS" panose="030F0702030302020204" pitchFamily="66" charset="0"/>
              </a:rPr>
              <a:t>La cláusula "returns" indica el tipo de dato retornado.</a:t>
            </a:r>
          </a:p>
        </p:txBody>
      </p:sp>
      <p:sp>
        <p:nvSpPr>
          <p:cNvPr id="9" name="Rectangle 3">
            <a:extLst>
              <a:ext uri="{FF2B5EF4-FFF2-40B4-BE49-F238E27FC236}">
                <a16:creationId xmlns:a16="http://schemas.microsoft.com/office/drawing/2014/main" id="{D052D7C9-0D57-E46B-591B-0B83F0612A8D}"/>
              </a:ext>
            </a:extLst>
          </p:cNvPr>
          <p:cNvSpPr txBox="1">
            <a:spLocks noChangeArrowheads="1"/>
          </p:cNvSpPr>
          <p:nvPr/>
        </p:nvSpPr>
        <p:spPr bwMode="auto">
          <a:xfrm>
            <a:off x="4567593" y="1931414"/>
            <a:ext cx="3508573" cy="2492990"/>
          </a:xfrm>
          <a:prstGeom prst="rect">
            <a:avLst/>
          </a:prstGeom>
          <a:noFill/>
          <a:ln w="9525">
            <a:noFill/>
            <a:miter lim="800000"/>
            <a:headEnd/>
            <a:tailEnd/>
          </a:ln>
          <a:effec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eaLnBrk="0" fontAlgn="base" hangingPunct="0">
              <a:lnSpc>
                <a:spcPct val="100000"/>
              </a:lnSpc>
              <a:spcBef>
                <a:spcPct val="0"/>
              </a:spcBef>
              <a:spcAft>
                <a:spcPct val="0"/>
              </a:spcAft>
              <a:buClrTx/>
              <a:buSzTx/>
              <a:buFontTx/>
              <a:buNone/>
            </a:pPr>
            <a:r>
              <a:rPr lang="es-ES" altLang="es-ES" b="1" dirty="0">
                <a:solidFill>
                  <a:schemeClr val="tx1"/>
                </a:solidFill>
                <a:latin typeface="Comic Sans MS" panose="030F0702030302020204" pitchFamily="66" charset="0"/>
                <a:cs typeface="Arial" panose="020B0604020202020204" pitchFamily="34" charset="0"/>
              </a:rPr>
              <a:t>Un procedimiento almacenado se ejecuta:</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CREATE PROCEDURE  Saludar</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      AS</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      PRINT 'Hola, Como estas?’;</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GO : Indicamos GO para cerrar el lote que crea el procedimiento y empezar  otro lote.</a:t>
            </a:r>
          </a:p>
          <a:p>
            <a:pPr marL="0" indent="0" eaLnBrk="0" fontAlgn="base" hangingPunct="0">
              <a:lnSpc>
                <a:spcPct val="100000"/>
              </a:lnSpc>
              <a:spcBef>
                <a:spcPct val="0"/>
              </a:spcBef>
              <a:spcAft>
                <a:spcPct val="0"/>
              </a:spcAft>
              <a:buClrTx/>
              <a:buSzTx/>
              <a:buFontTx/>
              <a:buNone/>
            </a:pPr>
            <a:endParaRPr lang="es-ES" altLang="es-ES" dirty="0">
              <a:solidFill>
                <a:schemeClr val="tx1"/>
              </a:solidFill>
              <a:latin typeface="Comic Sans MS" panose="030F0702030302020204" pitchFamily="66" charset="0"/>
              <a:cs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s-ES" altLang="es-ES" dirty="0">
                <a:solidFill>
                  <a:schemeClr val="tx1"/>
                </a:solidFill>
                <a:latin typeface="Comic Sans MS" panose="030F0702030302020204" pitchFamily="66" charset="0"/>
                <a:cs typeface="Arial" panose="020B0604020202020204" pitchFamily="34" charset="0"/>
              </a:rPr>
              <a:t>EXECUTE Saludar: De esta forma llamamos al procedimiento  (y se ejecuta). </a:t>
            </a:r>
            <a:endParaRPr lang="es-ES" sz="1100"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80305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927026" y="723708"/>
            <a:ext cx="5289947" cy="562569"/>
          </a:xfrm>
        </p:spPr>
        <p:txBody>
          <a:bodyPr/>
          <a:lstStyle/>
          <a:p>
            <a:r>
              <a:rPr lang="es-ES" sz="2400" b="1" dirty="0">
                <a:latin typeface="Comic Sans MS" panose="030F0702030302020204" pitchFamily="66" charset="0"/>
              </a:rPr>
              <a:t>Defina que es una TRIGGER en MySQL</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1">
            <a:extLst>
              <a:ext uri="{FF2B5EF4-FFF2-40B4-BE49-F238E27FC236}">
                <a16:creationId xmlns:a16="http://schemas.microsoft.com/office/drawing/2014/main" id="{AFD48A0A-1935-818A-568E-AF5CB4EFCEAA}"/>
              </a:ext>
            </a:extLst>
          </p:cNvPr>
          <p:cNvSpPr>
            <a:spLocks noGrp="1" noChangeArrowheads="1"/>
          </p:cNvSpPr>
          <p:nvPr>
            <p:ph type="body" idx="1"/>
          </p:nvPr>
        </p:nvSpPr>
        <p:spPr bwMode="auto">
          <a:xfrm>
            <a:off x="1527283" y="2460482"/>
            <a:ext cx="6089432" cy="1508105"/>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endParaRPr kumimoji="0" lang="es-ES" altLang="es-ES" sz="1600" b="0" i="0" u="none" strike="noStrike" cap="none" normalizeH="0" baseline="0" dirty="0">
              <a:ln>
                <a:noFill/>
              </a:ln>
              <a:solidFill>
                <a:schemeClr val="tx1"/>
              </a:solidFill>
              <a:effectLst/>
              <a:latin typeface="Comic Sans MS" panose="030F0702030302020204" pitchFamily="66"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s-ES" altLang="es-ES" sz="1600" b="0" i="0" u="none" strike="noStrike" cap="none" normalizeH="0" baseline="0" dirty="0">
                <a:ln>
                  <a:noFill/>
                </a:ln>
                <a:solidFill>
                  <a:schemeClr val="tx1"/>
                </a:solidFill>
                <a:effectLst/>
                <a:latin typeface="Comic Sans MS" panose="030F0702030302020204" pitchFamily="66" charset="0"/>
              </a:rPr>
              <a:t>Es un objeto que se crea con la sentencia CREATE TRIGGER y tiene que estar asociado a una tabla. Un </a:t>
            </a:r>
            <a:r>
              <a:rPr kumimoji="0" lang="es-ES" altLang="es-ES" sz="1600" b="0" i="1" u="none" strike="noStrike" cap="none" normalizeH="0" baseline="0" dirty="0">
                <a:ln>
                  <a:noFill/>
                </a:ln>
                <a:solidFill>
                  <a:schemeClr val="tx1"/>
                </a:solidFill>
                <a:effectLst/>
                <a:latin typeface="Comic Sans MS" panose="030F0702030302020204" pitchFamily="66" charset="0"/>
              </a:rPr>
              <a:t>trigger</a:t>
            </a:r>
            <a:r>
              <a:rPr kumimoji="0" lang="es-ES" altLang="es-ES" sz="1600" b="0" i="0" u="none" strike="noStrike" cap="none" normalizeH="0" baseline="0" dirty="0">
                <a:ln>
                  <a:noFill/>
                </a:ln>
                <a:solidFill>
                  <a:schemeClr val="tx1"/>
                </a:solidFill>
                <a:effectLst/>
                <a:latin typeface="Comic Sans MS" panose="030F0702030302020204" pitchFamily="66" charset="0"/>
              </a:rPr>
              <a:t> se activa cuando ocurre un evento de inserción, actualización o borrado, sobre la tabla a la que está asociado.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03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398705" y="448411"/>
            <a:ext cx="6346587" cy="824975"/>
          </a:xfrm>
        </p:spPr>
        <p:txBody>
          <a:bodyPr/>
          <a:lstStyle/>
          <a:p>
            <a:r>
              <a:rPr lang="es-ES" sz="2400" b="1" dirty="0">
                <a:latin typeface="Comic Sans MS" panose="030F0702030302020204" pitchFamily="66" charset="0"/>
              </a:rPr>
              <a:t>En un trigger que papel juega las variables OLD y NEW</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58" y="1983276"/>
            <a:ext cx="6170480" cy="2711813"/>
          </a:xfrm>
        </p:spPr>
        <p:txBody>
          <a:bodyPr/>
          <a:lstStyle/>
          <a:p>
            <a:pPr marL="152400" indent="0" algn="l">
              <a:buNone/>
            </a:pPr>
            <a:r>
              <a:rPr lang="es-ES" sz="1400" b="1" i="0" dirty="0">
                <a:solidFill>
                  <a:schemeClr val="tx1"/>
                </a:solidFill>
                <a:effectLst/>
                <a:latin typeface="Comic Sans MS" panose="030F0702030302020204" pitchFamily="66" charset="0"/>
              </a:rPr>
              <a:t>Variable NEW</a:t>
            </a:r>
          </a:p>
          <a:p>
            <a:pPr algn="l">
              <a:buFont typeface="Arial" panose="020B0604020202020204" pitchFamily="34" charset="0"/>
              <a:buChar char="•"/>
            </a:pPr>
            <a:r>
              <a:rPr lang="es-ES" b="0" i="0" dirty="0">
                <a:solidFill>
                  <a:schemeClr val="tx1"/>
                </a:solidFill>
                <a:effectLst/>
                <a:latin typeface="Comic Sans MS" panose="030F0702030302020204" pitchFamily="66" charset="0"/>
              </a:rPr>
              <a:t>NEW almacena el valor que aporta la consulta a la base de datos. Con esta variable podemos acceder a los datos introducidos. Con </a:t>
            </a:r>
            <a:r>
              <a:rPr lang="es-ES" b="0" i="1" dirty="0">
                <a:solidFill>
                  <a:schemeClr val="tx1"/>
                </a:solidFill>
                <a:effectLst/>
                <a:latin typeface="Comic Sans MS" panose="030F0702030302020204" pitchFamily="66" charset="0"/>
              </a:rPr>
              <a:t>NEW.nombre_columna</a:t>
            </a:r>
            <a:r>
              <a:rPr lang="es-ES" b="0" i="0" dirty="0">
                <a:solidFill>
                  <a:schemeClr val="tx1"/>
                </a:solidFill>
                <a:effectLst/>
                <a:latin typeface="Comic Sans MS" panose="030F0702030302020204" pitchFamily="66" charset="0"/>
              </a:rPr>
              <a:t> se almacenará la información con el nuevo valor que tendrá ese registro modificado (desde un UPDATE o INSERT) en la tabla. </a:t>
            </a:r>
          </a:p>
          <a:p>
            <a:pPr algn="l">
              <a:buFont typeface="Arial" panose="020B0604020202020204" pitchFamily="34" charset="0"/>
              <a:buChar char="•"/>
            </a:pPr>
            <a:r>
              <a:rPr lang="es-ES" i="0" dirty="0">
                <a:solidFill>
                  <a:schemeClr val="tx1"/>
                </a:solidFill>
                <a:effectLst/>
                <a:latin typeface="Comic Sans MS" panose="030F0702030302020204" pitchFamily="66" charset="0"/>
              </a:rPr>
              <a:t>Los trigger relacionados con DELETE no tendrán disponible la variable NEW.</a:t>
            </a:r>
          </a:p>
          <a:p>
            <a:pPr marL="152400" indent="0" algn="l">
              <a:buNone/>
            </a:pPr>
            <a:r>
              <a:rPr lang="es-ES" sz="1400" b="1" i="0" dirty="0">
                <a:solidFill>
                  <a:schemeClr val="tx1"/>
                </a:solidFill>
                <a:effectLst/>
                <a:latin typeface="Exo 2"/>
              </a:rPr>
              <a:t>Variable OLD</a:t>
            </a:r>
          </a:p>
          <a:p>
            <a:pPr algn="l">
              <a:buFont typeface="Arial" panose="020B0604020202020204" pitchFamily="34" charset="0"/>
              <a:buChar char="•"/>
            </a:pPr>
            <a:r>
              <a:rPr lang="es-ES" b="0" i="0" dirty="0">
                <a:solidFill>
                  <a:schemeClr val="tx1"/>
                </a:solidFill>
                <a:effectLst/>
                <a:latin typeface="Comic Sans MS" panose="030F0702030302020204" pitchFamily="66" charset="0"/>
              </a:rPr>
              <a:t>OLD a diferencia de NEW, almacena el valor de las columnas que van a ser borradas o eliminadas. Al igual que pasa con NEW, </a:t>
            </a:r>
          </a:p>
          <a:p>
            <a:pPr algn="l">
              <a:buFont typeface="Arial" panose="020B0604020202020204" pitchFamily="34" charset="0"/>
              <a:buChar char="•"/>
            </a:pPr>
            <a:r>
              <a:rPr lang="es-ES" i="0" dirty="0">
                <a:solidFill>
                  <a:schemeClr val="tx1"/>
                </a:solidFill>
                <a:effectLst/>
                <a:latin typeface="Comic Sans MS" panose="030F0702030302020204" pitchFamily="66" charset="0"/>
              </a:rPr>
              <a:t>OLD no está disponible en todas las instrucciones, más concretamente el valor no se puede recuperar cuando la instrucción es un INSERT.</a:t>
            </a:r>
          </a:p>
          <a:p>
            <a:pPr marL="152400" indent="0" algn="ctr">
              <a:buNone/>
            </a:pPr>
            <a:endParaRPr lang="es-ES" sz="1400" dirty="0">
              <a:solidFill>
                <a:schemeClr val="tx1"/>
              </a:solidFill>
            </a:endParaRP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78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890706" y="98574"/>
            <a:ext cx="7362587" cy="811429"/>
          </a:xfrm>
        </p:spPr>
        <p:txBody>
          <a:bodyPr/>
          <a:lstStyle/>
          <a:p>
            <a:r>
              <a:rPr lang="es-ES" sz="2400" b="1" dirty="0">
                <a:latin typeface="Comic Sans MS" panose="030F0702030302020204" pitchFamily="66" charset="0"/>
              </a:rPr>
              <a:t>En un trigger que papel juega los conceptos(cláusulas) BEFORE o AFTER</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1">
            <a:extLst>
              <a:ext uri="{FF2B5EF4-FFF2-40B4-BE49-F238E27FC236}">
                <a16:creationId xmlns:a16="http://schemas.microsoft.com/office/drawing/2014/main" id="{18FCC0F0-EFA1-88E0-4F84-C42197BD019F}"/>
              </a:ext>
            </a:extLst>
          </p:cNvPr>
          <p:cNvSpPr>
            <a:spLocks noGrp="1" noChangeArrowheads="1"/>
          </p:cNvSpPr>
          <p:nvPr>
            <p:ph type="body" idx="1"/>
          </p:nvPr>
        </p:nvSpPr>
        <p:spPr bwMode="auto">
          <a:xfrm>
            <a:off x="1419307" y="1258221"/>
            <a:ext cx="6305384" cy="353635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DAD3C9"/>
              </a:solidFill>
              <a:effectLst/>
              <a:latin typeface="Libre Baskerville" panose="020B0604020202020204"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effectLst/>
                <a:latin typeface="Comic Sans MS" panose="030F0702030302020204" pitchFamily="66" charset="0"/>
              </a:rPr>
              <a:t>El modificador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BEFORE</a:t>
            </a:r>
            <a:r>
              <a:rPr kumimoji="0" lang="es-ES" altLang="es-ES" sz="1100" b="0" i="0" u="none" strike="noStrike" cap="none" normalizeH="0" baseline="0" dirty="0">
                <a:ln>
                  <a:noFill/>
                </a:ln>
                <a:effectLst/>
                <a:latin typeface="Comic Sans MS" panose="030F0702030302020204" pitchFamily="66" charset="0"/>
              </a:rPr>
              <a:t> o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AFTER</a:t>
            </a:r>
            <a:r>
              <a:rPr kumimoji="0" lang="es-ES" altLang="es-ES" sz="1100" b="0" i="0" u="none" strike="noStrike" cap="none" normalizeH="0" baseline="0" dirty="0">
                <a:ln>
                  <a:noFill/>
                </a:ln>
                <a:effectLst/>
                <a:latin typeface="Comic Sans MS" panose="030F0702030302020204" pitchFamily="66" charset="0"/>
              </a:rPr>
              <a:t> indica que el trigger se ejecutará antes o después de ejecutarse la sentencia SQL definida por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DELETE</a:t>
            </a:r>
            <a:r>
              <a:rPr kumimoji="0" lang="es-ES" altLang="es-ES" sz="1100" b="0" i="0" u="none" strike="noStrike" cap="none" normalizeH="0" baseline="0" dirty="0">
                <a:ln>
                  <a:noFill/>
                </a:ln>
                <a:effectLst/>
                <a:latin typeface="Comic Sans MS" panose="030F0702030302020204" pitchFamily="66" charset="0"/>
              </a:rPr>
              <a:t>,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INSERT</a:t>
            </a:r>
            <a:r>
              <a:rPr kumimoji="0" lang="es-ES" altLang="es-ES" sz="1100" b="0" i="0" u="none" strike="noStrike" cap="none" normalizeH="0" baseline="0" dirty="0">
                <a:ln>
                  <a:noFill/>
                </a:ln>
                <a:effectLst/>
                <a:latin typeface="Comic Sans MS" panose="030F0702030302020204" pitchFamily="66" charset="0"/>
              </a:rPr>
              <a:t> o </a:t>
            </a:r>
            <a:r>
              <a:rPr kumimoji="0" lang="es-ES" altLang="es-ES" sz="1100" b="0" i="0" u="none" strike="noStrike" cap="none" normalizeH="0" baseline="0" dirty="0">
                <a:ln>
                  <a:noFill/>
                </a:ln>
                <a:effectLst/>
                <a:latin typeface="Comic Sans MS" panose="030F0702030302020204" pitchFamily="66" charset="0"/>
                <a:cs typeface="Courier New" panose="02070309020205020404" pitchFamily="49" charset="0"/>
              </a:rPr>
              <a:t>UPDATE</a:t>
            </a:r>
            <a:r>
              <a:rPr kumimoji="0" lang="es-ES" altLang="es-ES" sz="1100" b="0" i="0" u="none" strike="noStrike" cap="none" normalizeH="0" baseline="0" dirty="0">
                <a:ln>
                  <a:noFill/>
                </a:ln>
                <a:effectLst/>
                <a:latin typeface="Comic Sans MS" panose="030F0702030302020204" pitchFamily="66" charset="0"/>
              </a:rPr>
              <a:t>. Si incluimos el modificador OF el trigger solo se ejecutará cuando la sentencia SQL afecte a los campos incluidos en la lista. </a:t>
            </a:r>
          </a:p>
          <a:p>
            <a:pPr marL="0" marR="0" lvl="0" indent="0" algn="ctr" defTabSz="914400" rtl="0" eaLnBrk="0" fontAlgn="base" latinLnBrk="0" hangingPunct="0">
              <a:lnSpc>
                <a:spcPct val="100000"/>
              </a:lnSpc>
              <a:spcBef>
                <a:spcPct val="0"/>
              </a:spcBef>
              <a:spcAft>
                <a:spcPct val="0"/>
              </a:spcAft>
              <a:buClrTx/>
              <a:buSzTx/>
              <a:buFontTx/>
              <a:buNone/>
              <a:tabLst/>
            </a:pPr>
            <a:endParaRPr lang="es-ES" altLang="es-ES" sz="1600" dirty="0">
              <a:latin typeface="Comic Sans MS" panose="030F0702030302020204" pitchFamily="66" charset="0"/>
            </a:endParaRPr>
          </a:p>
          <a:p>
            <a:pPr algn="l">
              <a:buFont typeface="Arial" panose="020B0604020202020204" pitchFamily="34" charset="0"/>
              <a:buChar char="•"/>
            </a:pPr>
            <a:r>
              <a:rPr lang="es-ES" sz="1100" b="1" i="0" dirty="0">
                <a:effectLst/>
                <a:latin typeface="Comic Sans MS" panose="030F0702030302020204" pitchFamily="66" charset="0"/>
              </a:rPr>
              <a:t>BEFORE INSERT</a:t>
            </a:r>
            <a:r>
              <a:rPr lang="es-ES" sz="1100" b="0" i="0" dirty="0">
                <a:effectLst/>
                <a:latin typeface="Comic Sans MS" panose="030F0702030302020204" pitchFamily="66" charset="0"/>
              </a:rPr>
              <a:t> Acciones a realizar antes de insertar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AFTER INSERT</a:t>
            </a:r>
            <a:r>
              <a:rPr lang="es-ES" sz="1100" b="0" i="0" dirty="0">
                <a:effectLst/>
                <a:latin typeface="Comic Sans MS" panose="030F0702030302020204" pitchFamily="66" charset="0"/>
              </a:rPr>
              <a:t> Acciones a realizar después de insertar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BEFORE UPDATE</a:t>
            </a:r>
            <a:r>
              <a:rPr lang="es-ES" sz="1100" b="0" i="0" dirty="0">
                <a:effectLst/>
                <a:latin typeface="Comic Sans MS" panose="030F0702030302020204" pitchFamily="66" charset="0"/>
              </a:rPr>
              <a:t> Acciones a realizar antes de actualizar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AFTER UPDATE</a:t>
            </a:r>
            <a:r>
              <a:rPr lang="es-ES" sz="1100" b="0" i="0" dirty="0">
                <a:effectLst/>
                <a:latin typeface="Comic Sans MS" panose="030F0702030302020204" pitchFamily="66" charset="0"/>
              </a:rPr>
              <a:t> Acciones a realizar después de actualizar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BEFORE DELETE</a:t>
            </a:r>
            <a:r>
              <a:rPr lang="es-ES" sz="1100" b="0" i="0" dirty="0">
                <a:effectLst/>
                <a:latin typeface="Comic Sans MS" panose="030F0702030302020204" pitchFamily="66" charset="0"/>
              </a:rPr>
              <a:t> Acciones a realizar antes de eliminar uno más o registros en una tabla.</a:t>
            </a:r>
          </a:p>
          <a:p>
            <a:pPr algn="l">
              <a:buFont typeface="Arial" panose="020B0604020202020204" pitchFamily="34" charset="0"/>
              <a:buChar char="•"/>
            </a:pPr>
            <a:r>
              <a:rPr lang="es-ES" sz="1100" b="1" i="0" dirty="0">
                <a:effectLst/>
                <a:latin typeface="Comic Sans MS" panose="030F0702030302020204" pitchFamily="66" charset="0"/>
              </a:rPr>
              <a:t>AFTER DELETE</a:t>
            </a:r>
            <a:r>
              <a:rPr lang="es-ES" sz="1100" b="0" i="0" dirty="0">
                <a:effectLst/>
                <a:latin typeface="Comic Sans MS" panose="030F0702030302020204" pitchFamily="66" charset="0"/>
              </a:rPr>
              <a:t> Acciones a realizar después de eliminar uno más o registros en una tabla.</a:t>
            </a:r>
          </a:p>
        </p:txBody>
      </p:sp>
    </p:spTree>
    <p:extLst>
      <p:ext uri="{BB962C8B-B14F-4D97-AF65-F5344CB8AC3E}">
        <p14:creationId xmlns:p14="http://schemas.microsoft.com/office/powerpoint/2010/main" val="270033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6730-72CE-42FA-79D3-A6A747A9F16F}"/>
              </a:ext>
            </a:extLst>
          </p:cNvPr>
          <p:cNvSpPr>
            <a:spLocks noGrp="1"/>
          </p:cNvSpPr>
          <p:nvPr>
            <p:ph type="title"/>
          </p:nvPr>
        </p:nvSpPr>
        <p:spPr>
          <a:xfrm>
            <a:off x="1127772" y="585338"/>
            <a:ext cx="6888453" cy="885937"/>
          </a:xfrm>
        </p:spPr>
        <p:txBody>
          <a:bodyPr/>
          <a:lstStyle/>
          <a:p>
            <a:r>
              <a:rPr lang="es-ES" sz="2400" b="1" dirty="0">
                <a:latin typeface="Comic Sans MS" panose="030F0702030302020204" pitchFamily="66" charset="0"/>
              </a:rPr>
              <a:t>A que se refiere cuando se habla de eventos en TRIGGERS</a:t>
            </a:r>
          </a:p>
        </p:txBody>
      </p:sp>
      <p:sp>
        <p:nvSpPr>
          <p:cNvPr id="3" name="Marcador de texto 2">
            <a:extLst>
              <a:ext uri="{FF2B5EF4-FFF2-40B4-BE49-F238E27FC236}">
                <a16:creationId xmlns:a16="http://schemas.microsoft.com/office/drawing/2014/main" id="{A1DDDD38-E604-3615-0632-E2F21B45D1BF}"/>
              </a:ext>
            </a:extLst>
          </p:cNvPr>
          <p:cNvSpPr>
            <a:spLocks noGrp="1"/>
          </p:cNvSpPr>
          <p:nvPr>
            <p:ph type="body" idx="1"/>
          </p:nvPr>
        </p:nvSpPr>
        <p:spPr>
          <a:xfrm>
            <a:off x="1486758" y="2432034"/>
            <a:ext cx="6170480" cy="1749999"/>
          </a:xfrm>
        </p:spPr>
        <p:txBody>
          <a:bodyPr/>
          <a:lstStyle/>
          <a:p>
            <a:pPr marL="152400" indent="0" algn="ctr">
              <a:buNone/>
            </a:pPr>
            <a:r>
              <a:rPr lang="es-ES" sz="1400" b="0" i="0" dirty="0">
                <a:solidFill>
                  <a:schemeClr val="tx1"/>
                </a:solidFill>
                <a:effectLst/>
                <a:latin typeface="Comic Sans MS" panose="030F0702030302020204" pitchFamily="66" charset="0"/>
              </a:rPr>
              <a:t>Los eventos en un trigger son las operaciones de inserción (INSERT), borrado (DELETE) o actualización (UPDATE), ya que modifican los datos de una tabla.</a:t>
            </a:r>
          </a:p>
          <a:p>
            <a:pPr marL="152400" indent="0" algn="ctr">
              <a:buNone/>
            </a:pPr>
            <a:r>
              <a:rPr lang="es-ES" sz="1400" b="0" i="0" dirty="0">
                <a:solidFill>
                  <a:schemeClr val="tx1"/>
                </a:solidFill>
                <a:effectLst/>
                <a:latin typeface="Comic Sans MS" panose="030F0702030302020204" pitchFamily="66" charset="0"/>
              </a:rPr>
              <a:t>La utilidad principal de un trigger es mejorar la gestión de la base de datos, ya que no requieren que un usuario los ejecute</a:t>
            </a:r>
          </a:p>
        </p:txBody>
      </p:sp>
      <p:sp>
        <p:nvSpPr>
          <p:cNvPr id="4" name="Google Shape;165;p15">
            <a:extLst>
              <a:ext uri="{FF2B5EF4-FFF2-40B4-BE49-F238E27FC236}">
                <a16:creationId xmlns:a16="http://schemas.microsoft.com/office/drawing/2014/main" id="{C1668CCC-8798-1E4E-48E0-F709FD46AD41}"/>
              </a:ext>
            </a:extLst>
          </p:cNvPr>
          <p:cNvSpPr/>
          <p:nvPr/>
        </p:nvSpPr>
        <p:spPr>
          <a:xfrm rot="17962805">
            <a:off x="6403921" y="1210448"/>
            <a:ext cx="4369815" cy="272260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15">
            <a:extLst>
              <a:ext uri="{FF2B5EF4-FFF2-40B4-BE49-F238E27FC236}">
                <a16:creationId xmlns:a16="http://schemas.microsoft.com/office/drawing/2014/main" id="{EA7A5217-B8C0-A674-FC77-DE720561DF1A}"/>
              </a:ext>
            </a:extLst>
          </p:cNvPr>
          <p:cNvSpPr>
            <a:spLocks/>
          </p:cNvSpPr>
          <p:nvPr/>
        </p:nvSpPr>
        <p:spPr>
          <a:xfrm rot="7516793">
            <a:off x="-1501384" y="969320"/>
            <a:ext cx="4031467" cy="3204860"/>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997153"/>
      </p:ext>
    </p:extLst>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771</Words>
  <Application>Microsoft Office PowerPoint</Application>
  <PresentationFormat>Presentación en pantalla (16:9)</PresentationFormat>
  <Paragraphs>72</Paragraphs>
  <Slides>16</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Comic Sans MS</vt:lpstr>
      <vt:lpstr>Fira Sans Extra Condensed SemiBold</vt:lpstr>
      <vt:lpstr>Arial Unicode MS</vt:lpstr>
      <vt:lpstr>Libre Baskerville</vt:lpstr>
      <vt:lpstr>Roboto</vt:lpstr>
      <vt:lpstr>Exo 2</vt:lpstr>
      <vt:lpstr>Arial</vt:lpstr>
      <vt:lpstr>Data Migration Process Infographics by Slidesgo</vt:lpstr>
      <vt:lpstr>BASE  DE  DATOS</vt:lpstr>
      <vt:lpstr>Defina que es lenguaje procedural en MySQL</vt:lpstr>
      <vt:lpstr>Defina que es una FUCNTION en MySQL.</vt:lpstr>
      <vt:lpstr>Cuál es la diferencia entre funciones y procedimientos almacenados.</vt:lpstr>
      <vt:lpstr>Cómo se ejecuta una función y un procedimiento almacenado.</vt:lpstr>
      <vt:lpstr>Defina que es una TRIGGER en MySQL</vt:lpstr>
      <vt:lpstr>En un trigger que papel juega las variables OLD y NEW</vt:lpstr>
      <vt:lpstr>En un trigger que papel juega los conceptos(cláusulas) BEFORE o AFTER</vt:lpstr>
      <vt:lpstr>A que se refiere cuando se habla de eventos en TRIGGERS</vt:lpstr>
      <vt:lpstr>Crear la siguiente Base de datos ysus registros</vt:lpstr>
      <vt:lpstr> Crear una función que sume los valores de la serie Fibonacci. </vt:lpstr>
      <vt:lpstr>Manejo de vistas.</vt:lpstr>
      <vt:lpstr>Manejo de TRIGGERS I.</vt:lpstr>
      <vt:lpstr>Manejo de Triggers II.</vt:lpstr>
      <vt:lpstr>Manejo de TRIGGERS III.</vt:lpstr>
      <vt:lpstr>Crear una consulta SQL que haga uso de todas las tablas.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cp:lastModifiedBy>Heytan Valencia</cp:lastModifiedBy>
  <cp:revision>6</cp:revision>
  <dcterms:modified xsi:type="dcterms:W3CDTF">2022-11-30T04:55:39Z</dcterms:modified>
</cp:coreProperties>
</file>