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20"/>
  </p:notesMasterIdLst>
  <p:sldIdLst>
    <p:sldId id="256" r:id="rId2"/>
    <p:sldId id="260" r:id="rId3"/>
    <p:sldId id="311" r:id="rId4"/>
    <p:sldId id="312" r:id="rId5"/>
    <p:sldId id="313" r:id="rId6"/>
    <p:sldId id="314" r:id="rId7"/>
    <p:sldId id="315" r:id="rId8"/>
    <p:sldId id="316" r:id="rId9"/>
    <p:sldId id="318" r:id="rId10"/>
    <p:sldId id="319" r:id="rId11"/>
    <p:sldId id="327" r:id="rId12"/>
    <p:sldId id="320" r:id="rId13"/>
    <p:sldId id="321" r:id="rId14"/>
    <p:sldId id="322" r:id="rId15"/>
    <p:sldId id="323" r:id="rId16"/>
    <p:sldId id="324" r:id="rId17"/>
    <p:sldId id="325" r:id="rId18"/>
    <p:sldId id="326" r:id="rId19"/>
  </p:sldIdLst>
  <p:sldSz cx="9144000" cy="5143500" type="screen16x9"/>
  <p:notesSz cx="6858000" cy="9144000"/>
  <p:embeddedFontLst>
    <p:embeddedFont>
      <p:font typeface="Century" panose="02040604050505020304" pitchFamily="18" charset="0"/>
      <p:regular r:id="rId21"/>
    </p:embeddedFont>
    <p:embeddedFont>
      <p:font typeface="Nunito Light" pitchFamily="2" charset="0"/>
      <p:regular r:id="rId22"/>
      <p:italic r:id="rId23"/>
    </p:embeddedFont>
    <p:embeddedFont>
      <p:font typeface="Open Sans" panose="020B060603050402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SemiBold" panose="000007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D37D0D-DE2A-4351-9BE4-33A8DE0B5465}">
  <a:tblStyle styleId="{21D37D0D-DE2A-4351-9BE4-33A8DE0B5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4" autoAdjust="0"/>
    <p:restoredTop sz="94660"/>
  </p:normalViewPr>
  <p:slideViewPr>
    <p:cSldViewPr snapToGrid="0">
      <p:cViewPr varScale="1">
        <p:scale>
          <a:sx n="141" d="100"/>
          <a:sy n="141" d="100"/>
        </p:scale>
        <p:origin x="22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56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34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86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24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55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99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81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26475" y="1039950"/>
            <a:ext cx="4649100" cy="1958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26475" y="3373050"/>
            <a:ext cx="2656200" cy="73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66666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2" name="Google Shape;42;p7"/>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7475" y="-95120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308275" y="14260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1"/>
            </a:gs>
            <a:gs pos="100000">
              <a:schemeClr val="lt1"/>
            </a:gs>
          </a:gsLst>
          <a:lin ang="5400700" scaled="0"/>
        </a:gradFill>
        <a:effectLst/>
      </p:bgPr>
    </p:bg>
    <p:spTree>
      <p:nvGrpSpPr>
        <p:cNvPr id="1" name="Shape 212"/>
        <p:cNvGrpSpPr/>
        <p:nvPr/>
      </p:nvGrpSpPr>
      <p:grpSpPr>
        <a:xfrm>
          <a:off x="0" y="0"/>
          <a:ext cx="0" cy="0"/>
          <a:chOff x="0" y="0"/>
          <a:chExt cx="0" cy="0"/>
        </a:xfrm>
      </p:grpSpPr>
      <p:sp>
        <p:nvSpPr>
          <p:cNvPr id="213" name="Google Shape;213;p28"/>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42100" y="43634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8430775"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713225" y="47902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1"/>
            </a:gs>
            <a:gs pos="100000">
              <a:schemeClr val="lt1"/>
            </a:gs>
          </a:gsLst>
          <a:lin ang="18900732" scaled="0"/>
        </a:gradFill>
        <a:effectLst/>
      </p:bgPr>
    </p:bg>
    <p:spTree>
      <p:nvGrpSpPr>
        <p:cNvPr id="1" name="Shape 218"/>
        <p:cNvGrpSpPr/>
        <p:nvPr/>
      </p:nvGrpSpPr>
      <p:grpSpPr>
        <a:xfrm>
          <a:off x="0" y="0"/>
          <a:ext cx="0" cy="0"/>
          <a:chOff x="0" y="0"/>
          <a:chExt cx="0" cy="0"/>
        </a:xfrm>
      </p:grpSpPr>
      <p:sp>
        <p:nvSpPr>
          <p:cNvPr id="219" name="Google Shape;219;p29"/>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10800000">
            <a:off x="7527900" y="0"/>
            <a:ext cx="1616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61150"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8239950" y="423727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3225" y="-3914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1pPr>
            <a:lvl2pPr lvl="1"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2pPr>
            <a:lvl3pPr lvl="2"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3pPr>
            <a:lvl4pPr lvl="3"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4pPr>
            <a:lvl5pPr lvl="4"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5pPr>
            <a:lvl6pPr lvl="5"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6pPr>
            <a:lvl7pPr lvl="6"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7pPr>
            <a:lvl8pPr lvl="7"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8pPr>
            <a:lvl9pPr lvl="8"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4" r:id="rId4"/>
    <p:sldLayoutId id="214748367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ctrTitle"/>
          </p:nvPr>
        </p:nvSpPr>
        <p:spPr>
          <a:xfrm>
            <a:off x="3926475" y="850650"/>
            <a:ext cx="4649100" cy="21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lt2"/>
                </a:solidFill>
                <a:latin typeface="Century" panose="02040604050505020304" pitchFamily="18" charset="0"/>
                <a:ea typeface="Open Sans" panose="020B0606030504020204" pitchFamily="34" charset="0"/>
                <a:cs typeface="Open Sans" panose="020B0606030504020204" pitchFamily="34" charset="0"/>
              </a:rPr>
              <a:t>BASE DE DATOS II</a:t>
            </a:r>
            <a:endParaRPr dirty="0">
              <a:solidFill>
                <a:schemeClr val="lt2"/>
              </a:solidFill>
              <a:latin typeface="Century" panose="02040604050505020304" pitchFamily="18" charset="0"/>
              <a:ea typeface="Open Sans" panose="020B0606030504020204" pitchFamily="34" charset="0"/>
              <a:cs typeface="Open Sans" panose="020B0606030504020204" pitchFamily="34" charset="0"/>
            </a:endParaRPr>
          </a:p>
        </p:txBody>
      </p:sp>
      <p:cxnSp>
        <p:nvCxnSpPr>
          <p:cNvPr id="236" name="Google Shape;236;p33"/>
          <p:cNvCxnSpPr/>
          <p:nvPr/>
        </p:nvCxnSpPr>
        <p:spPr>
          <a:xfrm>
            <a:off x="3926475" y="3189225"/>
            <a:ext cx="1272300" cy="0"/>
          </a:xfrm>
          <a:prstGeom prst="straightConnector1">
            <a:avLst/>
          </a:prstGeom>
          <a:noFill/>
          <a:ln w="9525" cap="flat" cmpd="sng">
            <a:solidFill>
              <a:schemeClr val="accent2"/>
            </a:solidFill>
            <a:prstDash val="solid"/>
            <a:round/>
            <a:headEnd type="none" w="med" len="med"/>
            <a:tailEnd type="none" w="med" len="med"/>
          </a:ln>
        </p:spPr>
      </p:cxnSp>
      <p:sp>
        <p:nvSpPr>
          <p:cNvPr id="237" name="Google Shape;237;p33"/>
          <p:cNvSpPr/>
          <p:nvPr/>
        </p:nvSpPr>
        <p:spPr>
          <a:xfrm>
            <a:off x="7096000" y="382565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7707775" y="3165300"/>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8549975" y="29777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33" descr="Habitación con servidores iluminados"/>
          <p:cNvPicPr preferRelativeResize="0"/>
          <p:nvPr/>
        </p:nvPicPr>
        <p:blipFill>
          <a:blip r:embed="rId3"/>
          <a:srcRect l="4958" r="4958"/>
          <a:stretch/>
        </p:blipFill>
        <p:spPr>
          <a:xfrm>
            <a:off x="-764525" y="966750"/>
            <a:ext cx="4338600" cy="3210000"/>
          </a:xfrm>
          <a:prstGeom prst="roundRect">
            <a:avLst>
              <a:gd name="adj" fmla="val 16667"/>
            </a:avLst>
          </a:prstGeom>
          <a:noFill/>
          <a:ln>
            <a:noFill/>
          </a:ln>
        </p:spPr>
      </p:pic>
      <p:sp>
        <p:nvSpPr>
          <p:cNvPr id="241" name="Google Shape;241;p33"/>
          <p:cNvSpPr/>
          <p:nvPr/>
        </p:nvSpPr>
        <p:spPr>
          <a:xfrm>
            <a:off x="-1081350" y="-635675"/>
            <a:ext cx="2162700" cy="2163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2361550" y="5395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a:t>
            </a:r>
            <a:r>
              <a:rPr lang="es-ES" sz="2000" dirty="0"/>
              <a:t>Qué cosas características debe de tener una función? Explique sobre el nombre, el return, parámetros.</a:t>
            </a:r>
            <a:endParaRPr sz="2000" dirty="0"/>
          </a:p>
        </p:txBody>
      </p:sp>
      <p:sp>
        <p:nvSpPr>
          <p:cNvPr id="292" name="Google Shape;292;p37"/>
          <p:cNvSpPr txBox="1">
            <a:spLocks noGrp="1"/>
          </p:cNvSpPr>
          <p:nvPr>
            <p:ph type="subTitle" idx="1"/>
          </p:nvPr>
        </p:nvSpPr>
        <p:spPr>
          <a:xfrm>
            <a:off x="3372600" y="2233670"/>
            <a:ext cx="4104600" cy="24737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2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Las funciones integradas en SQL Server son una serie de rutinas almacenadas que reciben una serie de parámetros con los cuales realizan operaciones concretas para retornar un resultado específico.</a:t>
            </a:r>
          </a:p>
          <a:p>
            <a:pPr marL="0" lvl="0" indent="0" algn="just" rtl="0">
              <a:spcBef>
                <a:spcPts val="0"/>
              </a:spcBef>
              <a:spcAft>
                <a:spcPts val="0"/>
              </a:spcAft>
              <a:buNone/>
            </a:pPr>
            <a:endParaRPr lang="es-ES" sz="1200" i="0" dirty="0">
              <a:solidFill>
                <a:schemeClr val="accent2"/>
              </a:solidFill>
              <a:effectLst/>
              <a:latin typeface="Segoe-UI"/>
            </a:endParaRPr>
          </a:p>
          <a:p>
            <a:pPr marL="0" lvl="0" indent="0" algn="just" rtl="0">
              <a:spcBef>
                <a:spcPts val="0"/>
              </a:spcBef>
              <a:spcAft>
                <a:spcPts val="0"/>
              </a:spcAft>
              <a:buNone/>
            </a:pPr>
            <a:endParaRPr sz="1200"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25038"/>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2089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97862-B3AC-FCFF-F20F-293EB857A343}"/>
              </a:ext>
            </a:extLst>
          </p:cNvPr>
          <p:cNvSpPr>
            <a:spLocks noGrp="1"/>
          </p:cNvSpPr>
          <p:nvPr>
            <p:ph type="title"/>
          </p:nvPr>
        </p:nvSpPr>
        <p:spPr/>
        <p:txBody>
          <a:bodyPr/>
          <a:lstStyle/>
          <a:p>
            <a:r>
              <a:rPr lang="es-ES" dirty="0"/>
              <a:t>¿Cómo </a:t>
            </a:r>
            <a:r>
              <a:rPr lang="es-ES" dirty="0" err="1"/>
              <a:t>crear,modificar</a:t>
            </a:r>
            <a:r>
              <a:rPr lang="es-ES" dirty="0"/>
              <a:t> y cómo eliminar una función? </a:t>
            </a:r>
          </a:p>
        </p:txBody>
      </p:sp>
      <p:sp>
        <p:nvSpPr>
          <p:cNvPr id="3" name="Subtítulo 2">
            <a:extLst>
              <a:ext uri="{FF2B5EF4-FFF2-40B4-BE49-F238E27FC236}">
                <a16:creationId xmlns:a16="http://schemas.microsoft.com/office/drawing/2014/main" id="{647E5096-0376-EFF5-F42E-58CF4B3C5A4E}"/>
              </a:ext>
            </a:extLst>
          </p:cNvPr>
          <p:cNvSpPr>
            <a:spLocks noGrp="1"/>
          </p:cNvSpPr>
          <p:nvPr>
            <p:ph type="subTitle" idx="1"/>
          </p:nvPr>
        </p:nvSpPr>
        <p:spPr>
          <a:xfrm>
            <a:off x="3372600" y="2377076"/>
            <a:ext cx="4104600" cy="2071200"/>
          </a:xfrm>
        </p:spPr>
        <p:txBody>
          <a:bodyPr/>
          <a:lstStyle/>
          <a:p>
            <a:r>
              <a:rPr lang="es-ES" dirty="0">
                <a:solidFill>
                  <a:schemeClr val="accent2"/>
                </a:solidFill>
              </a:rPr>
              <a:t>Crear una función el código es CREATE FUNCTION </a:t>
            </a:r>
          </a:p>
          <a:p>
            <a:endParaRPr lang="es-ES" dirty="0">
              <a:solidFill>
                <a:schemeClr val="accent2"/>
              </a:solidFill>
            </a:endParaRPr>
          </a:p>
          <a:p>
            <a:r>
              <a:rPr lang="es-ES" dirty="0">
                <a:solidFill>
                  <a:schemeClr val="accent2"/>
                </a:solidFill>
              </a:rPr>
              <a:t>Modificar una función es REPLACE</a:t>
            </a:r>
          </a:p>
          <a:p>
            <a:pPr marL="139700" indent="0">
              <a:buNone/>
            </a:pPr>
            <a:r>
              <a:rPr lang="es-ES" dirty="0">
                <a:solidFill>
                  <a:schemeClr val="accent2"/>
                </a:solidFill>
              </a:rPr>
              <a:t> </a:t>
            </a:r>
          </a:p>
          <a:p>
            <a:r>
              <a:rPr lang="es-ES" dirty="0">
                <a:solidFill>
                  <a:schemeClr val="accent2"/>
                </a:solidFill>
              </a:rPr>
              <a:t>Eliminar la función es DROP FUNCTION</a:t>
            </a:r>
          </a:p>
        </p:txBody>
      </p:sp>
    </p:spTree>
    <p:extLst>
      <p:ext uri="{BB962C8B-B14F-4D97-AF65-F5344CB8AC3E}">
        <p14:creationId xmlns:p14="http://schemas.microsoft.com/office/powerpoint/2010/main" val="236449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AB3DF-3C45-79EB-43AE-0693965E0F9A}"/>
              </a:ext>
            </a:extLst>
          </p:cNvPr>
          <p:cNvSpPr>
            <a:spLocks noGrp="1"/>
          </p:cNvSpPr>
          <p:nvPr>
            <p:ph type="title"/>
          </p:nvPr>
        </p:nvSpPr>
        <p:spPr>
          <a:xfrm>
            <a:off x="2607733" y="88053"/>
            <a:ext cx="6454428" cy="982134"/>
          </a:xfrm>
        </p:spPr>
        <p:txBody>
          <a:bodyPr/>
          <a:lstStyle/>
          <a:p>
            <a:r>
              <a:rPr lang="es-ES" sz="1050" b="1" dirty="0"/>
              <a:t>crear las tablas y 2 registros para cada tabla para el siguiente modelo ER. </a:t>
            </a:r>
            <a:br>
              <a:rPr lang="es-ES" sz="1050" b="1" dirty="0"/>
            </a:br>
            <a:r>
              <a:rPr lang="es-ES" sz="1050" b="1" dirty="0"/>
              <a:t>Se sugiere crear una base de datos de nombre POLLOS_COPA y en ella crear las tablas: </a:t>
            </a:r>
            <a:br>
              <a:rPr lang="es-ES" sz="1050" b="1" dirty="0"/>
            </a:br>
            <a:r>
              <a:rPr lang="es-ES" sz="1050" b="1" dirty="0"/>
              <a:t>-cliente </a:t>
            </a:r>
            <a:br>
              <a:rPr lang="es-ES" sz="1050" b="1" dirty="0"/>
            </a:br>
            <a:r>
              <a:rPr lang="es-ES" sz="1050" b="1" dirty="0"/>
              <a:t>-detalle_pedido </a:t>
            </a:r>
            <a:br>
              <a:rPr lang="es-ES" sz="1050" b="1" dirty="0"/>
            </a:br>
            <a:r>
              <a:rPr lang="es-ES" sz="1050" b="1" dirty="0"/>
              <a:t>-pedido</a:t>
            </a:r>
          </a:p>
        </p:txBody>
      </p:sp>
      <p:sp>
        <p:nvSpPr>
          <p:cNvPr id="4" name="Google Shape;293;p37">
            <a:extLst>
              <a:ext uri="{FF2B5EF4-FFF2-40B4-BE49-F238E27FC236}">
                <a16:creationId xmlns:a16="http://schemas.microsoft.com/office/drawing/2014/main" id="{6B8FBE0B-7D36-3863-A950-F4559D5FF183}"/>
              </a:ext>
            </a:extLst>
          </p:cNvPr>
          <p:cNvSpPr/>
          <p:nvPr/>
        </p:nvSpPr>
        <p:spPr>
          <a:xfrm>
            <a:off x="1755192" y="1852671"/>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1">
            <a:extLst>
              <a:ext uri="{FF2B5EF4-FFF2-40B4-BE49-F238E27FC236}">
                <a16:creationId xmlns:a16="http://schemas.microsoft.com/office/drawing/2014/main" id="{02A8B4D5-430C-0C05-16C0-055EB6EAA6ED}"/>
              </a:ext>
            </a:extLst>
          </p:cNvPr>
          <p:cNvSpPr>
            <a:spLocks noGrp="1" noChangeArrowheads="1"/>
          </p:cNvSpPr>
          <p:nvPr>
            <p:ph type="subTitle" idx="1"/>
          </p:nvPr>
        </p:nvSpPr>
        <p:spPr bwMode="auto">
          <a:xfrm>
            <a:off x="3582754" y="1141113"/>
            <a:ext cx="380605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a:ln>
                  <a:noFill/>
                </a:ln>
                <a:solidFill>
                  <a:srgbClr val="CC7832"/>
                </a:solidFill>
                <a:effectLst/>
                <a:latin typeface="JetBrains Mono"/>
              </a:rPr>
              <a:t>CREATE DATABASE </a:t>
            </a:r>
            <a:r>
              <a:rPr kumimoji="0" lang="es-ES" altLang="es-ES" sz="800" b="0" i="0" u="none" strike="noStrike" cap="none" normalizeH="0" baseline="0" dirty="0">
                <a:ln>
                  <a:noFill/>
                </a:ln>
                <a:solidFill>
                  <a:srgbClr val="A9B7C6"/>
                </a:solidFill>
                <a:effectLst/>
                <a:latin typeface="JetBrains Mono"/>
              </a:rPr>
              <a:t>POLLOS_COPA</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USE </a:t>
            </a:r>
            <a:r>
              <a:rPr kumimoji="0" lang="es-ES" altLang="es-ES" sz="800" b="0" i="0" u="none" strike="noStrike" cap="none" normalizeH="0" baseline="0" dirty="0">
                <a:ln>
                  <a:noFill/>
                </a:ln>
                <a:solidFill>
                  <a:srgbClr val="A9B7C6"/>
                </a:solidFill>
                <a:effectLst/>
                <a:latin typeface="JetBrains Mono"/>
              </a:rPr>
              <a:t>POLLOS_COPA</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CREATE TABLE </a:t>
            </a:r>
            <a:r>
              <a:rPr kumimoji="0" lang="es-ES" altLang="es-ES" sz="800" b="0" i="0" u="none" strike="noStrike" cap="none" normalizeH="0" baseline="0" dirty="0">
                <a:ln>
                  <a:noFill/>
                </a:ln>
                <a:solidFill>
                  <a:srgbClr val="A9B7C6"/>
                </a:solidFill>
                <a:effectLst/>
                <a:latin typeface="JetBrains Mono"/>
              </a:rPr>
              <a:t>Cliente</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id_cliente</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INTEGER AUTO_INCREMENT PRIMARY KEY NOT NULL ,</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fullname</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VARCHAR</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6897BB"/>
                </a:solidFill>
                <a:effectLst/>
                <a:latin typeface="JetBrains Mono"/>
              </a:rPr>
              <a:t>30</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lastname</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VARCHAR</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6897BB"/>
                </a:solidFill>
                <a:effectLst/>
                <a:latin typeface="JetBrains Mono"/>
              </a:rPr>
              <a:t>30</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a:ln>
                  <a:noFill/>
                </a:ln>
                <a:solidFill>
                  <a:srgbClr val="9876AA"/>
                </a:solidFill>
                <a:effectLst/>
                <a:latin typeface="JetBrains Mono"/>
              </a:rPr>
              <a:t>edad </a:t>
            </a:r>
            <a:r>
              <a:rPr kumimoji="0" lang="es-ES" altLang="es-ES" sz="800" b="0" i="0" u="none" strike="noStrike" cap="none" normalizeH="0" baseline="0" dirty="0">
                <a:ln>
                  <a:noFill/>
                </a:ln>
                <a:solidFill>
                  <a:srgbClr val="CC7832"/>
                </a:solidFill>
                <a:effectLst/>
                <a:latin typeface="JetBrains Mono"/>
              </a:rPr>
              <a:t>INTEGER,</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a:ln>
                  <a:noFill/>
                </a:ln>
                <a:solidFill>
                  <a:srgbClr val="9876AA"/>
                </a:solidFill>
                <a:effectLst/>
                <a:latin typeface="JetBrains Mono"/>
              </a:rPr>
              <a:t>domicilio </a:t>
            </a:r>
            <a:r>
              <a:rPr kumimoji="0" lang="es-ES" altLang="es-ES" sz="800" b="0" i="0" u="none" strike="noStrike" cap="none" normalizeH="0" baseline="0" dirty="0">
                <a:ln>
                  <a:noFill/>
                </a:ln>
                <a:solidFill>
                  <a:srgbClr val="CC7832"/>
                </a:solidFill>
                <a:effectLst/>
                <a:latin typeface="JetBrains Mono"/>
              </a:rPr>
              <a:t>VARCHAR</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6897BB"/>
                </a:solidFill>
                <a:effectLst/>
                <a:latin typeface="JetBrains Mono"/>
              </a:rPr>
              <a:t>40</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CREATE TABLE  </a:t>
            </a:r>
            <a:r>
              <a:rPr kumimoji="0" lang="es-ES" altLang="es-ES" sz="800" b="0" i="0" u="none" strike="noStrike" cap="none" normalizeH="0" baseline="0" dirty="0" err="1">
                <a:ln>
                  <a:noFill/>
                </a:ln>
                <a:solidFill>
                  <a:srgbClr val="A9B7C6"/>
                </a:solidFill>
                <a:effectLst/>
                <a:latin typeface="JetBrains Mono"/>
              </a:rPr>
              <a:t>DetallePedido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id_detalle_pedido</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INTEGER AUTO_INCREMENT NOT NULL PRIMARY KEY,</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id_pedido</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INTEGER NOT NULL,</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id_cliente</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INTEGER NOT NULL,</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FOREIGN KEY </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err="1">
                <a:ln>
                  <a:noFill/>
                </a:ln>
                <a:solidFill>
                  <a:srgbClr val="9876AA"/>
                </a:solidFill>
                <a:effectLst/>
                <a:latin typeface="JetBrains Mono"/>
              </a:rPr>
              <a:t>id_pedido</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REFERENCES </a:t>
            </a:r>
            <a:r>
              <a:rPr kumimoji="0" lang="es-ES" altLang="es-ES" sz="800" b="0" i="0" u="none" strike="noStrike" cap="none" normalizeH="0" baseline="0" dirty="0">
                <a:ln>
                  <a:noFill/>
                </a:ln>
                <a:solidFill>
                  <a:srgbClr val="A9B7C6"/>
                </a:solidFill>
                <a:effectLst/>
                <a:latin typeface="JetBrains Mono"/>
              </a:rPr>
              <a:t>Pedido(</a:t>
            </a:r>
            <a:r>
              <a:rPr kumimoji="0" lang="es-ES" altLang="es-ES" sz="800" b="0" i="0" u="none" strike="noStrike" cap="none" normalizeH="0" baseline="0" dirty="0" err="1">
                <a:ln>
                  <a:noFill/>
                </a:ln>
                <a:solidFill>
                  <a:srgbClr val="9876AA"/>
                </a:solidFill>
                <a:effectLst/>
                <a:latin typeface="JetBrains Mono"/>
              </a:rPr>
              <a:t>id_pedido</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FOREIGN KEY </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err="1">
                <a:ln>
                  <a:noFill/>
                </a:ln>
                <a:solidFill>
                  <a:srgbClr val="9876AA"/>
                </a:solidFill>
                <a:effectLst/>
                <a:latin typeface="JetBrains Mono"/>
              </a:rPr>
              <a:t>id_cliente</a:t>
            </a: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REFERENCES </a:t>
            </a:r>
            <a:r>
              <a:rPr kumimoji="0" lang="es-ES" altLang="es-ES" sz="800" b="0" i="0" u="none" strike="noStrike" cap="none" normalizeH="0" baseline="0" dirty="0">
                <a:ln>
                  <a:noFill/>
                </a:ln>
                <a:solidFill>
                  <a:srgbClr val="A9B7C6"/>
                </a:solidFill>
                <a:effectLst/>
                <a:latin typeface="JetBrains Mono"/>
              </a:rPr>
              <a:t>Cliente(</a:t>
            </a:r>
            <a:r>
              <a:rPr kumimoji="0" lang="es-ES" altLang="es-ES" sz="800" b="0" i="0" u="none" strike="noStrike" cap="none" normalizeH="0" baseline="0" dirty="0" err="1">
                <a:ln>
                  <a:noFill/>
                </a:ln>
                <a:solidFill>
                  <a:srgbClr val="9876AA"/>
                </a:solidFill>
                <a:effectLst/>
                <a:latin typeface="JetBrains Mono"/>
              </a:rPr>
              <a:t>id_cliente</a:t>
            </a: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CREATE TABLE </a:t>
            </a:r>
            <a:r>
              <a:rPr kumimoji="0" lang="es-ES" altLang="es-ES" sz="800" b="0" i="0" u="none" strike="noStrike" cap="none" normalizeH="0" baseline="0" dirty="0">
                <a:ln>
                  <a:noFill/>
                </a:ln>
                <a:solidFill>
                  <a:srgbClr val="A9B7C6"/>
                </a:solidFill>
                <a:effectLst/>
                <a:latin typeface="JetBrains Mono"/>
              </a:rPr>
              <a:t>Pedido</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br>
              <a:rPr kumimoji="0" lang="es-ES" altLang="es-ES" sz="800" b="0" i="0" u="none" strike="noStrike" cap="none" normalizeH="0" baseline="0" dirty="0">
                <a:ln>
                  <a:noFill/>
                </a:ln>
                <a:solidFill>
                  <a:srgbClr val="A9B7C6"/>
                </a:solidFill>
                <a:effectLst/>
                <a:latin typeface="JetBrains Mono"/>
              </a:rPr>
            </a:br>
            <a:r>
              <a:rPr kumimoji="0" lang="es-ES" altLang="es-ES" sz="800" b="0" i="0" u="none" strike="noStrike" cap="none" normalizeH="0" baseline="0" dirty="0">
                <a:ln>
                  <a:noFill/>
                </a:ln>
                <a:solidFill>
                  <a:srgbClr val="A9B7C6"/>
                </a:solidFill>
                <a:effectLst/>
                <a:latin typeface="JetBrains Mono"/>
              </a:rPr>
              <a:t>    </a:t>
            </a:r>
            <a:r>
              <a:rPr kumimoji="0" lang="es-ES" altLang="es-ES" sz="800" b="0" i="0" u="none" strike="noStrike" cap="none" normalizeH="0" baseline="0" dirty="0" err="1">
                <a:ln>
                  <a:noFill/>
                </a:ln>
                <a:solidFill>
                  <a:srgbClr val="9876AA"/>
                </a:solidFill>
                <a:effectLst/>
                <a:latin typeface="JetBrains Mono"/>
              </a:rPr>
              <a:t>id_pedido</a:t>
            </a:r>
            <a:r>
              <a:rPr kumimoji="0" lang="es-ES" altLang="es-ES" sz="800" b="0" i="0" u="none" strike="noStrike" cap="none" normalizeH="0" baseline="0" dirty="0">
                <a:ln>
                  <a:noFill/>
                </a:ln>
                <a:solidFill>
                  <a:srgbClr val="9876AA"/>
                </a:solidFill>
                <a:effectLst/>
                <a:latin typeface="JetBrains Mono"/>
              </a:rPr>
              <a:t> </a:t>
            </a:r>
            <a:r>
              <a:rPr kumimoji="0" lang="es-ES" altLang="es-ES" sz="800" b="0" i="0" u="none" strike="noStrike" cap="none" normalizeH="0" baseline="0" dirty="0">
                <a:ln>
                  <a:noFill/>
                </a:ln>
                <a:solidFill>
                  <a:srgbClr val="CC7832"/>
                </a:solidFill>
                <a:effectLst/>
                <a:latin typeface="JetBrains Mono"/>
              </a:rPr>
              <a:t>INTEGER NOT NULL AUTO_INCREMENT PRIMARY KEY,</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a:ln>
                  <a:noFill/>
                </a:ln>
                <a:solidFill>
                  <a:srgbClr val="9876AA"/>
                </a:solidFill>
                <a:effectLst/>
                <a:latin typeface="JetBrains Mono"/>
              </a:rPr>
              <a:t>articulo </a:t>
            </a:r>
            <a:r>
              <a:rPr kumimoji="0" lang="es-ES" altLang="es-ES" sz="800" b="0" i="0" u="none" strike="noStrike" cap="none" normalizeH="0" baseline="0" dirty="0">
                <a:ln>
                  <a:noFill/>
                </a:ln>
                <a:solidFill>
                  <a:srgbClr val="CC7832"/>
                </a:solidFill>
                <a:effectLst/>
                <a:latin typeface="JetBrains Mono"/>
              </a:rPr>
              <a:t>VARCHAR</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6897BB"/>
                </a:solidFill>
                <a:effectLst/>
                <a:latin typeface="JetBrains Mono"/>
              </a:rPr>
              <a:t>30</a:t>
            </a: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a:ln>
                  <a:noFill/>
                </a:ln>
                <a:solidFill>
                  <a:srgbClr val="9876AA"/>
                </a:solidFill>
                <a:effectLst/>
                <a:latin typeface="JetBrains Mono"/>
              </a:rPr>
              <a:t>costo </a:t>
            </a:r>
            <a:r>
              <a:rPr kumimoji="0" lang="es-ES" altLang="es-ES" sz="800" b="0" i="0" u="none" strike="noStrike" cap="none" normalizeH="0" baseline="0" dirty="0">
                <a:ln>
                  <a:noFill/>
                </a:ln>
                <a:solidFill>
                  <a:srgbClr val="CC7832"/>
                </a:solidFill>
                <a:effectLst/>
                <a:latin typeface="JetBrains Mono"/>
              </a:rPr>
              <a:t>FLOAT,</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CC7832"/>
                </a:solidFill>
                <a:effectLst/>
                <a:latin typeface="JetBrains Mono"/>
              </a:rPr>
              <a:t>    </a:t>
            </a:r>
            <a:r>
              <a:rPr kumimoji="0" lang="es-ES" altLang="es-ES" sz="800" b="0" i="0" u="none" strike="noStrike" cap="none" normalizeH="0" baseline="0" dirty="0">
                <a:ln>
                  <a:noFill/>
                </a:ln>
                <a:solidFill>
                  <a:srgbClr val="9876AA"/>
                </a:solidFill>
                <a:effectLst/>
                <a:latin typeface="JetBrains Mono"/>
              </a:rPr>
              <a:t>fecha </a:t>
            </a:r>
            <a:r>
              <a:rPr kumimoji="0" lang="es-ES" altLang="es-ES" sz="800" b="0" i="0" u="none" strike="noStrike" cap="none" normalizeH="0" baseline="0" dirty="0">
                <a:ln>
                  <a:noFill/>
                </a:ln>
                <a:solidFill>
                  <a:srgbClr val="CC7832"/>
                </a:solidFill>
                <a:effectLst/>
                <a:latin typeface="JetBrains Mono"/>
              </a:rPr>
              <a:t>DATE</a:t>
            </a:r>
            <a:br>
              <a:rPr kumimoji="0" lang="es-ES" altLang="es-ES" sz="800" b="0" i="0" u="none" strike="noStrike" cap="none" normalizeH="0" baseline="0" dirty="0">
                <a:ln>
                  <a:noFill/>
                </a:ln>
                <a:solidFill>
                  <a:srgbClr val="CC7832"/>
                </a:solidFill>
                <a:effectLst/>
                <a:latin typeface="JetBrains Mono"/>
              </a:rPr>
            </a:br>
            <a:r>
              <a:rPr kumimoji="0" lang="es-ES" altLang="es-ES" sz="800" b="0" i="0" u="none" strike="noStrike" cap="none" normalizeH="0" baseline="0" dirty="0">
                <a:ln>
                  <a:noFill/>
                </a:ln>
                <a:solidFill>
                  <a:srgbClr val="A9B7C6"/>
                </a:solidFill>
                <a:effectLst/>
                <a:latin typeface="JetBrains Mono"/>
              </a:rPr>
              <a:t>)</a:t>
            </a:r>
            <a:r>
              <a:rPr kumimoji="0" lang="es-ES" altLang="es-ES" sz="800" b="0" i="0" u="none" strike="noStrike" cap="none" normalizeH="0" baseline="0" dirty="0">
                <a:ln>
                  <a:noFill/>
                </a:ln>
                <a:solidFill>
                  <a:srgbClr val="CC7832"/>
                </a:solidFill>
                <a:effectLst/>
                <a:latin typeface="JetBrains Mono"/>
              </a:rPr>
              <a:t>;</a:t>
            </a:r>
            <a:endParaRPr kumimoji="0" lang="es-ES" altLang="es-E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71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3535B05B-A6CA-2C00-4452-45079112F9BB}"/>
              </a:ext>
            </a:extLst>
          </p:cNvPr>
          <p:cNvSpPr txBox="1">
            <a:spLocks/>
          </p:cNvSpPr>
          <p:nvPr/>
        </p:nvSpPr>
        <p:spPr>
          <a:xfrm>
            <a:off x="2932853" y="445904"/>
            <a:ext cx="3522133" cy="98213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100" dirty="0"/>
              <a:t>Crear una consulta SQL en base al ejercicio anterior.</a:t>
            </a:r>
          </a:p>
          <a:p>
            <a:r>
              <a:rPr lang="es-ES" sz="1100" dirty="0"/>
              <a:t>○ Debe de utilizar las 3 tablas creadas anteriormente. </a:t>
            </a:r>
          </a:p>
          <a:p>
            <a:r>
              <a:rPr lang="es-ES" sz="1100" dirty="0"/>
              <a:t>○ Para relacionar las tablas utilizar JOINS. </a:t>
            </a:r>
          </a:p>
          <a:p>
            <a:r>
              <a:rPr lang="es-ES" sz="1100" dirty="0"/>
              <a:t>○ Adjuntar el código SQL generado.</a:t>
            </a:r>
            <a:endParaRPr lang="es-ES" sz="1100" b="1" dirty="0"/>
          </a:p>
        </p:txBody>
      </p:sp>
      <p:sp>
        <p:nvSpPr>
          <p:cNvPr id="4" name="Título 1">
            <a:extLst>
              <a:ext uri="{FF2B5EF4-FFF2-40B4-BE49-F238E27FC236}">
                <a16:creationId xmlns:a16="http://schemas.microsoft.com/office/drawing/2014/main" id="{9E977DAD-4207-9036-4A49-5053E670BA41}"/>
              </a:ext>
            </a:extLst>
          </p:cNvPr>
          <p:cNvSpPr txBox="1">
            <a:spLocks/>
          </p:cNvSpPr>
          <p:nvPr/>
        </p:nvSpPr>
        <p:spPr>
          <a:xfrm>
            <a:off x="2157307" y="2211493"/>
            <a:ext cx="4826000" cy="98213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ES" sz="1100" b="1" dirty="0"/>
          </a:p>
        </p:txBody>
      </p:sp>
      <p:sp>
        <p:nvSpPr>
          <p:cNvPr id="8" name="Rectangle 4">
            <a:extLst>
              <a:ext uri="{FF2B5EF4-FFF2-40B4-BE49-F238E27FC236}">
                <a16:creationId xmlns:a16="http://schemas.microsoft.com/office/drawing/2014/main" id="{53FAE49E-C550-C82F-BD26-BE979A2C9346}"/>
              </a:ext>
            </a:extLst>
          </p:cNvPr>
          <p:cNvSpPr>
            <a:spLocks noChangeArrowheads="1"/>
          </p:cNvSpPr>
          <p:nvPr/>
        </p:nvSpPr>
        <p:spPr bwMode="auto">
          <a:xfrm>
            <a:off x="2157307" y="1626717"/>
            <a:ext cx="5344160"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CC7832"/>
                </a:solidFill>
                <a:effectLst/>
                <a:latin typeface="JetBrains Mono"/>
              </a:rPr>
              <a:t>SELECT </a:t>
            </a:r>
            <a:r>
              <a:rPr kumimoji="0" lang="es-ES" altLang="es-ES" sz="1000" b="0" i="0" u="none" strike="noStrike" cap="none" normalizeH="0" baseline="0" dirty="0" err="1">
                <a:ln>
                  <a:noFill/>
                </a:ln>
                <a:solidFill>
                  <a:srgbClr val="A9B7C6"/>
                </a:solidFill>
                <a:effectLst/>
                <a:latin typeface="JetBrains Mono"/>
              </a:rPr>
              <a:t>Detallepedido.</a:t>
            </a:r>
            <a:r>
              <a:rPr kumimoji="0" lang="es-ES" altLang="es-ES" sz="1000" b="0" i="0" u="none" strike="noStrike" cap="none" normalizeH="0" baseline="0" dirty="0" err="1">
                <a:ln>
                  <a:noFill/>
                </a:ln>
                <a:solidFill>
                  <a:srgbClr val="9876AA"/>
                </a:solidFill>
                <a:effectLst/>
                <a:latin typeface="JetBrains Mono"/>
              </a:rPr>
              <a:t>id_detalle_pedido</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a:ln>
                  <a:noFill/>
                </a:ln>
                <a:solidFill>
                  <a:srgbClr val="A9B7C6"/>
                </a:solidFill>
                <a:effectLst/>
                <a:latin typeface="JetBrains Mono"/>
              </a:rPr>
              <a:t>CODIGO_COMPRA</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a:ln>
                  <a:noFill/>
                </a:ln>
                <a:solidFill>
                  <a:srgbClr val="FFC66D"/>
                </a:solidFill>
                <a:effectLst/>
                <a:latin typeface="JetBrains Mono"/>
              </a:rPr>
              <a:t>CONCAT</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Cliente.</a:t>
            </a:r>
            <a:r>
              <a:rPr kumimoji="0" lang="es-ES" altLang="es-ES" sz="1000" b="0" i="0" u="none" strike="noStrike" cap="none" normalizeH="0" baseline="0" dirty="0" err="1">
                <a:ln>
                  <a:noFill/>
                </a:ln>
                <a:solidFill>
                  <a:srgbClr val="9876AA"/>
                </a:solidFill>
                <a:effectLst/>
                <a:latin typeface="JetBrains Mono"/>
              </a:rPr>
              <a:t>fullname</a:t>
            </a:r>
            <a:r>
              <a:rPr kumimoji="0" lang="es-ES" altLang="es-ES" sz="1000" b="0" i="0" u="none" strike="noStrike" cap="none" normalizeH="0" baseline="0" dirty="0" err="1">
                <a:ln>
                  <a:noFill/>
                </a:ln>
                <a:solidFill>
                  <a:srgbClr val="CC7832"/>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Cliente.</a:t>
            </a:r>
            <a:r>
              <a:rPr kumimoji="0" lang="es-ES" altLang="es-ES" sz="1000" b="0" i="0" u="none" strike="noStrike" cap="none" normalizeH="0" baseline="0" dirty="0" err="1">
                <a:ln>
                  <a:noFill/>
                </a:ln>
                <a:solidFill>
                  <a:srgbClr val="9876AA"/>
                </a:solidFill>
                <a:effectLst/>
                <a:latin typeface="JetBrains Mono"/>
              </a:rPr>
              <a:t>Lastname</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Nombre_completo</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Pedido.</a:t>
            </a:r>
            <a:r>
              <a:rPr kumimoji="0" lang="es-ES" altLang="es-ES" sz="1000" b="0" i="0" u="none" strike="noStrike" cap="none" normalizeH="0" baseline="0" dirty="0" err="1">
                <a:ln>
                  <a:noFill/>
                </a:ln>
                <a:solidFill>
                  <a:srgbClr val="9876AA"/>
                </a:solidFill>
                <a:effectLst/>
                <a:latin typeface="JetBrains Mono"/>
              </a:rPr>
              <a:t>articulo</a:t>
            </a:r>
            <a:r>
              <a:rPr kumimoji="0" lang="es-ES" altLang="es-ES" sz="1000" b="0" i="0" u="none" strike="noStrike" cap="none" normalizeH="0" baseline="0" dirty="0" err="1">
                <a:ln>
                  <a:noFill/>
                </a:ln>
                <a:solidFill>
                  <a:srgbClr val="CC7832"/>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Pedido.</a:t>
            </a:r>
            <a:r>
              <a:rPr kumimoji="0" lang="es-ES" altLang="es-ES" sz="1000" b="0" i="0" u="none" strike="noStrike" cap="none" normalizeH="0" baseline="0" dirty="0" err="1">
                <a:ln>
                  <a:noFill/>
                </a:ln>
                <a:solidFill>
                  <a:srgbClr val="9876AA"/>
                </a:solidFill>
                <a:effectLst/>
                <a:latin typeface="JetBrains Mono"/>
              </a:rPr>
              <a:t>costo</a:t>
            </a:r>
            <a:br>
              <a:rPr kumimoji="0" lang="es-ES" altLang="es-ES" sz="1000" b="0" i="0" u="none" strike="noStrike" cap="none" normalizeH="0" baseline="0" dirty="0">
                <a:ln>
                  <a:noFill/>
                </a:ln>
                <a:solidFill>
                  <a:srgbClr val="9876AA"/>
                </a:solidFill>
                <a:effectLst/>
                <a:latin typeface="JetBrains Mono"/>
              </a:rPr>
            </a:b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a:ln>
                  <a:noFill/>
                </a:ln>
                <a:solidFill>
                  <a:srgbClr val="CC7832"/>
                </a:solidFill>
                <a:effectLst/>
                <a:latin typeface="JetBrains Mono"/>
              </a:rPr>
              <a:t>FROM </a:t>
            </a:r>
            <a:r>
              <a:rPr kumimoji="0" lang="es-ES" altLang="es-ES" sz="1000" b="0" i="0" u="none" strike="noStrike" cap="none" normalizeH="0" baseline="0" dirty="0" err="1">
                <a:ln>
                  <a:noFill/>
                </a:ln>
                <a:solidFill>
                  <a:srgbClr val="A9B7C6"/>
                </a:solidFill>
                <a:effectLst/>
                <a:latin typeface="JetBrains Mono"/>
              </a:rPr>
              <a:t>DetallePedido</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CC7832"/>
                </a:solidFill>
                <a:effectLst/>
                <a:latin typeface="JetBrains Mono"/>
              </a:rPr>
              <a:t>INNER JOIN </a:t>
            </a:r>
            <a:r>
              <a:rPr kumimoji="0" lang="es-ES" altLang="es-ES" sz="1000" b="0" i="0" u="none" strike="noStrike" cap="none" normalizeH="0" baseline="0" dirty="0">
                <a:ln>
                  <a:noFill/>
                </a:ln>
                <a:solidFill>
                  <a:srgbClr val="A9B7C6"/>
                </a:solidFill>
                <a:effectLst/>
                <a:latin typeface="JetBrains Mono"/>
              </a:rPr>
              <a:t>Cliente </a:t>
            </a:r>
            <a:r>
              <a:rPr kumimoji="0" lang="es-ES" altLang="es-ES" sz="1000" b="0" i="0" u="none" strike="noStrike" cap="none" normalizeH="0" baseline="0" dirty="0">
                <a:ln>
                  <a:noFill/>
                </a:ln>
                <a:solidFill>
                  <a:srgbClr val="CC7832"/>
                </a:solidFill>
                <a:effectLst/>
                <a:latin typeface="JetBrains Mono"/>
              </a:rPr>
              <a:t>ON </a:t>
            </a:r>
            <a:r>
              <a:rPr kumimoji="0" lang="es-ES" altLang="es-ES" sz="1000" b="0" i="0" u="none" strike="noStrike" cap="none" normalizeH="0" baseline="0" dirty="0" err="1">
                <a:ln>
                  <a:noFill/>
                </a:ln>
                <a:solidFill>
                  <a:srgbClr val="A9B7C6"/>
                </a:solidFill>
                <a:effectLst/>
                <a:latin typeface="JetBrains Mono"/>
              </a:rPr>
              <a:t>Detallepedido.</a:t>
            </a:r>
            <a:r>
              <a:rPr kumimoji="0" lang="es-ES" altLang="es-ES" sz="1000" b="0" i="0" u="none" strike="noStrike" cap="none" normalizeH="0" baseline="0" dirty="0" err="1">
                <a:ln>
                  <a:noFill/>
                </a:ln>
                <a:solidFill>
                  <a:srgbClr val="9876AA"/>
                </a:solidFill>
                <a:effectLst/>
                <a:latin typeface="JetBrains Mono"/>
              </a:rPr>
              <a:t>id_cliente</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Cliente.</a:t>
            </a:r>
            <a:r>
              <a:rPr kumimoji="0" lang="es-ES" altLang="es-ES" sz="1000" b="0" i="0" u="none" strike="noStrike" cap="none" normalizeH="0" baseline="0" dirty="0" err="1">
                <a:ln>
                  <a:noFill/>
                </a:ln>
                <a:solidFill>
                  <a:srgbClr val="9876AA"/>
                </a:solidFill>
                <a:effectLst/>
                <a:latin typeface="JetBrains Mono"/>
              </a:rPr>
              <a:t>id_cliente</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a:ln>
                  <a:noFill/>
                </a:ln>
                <a:solidFill>
                  <a:srgbClr val="CC7832"/>
                </a:solidFill>
                <a:effectLst/>
                <a:latin typeface="JetBrains Mono"/>
              </a:rPr>
              <a:t>INNER JOIN </a:t>
            </a:r>
            <a:r>
              <a:rPr kumimoji="0" lang="es-ES" altLang="es-ES" sz="1000" b="0" i="0" u="none" strike="noStrike" cap="none" normalizeH="0" baseline="0" dirty="0">
                <a:ln>
                  <a:noFill/>
                </a:ln>
                <a:solidFill>
                  <a:srgbClr val="A9B7C6"/>
                </a:solidFill>
                <a:effectLst/>
                <a:latin typeface="JetBrains Mono"/>
              </a:rPr>
              <a:t>Pedido </a:t>
            </a:r>
            <a:r>
              <a:rPr kumimoji="0" lang="es-ES" altLang="es-ES" sz="1000" b="0" i="0" u="none" strike="noStrike" cap="none" normalizeH="0" baseline="0" dirty="0">
                <a:ln>
                  <a:noFill/>
                </a:ln>
                <a:solidFill>
                  <a:srgbClr val="CC7832"/>
                </a:solidFill>
                <a:effectLst/>
                <a:latin typeface="JetBrains Mono"/>
              </a:rPr>
              <a:t>ON </a:t>
            </a:r>
            <a:r>
              <a:rPr kumimoji="0" lang="es-ES" altLang="es-ES" sz="1000" b="0" i="0" u="none" strike="noStrike" cap="none" normalizeH="0" baseline="0" dirty="0" err="1">
                <a:ln>
                  <a:noFill/>
                </a:ln>
                <a:solidFill>
                  <a:srgbClr val="A9B7C6"/>
                </a:solidFill>
                <a:effectLst/>
                <a:latin typeface="JetBrains Mono"/>
              </a:rPr>
              <a:t>Detallepedido.</a:t>
            </a:r>
            <a:r>
              <a:rPr kumimoji="0" lang="es-ES" altLang="es-ES" sz="1000" b="0" i="0" u="none" strike="noStrike" cap="none" normalizeH="0" baseline="0" dirty="0" err="1">
                <a:ln>
                  <a:noFill/>
                </a:ln>
                <a:solidFill>
                  <a:srgbClr val="9876AA"/>
                </a:solidFill>
                <a:effectLst/>
                <a:latin typeface="JetBrains Mono"/>
              </a:rPr>
              <a:t>id_pedido</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Pedido.</a:t>
            </a:r>
            <a:r>
              <a:rPr kumimoji="0" lang="es-ES" altLang="es-ES" sz="1000" b="0" i="0" u="none" strike="noStrike" cap="none" normalizeH="0" baseline="0" dirty="0" err="1">
                <a:ln>
                  <a:noFill/>
                </a:ln>
                <a:solidFill>
                  <a:srgbClr val="9876AA"/>
                </a:solidFill>
                <a:effectLst/>
                <a:latin typeface="JetBrains Mono"/>
              </a:rPr>
              <a:t>id_pedido</a:t>
            </a:r>
            <a:r>
              <a:rPr kumimoji="0" lang="es-ES" altLang="es-ES" sz="1000" b="0" i="0" u="none" strike="noStrike" cap="none" normalizeH="0" baseline="0" dirty="0">
                <a:ln>
                  <a:noFill/>
                </a:ln>
                <a:solidFill>
                  <a:srgbClr val="CC783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55452ABD-DCD0-40D5-01DC-C6A5BA6C0C85}"/>
              </a:ext>
            </a:extLst>
          </p:cNvPr>
          <p:cNvPicPr>
            <a:picLocks noChangeAspect="1"/>
          </p:cNvPicPr>
          <p:nvPr/>
        </p:nvPicPr>
        <p:blipFill>
          <a:blip r:embed="rId2"/>
          <a:stretch>
            <a:fillRect/>
          </a:stretch>
        </p:blipFill>
        <p:spPr>
          <a:xfrm>
            <a:off x="2157307" y="3193627"/>
            <a:ext cx="5468113" cy="1019317"/>
          </a:xfrm>
          <a:prstGeom prst="rect">
            <a:avLst/>
          </a:prstGeom>
        </p:spPr>
      </p:pic>
    </p:spTree>
    <p:extLst>
      <p:ext uri="{BB962C8B-B14F-4D97-AF65-F5344CB8AC3E}">
        <p14:creationId xmlns:p14="http://schemas.microsoft.com/office/powerpoint/2010/main" val="120147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61FA1-90F9-DCA4-75F7-25A9D5EAD3FE}"/>
              </a:ext>
            </a:extLst>
          </p:cNvPr>
          <p:cNvSpPr txBox="1">
            <a:spLocks/>
          </p:cNvSpPr>
          <p:nvPr/>
        </p:nvSpPr>
        <p:spPr>
          <a:xfrm>
            <a:off x="128693" y="314583"/>
            <a:ext cx="3237653" cy="52832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100" dirty="0"/>
              <a:t>Mostrar los nombres y apellidos de los estudiantes inscritos en la materia ARQ-105, adicionalmente mostrar el nombre de la materia. </a:t>
            </a:r>
          </a:p>
        </p:txBody>
      </p:sp>
      <p:sp>
        <p:nvSpPr>
          <p:cNvPr id="3" name="Rectangle 1">
            <a:extLst>
              <a:ext uri="{FF2B5EF4-FFF2-40B4-BE49-F238E27FC236}">
                <a16:creationId xmlns:a16="http://schemas.microsoft.com/office/drawing/2014/main" id="{5792CE1E-87FF-C7D3-6B89-377FEC08B7BE}"/>
              </a:ext>
            </a:extLst>
          </p:cNvPr>
          <p:cNvSpPr>
            <a:spLocks noChangeArrowheads="1"/>
          </p:cNvSpPr>
          <p:nvPr/>
        </p:nvSpPr>
        <p:spPr bwMode="auto">
          <a:xfrm>
            <a:off x="128693" y="922250"/>
            <a:ext cx="329184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CC7832"/>
                </a:solidFill>
                <a:effectLst/>
                <a:latin typeface="JetBrains Mono"/>
              </a:rPr>
              <a:t>select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nombres</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apellidos</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mat.</a:t>
            </a:r>
            <a:r>
              <a:rPr kumimoji="0" lang="es-ES" altLang="es-ES" sz="1000" b="0" i="0" u="none" strike="noStrike" cap="none" normalizeH="0" baseline="0">
                <a:ln>
                  <a:noFill/>
                </a:ln>
                <a:solidFill>
                  <a:srgbClr val="9876AA"/>
                </a:solidFill>
                <a:effectLst/>
                <a:latin typeface="JetBrains Mono"/>
              </a:rPr>
              <a:t>cod_mat</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mat.</a:t>
            </a:r>
            <a:r>
              <a:rPr kumimoji="0" lang="es-ES" altLang="es-ES" sz="1000" b="0" i="0" u="none" strike="noStrike" cap="none" normalizeH="0" baseline="0">
                <a:ln>
                  <a:noFill/>
                </a:ln>
                <a:solidFill>
                  <a:srgbClr val="9876AA"/>
                </a:solidFill>
                <a:effectLst/>
                <a:latin typeface="JetBrains Mono"/>
              </a:rPr>
              <a:t>nombre_mat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CC7832"/>
                </a:solidFill>
                <a:effectLst/>
                <a:latin typeface="JetBrains Mono"/>
              </a:rPr>
              <a:t>from </a:t>
            </a:r>
            <a:r>
              <a:rPr kumimoji="0" lang="es-ES" altLang="es-ES" sz="1000" b="0" i="0" u="none" strike="noStrike" cap="none" normalizeH="0" baseline="0">
                <a:ln>
                  <a:noFill/>
                </a:ln>
                <a:solidFill>
                  <a:srgbClr val="A9B7C6"/>
                </a:solidFill>
                <a:effectLst/>
                <a:latin typeface="JetBrains Mono"/>
              </a:rPr>
              <a:t>estudiantes </a:t>
            </a:r>
            <a:r>
              <a:rPr kumimoji="0" lang="es-ES" altLang="es-ES" sz="1000" b="0" i="0" u="none" strike="noStrike" cap="none" normalizeH="0" baseline="0">
                <a:ln>
                  <a:noFill/>
                </a:ln>
                <a:solidFill>
                  <a:srgbClr val="CC7832"/>
                </a:solidFill>
                <a:effectLst/>
                <a:latin typeface="JetBrains Mono"/>
              </a:rPr>
              <a:t>as </a:t>
            </a:r>
            <a:r>
              <a:rPr kumimoji="0" lang="es-ES" altLang="es-ES" sz="1000" b="0" i="0" u="none" strike="noStrike" cap="none" normalizeH="0" baseline="0">
                <a:ln>
                  <a:noFill/>
                </a:ln>
                <a:solidFill>
                  <a:srgbClr val="A9B7C6"/>
                </a:solidFill>
                <a:effectLst/>
                <a:latin typeface="JetBrains Mono"/>
              </a:rPr>
              <a:t>est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inner join </a:t>
            </a:r>
            <a:r>
              <a:rPr kumimoji="0" lang="es-ES" altLang="es-ES" sz="1000" b="0" i="0" u="none" strike="noStrike" cap="none" normalizeH="0" baseline="0">
                <a:ln>
                  <a:noFill/>
                </a:ln>
                <a:solidFill>
                  <a:srgbClr val="A9B7C6"/>
                </a:solidFill>
                <a:effectLst/>
                <a:latin typeface="JetBrains Mono"/>
              </a:rPr>
              <a:t>inscripcion </a:t>
            </a:r>
            <a:r>
              <a:rPr kumimoji="0" lang="es-ES" altLang="es-ES" sz="1000" b="0" i="0" u="none" strike="noStrike" cap="none" normalizeH="0" baseline="0">
                <a:ln>
                  <a:noFill/>
                </a:ln>
                <a:solidFill>
                  <a:srgbClr val="CC7832"/>
                </a:solidFill>
                <a:effectLst/>
                <a:latin typeface="JetBrains Mono"/>
              </a:rPr>
              <a:t>as </a:t>
            </a:r>
            <a:r>
              <a:rPr kumimoji="0" lang="es-ES" altLang="es-ES" sz="1000" b="0" i="0" u="none" strike="noStrike" cap="none" normalizeH="0" baseline="0">
                <a:ln>
                  <a:noFill/>
                </a:ln>
                <a:solidFill>
                  <a:srgbClr val="A9B7C6"/>
                </a:solidFill>
                <a:effectLst/>
                <a:latin typeface="JetBrains Mono"/>
              </a:rPr>
              <a:t>ins </a:t>
            </a:r>
            <a:r>
              <a:rPr kumimoji="0" lang="es-ES" altLang="es-ES" sz="1000" b="0" i="0" u="none" strike="noStrike" cap="none" normalizeH="0" baseline="0">
                <a:ln>
                  <a:noFill/>
                </a:ln>
                <a:solidFill>
                  <a:srgbClr val="CC7832"/>
                </a:solidFill>
                <a:effectLst/>
                <a:latin typeface="JetBrains Mono"/>
              </a:rPr>
              <a:t>on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id_est </a:t>
            </a:r>
            <a:r>
              <a:rPr kumimoji="0" lang="es-ES" altLang="es-ES" sz="1000" b="0" i="0" u="none" strike="noStrike" cap="none" normalizeH="0" baseline="0">
                <a:ln>
                  <a:noFill/>
                </a:ln>
                <a:solidFill>
                  <a:srgbClr val="A9B7C6"/>
                </a:solidFill>
                <a:effectLst/>
                <a:latin typeface="JetBrains Mono"/>
              </a:rPr>
              <a:t>= ins.</a:t>
            </a:r>
            <a:r>
              <a:rPr kumimoji="0" lang="es-ES" altLang="es-ES" sz="1000" b="0" i="0" u="none" strike="noStrike" cap="none" normalizeH="0" baseline="0">
                <a:ln>
                  <a:noFill/>
                </a:ln>
                <a:solidFill>
                  <a:srgbClr val="9876AA"/>
                </a:solidFill>
                <a:effectLst/>
                <a:latin typeface="JetBrains Mono"/>
              </a:rPr>
              <a:t>id_est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9876AA"/>
                </a:solidFill>
                <a:effectLst/>
                <a:latin typeface="JetBrains Mono"/>
              </a:rPr>
              <a:t>         </a:t>
            </a:r>
            <a:r>
              <a:rPr kumimoji="0" lang="es-ES" altLang="es-ES" sz="1000" b="0" i="0" u="none" strike="noStrike" cap="none" normalizeH="0" baseline="0">
                <a:ln>
                  <a:noFill/>
                </a:ln>
                <a:solidFill>
                  <a:srgbClr val="CC7832"/>
                </a:solidFill>
                <a:effectLst/>
                <a:latin typeface="JetBrains Mono"/>
              </a:rPr>
              <a:t>inner join </a:t>
            </a:r>
            <a:r>
              <a:rPr kumimoji="0" lang="es-ES" altLang="es-ES" sz="1000" b="0" i="0" u="none" strike="noStrike" cap="none" normalizeH="0" baseline="0">
                <a:ln>
                  <a:noFill/>
                </a:ln>
                <a:solidFill>
                  <a:srgbClr val="A9B7C6"/>
                </a:solidFill>
                <a:effectLst/>
                <a:latin typeface="JetBrains Mono"/>
              </a:rPr>
              <a:t>materias </a:t>
            </a:r>
            <a:r>
              <a:rPr kumimoji="0" lang="es-ES" altLang="es-ES" sz="1000" b="0" i="0" u="none" strike="noStrike" cap="none" normalizeH="0" baseline="0">
                <a:ln>
                  <a:noFill/>
                </a:ln>
                <a:solidFill>
                  <a:srgbClr val="CC7832"/>
                </a:solidFill>
                <a:effectLst/>
                <a:latin typeface="JetBrains Mono"/>
              </a:rPr>
              <a:t>as </a:t>
            </a:r>
            <a:r>
              <a:rPr kumimoji="0" lang="es-ES" altLang="es-ES" sz="1000" b="0" i="0" u="none" strike="noStrike" cap="none" normalizeH="0" baseline="0">
                <a:ln>
                  <a:noFill/>
                </a:ln>
                <a:solidFill>
                  <a:srgbClr val="A9B7C6"/>
                </a:solidFill>
                <a:effectLst/>
                <a:latin typeface="JetBrains Mono"/>
              </a:rPr>
              <a:t>mat </a:t>
            </a:r>
            <a:r>
              <a:rPr kumimoji="0" lang="es-ES" altLang="es-ES" sz="1000" b="0" i="0" u="none" strike="noStrike" cap="none" normalizeH="0" baseline="0">
                <a:ln>
                  <a:noFill/>
                </a:ln>
                <a:solidFill>
                  <a:srgbClr val="CC7832"/>
                </a:solidFill>
                <a:effectLst/>
                <a:latin typeface="JetBrains Mono"/>
              </a:rPr>
              <a:t>on </a:t>
            </a:r>
            <a:r>
              <a:rPr kumimoji="0" lang="es-ES" altLang="es-ES" sz="1000" b="0" i="0" u="none" strike="noStrike" cap="none" normalizeH="0" baseline="0">
                <a:ln>
                  <a:noFill/>
                </a:ln>
                <a:solidFill>
                  <a:srgbClr val="A9B7C6"/>
                </a:solidFill>
                <a:effectLst/>
                <a:latin typeface="JetBrains Mono"/>
              </a:rPr>
              <a:t>ins.</a:t>
            </a:r>
            <a:r>
              <a:rPr kumimoji="0" lang="es-ES" altLang="es-ES" sz="1000" b="0" i="0" u="none" strike="noStrike" cap="none" normalizeH="0" baseline="0">
                <a:ln>
                  <a:noFill/>
                </a:ln>
                <a:solidFill>
                  <a:srgbClr val="9876AA"/>
                </a:solidFill>
                <a:effectLst/>
                <a:latin typeface="JetBrains Mono"/>
              </a:rPr>
              <a:t>id_mat </a:t>
            </a:r>
            <a:r>
              <a:rPr kumimoji="0" lang="es-ES" altLang="es-ES" sz="1000" b="0" i="0" u="none" strike="noStrike" cap="none" normalizeH="0" baseline="0">
                <a:ln>
                  <a:noFill/>
                </a:ln>
                <a:solidFill>
                  <a:srgbClr val="A9B7C6"/>
                </a:solidFill>
                <a:effectLst/>
                <a:latin typeface="JetBrains Mono"/>
              </a:rPr>
              <a:t>= mat.</a:t>
            </a:r>
            <a:r>
              <a:rPr kumimoji="0" lang="es-ES" altLang="es-ES" sz="1000" b="0" i="0" u="none" strike="noStrike" cap="none" normalizeH="0" baseline="0">
                <a:ln>
                  <a:noFill/>
                </a:ln>
                <a:solidFill>
                  <a:srgbClr val="9876AA"/>
                </a:solidFill>
                <a:effectLst/>
                <a:latin typeface="JetBrains Mono"/>
              </a:rPr>
              <a:t>id_mat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CC7832"/>
                </a:solidFill>
                <a:effectLst/>
                <a:latin typeface="JetBrains Mono"/>
              </a:rPr>
              <a:t>where </a:t>
            </a:r>
            <a:r>
              <a:rPr kumimoji="0" lang="es-ES" altLang="es-ES" sz="1000" b="0" i="0" u="none" strike="noStrike" cap="none" normalizeH="0" baseline="0">
                <a:ln>
                  <a:noFill/>
                </a:ln>
                <a:solidFill>
                  <a:srgbClr val="A9B7C6"/>
                </a:solidFill>
                <a:effectLst/>
                <a:latin typeface="JetBrains Mono"/>
              </a:rPr>
              <a:t>mat.</a:t>
            </a:r>
            <a:r>
              <a:rPr kumimoji="0" lang="es-ES" altLang="es-ES" sz="1000" b="0" i="0" u="none" strike="noStrike" cap="none" normalizeH="0" baseline="0">
                <a:ln>
                  <a:noFill/>
                </a:ln>
                <a:solidFill>
                  <a:srgbClr val="9876AA"/>
                </a:solidFill>
                <a:effectLst/>
                <a:latin typeface="JetBrains Mono"/>
              </a:rPr>
              <a:t>cod_mat </a:t>
            </a: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6A8759"/>
                </a:solidFill>
                <a:effectLst/>
                <a:latin typeface="JetBrains Mono"/>
              </a:rPr>
              <a:t>'ARQ-105'</a:t>
            </a:r>
            <a:r>
              <a:rPr kumimoji="0" lang="es-ES" altLang="es-ES" sz="1000" b="0" i="0" u="none" strike="noStrike" cap="none" normalizeH="0" baseline="0">
                <a:ln>
                  <a:noFill/>
                </a:ln>
                <a:solidFill>
                  <a:srgbClr val="CC7832"/>
                </a:solidFill>
                <a:effectLst/>
                <a:latin typeface="JetBrains Mono"/>
              </a:rPr>
              <a:t>;</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961B720-8C71-713A-9EDF-D0E5118E508C}"/>
              </a:ext>
            </a:extLst>
          </p:cNvPr>
          <p:cNvSpPr>
            <a:spLocks noChangeArrowheads="1"/>
          </p:cNvSpPr>
          <p:nvPr/>
        </p:nvSpPr>
        <p:spPr bwMode="auto">
          <a:xfrm>
            <a:off x="3833710" y="807984"/>
            <a:ext cx="487002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C7832"/>
                </a:solidFill>
                <a:effectLst/>
                <a:latin typeface="JetBrains Mono"/>
              </a:rPr>
              <a:t>create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function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err="1">
                <a:ln>
                  <a:noFill/>
                </a:ln>
                <a:solidFill>
                  <a:srgbClr val="FFC66D"/>
                </a:solidFill>
                <a:effectLst/>
                <a:latin typeface="JetBrains Mono"/>
              </a:rPr>
              <a:t>compara_materias</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cod_mat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20</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nombre_mat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20</a:t>
            </a:r>
            <a:r>
              <a:rPr kumimoji="0" lang="es-ES" altLang="es-ES" sz="1000" b="0" i="0" u="none" strike="noStrike" cap="none" normalizeH="0" baseline="0" dirty="0">
                <a:ln>
                  <a:noFill/>
                </a:ln>
                <a:solidFill>
                  <a:srgbClr val="A9B7C6"/>
                </a:solidFill>
                <a:effectLst/>
                <a:latin typeface="JetBrains Mono"/>
              </a:rPr>
              <a: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returns</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boolean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begin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declare </a:t>
            </a:r>
            <a:r>
              <a:rPr kumimoji="0" lang="es-ES" altLang="es-ES" sz="1000" b="0" i="0" u="none" strike="noStrike" cap="none" normalizeH="0" baseline="0" dirty="0">
                <a:ln>
                  <a:noFill/>
                </a:ln>
                <a:solidFill>
                  <a:srgbClr val="A9B7C6"/>
                </a:solidFill>
                <a:effectLst/>
                <a:latin typeface="JetBrains Mono"/>
              </a:rPr>
              <a:t>respuesta </a:t>
            </a:r>
            <a:r>
              <a:rPr kumimoji="0" lang="es-ES" altLang="es-ES" sz="1000" b="0" i="0" u="none" strike="noStrike" cap="none" normalizeH="0" baseline="0" dirty="0" err="1">
                <a:ln>
                  <a:noFill/>
                </a:ln>
                <a:solidFill>
                  <a:srgbClr val="CC7832"/>
                </a:solidFill>
                <a:effectLst/>
                <a:latin typeface="JetBrains Mono"/>
              </a:rPr>
              <a:t>boolean</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cod_mat</a:t>
            </a:r>
            <a:r>
              <a:rPr kumimoji="0" lang="es-ES" altLang="es-ES" sz="1000" b="0" i="0" u="none" strike="noStrike" cap="none" normalizeH="0" baseline="0" dirty="0">
                <a:ln>
                  <a:noFill/>
                </a:ln>
                <a:solidFill>
                  <a:srgbClr val="A9B7C6"/>
                </a:solidFill>
                <a:effectLst/>
                <a:latin typeface="JetBrains Mono"/>
              </a:rPr>
              <a:t> = </a:t>
            </a:r>
            <a:r>
              <a:rPr kumimoji="0" lang="es-ES" altLang="es-ES" sz="1000" b="0" i="0" u="none" strike="noStrike" cap="none" normalizeH="0" baseline="0" dirty="0" err="1">
                <a:ln>
                  <a:noFill/>
                </a:ln>
                <a:solidFill>
                  <a:srgbClr val="A9B7C6"/>
                </a:solidFill>
                <a:effectLst/>
                <a:latin typeface="JetBrains Mono"/>
              </a:rPr>
              <a:t>nombre_mat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then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set </a:t>
            </a:r>
            <a:r>
              <a:rPr kumimoji="0" lang="es-ES" altLang="es-ES" sz="1000" b="0" i="0" u="none" strike="noStrike" cap="none" normalizeH="0" baseline="0" dirty="0">
                <a:ln>
                  <a:noFill/>
                </a:ln>
                <a:solidFill>
                  <a:srgbClr val="A9B7C6"/>
                </a:solidFill>
                <a:effectLst/>
                <a:latin typeface="JetBrains Mono"/>
              </a:rPr>
              <a:t>respuesta=</a:t>
            </a:r>
            <a:r>
              <a:rPr kumimoji="0" lang="es-ES" altLang="es-ES" sz="1000" b="0" i="0" u="none" strike="noStrike" cap="none" normalizeH="0" baseline="0" dirty="0">
                <a:ln>
                  <a:noFill/>
                </a:ln>
                <a:solidFill>
                  <a:srgbClr val="6897BB"/>
                </a:solidFill>
                <a:effectLst/>
                <a:latin typeface="JetBrains Mono"/>
              </a:rPr>
              <a:t>1</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return </a:t>
            </a:r>
            <a:r>
              <a:rPr kumimoji="0" lang="es-ES" altLang="es-ES" sz="1000" b="0" i="0" u="none" strike="noStrike" cap="none" normalizeH="0" baseline="0" dirty="0">
                <a:ln>
                  <a:noFill/>
                </a:ln>
                <a:solidFill>
                  <a:srgbClr val="A9B7C6"/>
                </a:solidFill>
                <a:effectLst/>
                <a:latin typeface="JetBrains Mono"/>
              </a:rPr>
              <a:t>respuesta</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55032DF7-01B7-ECE7-9BC7-06E039C603FC}"/>
              </a:ext>
            </a:extLst>
          </p:cNvPr>
          <p:cNvSpPr txBox="1"/>
          <p:nvPr/>
        </p:nvSpPr>
        <p:spPr>
          <a:xfrm>
            <a:off x="3833710" y="117079"/>
            <a:ext cx="4544907" cy="461665"/>
          </a:xfrm>
          <a:prstGeom prst="rect">
            <a:avLst/>
          </a:prstGeom>
          <a:noFill/>
        </p:spPr>
        <p:txBody>
          <a:bodyPr wrap="square">
            <a:spAutoFit/>
          </a:bodyPr>
          <a:lstStyle/>
          <a:p>
            <a:pPr algn="ctr"/>
            <a:r>
              <a:rPr lang="es-ES" sz="1200" dirty="0"/>
              <a:t>Deberá de crear una función que reciba dos parámetros y esta función deberá ser utilizada en la cláusula WHERE. </a:t>
            </a:r>
          </a:p>
        </p:txBody>
      </p:sp>
      <p:sp>
        <p:nvSpPr>
          <p:cNvPr id="8" name="CuadroTexto 7">
            <a:extLst>
              <a:ext uri="{FF2B5EF4-FFF2-40B4-BE49-F238E27FC236}">
                <a16:creationId xmlns:a16="http://schemas.microsoft.com/office/drawing/2014/main" id="{E11C2778-082F-B0C1-708D-066EC03A2F96}"/>
              </a:ext>
            </a:extLst>
          </p:cNvPr>
          <p:cNvSpPr txBox="1"/>
          <p:nvPr/>
        </p:nvSpPr>
        <p:spPr>
          <a:xfrm>
            <a:off x="2086190" y="2590361"/>
            <a:ext cx="3495040" cy="430887"/>
          </a:xfrm>
          <a:prstGeom prst="rect">
            <a:avLst/>
          </a:prstGeom>
          <a:noFill/>
        </p:spPr>
        <p:txBody>
          <a:bodyPr wrap="square">
            <a:spAutoFit/>
          </a:bodyPr>
          <a:lstStyle/>
          <a:p>
            <a:r>
              <a:rPr lang="es-ES" sz="1100" dirty="0"/>
              <a:t>El resultado al ejecutar la consulta SQL debería ser el siguiente:</a:t>
            </a:r>
          </a:p>
        </p:txBody>
      </p:sp>
      <p:pic>
        <p:nvPicPr>
          <p:cNvPr id="10" name="Imagen 9">
            <a:extLst>
              <a:ext uri="{FF2B5EF4-FFF2-40B4-BE49-F238E27FC236}">
                <a16:creationId xmlns:a16="http://schemas.microsoft.com/office/drawing/2014/main" id="{FFA26185-922A-7EAD-1515-26DC242DE154}"/>
              </a:ext>
            </a:extLst>
          </p:cNvPr>
          <p:cNvPicPr>
            <a:picLocks noChangeAspect="1"/>
          </p:cNvPicPr>
          <p:nvPr/>
        </p:nvPicPr>
        <p:blipFill>
          <a:blip r:embed="rId2"/>
          <a:stretch>
            <a:fillRect/>
          </a:stretch>
        </p:blipFill>
        <p:spPr>
          <a:xfrm>
            <a:off x="1905979" y="4159651"/>
            <a:ext cx="3675251" cy="712455"/>
          </a:xfrm>
          <a:prstGeom prst="rect">
            <a:avLst/>
          </a:prstGeom>
        </p:spPr>
      </p:pic>
      <p:sp>
        <p:nvSpPr>
          <p:cNvPr id="11" name="Rectangle 3">
            <a:extLst>
              <a:ext uri="{FF2B5EF4-FFF2-40B4-BE49-F238E27FC236}">
                <a16:creationId xmlns:a16="http://schemas.microsoft.com/office/drawing/2014/main" id="{9A5DFF81-4CF0-82B0-B103-C47B4F7C8688}"/>
              </a:ext>
            </a:extLst>
          </p:cNvPr>
          <p:cNvSpPr>
            <a:spLocks noChangeArrowheads="1"/>
          </p:cNvSpPr>
          <p:nvPr/>
        </p:nvSpPr>
        <p:spPr bwMode="auto">
          <a:xfrm>
            <a:off x="2061764" y="3026693"/>
            <a:ext cx="340698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C7832"/>
                </a:solidFill>
                <a:effectLst/>
                <a:latin typeface="JetBrains Mono"/>
              </a:rPr>
              <a:t>select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nombres</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apellidos</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err="1">
                <a:ln>
                  <a:noFill/>
                </a:ln>
                <a:solidFill>
                  <a:srgbClr val="9876AA"/>
                </a:solidFill>
                <a:effectLst/>
                <a:latin typeface="JetBrains Mono"/>
              </a:rPr>
              <a:t>cod_mat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err="1">
                <a:ln>
                  <a:noFill/>
                </a:ln>
                <a:solidFill>
                  <a:srgbClr val="9876AA"/>
                </a:solidFill>
                <a:effectLst/>
                <a:latin typeface="JetBrains Mono"/>
              </a:rPr>
              <a:t>nombre_mat</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from</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estudiantes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inner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join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inscripcion</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id_est</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err="1">
                <a:ln>
                  <a:noFill/>
                </a:ln>
                <a:solidFill>
                  <a:srgbClr val="9876AA"/>
                </a:solidFill>
                <a:effectLst/>
                <a:latin typeface="JetBrains Mono"/>
              </a:rPr>
              <a:t>id_est</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inner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join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materias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err="1">
                <a:ln>
                  <a:noFill/>
                </a:ln>
                <a:solidFill>
                  <a:srgbClr val="9876AA"/>
                </a:solidFill>
                <a:effectLst/>
                <a:latin typeface="JetBrains Mono"/>
              </a:rPr>
              <a:t>id_mat</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err="1">
                <a:ln>
                  <a:noFill/>
                </a:ln>
                <a:solidFill>
                  <a:srgbClr val="9876AA"/>
                </a:solidFill>
                <a:effectLst/>
                <a:latin typeface="JetBrains Mono"/>
              </a:rPr>
              <a:t>id_mat</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where</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err="1">
                <a:ln>
                  <a:noFill/>
                </a:ln>
                <a:solidFill>
                  <a:srgbClr val="FFC66D"/>
                </a:solidFill>
                <a:effectLst/>
                <a:latin typeface="JetBrains Mono"/>
              </a:rPr>
              <a:t>compara_materias</a:t>
            </a:r>
            <a:r>
              <a:rPr kumimoji="0" lang="es-ES" altLang="es-ES" sz="1000" b="0" i="0" u="none" strike="noStrike" cap="none" normalizeH="0" baseline="0" dirty="0">
                <a:ln>
                  <a:noFill/>
                </a:ln>
                <a:solidFill>
                  <a:srgbClr val="A9B7C6"/>
                </a:solidFill>
                <a:effectLst/>
                <a:latin typeface="JetBrains Mono"/>
              </a:rPr>
              <a:t>(mat.</a:t>
            </a:r>
            <a:r>
              <a:rPr kumimoji="0" lang="es-ES" altLang="es-ES" sz="1000" b="0" i="0" u="none" strike="noStrike" cap="none" normalizeH="0" baseline="0" dirty="0">
                <a:ln>
                  <a:noFill/>
                </a:ln>
                <a:solidFill>
                  <a:srgbClr val="9876AA"/>
                </a:solidFill>
                <a:effectLst/>
                <a:latin typeface="JetBrains Mono"/>
              </a:rPr>
              <a:t>cod_mat</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a:ln>
                  <a:noFill/>
                </a:ln>
                <a:solidFill>
                  <a:srgbClr val="6A8759"/>
                </a:solidFill>
                <a:effectLst/>
                <a:latin typeface="JetBrains Mono"/>
              </a:rPr>
              <a:t>'ARQ-105'</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9249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C4624BA-D649-E03B-38E0-D6C857C81A2B}"/>
              </a:ext>
            </a:extLst>
          </p:cNvPr>
          <p:cNvSpPr txBox="1"/>
          <p:nvPr/>
        </p:nvSpPr>
        <p:spPr>
          <a:xfrm>
            <a:off x="2451947" y="554960"/>
            <a:ext cx="4075852" cy="600164"/>
          </a:xfrm>
          <a:prstGeom prst="rect">
            <a:avLst/>
          </a:prstGeom>
          <a:noFill/>
        </p:spPr>
        <p:txBody>
          <a:bodyPr wrap="square">
            <a:spAutoFit/>
          </a:bodyPr>
          <a:lstStyle/>
          <a:p>
            <a:r>
              <a:rPr lang="es-ES" sz="1100" dirty="0"/>
              <a:t>Crear una función que permita obtener el promedio de las edades del género masculino o femenino de los estudiantes inscritos en la asignatura ARQ-104</a:t>
            </a:r>
          </a:p>
        </p:txBody>
      </p:sp>
      <p:sp>
        <p:nvSpPr>
          <p:cNvPr id="5" name="Rectangle 2">
            <a:extLst>
              <a:ext uri="{FF2B5EF4-FFF2-40B4-BE49-F238E27FC236}">
                <a16:creationId xmlns:a16="http://schemas.microsoft.com/office/drawing/2014/main" id="{4388DB1D-4EE4-D4B9-C68E-A54F2BE7CA2B}"/>
              </a:ext>
            </a:extLst>
          </p:cNvPr>
          <p:cNvSpPr>
            <a:spLocks noChangeArrowheads="1"/>
          </p:cNvSpPr>
          <p:nvPr/>
        </p:nvSpPr>
        <p:spPr bwMode="auto">
          <a:xfrm>
            <a:off x="358985" y="1602164"/>
            <a:ext cx="3041227"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CC7832"/>
                </a:solidFill>
                <a:effectLst/>
                <a:latin typeface="JetBrains Mono"/>
              </a:rPr>
              <a:t>SELECT </a:t>
            </a:r>
            <a:r>
              <a:rPr kumimoji="0" lang="es-ES" altLang="es-ES" sz="1000" b="0" i="1" u="none" strike="noStrike" cap="none" normalizeH="0" baseline="0" dirty="0" err="1">
                <a:ln>
                  <a:noFill/>
                </a:ln>
                <a:solidFill>
                  <a:srgbClr val="FFC66D"/>
                </a:solidFill>
                <a:effectLst/>
                <a:latin typeface="JetBrains Mono"/>
              </a:rPr>
              <a:t>avg</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edad</a:t>
            </a:r>
            <a:r>
              <a:rPr kumimoji="0" lang="es-ES" altLang="es-ES" sz="1000" b="0" i="0" u="none" strike="noStrike" cap="none" normalizeH="0" baseline="0" dirty="0">
                <a:ln>
                  <a:noFill/>
                </a:ln>
                <a:solidFill>
                  <a:srgbClr val="A9B7C6"/>
                </a:solidFill>
                <a:effectLst/>
                <a:latin typeface="JetBrains Mono"/>
              </a:rPr>
              <a: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CC7832"/>
                </a:solidFill>
                <a:effectLst/>
                <a:latin typeface="JetBrains Mono"/>
              </a:rPr>
              <a:t>FROM </a:t>
            </a:r>
            <a:r>
              <a:rPr kumimoji="0" lang="es-ES" altLang="es-ES" sz="1000" b="0" i="0" u="none" strike="noStrike" cap="none" normalizeH="0" baseline="0" dirty="0">
                <a:ln>
                  <a:noFill/>
                </a:ln>
                <a:solidFill>
                  <a:srgbClr val="A9B7C6"/>
                </a:solidFill>
                <a:effectLst/>
                <a:latin typeface="JetBrains Mono"/>
              </a:rPr>
              <a:t>estudiantes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inner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join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inscripcion</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id_est</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err="1">
                <a:ln>
                  <a:noFill/>
                </a:ln>
                <a:solidFill>
                  <a:srgbClr val="9876AA"/>
                </a:solidFill>
                <a:effectLst/>
                <a:latin typeface="JetBrains Mono"/>
              </a:rPr>
              <a:t>id_est</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inner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join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materias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ins.</a:t>
            </a:r>
            <a:r>
              <a:rPr kumimoji="0" lang="es-ES" altLang="es-ES" sz="1000" b="0" i="0" u="none" strike="noStrike" cap="none" normalizeH="0" baseline="0" dirty="0" err="1">
                <a:ln>
                  <a:noFill/>
                </a:ln>
                <a:solidFill>
                  <a:srgbClr val="9876AA"/>
                </a:solidFill>
                <a:effectLst/>
                <a:latin typeface="JetBrains Mono"/>
              </a:rPr>
              <a:t>id_mat</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err="1">
                <a:ln>
                  <a:noFill/>
                </a:ln>
                <a:solidFill>
                  <a:srgbClr val="9876AA"/>
                </a:solidFill>
                <a:effectLst/>
                <a:latin typeface="JetBrains Mono"/>
              </a:rPr>
              <a:t>id_mat</a:t>
            </a:r>
            <a:br>
              <a:rPr kumimoji="0" lang="es-ES" altLang="es-ES" sz="1000" b="0" i="0" u="none" strike="noStrike" cap="none" normalizeH="0" baseline="0" dirty="0">
                <a:ln>
                  <a:noFill/>
                </a:ln>
                <a:solidFill>
                  <a:srgbClr val="9876AA"/>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where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sexo</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a:ln>
                  <a:noFill/>
                </a:ln>
                <a:solidFill>
                  <a:srgbClr val="6A8759"/>
                </a:solidFill>
                <a:effectLst/>
                <a:latin typeface="JetBrains Mono"/>
              </a:rPr>
              <a:t>'femenino' </a:t>
            </a:r>
            <a:r>
              <a:rPr kumimoji="0" lang="es-ES" altLang="es-ES" sz="1000" b="0" i="0" u="none" strike="noStrike" cap="none" normalizeH="0" baseline="0" dirty="0">
                <a:ln>
                  <a:noFill/>
                </a:ln>
                <a:solidFill>
                  <a:srgbClr val="CC7832"/>
                </a:solidFill>
                <a:effectLst/>
                <a:latin typeface="JetBrains Mono"/>
              </a:rPr>
              <a:t>and </a:t>
            </a:r>
            <a:r>
              <a:rPr kumimoji="0" lang="es-ES" altLang="es-ES" sz="1000" b="0" i="0" u="none" strike="noStrike" cap="none" normalizeH="0" baseline="0" dirty="0" err="1">
                <a:ln>
                  <a:noFill/>
                </a:ln>
                <a:solidFill>
                  <a:srgbClr val="A9B7C6"/>
                </a:solidFill>
                <a:effectLst/>
                <a:latin typeface="JetBrains Mono"/>
              </a:rPr>
              <a:t>mat.</a:t>
            </a:r>
            <a:r>
              <a:rPr kumimoji="0" lang="es-ES" altLang="es-ES" sz="1000" b="0" i="0" u="none" strike="noStrike" cap="none" normalizeH="0" baseline="0" dirty="0" err="1">
                <a:ln>
                  <a:noFill/>
                </a:ln>
                <a:solidFill>
                  <a:srgbClr val="9876AA"/>
                </a:solidFill>
                <a:effectLst/>
                <a:latin typeface="JetBrains Mono"/>
              </a:rPr>
              <a:t>cod_mat</a:t>
            </a:r>
            <a:r>
              <a:rPr kumimoji="0" lang="es-ES" altLang="es-ES" sz="1000" b="0" i="0" u="none" strike="noStrike" cap="none" normalizeH="0" baseline="0" dirty="0">
                <a:ln>
                  <a:noFill/>
                </a:ln>
                <a:solidFill>
                  <a:srgbClr val="9876AA"/>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a:ln>
                  <a:noFill/>
                </a:ln>
                <a:solidFill>
                  <a:srgbClr val="6A8759"/>
                </a:solidFill>
                <a:effectLst/>
                <a:latin typeface="JetBrains Mono"/>
              </a:rPr>
              <a:t>'ARQ-104'</a:t>
            </a:r>
            <a:r>
              <a:rPr kumimoji="0" lang="es-ES" altLang="es-ES" sz="1000" b="0" i="0" u="none" strike="noStrike" cap="none" normalizeH="0" baseline="0" dirty="0">
                <a:ln>
                  <a:noFill/>
                </a:ln>
                <a:solidFill>
                  <a:srgbClr val="CC783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ED9A852C-DE85-7C0B-21F9-83F546AF92A0}"/>
              </a:ext>
            </a:extLst>
          </p:cNvPr>
          <p:cNvSpPr>
            <a:spLocks noChangeArrowheads="1"/>
          </p:cNvSpPr>
          <p:nvPr/>
        </p:nvSpPr>
        <p:spPr bwMode="auto">
          <a:xfrm>
            <a:off x="4287520" y="1602164"/>
            <a:ext cx="436202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CC7832"/>
                </a:solidFill>
                <a:effectLst/>
                <a:latin typeface="JetBrains Mono"/>
              </a:rPr>
              <a:t>CREATE OR REPLACE FUNCTION </a:t>
            </a:r>
            <a:r>
              <a:rPr kumimoji="0" lang="es-ES" altLang="es-ES" sz="1000" b="0" i="1" u="none" strike="noStrike" cap="none" normalizeH="0" baseline="0">
                <a:ln>
                  <a:noFill/>
                </a:ln>
                <a:solidFill>
                  <a:srgbClr val="FFC66D"/>
                </a:solidFill>
                <a:effectLst/>
                <a:latin typeface="JetBrains Mono"/>
              </a:rPr>
              <a:t>get_avg_est</a:t>
            </a:r>
            <a:r>
              <a:rPr kumimoji="0" lang="es-ES" altLang="es-ES" sz="1000" b="0" i="0" u="none" strike="noStrike" cap="none" normalizeH="0" baseline="0">
                <a:ln>
                  <a:noFill/>
                </a:ln>
                <a:solidFill>
                  <a:srgbClr val="A9B7C6"/>
                </a:solidFill>
                <a:effectLst/>
                <a:latin typeface="JetBrains Mono"/>
              </a:rPr>
              <a:t>(genero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10</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codMateria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10</a:t>
            </a:r>
            <a:r>
              <a:rPr kumimoji="0" lang="es-ES" altLang="es-ES" sz="1000" b="0" i="0" u="none" strike="noStrike" cap="none" normalizeH="0" baseline="0">
                <a:ln>
                  <a:noFill/>
                </a:ln>
                <a:solidFill>
                  <a:srgbClr val="A9B7C6"/>
                </a:solidFill>
                <a:effectLst/>
                <a:latin typeface="JetBrains Mono"/>
              </a:rPr>
              <a: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RETURNS INTEGER</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BEGIN</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declare </a:t>
            </a:r>
            <a:r>
              <a:rPr kumimoji="0" lang="es-ES" altLang="es-ES" sz="1000" b="0" i="0" u="none" strike="noStrike" cap="none" normalizeH="0" baseline="0">
                <a:ln>
                  <a:noFill/>
                </a:ln>
                <a:solidFill>
                  <a:srgbClr val="A9B7C6"/>
                </a:solidFill>
                <a:effectLst/>
                <a:latin typeface="JetBrains Mono"/>
              </a:rPr>
              <a:t>avgEdad </a:t>
            </a:r>
            <a:r>
              <a:rPr kumimoji="0" lang="es-ES" altLang="es-ES" sz="1000" b="0" i="0" u="none" strike="noStrike" cap="none" normalizeH="0" baseline="0">
                <a:ln>
                  <a:noFill/>
                </a:ln>
                <a:solidFill>
                  <a:srgbClr val="CC7832"/>
                </a:solidFill>
                <a:effectLst/>
                <a:latin typeface="JetBrains Mono"/>
              </a:rPr>
              <a:t>int default </a:t>
            </a:r>
            <a:r>
              <a:rPr kumimoji="0" lang="es-ES" altLang="es-ES" sz="1000" b="0" i="0" u="none" strike="noStrike" cap="none" normalizeH="0" baseline="0">
                <a:ln>
                  <a:noFill/>
                </a:ln>
                <a:solidFill>
                  <a:srgbClr val="6897BB"/>
                </a:solidFill>
                <a:effectLst/>
                <a:latin typeface="JetBrains Mono"/>
              </a:rPr>
              <a:t>0</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SELECT </a:t>
            </a:r>
            <a:r>
              <a:rPr kumimoji="0" lang="es-ES" altLang="es-ES" sz="1000" b="0" i="1" u="none" strike="noStrike" cap="none" normalizeH="0" baseline="0">
                <a:ln>
                  <a:noFill/>
                </a:ln>
                <a:solidFill>
                  <a:srgbClr val="FFC66D"/>
                </a:solidFill>
                <a:effectLst/>
                <a:latin typeface="JetBrains Mono"/>
              </a:rPr>
              <a:t>avg</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edad</a:t>
            </a: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into </a:t>
            </a:r>
            <a:r>
              <a:rPr kumimoji="0" lang="es-ES" altLang="es-ES" sz="1000" b="0" i="0" u="none" strike="noStrike" cap="none" normalizeH="0" baseline="0">
                <a:ln>
                  <a:noFill/>
                </a:ln>
                <a:solidFill>
                  <a:srgbClr val="A9B7C6"/>
                </a:solidFill>
                <a:effectLst/>
                <a:latin typeface="JetBrains Mono"/>
              </a:rPr>
              <a:t>avgEdad</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FROM </a:t>
            </a:r>
            <a:r>
              <a:rPr kumimoji="0" lang="es-ES" altLang="es-ES" sz="1000" b="0" i="0" u="none" strike="noStrike" cap="none" normalizeH="0" baseline="0">
                <a:ln>
                  <a:noFill/>
                </a:ln>
                <a:solidFill>
                  <a:srgbClr val="A9B7C6"/>
                </a:solidFill>
                <a:effectLst/>
                <a:latin typeface="JetBrains Mono"/>
              </a:rPr>
              <a:t>estudiantes </a:t>
            </a:r>
            <a:r>
              <a:rPr kumimoji="0" lang="es-ES" altLang="es-ES" sz="1000" b="0" i="0" u="none" strike="noStrike" cap="none" normalizeH="0" baseline="0">
                <a:ln>
                  <a:noFill/>
                </a:ln>
                <a:solidFill>
                  <a:srgbClr val="CC7832"/>
                </a:solidFill>
                <a:effectLst/>
                <a:latin typeface="JetBrains Mono"/>
              </a:rPr>
              <a:t>AS </a:t>
            </a:r>
            <a:r>
              <a:rPr kumimoji="0" lang="es-ES" altLang="es-ES" sz="1000" b="0" i="0" u="none" strike="noStrike" cap="none" normalizeH="0" baseline="0">
                <a:ln>
                  <a:noFill/>
                </a:ln>
                <a:solidFill>
                  <a:srgbClr val="A9B7C6"/>
                </a:solidFill>
                <a:effectLst/>
                <a:latin typeface="JetBrains Mono"/>
              </a:rPr>
              <a:t>est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inner join </a:t>
            </a:r>
            <a:r>
              <a:rPr kumimoji="0" lang="es-ES" altLang="es-ES" sz="1000" b="0" i="0" u="none" strike="noStrike" cap="none" normalizeH="0" baseline="0">
                <a:ln>
                  <a:noFill/>
                </a:ln>
                <a:solidFill>
                  <a:srgbClr val="A9B7C6"/>
                </a:solidFill>
                <a:effectLst/>
                <a:latin typeface="JetBrains Mono"/>
              </a:rPr>
              <a:t>inscripcion ins </a:t>
            </a:r>
            <a:r>
              <a:rPr kumimoji="0" lang="es-ES" altLang="es-ES" sz="1000" b="0" i="0" u="none" strike="noStrike" cap="none" normalizeH="0" baseline="0">
                <a:ln>
                  <a:noFill/>
                </a:ln>
                <a:solidFill>
                  <a:srgbClr val="CC7832"/>
                </a:solidFill>
                <a:effectLst/>
                <a:latin typeface="JetBrains Mono"/>
              </a:rPr>
              <a:t>on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id_est </a:t>
            </a:r>
            <a:r>
              <a:rPr kumimoji="0" lang="es-ES" altLang="es-ES" sz="1000" b="0" i="0" u="none" strike="noStrike" cap="none" normalizeH="0" baseline="0">
                <a:ln>
                  <a:noFill/>
                </a:ln>
                <a:solidFill>
                  <a:srgbClr val="A9B7C6"/>
                </a:solidFill>
                <a:effectLst/>
                <a:latin typeface="JetBrains Mono"/>
              </a:rPr>
              <a:t>= ins.</a:t>
            </a:r>
            <a:r>
              <a:rPr kumimoji="0" lang="es-ES" altLang="es-ES" sz="1000" b="0" i="0" u="none" strike="noStrike" cap="none" normalizeH="0" baseline="0">
                <a:ln>
                  <a:noFill/>
                </a:ln>
                <a:solidFill>
                  <a:srgbClr val="9876AA"/>
                </a:solidFill>
                <a:effectLst/>
                <a:latin typeface="JetBrains Mono"/>
              </a:rPr>
              <a:t>id_est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9876AA"/>
                </a:solidFill>
                <a:effectLst/>
                <a:latin typeface="JetBrains Mono"/>
              </a:rPr>
              <a:t>             </a:t>
            </a:r>
            <a:r>
              <a:rPr kumimoji="0" lang="es-ES" altLang="es-ES" sz="1000" b="0" i="0" u="none" strike="noStrike" cap="none" normalizeH="0" baseline="0">
                <a:ln>
                  <a:noFill/>
                </a:ln>
                <a:solidFill>
                  <a:srgbClr val="CC7832"/>
                </a:solidFill>
                <a:effectLst/>
                <a:latin typeface="JetBrains Mono"/>
              </a:rPr>
              <a:t>inner join </a:t>
            </a:r>
            <a:r>
              <a:rPr kumimoji="0" lang="es-ES" altLang="es-ES" sz="1000" b="0" i="0" u="none" strike="noStrike" cap="none" normalizeH="0" baseline="0">
                <a:ln>
                  <a:noFill/>
                </a:ln>
                <a:solidFill>
                  <a:srgbClr val="A9B7C6"/>
                </a:solidFill>
                <a:effectLst/>
                <a:latin typeface="JetBrains Mono"/>
              </a:rPr>
              <a:t>materias mat </a:t>
            </a:r>
            <a:r>
              <a:rPr kumimoji="0" lang="es-ES" altLang="es-ES" sz="1000" b="0" i="0" u="none" strike="noStrike" cap="none" normalizeH="0" baseline="0">
                <a:ln>
                  <a:noFill/>
                </a:ln>
                <a:solidFill>
                  <a:srgbClr val="CC7832"/>
                </a:solidFill>
                <a:effectLst/>
                <a:latin typeface="JetBrains Mono"/>
              </a:rPr>
              <a:t>on </a:t>
            </a:r>
            <a:r>
              <a:rPr kumimoji="0" lang="es-ES" altLang="es-ES" sz="1000" b="0" i="0" u="none" strike="noStrike" cap="none" normalizeH="0" baseline="0">
                <a:ln>
                  <a:noFill/>
                </a:ln>
                <a:solidFill>
                  <a:srgbClr val="A9B7C6"/>
                </a:solidFill>
                <a:effectLst/>
                <a:latin typeface="JetBrains Mono"/>
              </a:rPr>
              <a:t>ins.</a:t>
            </a:r>
            <a:r>
              <a:rPr kumimoji="0" lang="es-ES" altLang="es-ES" sz="1000" b="0" i="0" u="none" strike="noStrike" cap="none" normalizeH="0" baseline="0">
                <a:ln>
                  <a:noFill/>
                </a:ln>
                <a:solidFill>
                  <a:srgbClr val="9876AA"/>
                </a:solidFill>
                <a:effectLst/>
                <a:latin typeface="JetBrains Mono"/>
              </a:rPr>
              <a:t>id_mat </a:t>
            </a:r>
            <a:r>
              <a:rPr kumimoji="0" lang="es-ES" altLang="es-ES" sz="1000" b="0" i="0" u="none" strike="noStrike" cap="none" normalizeH="0" baseline="0">
                <a:ln>
                  <a:noFill/>
                </a:ln>
                <a:solidFill>
                  <a:srgbClr val="A9B7C6"/>
                </a:solidFill>
                <a:effectLst/>
                <a:latin typeface="JetBrains Mono"/>
              </a:rPr>
              <a:t>= mat.</a:t>
            </a:r>
            <a:r>
              <a:rPr kumimoji="0" lang="es-ES" altLang="es-ES" sz="1000" b="0" i="0" u="none" strike="noStrike" cap="none" normalizeH="0" baseline="0">
                <a:ln>
                  <a:noFill/>
                </a:ln>
                <a:solidFill>
                  <a:srgbClr val="9876AA"/>
                </a:solidFill>
                <a:effectLst/>
                <a:latin typeface="JetBrains Mono"/>
              </a:rPr>
              <a:t>id_mat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9876AA"/>
                </a:solidFill>
                <a:effectLst/>
                <a:latin typeface="JetBrains Mono"/>
              </a:rPr>
              <a:t>    </a:t>
            </a:r>
            <a:r>
              <a:rPr kumimoji="0" lang="es-ES" altLang="es-ES" sz="1000" b="0" i="0" u="none" strike="noStrike" cap="none" normalizeH="0" baseline="0">
                <a:ln>
                  <a:noFill/>
                </a:ln>
                <a:solidFill>
                  <a:srgbClr val="CC7832"/>
                </a:solidFill>
                <a:effectLst/>
                <a:latin typeface="JetBrains Mono"/>
              </a:rPr>
              <a:t>where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sexo </a:t>
            </a:r>
            <a:r>
              <a:rPr kumimoji="0" lang="es-ES" altLang="es-ES" sz="1000" b="0" i="0" u="none" strike="noStrike" cap="none" normalizeH="0" baseline="0">
                <a:ln>
                  <a:noFill/>
                </a:ln>
                <a:solidFill>
                  <a:srgbClr val="A9B7C6"/>
                </a:solidFill>
                <a:effectLst/>
                <a:latin typeface="JetBrains Mono"/>
              </a:rPr>
              <a:t>= genero </a:t>
            </a:r>
            <a:r>
              <a:rPr kumimoji="0" lang="es-ES" altLang="es-ES" sz="1000" b="0" i="0" u="none" strike="noStrike" cap="none" normalizeH="0" baseline="0">
                <a:ln>
                  <a:noFill/>
                </a:ln>
                <a:solidFill>
                  <a:srgbClr val="CC7832"/>
                </a:solidFill>
                <a:effectLst/>
                <a:latin typeface="JetBrains Mono"/>
              </a:rPr>
              <a:t>and </a:t>
            </a:r>
            <a:r>
              <a:rPr kumimoji="0" lang="es-ES" altLang="es-ES" sz="1000" b="0" i="0" u="none" strike="noStrike" cap="none" normalizeH="0" baseline="0">
                <a:ln>
                  <a:noFill/>
                </a:ln>
                <a:solidFill>
                  <a:srgbClr val="A9B7C6"/>
                </a:solidFill>
                <a:effectLst/>
                <a:latin typeface="JetBrains Mono"/>
              </a:rPr>
              <a:t>mat.</a:t>
            </a:r>
            <a:r>
              <a:rPr kumimoji="0" lang="es-ES" altLang="es-ES" sz="1000" b="0" i="0" u="none" strike="noStrike" cap="none" normalizeH="0" baseline="0">
                <a:ln>
                  <a:noFill/>
                </a:ln>
                <a:solidFill>
                  <a:srgbClr val="9876AA"/>
                </a:solidFill>
                <a:effectLst/>
                <a:latin typeface="JetBrains Mono"/>
              </a:rPr>
              <a:t>cod_mat </a:t>
            </a:r>
            <a:r>
              <a:rPr kumimoji="0" lang="es-ES" altLang="es-ES" sz="1000" b="0" i="0" u="none" strike="noStrike" cap="none" normalizeH="0" baseline="0">
                <a:ln>
                  <a:noFill/>
                </a:ln>
                <a:solidFill>
                  <a:srgbClr val="A9B7C6"/>
                </a:solidFill>
                <a:effectLst/>
                <a:latin typeface="JetBrains Mono"/>
              </a:rPr>
              <a:t>= codMateria</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return </a:t>
            </a:r>
            <a:r>
              <a:rPr kumimoji="0" lang="es-ES" altLang="es-ES" sz="1000" b="0" i="0" u="none" strike="noStrike" cap="none" normalizeH="0" baseline="0">
                <a:ln>
                  <a:noFill/>
                </a:ln>
                <a:solidFill>
                  <a:srgbClr val="A9B7C6"/>
                </a:solidFill>
                <a:effectLst/>
                <a:latin typeface="JetBrains Mono"/>
              </a:rPr>
              <a:t>avgEdad</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END;</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784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5D071191-1698-8156-C396-1D1AB3B52903}"/>
              </a:ext>
            </a:extLst>
          </p:cNvPr>
          <p:cNvSpPr txBox="1"/>
          <p:nvPr/>
        </p:nvSpPr>
        <p:spPr>
          <a:xfrm>
            <a:off x="2981960" y="129161"/>
            <a:ext cx="3689773" cy="938719"/>
          </a:xfrm>
          <a:prstGeom prst="rect">
            <a:avLst/>
          </a:prstGeom>
          <a:noFill/>
        </p:spPr>
        <p:txBody>
          <a:bodyPr wrap="square">
            <a:spAutoFit/>
          </a:bodyPr>
          <a:lstStyle/>
          <a:p>
            <a:r>
              <a:rPr lang="es-ES" sz="1100" dirty="0"/>
              <a:t>Crear una función que permita concatenar 3 cadenas. </a:t>
            </a:r>
          </a:p>
          <a:p>
            <a:r>
              <a:rPr lang="es-ES" sz="1100" dirty="0"/>
              <a:t>○ La función recibe 3 parámetros. </a:t>
            </a:r>
          </a:p>
          <a:p>
            <a:r>
              <a:rPr lang="es-ES" sz="1100" dirty="0"/>
              <a:t>○ Si las cadenas fuesen: ■ Pepito ■ Pep ■ 50 </a:t>
            </a:r>
          </a:p>
          <a:p>
            <a:r>
              <a:rPr lang="es-ES" sz="1100" dirty="0"/>
              <a:t>○ La salida debería ser: (Pepito), (Pep), (50) </a:t>
            </a:r>
          </a:p>
          <a:p>
            <a:r>
              <a:rPr lang="es-ES" sz="1100" dirty="0"/>
              <a:t>○ La función creada utilizarlo en una consulta SQL. </a:t>
            </a:r>
          </a:p>
        </p:txBody>
      </p:sp>
      <p:sp>
        <p:nvSpPr>
          <p:cNvPr id="13" name="Rectangle 1">
            <a:extLst>
              <a:ext uri="{FF2B5EF4-FFF2-40B4-BE49-F238E27FC236}">
                <a16:creationId xmlns:a16="http://schemas.microsoft.com/office/drawing/2014/main" id="{EC105B2F-04A3-9D1E-104B-2D64F8F772C9}"/>
              </a:ext>
            </a:extLst>
          </p:cNvPr>
          <p:cNvSpPr>
            <a:spLocks noChangeArrowheads="1"/>
          </p:cNvSpPr>
          <p:nvPr/>
        </p:nvSpPr>
        <p:spPr bwMode="auto">
          <a:xfrm>
            <a:off x="2228426" y="1257148"/>
            <a:ext cx="4883573"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CC7832"/>
                </a:solidFill>
                <a:effectLst/>
                <a:latin typeface="JetBrains Mono"/>
              </a:rPr>
              <a:t>create function </a:t>
            </a:r>
            <a:r>
              <a:rPr kumimoji="0" lang="es-ES" altLang="es-ES" sz="1000" b="0" i="1" u="none" strike="noStrike" cap="none" normalizeH="0" baseline="0">
                <a:ln>
                  <a:noFill/>
                </a:ln>
                <a:solidFill>
                  <a:srgbClr val="FFC66D"/>
                </a:solidFill>
                <a:effectLst/>
                <a:latin typeface="JetBrains Mono"/>
              </a:rPr>
              <a:t>getParametros</a:t>
            </a:r>
            <a:r>
              <a:rPr kumimoji="0" lang="es-ES" altLang="es-ES" sz="1000" b="0" i="0" u="none" strike="noStrike" cap="none" normalizeH="0" baseline="0">
                <a:ln>
                  <a:noFill/>
                </a:ln>
                <a:solidFill>
                  <a:srgbClr val="A9B7C6"/>
                </a:solidFill>
                <a:effectLst/>
                <a:latin typeface="JetBrains Mono"/>
              </a:rPr>
              <a:t>(par1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20</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par2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20</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par3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20</a:t>
            </a:r>
            <a:r>
              <a:rPr kumimoji="0" lang="es-ES" altLang="es-ES" sz="1000" b="0" i="0" u="none" strike="noStrike" cap="none" normalizeH="0" baseline="0">
                <a:ln>
                  <a:noFill/>
                </a:ln>
                <a:solidFill>
                  <a:srgbClr val="A9B7C6"/>
                </a:solidFill>
                <a:effectLst/>
                <a:latin typeface="JetBrains Mono"/>
              </a:rPr>
              <a: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A9B7C6"/>
                </a:solidFill>
                <a:effectLst/>
                <a:latin typeface="JetBrains Mono"/>
              </a:rPr>
              <a:t>    </a:t>
            </a:r>
            <a:r>
              <a:rPr kumimoji="0" lang="es-ES" altLang="es-ES" sz="1000" b="0" i="0" u="none" strike="noStrike" cap="none" normalizeH="0" baseline="0">
                <a:ln>
                  <a:noFill/>
                </a:ln>
                <a:solidFill>
                  <a:srgbClr val="CC7832"/>
                </a:solidFill>
                <a:effectLst/>
                <a:latin typeface="JetBrains Mono"/>
              </a:rPr>
              <a:t>returns 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60</a:t>
            </a:r>
            <a:r>
              <a:rPr kumimoji="0" lang="es-ES" altLang="es-ES" sz="1000" b="0" i="0" u="none" strike="noStrike" cap="none" normalizeH="0" baseline="0">
                <a:ln>
                  <a:noFill/>
                </a:ln>
                <a:solidFill>
                  <a:srgbClr val="A9B7C6"/>
                </a:solidFill>
                <a:effectLst/>
                <a:latin typeface="JetBrains Mono"/>
              </a:rPr>
              <a: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CC7832"/>
                </a:solidFill>
                <a:effectLst/>
                <a:latin typeface="JetBrains Mono"/>
              </a:rPr>
              <a:t>begin</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declare </a:t>
            </a:r>
            <a:r>
              <a:rPr kumimoji="0" lang="es-ES" altLang="es-ES" sz="1000" b="0" i="0" u="none" strike="noStrike" cap="none" normalizeH="0" baseline="0">
                <a:ln>
                  <a:noFill/>
                </a:ln>
                <a:solidFill>
                  <a:srgbClr val="A9B7C6"/>
                </a:solidFill>
                <a:effectLst/>
                <a:latin typeface="JetBrains Mono"/>
              </a:rPr>
              <a:t>resultado </a:t>
            </a:r>
            <a:r>
              <a:rPr kumimoji="0" lang="es-ES" altLang="es-ES" sz="1000" b="0" i="0" u="none" strike="noStrike" cap="none" normalizeH="0" baseline="0">
                <a:ln>
                  <a:noFill/>
                </a:ln>
                <a:solidFill>
                  <a:srgbClr val="CC7832"/>
                </a:solidFill>
                <a:effectLst/>
                <a:latin typeface="JetBrains Mono"/>
              </a:rPr>
              <a:t>varchar</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897BB"/>
                </a:solidFill>
                <a:effectLst/>
                <a:latin typeface="JetBrains Mono"/>
              </a:rPr>
              <a:t>60</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set </a:t>
            </a:r>
            <a:r>
              <a:rPr kumimoji="0" lang="es-ES" altLang="es-ES" sz="1000" b="0" i="0" u="none" strike="noStrike" cap="none" normalizeH="0" baseline="0">
                <a:ln>
                  <a:noFill/>
                </a:ln>
                <a:solidFill>
                  <a:srgbClr val="A9B7C6"/>
                </a:solidFill>
                <a:effectLst/>
                <a:latin typeface="JetBrains Mono"/>
              </a:rPr>
              <a:t>resultado = </a:t>
            </a:r>
            <a:r>
              <a:rPr kumimoji="0" lang="es-ES" altLang="es-ES" sz="1000" b="0" i="1" u="none" strike="noStrike" cap="none" normalizeH="0" baseline="0">
                <a:ln>
                  <a:noFill/>
                </a:ln>
                <a:solidFill>
                  <a:srgbClr val="FFC66D"/>
                </a:solidFill>
                <a:effectLst/>
                <a:latin typeface="JetBrains Mono"/>
              </a:rPr>
              <a:t>CONCAT</a:t>
            </a:r>
            <a:r>
              <a:rPr kumimoji="0" lang="es-ES" altLang="es-ES" sz="1000" b="0" i="0" u="none" strike="noStrike" cap="none" normalizeH="0" baseline="0">
                <a:ln>
                  <a:noFill/>
                </a:ln>
                <a:solidFill>
                  <a:srgbClr val="A9B7C6"/>
                </a:solidFill>
                <a:effectLst/>
                <a:latin typeface="JetBrains Mono"/>
              </a:rPr>
              <a:t>(par1</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6A8759"/>
                </a:solidFill>
                <a:effectLst/>
                <a:latin typeface="JetBrains Mono"/>
              </a:rPr>
              <a:t>' '</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par2</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6A8759"/>
                </a:solidFill>
                <a:effectLst/>
                <a:latin typeface="JetBrains Mono"/>
              </a:rPr>
              <a:t>' '</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par3)</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    return </a:t>
            </a:r>
            <a:r>
              <a:rPr kumimoji="0" lang="es-ES" altLang="es-ES" sz="1000" b="0" i="0" u="none" strike="noStrike" cap="none" normalizeH="0" baseline="0">
                <a:ln>
                  <a:noFill/>
                </a:ln>
                <a:solidFill>
                  <a:srgbClr val="A9B7C6"/>
                </a:solidFill>
                <a:effectLst/>
                <a:latin typeface="JetBrains Mono"/>
              </a:rPr>
              <a:t>resultado</a:t>
            </a:r>
            <a:r>
              <a:rPr kumimoji="0" lang="es-ES" altLang="es-ES" sz="1000" b="0" i="0" u="none" strike="noStrike" cap="none" normalizeH="0" baseline="0">
                <a:ln>
                  <a:noFill/>
                </a:ln>
                <a:solidFill>
                  <a:srgbClr val="CC7832"/>
                </a:solidFill>
                <a:effectLst/>
                <a:latin typeface="JetBrains Mono"/>
              </a:rPr>
              <a:t>;</a:t>
            </a:r>
            <a:br>
              <a:rPr kumimoji="0" lang="es-ES" altLang="es-ES" sz="1000" b="0" i="0" u="none" strike="noStrike" cap="none" normalizeH="0" baseline="0">
                <a:ln>
                  <a:noFill/>
                </a:ln>
                <a:solidFill>
                  <a:srgbClr val="CC7832"/>
                </a:solidFill>
                <a:effectLst/>
                <a:latin typeface="JetBrains Mono"/>
              </a:rPr>
            </a:br>
            <a:r>
              <a:rPr kumimoji="0" lang="es-ES" altLang="es-ES" sz="1000" b="0" i="0" u="none" strike="noStrike" cap="none" normalizeH="0" baseline="0">
                <a:ln>
                  <a:noFill/>
                </a:ln>
                <a:solidFill>
                  <a:srgbClr val="CC7832"/>
                </a:solidFill>
                <a:effectLst/>
                <a:latin typeface="JetBrains Mono"/>
              </a:rPr>
              <a:t>end;</a:t>
            </a: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15" name="Imagen 14">
            <a:extLst>
              <a:ext uri="{FF2B5EF4-FFF2-40B4-BE49-F238E27FC236}">
                <a16:creationId xmlns:a16="http://schemas.microsoft.com/office/drawing/2014/main" id="{8125D262-3FD2-643B-52BC-FEA23D7B5FD8}"/>
              </a:ext>
            </a:extLst>
          </p:cNvPr>
          <p:cNvPicPr>
            <a:picLocks noChangeAspect="1"/>
          </p:cNvPicPr>
          <p:nvPr/>
        </p:nvPicPr>
        <p:blipFill>
          <a:blip r:embed="rId2"/>
          <a:stretch>
            <a:fillRect/>
          </a:stretch>
        </p:blipFill>
        <p:spPr>
          <a:xfrm>
            <a:off x="2365832" y="2877337"/>
            <a:ext cx="4305901" cy="838317"/>
          </a:xfrm>
          <a:prstGeom prst="rect">
            <a:avLst/>
          </a:prstGeom>
        </p:spPr>
      </p:pic>
    </p:spTree>
    <p:extLst>
      <p:ext uri="{BB962C8B-B14F-4D97-AF65-F5344CB8AC3E}">
        <p14:creationId xmlns:p14="http://schemas.microsoft.com/office/powerpoint/2010/main" val="1182979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66C17B4-4019-7272-C668-DAA62F6EFD74}"/>
              </a:ext>
            </a:extLst>
          </p:cNvPr>
          <p:cNvSpPr txBox="1"/>
          <p:nvPr/>
        </p:nvSpPr>
        <p:spPr>
          <a:xfrm>
            <a:off x="731520" y="318346"/>
            <a:ext cx="8304107" cy="1223412"/>
          </a:xfrm>
          <a:prstGeom prst="rect">
            <a:avLst/>
          </a:prstGeom>
          <a:noFill/>
        </p:spPr>
        <p:txBody>
          <a:bodyPr wrap="square">
            <a:spAutoFit/>
          </a:bodyPr>
          <a:lstStyle/>
          <a:p>
            <a:r>
              <a:rPr lang="es-ES" sz="1050" dirty="0"/>
              <a:t>Crear una función de acuerdo a lo siguiente: </a:t>
            </a:r>
          </a:p>
          <a:p>
            <a:r>
              <a:rPr lang="es-ES" sz="1050" dirty="0"/>
              <a:t>○ Mostrar el nombre, apellidos, edad y el semestre de todos los estudiantes que estén inscritos. </a:t>
            </a:r>
          </a:p>
          <a:p>
            <a:r>
              <a:rPr lang="es-ES" sz="1050" dirty="0"/>
              <a:t>○ Siempre y cuando la suma de las edades del sexo femenino(</a:t>
            </a:r>
            <a:r>
              <a:rPr lang="es-ES" sz="1050" dirty="0" err="1"/>
              <a:t>tambien</a:t>
            </a:r>
            <a:r>
              <a:rPr lang="es-ES" sz="1050" dirty="0"/>
              <a:t> puede ser masculino) sea par y mayores a cierta edad. </a:t>
            </a:r>
          </a:p>
          <a:p>
            <a:r>
              <a:rPr lang="es-ES" sz="1050" dirty="0"/>
              <a:t>○ Debe de crear una función que sume las edades (recibir como parámetro el sexo, y la edad). </a:t>
            </a:r>
          </a:p>
          <a:p>
            <a:r>
              <a:rPr lang="es-ES" sz="1050" dirty="0"/>
              <a:t>■ Ejemplo: sexo=’Masculino’ y edad=22 </a:t>
            </a:r>
          </a:p>
          <a:p>
            <a:r>
              <a:rPr lang="es-ES" sz="1050" dirty="0"/>
              <a:t>■ Note que la función recibe 2 parámetros. </a:t>
            </a:r>
          </a:p>
          <a:p>
            <a:r>
              <a:rPr lang="es-ES" sz="1050" dirty="0"/>
              <a:t>○ La función creada anteriormente debe utilizarse en la consulta SQL. (Cláusula WHERE). </a:t>
            </a:r>
          </a:p>
        </p:txBody>
      </p:sp>
      <p:sp>
        <p:nvSpPr>
          <p:cNvPr id="6" name="Rectangle 1">
            <a:extLst>
              <a:ext uri="{FF2B5EF4-FFF2-40B4-BE49-F238E27FC236}">
                <a16:creationId xmlns:a16="http://schemas.microsoft.com/office/drawing/2014/main" id="{3D77AEFC-B94A-5931-4D81-2756B9D0AAA4}"/>
              </a:ext>
            </a:extLst>
          </p:cNvPr>
          <p:cNvSpPr>
            <a:spLocks noChangeArrowheads="1"/>
          </p:cNvSpPr>
          <p:nvPr/>
        </p:nvSpPr>
        <p:spPr bwMode="auto">
          <a:xfrm>
            <a:off x="731520" y="1814746"/>
            <a:ext cx="4036907"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C7832"/>
                </a:solidFill>
                <a:effectLst/>
                <a:latin typeface="JetBrains Mono"/>
              </a:rPr>
              <a:t>create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replace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function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err="1">
                <a:ln>
                  <a:noFill/>
                </a:ln>
                <a:solidFill>
                  <a:srgbClr val="FFC66D"/>
                </a:solidFill>
                <a:effectLst/>
                <a:latin typeface="JetBrains Mono"/>
              </a:rPr>
              <a:t>get_genero_edad</a:t>
            </a:r>
            <a:r>
              <a:rPr kumimoji="0" lang="es-ES" altLang="es-ES" sz="1000" b="0" i="0" u="none" strike="noStrike" cap="none" normalizeH="0" baseline="0" dirty="0">
                <a:ln>
                  <a:noFill/>
                </a:ln>
                <a:solidFill>
                  <a:srgbClr val="A9B7C6"/>
                </a:solidFill>
                <a:effectLst/>
                <a:latin typeface="JetBrains Mono"/>
              </a:rPr>
              <a:t>(genero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10</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edad </a:t>
            </a:r>
            <a:r>
              <a:rPr kumimoji="0" lang="es-ES" altLang="es-ES" sz="1000" b="0" i="0" u="none" strike="noStrike" cap="none" normalizeH="0" baseline="0" dirty="0" err="1">
                <a:ln>
                  <a:noFill/>
                </a:ln>
                <a:solidFill>
                  <a:srgbClr val="CC7832"/>
                </a:solidFill>
                <a:effectLst/>
                <a:latin typeface="JetBrains Mono"/>
              </a:rPr>
              <a:t>int</a:t>
            </a:r>
            <a:r>
              <a:rPr kumimoji="0" lang="es-ES" altLang="es-ES" sz="1000" b="0" i="0" u="none" strike="noStrike" cap="none" normalizeH="0" baseline="0" dirty="0">
                <a:ln>
                  <a:noFill/>
                </a:ln>
                <a:solidFill>
                  <a:srgbClr val="A9B7C6"/>
                </a:solidFill>
                <a:effectLst/>
                <a:latin typeface="JetBrains Mono"/>
              </a:rPr>
              <a: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returns</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boolean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begin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declare </a:t>
            </a:r>
            <a:r>
              <a:rPr kumimoji="0" lang="es-ES" altLang="es-ES" sz="1000" b="0" i="0" u="none" strike="noStrike" cap="none" normalizeH="0" baseline="0" dirty="0">
                <a:ln>
                  <a:noFill/>
                </a:ln>
                <a:solidFill>
                  <a:srgbClr val="A9B7C6"/>
                </a:solidFill>
                <a:effectLst/>
                <a:latin typeface="JetBrains Mono"/>
              </a:rPr>
              <a:t>resultado </a:t>
            </a:r>
            <a:r>
              <a:rPr kumimoji="0" lang="es-ES" altLang="es-ES" sz="1000" b="0" i="0" u="none" strike="noStrike" cap="none" normalizeH="0" baseline="0" dirty="0" err="1">
                <a:ln>
                  <a:noFill/>
                </a:ln>
                <a:solidFill>
                  <a:srgbClr val="CC7832"/>
                </a:solidFill>
                <a:effectLst/>
                <a:latin typeface="JetBrains Mono"/>
              </a:rPr>
              <a:t>int</a:t>
            </a:r>
            <a:r>
              <a:rPr kumimoji="0" lang="es-ES" altLang="es-ES" sz="1000" b="0" i="0" u="none" strike="noStrike" cap="none" normalizeH="0" baseline="0" dirty="0">
                <a:ln>
                  <a:noFill/>
                </a:ln>
                <a:solidFill>
                  <a:srgbClr val="CC7832"/>
                </a:solidFill>
                <a:effectLst/>
                <a:latin typeface="JetBrains Mono"/>
              </a:rPr>
              <a:t> default </a:t>
            </a:r>
            <a:r>
              <a:rPr kumimoji="0" lang="es-ES" altLang="es-ES" sz="1000" b="0" i="0" u="none" strike="noStrike" cap="none" normalizeH="0" baseline="0" dirty="0">
                <a:ln>
                  <a:noFill/>
                </a:ln>
                <a:solidFill>
                  <a:srgbClr val="6897BB"/>
                </a:solidFill>
                <a:effectLst/>
                <a:latin typeface="JetBrains Mono"/>
              </a:rPr>
              <a:t>0</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declare </a:t>
            </a:r>
            <a:r>
              <a:rPr kumimoji="0" lang="es-ES" altLang="es-ES" sz="1000" b="0" i="0" u="none" strike="noStrike" cap="none" normalizeH="0" baseline="0" dirty="0" err="1">
                <a:ln>
                  <a:noFill/>
                </a:ln>
                <a:solidFill>
                  <a:srgbClr val="A9B7C6"/>
                </a:solidFill>
                <a:effectLst/>
                <a:latin typeface="JetBrains Mono"/>
              </a:rPr>
              <a:t>ifRes</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boolean</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select</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a:ln>
                  <a:noFill/>
                </a:ln>
                <a:solidFill>
                  <a:srgbClr val="FFC66D"/>
                </a:solidFill>
                <a:effectLst/>
                <a:latin typeface="JetBrains Mono"/>
              </a:rPr>
              <a:t>sum</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edad</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into</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resultado</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from</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estudiantes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where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est.</a:t>
            </a:r>
            <a:r>
              <a:rPr kumimoji="0" lang="es-ES" altLang="es-ES" sz="1000" b="0" i="0" u="none" strike="noStrike" cap="none" normalizeH="0" baseline="0" dirty="0" err="1">
                <a:ln>
                  <a:noFill/>
                </a:ln>
                <a:solidFill>
                  <a:srgbClr val="9876AA"/>
                </a:solidFill>
                <a:effectLst/>
                <a:latin typeface="JetBrains Mono"/>
              </a:rPr>
              <a:t>sexo</a:t>
            </a:r>
            <a:r>
              <a:rPr kumimoji="0" lang="es-ES" altLang="es-ES" sz="1000" b="0" i="0" u="none" strike="noStrike" cap="none" normalizeH="0" baseline="0" dirty="0">
                <a:ln>
                  <a:noFill/>
                </a:ln>
                <a:solidFill>
                  <a:srgbClr val="A9B7C6"/>
                </a:solidFill>
                <a:effectLst/>
                <a:latin typeface="JetBrains Mono"/>
              </a:rPr>
              <a:t>=genero</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resultado%</a:t>
            </a:r>
            <a:r>
              <a:rPr kumimoji="0" lang="es-ES" altLang="es-ES" sz="1000" b="0" i="0" u="none" strike="noStrike" cap="none" normalizeH="0" baseline="0" dirty="0">
                <a:ln>
                  <a:noFill/>
                </a:ln>
                <a:solidFill>
                  <a:srgbClr val="6897BB"/>
                </a:solidFill>
                <a:effectLst/>
                <a:latin typeface="JetBrains Mono"/>
              </a:rPr>
              <a:t>2</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0 </a:t>
            </a:r>
            <a:r>
              <a:rPr kumimoji="0" lang="es-ES" altLang="es-ES" sz="1000" b="0" i="0" u="none" strike="noStrike" cap="none" normalizeH="0" baseline="0" dirty="0">
                <a:ln>
                  <a:noFill/>
                </a:ln>
                <a:solidFill>
                  <a:srgbClr val="CC7832"/>
                </a:solidFill>
                <a:effectLst/>
                <a:latin typeface="JetBrains Mono"/>
              </a:rPr>
              <a:t>and </a:t>
            </a:r>
            <a:r>
              <a:rPr kumimoji="0" lang="es-ES" altLang="es-ES" sz="1000" b="0" i="0" u="none" strike="noStrike" cap="none" normalizeH="0" baseline="0" dirty="0">
                <a:ln>
                  <a:noFill/>
                </a:ln>
                <a:solidFill>
                  <a:srgbClr val="A9B7C6"/>
                </a:solidFill>
                <a:effectLst/>
                <a:latin typeface="JetBrains Mono"/>
              </a:rPr>
              <a:t>resultado&gt;edad</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then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set </a:t>
            </a:r>
            <a:r>
              <a:rPr kumimoji="0" lang="es-ES" altLang="es-ES" sz="1000" b="0" i="0" u="none" strike="noStrike" cap="none" normalizeH="0" baseline="0" dirty="0" err="1">
                <a:ln>
                  <a:noFill/>
                </a:ln>
                <a:solidFill>
                  <a:srgbClr val="A9B7C6"/>
                </a:solidFill>
                <a:effectLst/>
                <a:latin typeface="JetBrains Mono"/>
              </a:rPr>
              <a:t>ifRes</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1</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return </a:t>
            </a:r>
            <a:r>
              <a:rPr kumimoji="0" lang="es-ES" altLang="es-ES" sz="1000" b="0" i="0" u="none" strike="noStrike" cap="none" normalizeH="0" baseline="0" dirty="0" err="1">
                <a:ln>
                  <a:noFill/>
                </a:ln>
                <a:solidFill>
                  <a:srgbClr val="A9B7C6"/>
                </a:solidFill>
                <a:effectLst/>
                <a:latin typeface="JetBrains Mono"/>
              </a:rPr>
              <a:t>ifRes</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1098B28-6792-5883-2AE0-B962CC8C84C8}"/>
              </a:ext>
            </a:extLst>
          </p:cNvPr>
          <p:cNvSpPr>
            <a:spLocks noChangeArrowheads="1"/>
          </p:cNvSpPr>
          <p:nvPr/>
        </p:nvSpPr>
        <p:spPr bwMode="auto">
          <a:xfrm>
            <a:off x="5323841" y="2564469"/>
            <a:ext cx="3217334"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CC7832"/>
                </a:solidFill>
                <a:effectLst/>
                <a:latin typeface="JetBrains Mono"/>
              </a:rPr>
              <a:t>select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nombres</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apellidos</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A9B7C6"/>
                </a:solidFill>
                <a:effectLst/>
                <a:latin typeface="JetBrains Mono"/>
              </a:rPr>
              <a:t>i.</a:t>
            </a:r>
            <a:r>
              <a:rPr kumimoji="0" lang="es-ES" altLang="es-ES" sz="1000" b="0" i="0" u="none" strike="noStrike" cap="none" normalizeH="0" baseline="0">
                <a:ln>
                  <a:noFill/>
                </a:ln>
                <a:solidFill>
                  <a:srgbClr val="9876AA"/>
                </a:solidFill>
                <a:effectLst/>
                <a:latin typeface="JetBrains Mono"/>
              </a:rPr>
              <a:t>semestre</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CC7832"/>
                </a:solidFill>
                <a:effectLst/>
                <a:latin typeface="JetBrains Mono"/>
              </a:rPr>
              <a:t>from </a:t>
            </a:r>
            <a:r>
              <a:rPr kumimoji="0" lang="es-ES" altLang="es-ES" sz="1000" b="0" i="0" u="none" strike="noStrike" cap="none" normalizeH="0" baseline="0">
                <a:ln>
                  <a:noFill/>
                </a:ln>
                <a:solidFill>
                  <a:srgbClr val="A9B7C6"/>
                </a:solidFill>
                <a:effectLst/>
                <a:latin typeface="JetBrains Mono"/>
              </a:rPr>
              <a:t>estudiantes </a:t>
            </a:r>
            <a:r>
              <a:rPr kumimoji="0" lang="es-ES" altLang="es-ES" sz="1000" b="0" i="0" u="none" strike="noStrike" cap="none" normalizeH="0" baseline="0">
                <a:ln>
                  <a:noFill/>
                </a:ln>
                <a:solidFill>
                  <a:srgbClr val="CC7832"/>
                </a:solidFill>
                <a:effectLst/>
                <a:latin typeface="JetBrains Mono"/>
              </a:rPr>
              <a:t>as </a:t>
            </a:r>
            <a:r>
              <a:rPr kumimoji="0" lang="es-ES" altLang="es-ES" sz="1000" b="0" i="0" u="none" strike="noStrike" cap="none" normalizeH="0" baseline="0">
                <a:ln>
                  <a:noFill/>
                </a:ln>
                <a:solidFill>
                  <a:srgbClr val="A9B7C6"/>
                </a:solidFill>
                <a:effectLst/>
                <a:latin typeface="JetBrains Mono"/>
              </a:rPr>
              <a:t>est</a:t>
            </a:r>
            <a:br>
              <a:rPr kumimoji="0" lang="es-ES" altLang="es-ES" sz="1000" b="0" i="0" u="none" strike="noStrike" cap="none" normalizeH="0" baseline="0">
                <a:ln>
                  <a:noFill/>
                </a:ln>
                <a:solidFill>
                  <a:srgbClr val="A9B7C6"/>
                </a:solidFill>
                <a:effectLst/>
                <a:latin typeface="JetBrains Mono"/>
              </a:rPr>
            </a:br>
            <a:r>
              <a:rPr kumimoji="0" lang="es-ES" altLang="es-ES" sz="1000" b="0" i="0" u="none" strike="noStrike" cap="none" normalizeH="0" baseline="0">
                <a:ln>
                  <a:noFill/>
                </a:ln>
                <a:solidFill>
                  <a:srgbClr val="CC7832"/>
                </a:solidFill>
                <a:effectLst/>
                <a:latin typeface="JetBrains Mono"/>
              </a:rPr>
              <a:t>inner join </a:t>
            </a:r>
            <a:r>
              <a:rPr kumimoji="0" lang="es-ES" altLang="es-ES" sz="1000" b="0" i="0" u="none" strike="noStrike" cap="none" normalizeH="0" baseline="0">
                <a:ln>
                  <a:noFill/>
                </a:ln>
                <a:solidFill>
                  <a:srgbClr val="A9B7C6"/>
                </a:solidFill>
                <a:effectLst/>
                <a:latin typeface="JetBrains Mono"/>
              </a:rPr>
              <a:t>inscripcion i </a:t>
            </a:r>
            <a:r>
              <a:rPr kumimoji="0" lang="es-ES" altLang="es-ES" sz="1000" b="0" i="0" u="none" strike="noStrike" cap="none" normalizeH="0" baseline="0">
                <a:ln>
                  <a:noFill/>
                </a:ln>
                <a:solidFill>
                  <a:srgbClr val="CC7832"/>
                </a:solidFill>
                <a:effectLst/>
                <a:latin typeface="JetBrains Mono"/>
              </a:rPr>
              <a:t>on </a:t>
            </a:r>
            <a:r>
              <a:rPr kumimoji="0" lang="es-ES" altLang="es-ES" sz="1000" b="0" i="0" u="none" strike="noStrike" cap="none" normalizeH="0" baseline="0">
                <a:ln>
                  <a:noFill/>
                </a:ln>
                <a:solidFill>
                  <a:srgbClr val="A9B7C6"/>
                </a:solidFill>
                <a:effectLst/>
                <a:latin typeface="JetBrains Mono"/>
              </a:rPr>
              <a:t>est.</a:t>
            </a:r>
            <a:r>
              <a:rPr kumimoji="0" lang="es-ES" altLang="es-ES" sz="1000" b="0" i="0" u="none" strike="noStrike" cap="none" normalizeH="0" baseline="0">
                <a:ln>
                  <a:noFill/>
                </a:ln>
                <a:solidFill>
                  <a:srgbClr val="9876AA"/>
                </a:solidFill>
                <a:effectLst/>
                <a:latin typeface="JetBrains Mono"/>
              </a:rPr>
              <a:t>id_est </a:t>
            </a:r>
            <a:r>
              <a:rPr kumimoji="0" lang="es-ES" altLang="es-ES" sz="1000" b="0" i="0" u="none" strike="noStrike" cap="none" normalizeH="0" baseline="0">
                <a:ln>
                  <a:noFill/>
                </a:ln>
                <a:solidFill>
                  <a:srgbClr val="A9B7C6"/>
                </a:solidFill>
                <a:effectLst/>
                <a:latin typeface="JetBrains Mono"/>
              </a:rPr>
              <a:t>= i.</a:t>
            </a:r>
            <a:r>
              <a:rPr kumimoji="0" lang="es-ES" altLang="es-ES" sz="1000" b="0" i="0" u="none" strike="noStrike" cap="none" normalizeH="0" baseline="0">
                <a:ln>
                  <a:noFill/>
                </a:ln>
                <a:solidFill>
                  <a:srgbClr val="9876AA"/>
                </a:solidFill>
                <a:effectLst/>
                <a:latin typeface="JetBrains Mono"/>
              </a:rPr>
              <a:t>id_est</a:t>
            </a:r>
            <a:br>
              <a:rPr kumimoji="0" lang="es-ES" altLang="es-ES" sz="1000" b="0" i="0" u="none" strike="noStrike" cap="none" normalizeH="0" baseline="0">
                <a:ln>
                  <a:noFill/>
                </a:ln>
                <a:solidFill>
                  <a:srgbClr val="9876AA"/>
                </a:solidFill>
                <a:effectLst/>
                <a:latin typeface="JetBrains Mono"/>
              </a:rPr>
            </a:br>
            <a:r>
              <a:rPr kumimoji="0" lang="es-ES" altLang="es-ES" sz="1000" b="0" i="0" u="none" strike="noStrike" cap="none" normalizeH="0" baseline="0">
                <a:ln>
                  <a:noFill/>
                </a:ln>
                <a:solidFill>
                  <a:srgbClr val="CC7832"/>
                </a:solidFill>
                <a:effectLst/>
                <a:latin typeface="JetBrains Mono"/>
              </a:rPr>
              <a:t>where </a:t>
            </a:r>
            <a:r>
              <a:rPr kumimoji="0" lang="es-ES" altLang="es-ES" sz="1000" b="0" i="1" u="none" strike="noStrike" cap="none" normalizeH="0" baseline="0">
                <a:ln>
                  <a:noFill/>
                </a:ln>
                <a:solidFill>
                  <a:srgbClr val="FFC66D"/>
                </a:solidFill>
                <a:effectLst/>
                <a:latin typeface="JetBrains Mono"/>
              </a:rPr>
              <a:t>get_genero_edad</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6A8759"/>
                </a:solidFill>
                <a:effectLst/>
                <a:latin typeface="JetBrains Mono"/>
              </a:rPr>
              <a:t>'masculino'</a:t>
            </a:r>
            <a:r>
              <a:rPr kumimoji="0" lang="es-ES" altLang="es-ES" sz="1000" b="0" i="0" u="none" strike="noStrike" cap="none" normalizeH="0" baseline="0">
                <a:ln>
                  <a:noFill/>
                </a:ln>
                <a:solidFill>
                  <a:srgbClr val="CC7832"/>
                </a:solidFill>
                <a:effectLst/>
                <a:latin typeface="JetBrains Mono"/>
              </a:rPr>
              <a:t>, </a:t>
            </a:r>
            <a:r>
              <a:rPr kumimoji="0" lang="es-ES" altLang="es-ES" sz="1000" b="0" i="0" u="none" strike="noStrike" cap="none" normalizeH="0" baseline="0">
                <a:ln>
                  <a:noFill/>
                </a:ln>
                <a:solidFill>
                  <a:srgbClr val="6897BB"/>
                </a:solidFill>
                <a:effectLst/>
                <a:latin typeface="JetBrains Mono"/>
              </a:rPr>
              <a:t>22</a:t>
            </a:r>
            <a:r>
              <a:rPr kumimoji="0" lang="es-ES" altLang="es-ES" sz="1000" b="0" i="0" u="none" strike="noStrike" cap="none" normalizeH="0" baseline="0">
                <a:ln>
                  <a:noFill/>
                </a:ln>
                <a:solidFill>
                  <a:srgbClr val="A9B7C6"/>
                </a:solidFill>
                <a:effectLst/>
                <a:latin typeface="JetBrains Mono"/>
              </a:rPr>
              <a:t>)</a:t>
            </a:r>
            <a:r>
              <a:rPr kumimoji="0" lang="es-ES" altLang="es-ES" sz="1000" b="0" i="0" u="none" strike="noStrike" cap="none" normalizeH="0" baseline="0">
                <a:ln>
                  <a:noFill/>
                </a:ln>
                <a:solidFill>
                  <a:srgbClr val="CC7832"/>
                </a:solidFill>
                <a:effectLst/>
                <a:latin typeface="JetBrains Mono"/>
              </a:rPr>
              <a:t>;</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45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0857E31-30BB-C919-A80E-C636A4E9F3B5}"/>
              </a:ext>
            </a:extLst>
          </p:cNvPr>
          <p:cNvSpPr txBox="1"/>
          <p:nvPr/>
        </p:nvSpPr>
        <p:spPr>
          <a:xfrm>
            <a:off x="135467" y="227896"/>
            <a:ext cx="8879840" cy="1446550"/>
          </a:xfrm>
          <a:prstGeom prst="rect">
            <a:avLst/>
          </a:prstGeom>
          <a:noFill/>
        </p:spPr>
        <p:txBody>
          <a:bodyPr wrap="square">
            <a:spAutoFit/>
          </a:bodyPr>
          <a:lstStyle/>
          <a:p>
            <a:r>
              <a:rPr lang="es-ES" sz="1100" dirty="0"/>
              <a:t>Crear una función de acuerdo a lo siguiente: </a:t>
            </a:r>
          </a:p>
          <a:p>
            <a:r>
              <a:rPr lang="es-ES" sz="1100" dirty="0"/>
              <a:t>○ Crear una función sobre la tabla estudiantes que compara un nombre y apellidos. (si existe este nombre y apellido mostrar todos los datos del estudiante). 7 </a:t>
            </a:r>
          </a:p>
          <a:p>
            <a:r>
              <a:rPr lang="es-ES" sz="1100" dirty="0"/>
              <a:t>■ La función devuelve un </a:t>
            </a:r>
            <a:r>
              <a:rPr lang="es-ES" sz="1100" dirty="0" err="1"/>
              <a:t>boolean</a:t>
            </a:r>
            <a:r>
              <a:rPr lang="es-ES" sz="1100" dirty="0"/>
              <a:t>. </a:t>
            </a:r>
          </a:p>
          <a:p>
            <a:r>
              <a:rPr lang="es-ES" sz="1100" dirty="0"/>
              <a:t>■ La función debe recibir 4 parámetros, nombres y apellidos. </a:t>
            </a:r>
          </a:p>
          <a:p>
            <a:r>
              <a:rPr lang="es-ES" sz="1100" dirty="0"/>
              <a:t>■ Similar al siguiente ejemplo. </a:t>
            </a:r>
          </a:p>
          <a:p>
            <a:r>
              <a:rPr lang="es-ES" sz="1100" dirty="0"/>
              <a:t>○ La función debería ser usada en la cláusula WHERE. </a:t>
            </a:r>
          </a:p>
          <a:p>
            <a:r>
              <a:rPr lang="es-ES" sz="1100" dirty="0"/>
              <a:t>○ El objetivo es buscar a estudiantes a través de sus nombres y apellidos.</a:t>
            </a:r>
          </a:p>
        </p:txBody>
      </p:sp>
      <p:sp>
        <p:nvSpPr>
          <p:cNvPr id="4" name="Rectangle 1">
            <a:extLst>
              <a:ext uri="{FF2B5EF4-FFF2-40B4-BE49-F238E27FC236}">
                <a16:creationId xmlns:a16="http://schemas.microsoft.com/office/drawing/2014/main" id="{BB74DD7E-028B-B6CF-66C4-8413186E6E9E}"/>
              </a:ext>
            </a:extLst>
          </p:cNvPr>
          <p:cNvSpPr>
            <a:spLocks noChangeArrowheads="1"/>
          </p:cNvSpPr>
          <p:nvPr/>
        </p:nvSpPr>
        <p:spPr bwMode="auto">
          <a:xfrm>
            <a:off x="1673014" y="1906939"/>
            <a:ext cx="5201919"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C7832"/>
                </a:solidFill>
                <a:effectLst/>
                <a:latin typeface="JetBrains Mono"/>
              </a:rPr>
              <a:t>create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or</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replace</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function</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err="1">
                <a:ln>
                  <a:noFill/>
                </a:ln>
                <a:solidFill>
                  <a:srgbClr val="FFC66D"/>
                </a:solidFill>
                <a:effectLst/>
                <a:latin typeface="JetBrains Mono"/>
              </a:rPr>
              <a:t>comparaNombre</a:t>
            </a:r>
            <a:r>
              <a:rPr kumimoji="0" lang="es-ES" altLang="es-ES" sz="1000" b="0" i="0" u="none" strike="noStrike" cap="none" normalizeH="0" baseline="0" dirty="0">
                <a:ln>
                  <a:noFill/>
                </a:ln>
                <a:solidFill>
                  <a:srgbClr val="A9B7C6"/>
                </a:solidFill>
                <a:effectLst/>
                <a:latin typeface="JetBrains Mono"/>
              </a:rPr>
              <a:t>(nombre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50</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a:ln>
                  <a:noFill/>
                </a:ln>
                <a:solidFill>
                  <a:srgbClr val="A9B7C6"/>
                </a:solidFill>
                <a:effectLst/>
                <a:latin typeface="JetBrains Mono"/>
              </a:rPr>
              <a:t>apellido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50</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err="1">
                <a:ln>
                  <a:noFill/>
                </a:ln>
                <a:solidFill>
                  <a:srgbClr val="A9B7C6"/>
                </a:solidFill>
                <a:effectLst/>
                <a:latin typeface="JetBrains Mono"/>
              </a:rPr>
              <a:t>nombreEst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50</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A9B7C6"/>
                </a:solidFill>
                <a:effectLst/>
                <a:latin typeface="JetBrains Mono"/>
              </a:rPr>
              <a:t>apellidoEst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varchar</a:t>
            </a:r>
            <a:r>
              <a:rPr kumimoji="0" lang="es-ES" altLang="es-ES" sz="1000" b="0" i="0" u="none" strike="noStrike" cap="none" normalizeH="0" baseline="0" dirty="0">
                <a:ln>
                  <a:noFill/>
                </a:ln>
                <a:solidFill>
                  <a:srgbClr val="A9B7C6"/>
                </a:solidFill>
                <a:effectLst/>
                <a:latin typeface="JetBrains Mono"/>
              </a:rPr>
              <a:t>(</a:t>
            </a:r>
            <a:r>
              <a:rPr kumimoji="0" lang="es-ES" altLang="es-ES" sz="1000" b="0" i="0" u="none" strike="noStrike" cap="none" normalizeH="0" baseline="0" dirty="0">
                <a:ln>
                  <a:noFill/>
                </a:ln>
                <a:solidFill>
                  <a:srgbClr val="6897BB"/>
                </a:solidFill>
                <a:effectLst/>
                <a:latin typeface="JetBrains Mono"/>
              </a:rPr>
              <a:t>50</a:t>
            </a:r>
            <a:r>
              <a:rPr kumimoji="0" lang="es-ES" altLang="es-ES" sz="1000" b="0" i="0" u="none" strike="noStrike" cap="none" normalizeH="0" baseline="0" dirty="0">
                <a:ln>
                  <a:noFill/>
                </a:ln>
                <a:solidFill>
                  <a:srgbClr val="A9B7C6"/>
                </a:solidFill>
                <a:effectLst/>
                <a:latin typeface="JetBrains Mono"/>
              </a:rPr>
              <a: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returns</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boolean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begin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declare </a:t>
            </a:r>
            <a:r>
              <a:rPr kumimoji="0" lang="es-ES" altLang="es-ES" sz="1000" b="0" i="0" u="none" strike="noStrike" cap="none" normalizeH="0" baseline="0" dirty="0">
                <a:ln>
                  <a:noFill/>
                </a:ln>
                <a:solidFill>
                  <a:srgbClr val="A9B7C6"/>
                </a:solidFill>
                <a:effectLst/>
                <a:latin typeface="JetBrains Mono"/>
              </a:rPr>
              <a:t>resultado </a:t>
            </a:r>
            <a:r>
              <a:rPr kumimoji="0" lang="es-ES" altLang="es-ES" sz="1000" b="0" i="0" u="none" strike="noStrike" cap="none" normalizeH="0" baseline="0" dirty="0" err="1">
                <a:ln>
                  <a:noFill/>
                </a:ln>
                <a:solidFill>
                  <a:srgbClr val="CC7832"/>
                </a:solidFill>
                <a:effectLst/>
                <a:latin typeface="JetBrains Mono"/>
              </a:rPr>
              <a:t>boolean</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nombre=</a:t>
            </a:r>
            <a:r>
              <a:rPr kumimoji="0" lang="es-ES" altLang="es-ES" sz="1000" b="0" i="0" u="none" strike="noStrike" cap="none" normalizeH="0" baseline="0" dirty="0" err="1">
                <a:ln>
                  <a:noFill/>
                </a:ln>
                <a:solidFill>
                  <a:srgbClr val="A9B7C6"/>
                </a:solidFill>
                <a:effectLst/>
                <a:latin typeface="JetBrains Mono"/>
              </a:rPr>
              <a:t>nombreEst</a:t>
            </a: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a:ln>
                  <a:noFill/>
                </a:ln>
                <a:solidFill>
                  <a:srgbClr val="CC7832"/>
                </a:solidFill>
                <a:effectLst/>
                <a:latin typeface="JetBrains Mono"/>
              </a:rPr>
              <a:t>and </a:t>
            </a:r>
            <a:r>
              <a:rPr kumimoji="0" lang="es-ES" altLang="es-ES" sz="1000" b="0" i="0" u="none" strike="noStrike" cap="none" normalizeH="0" baseline="0" dirty="0">
                <a:ln>
                  <a:noFill/>
                </a:ln>
                <a:solidFill>
                  <a:srgbClr val="A9B7C6"/>
                </a:solidFill>
                <a:effectLst/>
                <a:latin typeface="JetBrains Mono"/>
              </a:rPr>
              <a:t>apellido=</a:t>
            </a:r>
            <a:r>
              <a:rPr kumimoji="0" lang="es-ES" altLang="es-ES" sz="1000" b="0" i="0" u="none" strike="noStrike" cap="none" normalizeH="0" baseline="0" dirty="0" err="1">
                <a:ln>
                  <a:noFill/>
                </a:ln>
                <a:solidFill>
                  <a:srgbClr val="A9B7C6"/>
                </a:solidFill>
                <a:effectLst/>
                <a:latin typeface="JetBrains Mono"/>
              </a:rPr>
              <a:t>apellidoEst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a:ln>
                  <a:noFill/>
                </a:ln>
                <a:solidFill>
                  <a:srgbClr val="A9B7C6"/>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then</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set </a:t>
            </a:r>
            <a:r>
              <a:rPr kumimoji="0" lang="es-ES" altLang="es-ES" sz="1000" b="0" i="0" u="none" strike="noStrike" cap="none" normalizeH="0" baseline="0" dirty="0">
                <a:ln>
                  <a:noFill/>
                </a:ln>
                <a:solidFill>
                  <a:srgbClr val="A9B7C6"/>
                </a:solidFill>
                <a:effectLst/>
                <a:latin typeface="JetBrains Mono"/>
              </a:rPr>
              <a:t>resultado=</a:t>
            </a:r>
            <a:r>
              <a:rPr kumimoji="0" lang="es-ES" altLang="es-ES" sz="1000" b="0" i="0" u="none" strike="noStrike" cap="none" normalizeH="0" baseline="0" dirty="0">
                <a:ln>
                  <a:noFill/>
                </a:ln>
                <a:solidFill>
                  <a:srgbClr val="6897BB"/>
                </a:solidFill>
                <a:effectLst/>
                <a:latin typeface="JetBrains Mono"/>
              </a:rPr>
              <a:t>1</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err="1">
                <a:ln>
                  <a:noFill/>
                </a:ln>
                <a:solidFill>
                  <a:srgbClr val="CC7832"/>
                </a:solidFill>
                <a:effectLst/>
                <a:latin typeface="JetBrains Mono"/>
              </a:rPr>
              <a:t>if</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a:ln>
                  <a:noFill/>
                </a:ln>
                <a:solidFill>
                  <a:srgbClr val="CC7832"/>
                </a:solidFill>
                <a:effectLst/>
                <a:latin typeface="JetBrains Mono"/>
              </a:rPr>
              <a:t>    return </a:t>
            </a:r>
            <a:r>
              <a:rPr kumimoji="0" lang="es-ES" altLang="es-ES" sz="1000" b="0" i="0" u="none" strike="noStrike" cap="none" normalizeH="0" baseline="0" dirty="0">
                <a:ln>
                  <a:noFill/>
                </a:ln>
                <a:solidFill>
                  <a:srgbClr val="A9B7C6"/>
                </a:solidFill>
                <a:effectLst/>
                <a:latin typeface="JetBrains Mono"/>
              </a:rPr>
              <a:t>resultado</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end</a:t>
            </a:r>
            <a:r>
              <a:rPr kumimoji="0" lang="es-ES" altLang="es-ES" sz="1000" b="0" i="0" u="none" strike="noStrike" cap="none" normalizeH="0" baseline="0" dirty="0">
                <a:ln>
                  <a:noFill/>
                </a:ln>
                <a:solidFill>
                  <a:srgbClr val="CC7832"/>
                </a:solidFill>
                <a:effectLst/>
                <a:latin typeface="JetBrains Mono"/>
              </a:rPr>
              <a:t>;</a:t>
            </a:r>
            <a:br>
              <a:rPr kumimoji="0" lang="es-ES" altLang="es-ES" sz="1000" b="0" i="0" u="none" strike="noStrike" cap="none" normalizeH="0" baseline="0" dirty="0">
                <a:ln>
                  <a:noFill/>
                </a:ln>
                <a:solidFill>
                  <a:srgbClr val="CC7832"/>
                </a:solidFill>
                <a:effectLst/>
                <a:latin typeface="JetBrains Mono"/>
              </a:rPr>
            </a:br>
            <a:br>
              <a:rPr kumimoji="0" lang="es-ES" altLang="es-ES" sz="1000" b="0" i="0" u="none" strike="noStrike" cap="none" normalizeH="0" baseline="0" dirty="0">
                <a:ln>
                  <a:noFill/>
                </a:ln>
                <a:solidFill>
                  <a:srgbClr val="CC7832"/>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select</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from</a:t>
            </a:r>
            <a:r>
              <a:rPr kumimoji="0" lang="es-ES" altLang="es-ES" sz="1000" b="0" i="0" u="none" strike="noStrike" cap="none" normalizeH="0" baseline="0" dirty="0">
                <a:ln>
                  <a:noFill/>
                </a:ln>
                <a:solidFill>
                  <a:srgbClr val="CC7832"/>
                </a:solidFill>
                <a:effectLst/>
                <a:latin typeface="JetBrains Mono"/>
              </a:rPr>
              <a:t> </a:t>
            </a:r>
            <a:r>
              <a:rPr kumimoji="0" lang="es-ES" altLang="es-ES" sz="1000" b="0" i="0" u="none" strike="noStrike" cap="none" normalizeH="0" baseline="0" dirty="0">
                <a:ln>
                  <a:noFill/>
                </a:ln>
                <a:solidFill>
                  <a:srgbClr val="A9B7C6"/>
                </a:solidFill>
                <a:effectLst/>
                <a:latin typeface="JetBrains Mono"/>
              </a:rPr>
              <a:t>estudiantes </a:t>
            </a:r>
            <a:r>
              <a:rPr kumimoji="0" lang="es-ES" altLang="es-ES" sz="1000" b="0" i="0" u="none" strike="noStrike" cap="none" normalizeH="0" baseline="0" dirty="0">
                <a:ln>
                  <a:noFill/>
                </a:ln>
                <a:solidFill>
                  <a:srgbClr val="CC7832"/>
                </a:solidFill>
                <a:effectLst/>
                <a:latin typeface="JetBrains Mono"/>
              </a:rPr>
              <a:t>as </a:t>
            </a:r>
            <a:r>
              <a:rPr kumimoji="0" lang="es-ES" altLang="es-ES" sz="1000" b="0" i="0" u="none" strike="noStrike" cap="none" normalizeH="0" baseline="0" dirty="0" err="1">
                <a:ln>
                  <a:noFill/>
                </a:ln>
                <a:solidFill>
                  <a:srgbClr val="A9B7C6"/>
                </a:solidFill>
                <a:effectLst/>
                <a:latin typeface="JetBrains Mono"/>
              </a:rPr>
              <a:t>est</a:t>
            </a:r>
            <a:br>
              <a:rPr kumimoji="0" lang="es-ES" altLang="es-ES" sz="1000" b="0" i="0" u="none" strike="noStrike" cap="none" normalizeH="0" baseline="0" dirty="0">
                <a:ln>
                  <a:noFill/>
                </a:ln>
                <a:solidFill>
                  <a:srgbClr val="A9B7C6"/>
                </a:solidFill>
                <a:effectLst/>
                <a:latin typeface="JetBrains Mono"/>
              </a:rPr>
            </a:br>
            <a:r>
              <a:rPr kumimoji="0" lang="es-ES" altLang="es-ES" sz="1000" b="0" i="0" u="none" strike="noStrike" cap="none" normalizeH="0" baseline="0" dirty="0" err="1">
                <a:ln>
                  <a:noFill/>
                </a:ln>
                <a:solidFill>
                  <a:srgbClr val="CC7832"/>
                </a:solidFill>
                <a:effectLst/>
                <a:latin typeface="JetBrains Mono"/>
              </a:rPr>
              <a:t>where</a:t>
            </a:r>
            <a:r>
              <a:rPr kumimoji="0" lang="es-ES" altLang="es-ES" sz="1000" b="0" i="0" u="none" strike="noStrike" cap="none" normalizeH="0" baseline="0" dirty="0">
                <a:ln>
                  <a:noFill/>
                </a:ln>
                <a:solidFill>
                  <a:srgbClr val="CC7832"/>
                </a:solidFill>
                <a:effectLst/>
                <a:latin typeface="JetBrains Mono"/>
              </a:rPr>
              <a:t> </a:t>
            </a:r>
            <a:r>
              <a:rPr kumimoji="0" lang="es-ES" altLang="es-ES" sz="1000" b="0" i="1" u="none" strike="noStrike" cap="none" normalizeH="0" baseline="0" dirty="0" err="1">
                <a:ln>
                  <a:noFill/>
                </a:ln>
                <a:solidFill>
                  <a:srgbClr val="FFC66D"/>
                </a:solidFill>
                <a:effectLst/>
                <a:latin typeface="JetBrains Mono"/>
              </a:rPr>
              <a:t>comparaNombre</a:t>
            </a:r>
            <a:r>
              <a:rPr kumimoji="0" lang="es-ES" altLang="es-ES" sz="1000" b="0" i="0" u="none" strike="noStrike" cap="none" normalizeH="0" baseline="0" dirty="0">
                <a:ln>
                  <a:noFill/>
                </a:ln>
                <a:solidFill>
                  <a:srgbClr val="A9B7C6"/>
                </a:solidFill>
                <a:effectLst/>
                <a:latin typeface="JetBrains Mono"/>
              </a:rPr>
              <a:t>(est.</a:t>
            </a:r>
            <a:r>
              <a:rPr kumimoji="0" lang="es-ES" altLang="es-ES" sz="1000" b="0" i="0" u="none" strike="noStrike" cap="none" normalizeH="0" baseline="0" dirty="0">
                <a:ln>
                  <a:noFill/>
                </a:ln>
                <a:solidFill>
                  <a:srgbClr val="9876AA"/>
                </a:solidFill>
                <a:effectLst/>
                <a:latin typeface="JetBrains Mono"/>
              </a:rPr>
              <a:t>nombres</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a:ln>
                  <a:noFill/>
                </a:ln>
                <a:solidFill>
                  <a:srgbClr val="A9B7C6"/>
                </a:solidFill>
                <a:effectLst/>
                <a:latin typeface="JetBrains Mono"/>
              </a:rPr>
              <a:t>est.</a:t>
            </a:r>
            <a:r>
              <a:rPr kumimoji="0" lang="es-ES" altLang="es-ES" sz="1000" b="0" i="0" u="none" strike="noStrike" cap="none" normalizeH="0" baseline="0" dirty="0">
                <a:ln>
                  <a:noFill/>
                </a:ln>
                <a:solidFill>
                  <a:srgbClr val="9876AA"/>
                </a:solidFill>
                <a:effectLst/>
                <a:latin typeface="JetBrains Mono"/>
              </a:rPr>
              <a:t>apellidos</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a:ln>
                  <a:noFill/>
                </a:ln>
                <a:solidFill>
                  <a:srgbClr val="6A8759"/>
                </a:solidFill>
                <a:effectLst/>
                <a:latin typeface="JetBrains Mono"/>
              </a:rPr>
              <a:t>'Joel'</a:t>
            </a:r>
            <a:r>
              <a:rPr kumimoji="0" lang="es-ES" altLang="es-ES" sz="1000" b="0" i="0" u="none" strike="noStrike" cap="none" normalizeH="0" baseline="0" dirty="0">
                <a:ln>
                  <a:noFill/>
                </a:ln>
                <a:solidFill>
                  <a:srgbClr val="CC7832"/>
                </a:solidFill>
                <a:effectLst/>
                <a:latin typeface="JetBrains Mono"/>
              </a:rPr>
              <a:t>,</a:t>
            </a:r>
            <a:r>
              <a:rPr kumimoji="0" lang="es-ES" altLang="es-ES" sz="1000" b="0" i="0" u="none" strike="noStrike" cap="none" normalizeH="0" baseline="0" dirty="0">
                <a:ln>
                  <a:noFill/>
                </a:ln>
                <a:solidFill>
                  <a:srgbClr val="6A8759"/>
                </a:solidFill>
                <a:effectLst/>
                <a:latin typeface="JetBrains Mono"/>
              </a:rPr>
              <a:t>'</a:t>
            </a:r>
            <a:r>
              <a:rPr kumimoji="0" lang="es-ES" altLang="es-ES" sz="1000" b="0" i="0" u="none" strike="noStrike" cap="none" normalizeH="0" baseline="0" dirty="0" err="1">
                <a:ln>
                  <a:noFill/>
                </a:ln>
                <a:solidFill>
                  <a:srgbClr val="6A8759"/>
                </a:solidFill>
                <a:effectLst/>
                <a:latin typeface="JetBrains Mono"/>
              </a:rPr>
              <a:t>Adubiri</a:t>
            </a:r>
            <a:r>
              <a:rPr kumimoji="0" lang="es-ES" altLang="es-ES" sz="1000" b="0" i="0" u="none" strike="noStrike" cap="none" normalizeH="0" baseline="0" dirty="0">
                <a:ln>
                  <a:noFill/>
                </a:ln>
                <a:solidFill>
                  <a:srgbClr val="6A8759"/>
                </a:solidFill>
                <a:effectLst/>
                <a:latin typeface="JetBrains Mono"/>
              </a:rPr>
              <a:t> Mondar'</a:t>
            </a:r>
            <a:r>
              <a:rPr kumimoji="0" lang="es-ES" altLang="es-ES" sz="1000" b="0" i="0" u="none" strike="noStrike" cap="none" normalizeH="0" baseline="0" dirty="0">
                <a:ln>
                  <a:noFill/>
                </a:ln>
                <a:solidFill>
                  <a:srgbClr val="A9B7C6"/>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157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10801400" scaled="0"/>
        </a:gra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4"/>
            <a:ext cx="4104600" cy="9495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800" dirty="0">
                <a:latin typeface="Poppins SemiBold" panose="00000700000000000000" pitchFamily="2" charset="0"/>
                <a:cs typeface="Poppins SemiBold" panose="00000700000000000000" pitchFamily="2" charset="0"/>
              </a:rPr>
              <a:t>¿A que se refiere cuando se habla de bases de datos relacionales?</a:t>
            </a:r>
            <a:endParaRPr sz="2800" dirty="0">
              <a:latin typeface="Poppins SemiBold" panose="00000700000000000000" pitchFamily="2" charset="0"/>
              <a:cs typeface="Poppins SemiBold" panose="00000700000000000000" pitchFamily="2" charset="0"/>
            </a:endParaRPr>
          </a:p>
        </p:txBody>
      </p:sp>
      <p:sp>
        <p:nvSpPr>
          <p:cNvPr id="292" name="Google Shape;292;p37"/>
          <p:cNvSpPr txBox="1">
            <a:spLocks noGrp="1"/>
          </p:cNvSpPr>
          <p:nvPr>
            <p:ph type="subTitle" idx="1"/>
          </p:nvPr>
        </p:nvSpPr>
        <p:spPr>
          <a:xfrm>
            <a:off x="3372600" y="2427626"/>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accent2"/>
                </a:solidFill>
                <a:latin typeface="Open Sans" panose="020B0606030504020204" pitchFamily="34" charset="0"/>
                <a:ea typeface="Open Sans" panose="020B0606030504020204" pitchFamily="34" charset="0"/>
                <a:cs typeface="Open Sans" panose="020B0606030504020204" pitchFamily="34" charset="0"/>
              </a:rPr>
              <a:t>E</a:t>
            </a:r>
            <a:r>
              <a:rPr lang="es-ES"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s una recopilación de elementos de datos con relaciones predefinidas entre ellos. Estos elementos se organizan como un conjunto de tablas con columnas y filas. Las tablas se utilizan para guardar información sobre los objetos que se van a representar en la base de datos.</a:t>
            </a:r>
            <a:endParaRPr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136475"/>
            <a:ext cx="12723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800" dirty="0">
                <a:latin typeface="Poppins SemiBold" panose="00000700000000000000" pitchFamily="2" charset="0"/>
                <a:cs typeface="Poppins SemiBold" panose="00000700000000000000" pitchFamily="2" charset="0"/>
              </a:rPr>
              <a:t>¿A que se refiere cuando se habla de bases de datos no relacionales? </a:t>
            </a:r>
            <a:endParaRPr sz="2800" dirty="0">
              <a:latin typeface="Poppins SemiBold" panose="00000700000000000000" pitchFamily="2" charset="0"/>
              <a:cs typeface="Poppins SemiBold" panose="00000700000000000000" pitchFamily="2" charset="0"/>
            </a:endParaRPr>
          </a:p>
        </p:txBody>
      </p:sp>
      <p:sp>
        <p:nvSpPr>
          <p:cNvPr id="292" name="Google Shape;292;p3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Una base de datos no relacionales </a:t>
            </a:r>
            <a:r>
              <a:rPr lang="es-ES"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son un sistema de almacenamiento de información que se caracteriza por no usar el lenguaje SQL para las consultas. Esto no significa que no puedan usar el lenguaje SQL, pero no lo hacen como herramienta de consulta, sino como apoyo. Por ello también se les suele llamar </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NoSQL</a:t>
            </a:r>
            <a:endParaRPr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136475"/>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8410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¿Qué es MySQL y MariaDB? . Explique si existen diferencias o son iguales</a:t>
            </a:r>
            <a:endParaRPr sz="2400" dirty="0"/>
          </a:p>
        </p:txBody>
      </p:sp>
      <p:sp>
        <p:nvSpPr>
          <p:cNvPr id="292" name="Google Shape;292;p37"/>
          <p:cNvSpPr txBox="1">
            <a:spLocks noGrp="1"/>
          </p:cNvSpPr>
          <p:nvPr>
            <p:ph type="subTitle" idx="1"/>
          </p:nvPr>
        </p:nvSpPr>
        <p:spPr>
          <a:xfrm>
            <a:off x="2013425" y="2139350"/>
            <a:ext cx="6258560" cy="2717635"/>
          </a:xfrm>
          <a:prstGeom prst="rect">
            <a:avLst/>
          </a:prstGeom>
        </p:spPr>
        <p:txBody>
          <a:bodyPr spcFirstLastPara="1" wrap="square" lIns="91425" tIns="91425" rIns="91425" bIns="91425" anchor="t" anchorCtr="0">
            <a:noAutofit/>
          </a:bodyPr>
          <a:lstStyle/>
          <a:p>
            <a:pPr marL="139700" indent="0" algn="l">
              <a:buNone/>
            </a:pPr>
            <a:r>
              <a:rPr lang="es-ES" sz="1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MySQL</a:t>
            </a:r>
            <a:r>
              <a:rPr lang="es-ES" sz="12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a:t>
            </a:r>
            <a:r>
              <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E</a:t>
            </a:r>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s un sistema de gestión de bases de datos relacionales de código abierto creado por MySQL AB para el desarrollo de aplicaciones web. Proporciona soporte para que los desarrolladores web puedan gestionar datos con facilidad utilizando tablas.</a:t>
            </a:r>
          </a:p>
          <a:p>
            <a:pPr marL="139700" indent="0" algn="l">
              <a:buNone/>
            </a:pPr>
            <a:endPar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139700" indent="0" algn="l">
              <a:buNone/>
            </a:pPr>
            <a:r>
              <a:rPr lang="es-ES" sz="1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MariaDB.- </a:t>
            </a:r>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Los desarrolladores construyeron el RDBMS para conservar la estructura y las características de MySQL. Temían que la adquisición del sistema por parte de Oracle, la corporación detrás de la</a:t>
            </a:r>
            <a:r>
              <a:rPr lang="es-ES" sz="12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a:t>
            </a:r>
            <a:r>
              <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base de datos Oracle</a:t>
            </a:r>
            <a:r>
              <a:rPr lang="es-ES" sz="12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a:t>
            </a:r>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que era el mayor competidor de MySQL en ese momento, pusiera en peligro la base de datos.</a:t>
            </a:r>
            <a:endPar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endPar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 pesar de tener una estructura y funcionalidad similares, hay varias diferencias clave entre MySQL y MariaDB.</a:t>
            </a:r>
          </a:p>
          <a:p>
            <a:pPr algn="l"/>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MariaDB sigue siendo completamente de código abierto (open-</a:t>
            </a:r>
            <a:r>
              <a:rPr lang="es-ES" sz="1200" b="0"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source</a:t>
            </a:r>
            <a:r>
              <a:rPr lang="es-ES" sz="12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mientras que MySQL tiene ahora módulos de código cerrado. En general, MariaDB ofrece un mejor rendimiento, es más rápido y más ligero que MySQL.</a:t>
            </a:r>
          </a:p>
          <a:p>
            <a:pPr marL="0" lvl="0" indent="0" algn="l" rtl="0">
              <a:spcBef>
                <a:spcPts val="0"/>
              </a:spcBef>
              <a:spcAft>
                <a:spcPts val="0"/>
              </a:spcAft>
              <a:buNone/>
            </a:pPr>
            <a:endParaRPr dirty="0"/>
          </a:p>
        </p:txBody>
      </p:sp>
      <p:sp>
        <p:nvSpPr>
          <p:cNvPr id="293" name="Google Shape;293;p37"/>
          <p:cNvSpPr/>
          <p:nvPr/>
        </p:nvSpPr>
        <p:spPr>
          <a:xfrm>
            <a:off x="1632425" y="2021328"/>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79224"/>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3306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¿Qué son las funciones de agregación? </a:t>
            </a:r>
            <a:endParaRPr dirty="0"/>
          </a:p>
        </p:txBody>
      </p:sp>
      <p:sp>
        <p:nvSpPr>
          <p:cNvPr id="292" name="Google Shape;292;p3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0" i="0" dirty="0">
                <a:solidFill>
                  <a:schemeClr val="accent2"/>
                </a:solidFill>
                <a:effectLst/>
                <a:latin typeface="arial" panose="020B0604020202020204" pitchFamily="34" charset="0"/>
              </a:rPr>
              <a:t>Las funciones de </a:t>
            </a:r>
            <a:r>
              <a:rPr lang="es-ES" i="0" dirty="0">
                <a:solidFill>
                  <a:schemeClr val="accent2"/>
                </a:solidFill>
                <a:effectLst/>
                <a:latin typeface="arial" panose="020B0604020202020204" pitchFamily="34" charset="0"/>
              </a:rPr>
              <a:t>agregación en SQL </a:t>
            </a:r>
            <a:r>
              <a:rPr lang="es-ES" b="0" i="0" dirty="0">
                <a:solidFill>
                  <a:schemeClr val="accent2"/>
                </a:solidFill>
                <a:effectLst/>
                <a:latin typeface="arial" panose="020B0604020202020204" pitchFamily="34" charset="0"/>
              </a:rPr>
              <a:t>nos permiten efectuar operaciones sobre un conjunto de resultados, pero devolviendo un único valor agregado para todos ellos. Es decir, nos permiten obtener medias, máximos, sobre un conjunto de valores.</a:t>
            </a:r>
            <a:endParaRPr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25038"/>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08492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¿Qué llegaría a ser XAMPP, WAMP SERVER o LAMP?</a:t>
            </a:r>
            <a:endParaRPr dirty="0"/>
          </a:p>
        </p:txBody>
      </p:sp>
      <p:sp>
        <p:nvSpPr>
          <p:cNvPr id="292" name="Google Shape;292;p3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err="1">
                <a:solidFill>
                  <a:schemeClr val="accent2"/>
                </a:solidFill>
              </a:rPr>
              <a:t>Xampp</a:t>
            </a:r>
            <a:r>
              <a:rPr lang="es-ES" dirty="0">
                <a:solidFill>
                  <a:schemeClr val="accent2"/>
                </a:solidFill>
              </a:rPr>
              <a:t> es un paquete (como un kit de herramientas) para nuevos desarrolladores que contiene, un gestor de base de datos, el servidor apache, lenguajes de programación como </a:t>
            </a:r>
            <a:r>
              <a:rPr lang="es-ES" dirty="0" err="1">
                <a:solidFill>
                  <a:schemeClr val="accent2"/>
                </a:solidFill>
              </a:rPr>
              <a:t>php</a:t>
            </a:r>
            <a:endParaRPr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25038"/>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1406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¿Cual es la diferencia entre las funciones de agresión y funciones creados por el DBA? Es decir funciones creadas por el usuario.</a:t>
            </a:r>
            <a:endParaRPr sz="2000" dirty="0"/>
          </a:p>
        </p:txBody>
      </p:sp>
      <p:sp>
        <p:nvSpPr>
          <p:cNvPr id="292" name="Google Shape;292;p37"/>
          <p:cNvSpPr txBox="1">
            <a:spLocks noGrp="1"/>
          </p:cNvSpPr>
          <p:nvPr>
            <p:ph type="subTitle" idx="1"/>
          </p:nvPr>
        </p:nvSpPr>
        <p:spPr>
          <a:xfrm>
            <a:off x="3372600" y="2196843"/>
            <a:ext cx="4104600" cy="2246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200" i="0" dirty="0">
                <a:solidFill>
                  <a:schemeClr val="accent2"/>
                </a:solidFill>
                <a:effectLst/>
                <a:latin typeface="Open Sans" panose="020B0604020202020204" pitchFamily="34" charset="0"/>
              </a:rPr>
              <a:t>Las </a:t>
            </a:r>
            <a:r>
              <a:rPr lang="es-ES" sz="1200" b="1" i="0" dirty="0">
                <a:solidFill>
                  <a:schemeClr val="accent2"/>
                </a:solidFill>
                <a:effectLst/>
                <a:latin typeface="Open Sans" panose="020B0604020202020204" pitchFamily="34" charset="0"/>
              </a:rPr>
              <a:t>funciones de agregación </a:t>
            </a:r>
            <a:r>
              <a:rPr lang="es-ES" sz="1200" i="0" dirty="0">
                <a:solidFill>
                  <a:schemeClr val="accent2"/>
                </a:solidFill>
                <a:effectLst/>
                <a:latin typeface="Open Sans" panose="020B0604020202020204" pitchFamily="34" charset="0"/>
              </a:rPr>
              <a:t>en SQL nos permiten efectuar operaciones sobre un conjunto de resultados, pero devolviendo un único valor agregado para todos ellos. Es decir, nos permiten obtener medias, máximos,</a:t>
            </a:r>
          </a:p>
          <a:p>
            <a:pPr marL="0" lvl="0" indent="0" rtl="0">
              <a:spcBef>
                <a:spcPts val="0"/>
              </a:spcBef>
              <a:spcAft>
                <a:spcPts val="0"/>
              </a:spcAft>
              <a:buNone/>
            </a:pPr>
            <a:r>
              <a:rPr lang="es-ES" sz="1200" i="0" dirty="0">
                <a:solidFill>
                  <a:schemeClr val="accent2"/>
                </a:solidFill>
                <a:effectLst/>
                <a:latin typeface="Open Sans" panose="020B0604020202020204" pitchFamily="34" charset="0"/>
              </a:rPr>
              <a:t>sobre un conjunto de valores.</a:t>
            </a:r>
          </a:p>
          <a:p>
            <a:pPr marL="0" lvl="0" indent="0" rtl="0">
              <a:spcBef>
                <a:spcPts val="0"/>
              </a:spcBef>
              <a:spcAft>
                <a:spcPts val="0"/>
              </a:spcAft>
              <a:buNone/>
            </a:pPr>
            <a:endParaRPr lang="es-ES" sz="1200" i="0" dirty="0">
              <a:solidFill>
                <a:schemeClr val="accent2"/>
              </a:solidFill>
              <a:effectLst/>
              <a:latin typeface="Open Sans" panose="020B0604020202020204" pitchFamily="34" charset="0"/>
            </a:endParaRPr>
          </a:p>
          <a:p>
            <a:pPr marL="0" lvl="0" indent="0" rtl="0">
              <a:spcBef>
                <a:spcPts val="0"/>
              </a:spcBef>
              <a:spcAft>
                <a:spcPts val="0"/>
              </a:spcAft>
              <a:buNone/>
            </a:pPr>
            <a:r>
              <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Funciones creados por el BDA s</a:t>
            </a:r>
            <a:r>
              <a:rPr lang="es-ES" sz="12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e utiliza para definir una función de tabla, fila o escalar de SQL definida por el usuario. Una función escalar devuelve un solo valor cada vez que se invoca y en general es válida cuando una expresión SQL es válida.</a:t>
            </a:r>
          </a:p>
          <a:p>
            <a:pPr marL="0" lvl="0" indent="0" rtl="0">
              <a:spcBef>
                <a:spcPts val="0"/>
              </a:spcBef>
              <a:spcAft>
                <a:spcPts val="0"/>
              </a:spcAft>
              <a:buNone/>
            </a:pPr>
            <a:endParaRPr sz="1200" dirty="0"/>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72451"/>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3398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latin typeface="Poppins SemiBold" panose="00000700000000000000" pitchFamily="2" charset="0"/>
                <a:ea typeface="Open Sans" panose="020B0606030504020204" pitchFamily="34" charset="0"/>
                <a:cs typeface="Poppins SemiBold" panose="00000700000000000000" pitchFamily="2" charset="0"/>
              </a:rPr>
              <a:t>¿Para qué sirve el comando USE?</a:t>
            </a:r>
            <a:endParaRPr dirty="0">
              <a:latin typeface="Poppins SemiBold" panose="00000700000000000000" pitchFamily="2" charset="0"/>
              <a:ea typeface="Open Sans" panose="020B0606030504020204" pitchFamily="34" charset="0"/>
              <a:cs typeface="Poppins SemiBold" panose="00000700000000000000" pitchFamily="2" charset="0"/>
            </a:endParaRPr>
          </a:p>
        </p:txBody>
      </p:sp>
      <p:sp>
        <p:nvSpPr>
          <p:cNvPr id="292" name="Google Shape;292;p37"/>
          <p:cNvSpPr txBox="1">
            <a:spLocks noGrp="1"/>
          </p:cNvSpPr>
          <p:nvPr>
            <p:ph type="subTitle" idx="1"/>
          </p:nvPr>
        </p:nvSpPr>
        <p:spPr>
          <a:xfrm>
            <a:off x="3372600" y="2233671"/>
            <a:ext cx="4104600" cy="17422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200" b="0" i="0" dirty="0">
                <a:solidFill>
                  <a:schemeClr val="accent2"/>
                </a:solidFill>
                <a:effectLst/>
                <a:latin typeface="arial" panose="020B0604020202020204" pitchFamily="34" charset="0"/>
              </a:rPr>
              <a:t>El comando USE </a:t>
            </a:r>
            <a:r>
              <a:rPr lang="es-ES" sz="1200" b="1" i="0" dirty="0">
                <a:solidFill>
                  <a:schemeClr val="accent2"/>
                </a:solidFill>
                <a:effectLst/>
                <a:latin typeface="arial" panose="020B0604020202020204" pitchFamily="34" charset="0"/>
              </a:rPr>
              <a:t>se utiliza para designar una base externa como </a:t>
            </a:r>
            <a:r>
              <a:rPr lang="es-ES" sz="12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base</a:t>
            </a:r>
            <a:r>
              <a:rPr lang="es-ES" sz="1200" b="1" i="0" dirty="0">
                <a:solidFill>
                  <a:schemeClr val="accent2"/>
                </a:solidFill>
                <a:effectLst/>
                <a:latin typeface="arial" panose="020B0604020202020204" pitchFamily="34" charset="0"/>
              </a:rPr>
              <a:t> de datos actual</a:t>
            </a:r>
            <a:r>
              <a:rPr lang="es-ES" sz="1200" b="0" i="0" dirty="0">
                <a:solidFill>
                  <a:schemeClr val="accent2"/>
                </a:solidFill>
                <a:effectLst/>
                <a:latin typeface="arial" panose="020B0604020202020204" pitchFamily="34" charset="0"/>
              </a:rPr>
              <a:t>, en otras palabras, la base a la cual se dirigirán las próximas consultas SQL en el proceso actual.</a:t>
            </a:r>
            <a:endParaRPr sz="1200"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821838"/>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4505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Que es DML y DDL?</a:t>
            </a:r>
            <a:endParaRPr dirty="0"/>
          </a:p>
        </p:txBody>
      </p:sp>
      <p:sp>
        <p:nvSpPr>
          <p:cNvPr id="292" name="Google Shape;292;p37"/>
          <p:cNvSpPr txBox="1">
            <a:spLocks noGrp="1"/>
          </p:cNvSpPr>
          <p:nvPr>
            <p:ph type="subTitle" idx="1"/>
          </p:nvPr>
        </p:nvSpPr>
        <p:spPr>
          <a:xfrm>
            <a:off x="1836074" y="1730825"/>
            <a:ext cx="3241835" cy="30308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DML :</a:t>
            </a:r>
          </a:p>
          <a:p>
            <a:pPr marL="0" lvl="0" indent="0" algn="just" rtl="0">
              <a:spcBef>
                <a:spcPts val="0"/>
              </a:spcBef>
              <a:spcAft>
                <a:spcPts val="0"/>
              </a:spcAft>
              <a:buNone/>
            </a:pPr>
            <a:r>
              <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Permite recuperar, almacenar, modificar, eliminar, insertar y actualizar datos de una base de datos.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SELECT</a:t>
            </a:r>
            <a:r>
              <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consultar registros de la base de datos que satisfagan un criterio determinado.</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INSERT</a:t>
            </a:r>
            <a:r>
              <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cargar de datos en la base de datos en una única operación.</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UPDATE</a:t>
            </a:r>
            <a:r>
              <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modificar los valores de los campos y registros especificados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DELETE</a:t>
            </a:r>
            <a:r>
              <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eliminar registros de una tabla de una base de datos.</a:t>
            </a:r>
          </a:p>
          <a:p>
            <a:pPr algn="l">
              <a:buFont typeface="Arial" panose="020B0604020202020204" pitchFamily="34" charset="0"/>
              <a:buChar char="•"/>
            </a:pPr>
            <a:endParaRPr lang="es-ES" sz="11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dirty="0"/>
          </a:p>
        </p:txBody>
      </p:sp>
      <p:sp>
        <p:nvSpPr>
          <p:cNvPr id="293" name="Google Shape;293;p37"/>
          <p:cNvSpPr/>
          <p:nvPr/>
        </p:nvSpPr>
        <p:spPr>
          <a:xfrm>
            <a:off x="1253067" y="1953595"/>
            <a:ext cx="395445"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577998"/>
            <a:ext cx="1272300" cy="0"/>
          </a:xfrm>
          <a:prstGeom prst="straightConnector1">
            <a:avLst/>
          </a:prstGeom>
          <a:noFill/>
          <a:ln w="9525" cap="flat" cmpd="sng">
            <a:solidFill>
              <a:schemeClr val="accent2"/>
            </a:solidFill>
            <a:prstDash val="solid"/>
            <a:round/>
            <a:headEnd type="none" w="med" len="med"/>
            <a:tailEnd type="none" w="med" len="med"/>
          </a:ln>
        </p:spPr>
      </p:cxnSp>
      <p:sp>
        <p:nvSpPr>
          <p:cNvPr id="2" name="Google Shape;292;p37">
            <a:extLst>
              <a:ext uri="{FF2B5EF4-FFF2-40B4-BE49-F238E27FC236}">
                <a16:creationId xmlns:a16="http://schemas.microsoft.com/office/drawing/2014/main" id="{4DDBE321-8B6F-3BAF-2394-A46B2A11CA26}"/>
              </a:ext>
            </a:extLst>
          </p:cNvPr>
          <p:cNvSpPr txBox="1">
            <a:spLocks/>
          </p:cNvSpPr>
          <p:nvPr/>
        </p:nvSpPr>
        <p:spPr>
          <a:xfrm>
            <a:off x="5265471" y="1730825"/>
            <a:ext cx="3241835" cy="3030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600"/>
              <a:buFont typeface="Nunito Light"/>
              <a:buChar char="●"/>
              <a:defRPr sz="1400" b="0" i="0" u="none" strike="noStrike" cap="none">
                <a:solidFill>
                  <a:schemeClr val="dk2"/>
                </a:solidFill>
                <a:latin typeface="Poppins"/>
                <a:ea typeface="Poppins"/>
                <a:cs typeface="Poppins"/>
                <a:sym typeface="Poppi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2"/>
                </a:solidFill>
                <a:latin typeface="Poppins"/>
                <a:ea typeface="Poppins"/>
                <a:cs typeface="Poppins"/>
                <a:sym typeface="Poppi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2"/>
                </a:solidFill>
                <a:latin typeface="Poppins"/>
                <a:ea typeface="Poppins"/>
                <a:cs typeface="Poppins"/>
                <a:sym typeface="Poppi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2"/>
                </a:solidFill>
                <a:latin typeface="Poppins"/>
                <a:ea typeface="Poppins"/>
                <a:cs typeface="Poppins"/>
                <a:sym typeface="Poppi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2"/>
                </a:solidFill>
                <a:latin typeface="Poppins"/>
                <a:ea typeface="Poppins"/>
                <a:cs typeface="Poppins"/>
                <a:sym typeface="Poppi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2"/>
                </a:solidFill>
                <a:latin typeface="Poppins"/>
                <a:ea typeface="Poppins"/>
                <a:cs typeface="Poppins"/>
                <a:sym typeface="Poppi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2"/>
                </a:solidFill>
                <a:latin typeface="Poppins"/>
                <a:ea typeface="Poppins"/>
                <a:cs typeface="Poppins"/>
                <a:sym typeface="Poppi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2"/>
                </a:solidFill>
                <a:latin typeface="Poppins"/>
                <a:ea typeface="Poppins"/>
                <a:cs typeface="Poppins"/>
                <a:sym typeface="Poppi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2"/>
                </a:solidFill>
                <a:latin typeface="Poppins"/>
                <a:ea typeface="Poppins"/>
                <a:cs typeface="Poppins"/>
                <a:sym typeface="Poppins"/>
              </a:defRPr>
            </a:lvl9pPr>
          </a:lstStyle>
          <a:p>
            <a:pPr marL="139700" indent="0" algn="just">
              <a:buNone/>
            </a:pPr>
            <a:r>
              <a:rPr lang="es-ES" sz="1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DDL:</a:t>
            </a:r>
            <a:endParaRPr lang="es-ES" sz="12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lgn="just">
              <a:buNone/>
            </a:pPr>
            <a:r>
              <a:rPr lang="es-ES" sz="120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Este lenguaje permite definir las tareas de las estructuras que almacenarán los datos</a:t>
            </a:r>
            <a:r>
              <a:rPr lang="es-ES" sz="1200" b="0" i="0" dirty="0">
                <a:solidFill>
                  <a:srgbClr val="B5C7CF"/>
                </a:solidFill>
                <a:effectLst/>
                <a:latin typeface="Open Sans" panose="020B0606030504020204" pitchFamily="34" charset="0"/>
                <a:ea typeface="Open Sans" panose="020B0606030504020204" pitchFamily="34" charset="0"/>
                <a:cs typeface="Open Sans" panose="020B0606030504020204" pitchFamily="34" charset="0"/>
              </a:rPr>
              <a:t>.</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CREATE:</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crear nuevas tablas, campos e índices.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ALTER:</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modificar las tablas agregando campos o cambiando la definición de los campos.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DROP:</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Empleado para eliminar tablas e índices.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TRUNCATE:</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Empleado para eliminar todos los registros de una tabla.</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COMMENT:</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Utilizado para agregar comentarios al diccionario de datos.</a:t>
            </a:r>
          </a:p>
          <a:p>
            <a:pPr algn="just">
              <a:buFont typeface="Arial" panose="020B0604020202020204" pitchFamily="34" charset="0"/>
              <a:buChar char="•"/>
            </a:pPr>
            <a:r>
              <a:rPr lang="es-ES" sz="1100"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RENAME:</a:t>
            </a:r>
            <a:r>
              <a:rPr lang="es-ES" sz="1100" b="0"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 Tal como su nombre lo indica es utilizado para renombrar objetos</a:t>
            </a:r>
            <a:r>
              <a:rPr lang="es-ES" sz="1100" b="0" i="0" dirty="0">
                <a:solidFill>
                  <a:srgbClr val="B5C7CF"/>
                </a:solidFill>
                <a:effectLst/>
                <a:latin typeface="Open Sans" panose="020B0606030504020204" pitchFamily="34" charset="0"/>
                <a:ea typeface="Open Sans" panose="020B0606030504020204" pitchFamily="34" charset="0"/>
                <a:cs typeface="Open Sans" panose="020B0606030504020204" pitchFamily="34" charset="0"/>
              </a:rPr>
              <a:t>.</a:t>
            </a:r>
          </a:p>
          <a:p>
            <a:pPr marL="139700" indent="0">
              <a:buNone/>
            </a:pPr>
            <a:endParaRPr lang="es-ES" sz="1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0" indent="0">
              <a:buFont typeface="Nunito Light"/>
              <a:buNone/>
            </a:pPr>
            <a:endParaRPr lang="es-ES" dirty="0"/>
          </a:p>
        </p:txBody>
      </p:sp>
    </p:spTree>
    <p:extLst>
      <p:ext uri="{BB962C8B-B14F-4D97-AF65-F5344CB8AC3E}">
        <p14:creationId xmlns:p14="http://schemas.microsoft.com/office/powerpoint/2010/main" val="2778030430"/>
      </p:ext>
    </p:extLst>
  </p:cSld>
  <p:clrMapOvr>
    <a:masterClrMapping/>
  </p:clrMapOvr>
</p:sld>
</file>

<file path=ppt/theme/theme1.xml><?xml version="1.0" encoding="utf-8"?>
<a:theme xmlns:a="http://schemas.openxmlformats.org/drawingml/2006/main" name="Computer Science &amp; Mathematics Major For College: Mathematics by Slidesgo">
  <a:themeElements>
    <a:clrScheme name="Simple Light">
      <a:dk1>
        <a:srgbClr val="FFFFFF"/>
      </a:dk1>
      <a:lt1>
        <a:srgbClr val="F3F3F3"/>
      </a:lt1>
      <a:dk2>
        <a:srgbClr val="666666"/>
      </a:dk2>
      <a:lt2>
        <a:srgbClr val="D149CE"/>
      </a:lt2>
      <a:accent1>
        <a:srgbClr val="43309F"/>
      </a:accent1>
      <a:accent2>
        <a:srgbClr val="000000"/>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2184</Words>
  <Application>Microsoft Office PowerPoint</Application>
  <PresentationFormat>Presentación en pantalla (16:9)</PresentationFormat>
  <Paragraphs>85</Paragraphs>
  <Slides>18</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Segoe-UI</vt:lpstr>
      <vt:lpstr>Poppins SemiBold</vt:lpstr>
      <vt:lpstr>Nunito Light</vt:lpstr>
      <vt:lpstr>arial</vt:lpstr>
      <vt:lpstr>JetBrains Mono</vt:lpstr>
      <vt:lpstr>Poppins</vt:lpstr>
      <vt:lpstr>Century</vt:lpstr>
      <vt:lpstr>Open Sans</vt:lpstr>
      <vt:lpstr>arial</vt:lpstr>
      <vt:lpstr>Computer Science &amp; Mathematics Major For College: Mathematics by Slidesgo</vt:lpstr>
      <vt:lpstr>BASE DE DATOS II</vt:lpstr>
      <vt:lpstr>¿A que se refiere cuando se habla de bases de datos relacionales?</vt:lpstr>
      <vt:lpstr>¿A que se refiere cuando se habla de bases de datos no relacionales? </vt:lpstr>
      <vt:lpstr>¿Qué es MySQL y MariaDB? . Explique si existen diferencias o son iguales</vt:lpstr>
      <vt:lpstr>¿Qué son las funciones de agregación? </vt:lpstr>
      <vt:lpstr>¿Qué llegaría a ser XAMPP, WAMP SERVER o LAMP?</vt:lpstr>
      <vt:lpstr>¿Cual es la diferencia entre las funciones de agresión y funciones creados por el DBA? Es decir funciones creadas por el usuario.</vt:lpstr>
      <vt:lpstr>¿Para qué sirve el comando USE?</vt:lpstr>
      <vt:lpstr>Que es DML y DDL?</vt:lpstr>
      <vt:lpstr>¿Qué cosas características debe de tener una función? Explique sobre el nombre, el return, parámetros.</vt:lpstr>
      <vt:lpstr>¿Cómo crear,modificar y cómo eliminar una función? </vt:lpstr>
      <vt:lpstr>crear las tablas y 2 registros para cada tabla para el siguiente modelo ER.  Se sugiere crear una base de datos de nombre POLLOS_COPA y en ella crear las tablas:  -cliente  -detalle_pedido  -pedido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Heitan Valencia</dc:creator>
  <cp:lastModifiedBy>Heytan Valencia</cp:lastModifiedBy>
  <cp:revision>8</cp:revision>
  <dcterms:modified xsi:type="dcterms:W3CDTF">2022-09-12T00:35:57Z</dcterms:modified>
</cp:coreProperties>
</file>