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71" r:id="rId3"/>
    <p:sldId id="274" r:id="rId4"/>
    <p:sldId id="275" r:id="rId5"/>
    <p:sldId id="272" r:id="rId6"/>
    <p:sldId id="276" r:id="rId7"/>
    <p:sldId id="277" r:id="rId8"/>
    <p:sldId id="278" r:id="rId9"/>
    <p:sldId id="279" r:id="rId10"/>
    <p:sldId id="280" r:id="rId11"/>
    <p:sldId id="281" r:id="rId12"/>
    <p:sldId id="283" r:id="rId13"/>
    <p:sldId id="284" r:id="rId14"/>
    <p:sldId id="285" r:id="rId15"/>
    <p:sldId id="286" r:id="rId16"/>
    <p:sldId id="287" r:id="rId17"/>
    <p:sldId id="288" r:id="rId18"/>
    <p:sldId id="289" r:id="rId19"/>
    <p:sldId id="290" r:id="rId20"/>
  </p:sldIdLst>
  <p:sldSz cx="9144000" cy="5143500" type="screen16x9"/>
  <p:notesSz cx="6858000" cy="9144000"/>
  <p:embeddedFontLst>
    <p:embeddedFont>
      <p:font typeface="Barlow Semi Condensed" panose="00000506000000000000" pitchFamily="2" charset="0"/>
      <p:regular r:id="rId22"/>
      <p:bold r:id="rId23"/>
      <p:italic r:id="rId24"/>
      <p:boldItalic r:id="rId25"/>
    </p:embeddedFont>
    <p:embeddedFont>
      <p:font typeface="Barlow Semi Condensed Medium" panose="00000606000000000000" pitchFamily="2" charset="0"/>
      <p:regular r:id="rId26"/>
      <p:bold r:id="rId27"/>
      <p:italic r:id="rId28"/>
      <p:boldItalic r:id="rId29"/>
    </p:embeddedFont>
    <p:embeddedFont>
      <p:font typeface="Berlin Sans FB" panose="020E0602020502020306" pitchFamily="34" charset="0"/>
      <p:regular r:id="rId30"/>
      <p:bold r:id="rId31"/>
    </p:embeddedFont>
    <p:embeddedFont>
      <p:font typeface="Fjalla One" panose="02000506040000020004" pitchFamily="2" charset="0"/>
      <p:regular r:id="rId32"/>
    </p:embeddedFont>
    <p:embeddedFont>
      <p:font typeface="Gill Sans MT" panose="020B05020201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A45E"/>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6A0E79-D15E-4821-A581-CEF5BB4FC722}">
  <a:tblStyle styleId="{386A0E79-D15E-4821-A581-CEF5BB4FC7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3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15:33:16.692"/>
    </inkml:context>
    <inkml:brush xml:id="br0">
      <inkml:brushProperty name="width" value="0.1" units="cm"/>
      <inkml:brushProperty name="height" value="0.1" units="cm"/>
      <inkml:brushProperty name="color" value="#AE198D"/>
      <inkml:brushProperty name="inkEffects" value="galaxy"/>
      <inkml:brushProperty name="anchorX" value="12627.27539"/>
      <inkml:brushProperty name="anchorY" value="3226.49561"/>
      <inkml:brushProperty name="scaleFactor" value="0.5"/>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15:33:16.692"/>
    </inkml:context>
    <inkml:brush xml:id="br0">
      <inkml:brushProperty name="width" value="0.1" units="cm"/>
      <inkml:brushProperty name="height" value="0.1" units="cm"/>
      <inkml:brushProperty name="color" value="#AE198D"/>
      <inkml:brushProperty name="inkEffects" value="galaxy"/>
      <inkml:brushProperty name="anchorX" value="12627.27539"/>
      <inkml:brushProperty name="anchorY" value="3226.49561"/>
      <inkml:brushProperty name="scaleFactor" value="0.5"/>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15:33:16.692"/>
    </inkml:context>
    <inkml:brush xml:id="br0">
      <inkml:brushProperty name="width" value="0.1" units="cm"/>
      <inkml:brushProperty name="height" value="0.1" units="cm"/>
      <inkml:brushProperty name="color" value="#AE198D"/>
      <inkml:brushProperty name="inkEffects" value="galaxy"/>
      <inkml:brushProperty name="anchorX" value="12627.27539"/>
      <inkml:brushProperty name="anchorY" value="3226.49561"/>
      <inkml:brushProperty name="scaleFactor" value="0.5"/>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15:33:16.692"/>
    </inkml:context>
    <inkml:brush xml:id="br0">
      <inkml:brushProperty name="width" value="0.1" units="cm"/>
      <inkml:brushProperty name="height" value="0.1" units="cm"/>
      <inkml:brushProperty name="color" value="#AE198D"/>
      <inkml:brushProperty name="inkEffects" value="galaxy"/>
      <inkml:brushProperty name="anchorX" value="12627.27539"/>
      <inkml:brushProperty name="anchorY" value="3226.49561"/>
      <inkml:brushProperty name="scaleFactor" value="0.5"/>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15:33:16.692"/>
    </inkml:context>
    <inkml:brush xml:id="br0">
      <inkml:brushProperty name="width" value="0.1" units="cm"/>
      <inkml:brushProperty name="height" value="0.1" units="cm"/>
      <inkml:brushProperty name="color" value="#AE198D"/>
      <inkml:brushProperty name="inkEffects" value="galaxy"/>
      <inkml:brushProperty name="anchorX" value="12627.27539"/>
      <inkml:brushProperty name="anchorY" value="3226.49561"/>
      <inkml:brushProperty name="scaleFactor" value="0.5"/>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1T15:33:16.692"/>
    </inkml:context>
    <inkml:brush xml:id="br0">
      <inkml:brushProperty name="width" value="0.1" units="cm"/>
      <inkml:brushProperty name="height" value="0.1" units="cm"/>
      <inkml:brushProperty name="color" value="#AE198D"/>
      <inkml:brushProperty name="inkEffects" value="galaxy"/>
      <inkml:brushProperty name="anchorX" value="12627.27539"/>
      <inkml:brushProperty name="anchorY" value="3226.49561"/>
      <inkml:brushProperty name="scaleFactor" value="0.5"/>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73"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23530" y="95982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t>BASE DE DATOS II</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50A4E7-7D4A-F274-F966-CB4CFEFE653C}"/>
              </a:ext>
            </a:extLst>
          </p:cNvPr>
          <p:cNvSpPr>
            <a:spLocks noGrp="1"/>
          </p:cNvSpPr>
          <p:nvPr>
            <p:ph type="title"/>
          </p:nvPr>
        </p:nvSpPr>
        <p:spPr>
          <a:xfrm>
            <a:off x="2668693" y="609599"/>
            <a:ext cx="3806614" cy="1110827"/>
          </a:xfrm>
        </p:spPr>
        <p:txBody>
          <a:bodyPr/>
          <a:lstStyle/>
          <a:p>
            <a:r>
              <a:rPr lang="es-ES" sz="1600" dirty="0"/>
              <a:t>¿Cual es la diferencia entre las funciones de agresión y funciones creados por el DBA? Es decir funciones creadas por el usuario. </a:t>
            </a:r>
            <a:endParaRPr lang="es-ES" sz="1600" dirty="0">
              <a:latin typeface="Berlin Sans FB" panose="020E0602020502020306" pitchFamily="34" charset="0"/>
            </a:endParaRPr>
          </a:p>
        </p:txBody>
      </p:sp>
      <p:sp>
        <p:nvSpPr>
          <p:cNvPr id="4" name="Marcador de texto 3">
            <a:extLst>
              <a:ext uri="{FF2B5EF4-FFF2-40B4-BE49-F238E27FC236}">
                <a16:creationId xmlns:a16="http://schemas.microsoft.com/office/drawing/2014/main" id="{303D1FE2-A348-5391-C2D5-95125DCA8CD3}"/>
              </a:ext>
            </a:extLst>
          </p:cNvPr>
          <p:cNvSpPr txBox="1">
            <a:spLocks/>
          </p:cNvSpPr>
          <p:nvPr/>
        </p:nvSpPr>
        <p:spPr>
          <a:xfrm>
            <a:off x="287868" y="2228305"/>
            <a:ext cx="4226560" cy="10432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gn="ctr"/>
            <a:r>
              <a:rPr lang="es-ES" sz="1200" b="1" dirty="0">
                <a:solidFill>
                  <a:schemeClr val="tx1"/>
                </a:solidFill>
                <a:latin typeface="Gill Sans MT" panose="020B0502020104020203" pitchFamily="34" charset="0"/>
              </a:rPr>
              <a:t>Funciones de agregación </a:t>
            </a:r>
            <a:r>
              <a:rPr lang="es-ES" sz="1200" dirty="0">
                <a:solidFill>
                  <a:schemeClr val="tx1"/>
                </a:solidFill>
                <a:latin typeface="Gill Sans MT" panose="020B0502020104020203" pitchFamily="34" charset="0"/>
              </a:rPr>
              <a:t>.- </a:t>
            </a:r>
            <a:r>
              <a:rPr lang="es-ES" sz="1100" b="0" i="0" dirty="0">
                <a:solidFill>
                  <a:schemeClr val="bg2"/>
                </a:solidFill>
                <a:effectLst/>
                <a:latin typeface="Gill Sans MT" panose="020B0502020104020203" pitchFamily="34" charset="0"/>
              </a:rPr>
              <a:t>Las funciones de agregación en SQL nos permiten efectuar operaciones sobre un conjunto de resultados, pero devolviendo un único valor agregado para todos ellos. Es decir, nos permiten obtener medias, máximos, sobre un conjunto de valores.</a:t>
            </a:r>
            <a:endParaRPr lang="es-ES" sz="1100" dirty="0">
              <a:solidFill>
                <a:schemeClr val="bg2"/>
              </a:solidFill>
              <a:latin typeface="Gill Sans MT" panose="020B0502020104020203" pitchFamily="34" charset="0"/>
            </a:endParaRPr>
          </a:p>
        </p:txBody>
      </p:sp>
      <p:sp>
        <p:nvSpPr>
          <p:cNvPr id="5" name="Marcador de texto 3">
            <a:extLst>
              <a:ext uri="{FF2B5EF4-FFF2-40B4-BE49-F238E27FC236}">
                <a16:creationId xmlns:a16="http://schemas.microsoft.com/office/drawing/2014/main" id="{ABDD5A9D-3224-B429-59FC-2BB45CCE294E}"/>
              </a:ext>
            </a:extLst>
          </p:cNvPr>
          <p:cNvSpPr txBox="1">
            <a:spLocks/>
          </p:cNvSpPr>
          <p:nvPr/>
        </p:nvSpPr>
        <p:spPr>
          <a:xfrm>
            <a:off x="4629574" y="2228305"/>
            <a:ext cx="4226560" cy="10432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gn="ctr"/>
            <a:r>
              <a:rPr lang="es-ES" sz="1200" b="1" dirty="0">
                <a:solidFill>
                  <a:schemeClr val="tx1"/>
                </a:solidFill>
                <a:latin typeface="Gill Sans MT" panose="020B0502020104020203" pitchFamily="34" charset="0"/>
              </a:rPr>
              <a:t>Funciones creadas por el DBA</a:t>
            </a:r>
            <a:r>
              <a:rPr lang="es-ES" sz="1200" dirty="0">
                <a:solidFill>
                  <a:schemeClr val="tx1"/>
                </a:solidFill>
                <a:latin typeface="Gill Sans MT" panose="020B0502020104020203" pitchFamily="34" charset="0"/>
              </a:rPr>
              <a:t>.- </a:t>
            </a:r>
            <a:r>
              <a:rPr lang="es-ES" sz="1100" i="0" dirty="0">
                <a:solidFill>
                  <a:schemeClr val="bg2"/>
                </a:solidFill>
                <a:effectLst/>
                <a:latin typeface="Gill Sans MT" panose="020B0502020104020203" pitchFamily="34" charset="0"/>
              </a:rPr>
              <a:t>Una función definida por el usuario (UDF) te permite crear una función mediante una expresión de SQL, realiza acciones en la entrada y muestra el resultado de esas acciones como un valor.</a:t>
            </a:r>
            <a:endParaRPr lang="es-ES" sz="1100" dirty="0">
              <a:solidFill>
                <a:schemeClr val="bg2"/>
              </a:solidFill>
              <a:latin typeface="Gill Sans MT" panose="020B0502020104020203" pitchFamily="34" charset="0"/>
            </a:endParaRPr>
          </a:p>
        </p:txBody>
      </p:sp>
    </p:spTree>
    <p:extLst>
      <p:ext uri="{BB962C8B-B14F-4D97-AF65-F5344CB8AC3E}">
        <p14:creationId xmlns:p14="http://schemas.microsoft.com/office/powerpoint/2010/main" val="390264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50A4E7-7D4A-F274-F966-CB4CFEFE653C}"/>
              </a:ext>
            </a:extLst>
          </p:cNvPr>
          <p:cNvSpPr>
            <a:spLocks noGrp="1"/>
          </p:cNvSpPr>
          <p:nvPr>
            <p:ph type="title"/>
          </p:nvPr>
        </p:nvSpPr>
        <p:spPr>
          <a:xfrm>
            <a:off x="2105236" y="535094"/>
            <a:ext cx="4933527" cy="778934"/>
          </a:xfrm>
        </p:spPr>
        <p:txBody>
          <a:bodyPr/>
          <a:lstStyle/>
          <a:p>
            <a:r>
              <a:rPr lang="es-ES" sz="1600" dirty="0"/>
              <a:t>¿Busque y defina a qué se referirá cuando se habla de parámetros de entrada y salida en MySQL? </a:t>
            </a:r>
            <a:br>
              <a:rPr lang="es-ES" sz="1600" dirty="0"/>
            </a:br>
            <a:r>
              <a:rPr lang="es-ES" sz="1600" dirty="0"/>
              <a:t>○ Es decir IN INOUT, etc</a:t>
            </a:r>
            <a:endParaRPr lang="es-ES" sz="1600" dirty="0">
              <a:latin typeface="Berlin Sans FB" panose="020E0602020502020306" pitchFamily="34" charset="0"/>
            </a:endParaRPr>
          </a:p>
        </p:txBody>
      </p:sp>
      <p:sp>
        <p:nvSpPr>
          <p:cNvPr id="4" name="CuadroTexto 3">
            <a:extLst>
              <a:ext uri="{FF2B5EF4-FFF2-40B4-BE49-F238E27FC236}">
                <a16:creationId xmlns:a16="http://schemas.microsoft.com/office/drawing/2014/main" id="{D8FC2A65-133D-BE21-FC8A-7F4B950A662A}"/>
              </a:ext>
            </a:extLst>
          </p:cNvPr>
          <p:cNvSpPr txBox="1"/>
          <p:nvPr/>
        </p:nvSpPr>
        <p:spPr>
          <a:xfrm>
            <a:off x="6123092" y="2064249"/>
            <a:ext cx="2876974" cy="938719"/>
          </a:xfrm>
          <a:prstGeom prst="rect">
            <a:avLst/>
          </a:prstGeom>
          <a:noFill/>
        </p:spPr>
        <p:txBody>
          <a:bodyPr wrap="square">
            <a:spAutoFit/>
          </a:bodyPr>
          <a:lstStyle/>
          <a:p>
            <a:pPr algn="ctr"/>
            <a:r>
              <a:rPr lang="es-ES" sz="1100" b="1" i="0" dirty="0">
                <a:solidFill>
                  <a:schemeClr val="bg2"/>
                </a:solidFill>
                <a:effectLst/>
                <a:latin typeface="Gill Sans MT" panose="020B0502020104020203" pitchFamily="34" charset="0"/>
              </a:rPr>
              <a:t>INOUT</a:t>
            </a:r>
            <a:r>
              <a:rPr lang="es-ES" sz="1100" b="0" i="0" dirty="0">
                <a:solidFill>
                  <a:schemeClr val="bg2"/>
                </a:solidFill>
                <a:effectLst/>
                <a:latin typeface="Gill Sans MT" panose="020B0502020104020203" pitchFamily="34" charset="0"/>
              </a:rPr>
              <a:t>: Es una mezcla de los dos conceptos anteriores. La aplicación o código que invoca al procedimiento puede pasarle un valor a éste, devolviendo el valor modificado al terminar la ejecución.</a:t>
            </a:r>
            <a:endParaRPr lang="es-ES" sz="1100" dirty="0">
              <a:solidFill>
                <a:schemeClr val="bg2"/>
              </a:solidFill>
              <a:latin typeface="Gill Sans MT" panose="020B0502020104020203" pitchFamily="34" charset="0"/>
            </a:endParaRPr>
          </a:p>
        </p:txBody>
      </p:sp>
      <p:sp>
        <p:nvSpPr>
          <p:cNvPr id="8" name="CuadroTexto 7">
            <a:extLst>
              <a:ext uri="{FF2B5EF4-FFF2-40B4-BE49-F238E27FC236}">
                <a16:creationId xmlns:a16="http://schemas.microsoft.com/office/drawing/2014/main" id="{574E77EF-4406-8E39-01BE-F9A692037F4F}"/>
              </a:ext>
            </a:extLst>
          </p:cNvPr>
          <p:cNvSpPr txBox="1"/>
          <p:nvPr/>
        </p:nvSpPr>
        <p:spPr>
          <a:xfrm>
            <a:off x="211667" y="2064250"/>
            <a:ext cx="2876973" cy="1277273"/>
          </a:xfrm>
          <a:prstGeom prst="rect">
            <a:avLst/>
          </a:prstGeom>
          <a:noFill/>
        </p:spPr>
        <p:txBody>
          <a:bodyPr wrap="square">
            <a:spAutoFit/>
          </a:bodyPr>
          <a:lstStyle/>
          <a:p>
            <a:pPr algn="ctr"/>
            <a:r>
              <a:rPr lang="es-ES" sz="1100" b="1" i="0" dirty="0">
                <a:solidFill>
                  <a:schemeClr val="bg2"/>
                </a:solidFill>
                <a:effectLst/>
                <a:latin typeface="Gill Sans MT" panose="020B0502020104020203" pitchFamily="34" charset="0"/>
              </a:rPr>
              <a:t>IN</a:t>
            </a:r>
            <a:r>
              <a:rPr lang="es-ES" sz="1100" b="0" i="0" dirty="0">
                <a:solidFill>
                  <a:schemeClr val="bg2"/>
                </a:solidFill>
                <a:effectLst/>
                <a:latin typeface="Gill Sans MT" panose="020B0502020104020203" pitchFamily="34" charset="0"/>
              </a:rPr>
              <a:t>: Es el tipo de parámetro que se usa por defecto. La aplicación o código que invoque al procedimiento tendrá que pasar un argumento para este parámetro. El procedimiento trabajará con una copia de su valor, teniendo el parámetro su valor original al terminar la ejecución del procedimiento.</a:t>
            </a:r>
          </a:p>
        </p:txBody>
      </p:sp>
      <p:sp>
        <p:nvSpPr>
          <p:cNvPr id="10" name="CuadroTexto 9">
            <a:extLst>
              <a:ext uri="{FF2B5EF4-FFF2-40B4-BE49-F238E27FC236}">
                <a16:creationId xmlns:a16="http://schemas.microsoft.com/office/drawing/2014/main" id="{E21B127E-A2FD-AE63-D166-2FFAC01D9604}"/>
              </a:ext>
            </a:extLst>
          </p:cNvPr>
          <p:cNvSpPr txBox="1"/>
          <p:nvPr/>
        </p:nvSpPr>
        <p:spPr>
          <a:xfrm>
            <a:off x="3214792" y="2062631"/>
            <a:ext cx="2782147" cy="938719"/>
          </a:xfrm>
          <a:prstGeom prst="rect">
            <a:avLst/>
          </a:prstGeom>
          <a:noFill/>
        </p:spPr>
        <p:txBody>
          <a:bodyPr wrap="square">
            <a:spAutoFit/>
          </a:bodyPr>
          <a:lstStyle/>
          <a:p>
            <a:pPr algn="l"/>
            <a:r>
              <a:rPr lang="es-ES" sz="1100" b="1" i="0" dirty="0">
                <a:solidFill>
                  <a:schemeClr val="bg2"/>
                </a:solidFill>
                <a:effectLst/>
                <a:latin typeface="Gill Sans MT" panose="020B0502020104020203" pitchFamily="34" charset="0"/>
              </a:rPr>
              <a:t>OUT</a:t>
            </a:r>
            <a:r>
              <a:rPr lang="es-ES" sz="1100" b="0" i="0" dirty="0">
                <a:solidFill>
                  <a:schemeClr val="bg2"/>
                </a:solidFill>
                <a:effectLst/>
                <a:latin typeface="Gill Sans MT" panose="020B0502020104020203" pitchFamily="34" charset="0"/>
              </a:rPr>
              <a:t>: El valor de este parámetros pude ser cambiado en el procedimiento, y además su valor modificado será enviado de vuelta al código o programa que invoca el procedimiento.</a:t>
            </a:r>
          </a:p>
        </p:txBody>
      </p:sp>
    </p:spTree>
    <p:extLst>
      <p:ext uri="{BB962C8B-B14F-4D97-AF65-F5344CB8AC3E}">
        <p14:creationId xmlns:p14="http://schemas.microsoft.com/office/powerpoint/2010/main" val="398937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CC234D8-623E-4E76-CFD8-30790D14100A}"/>
              </a:ext>
            </a:extLst>
          </p:cNvPr>
          <p:cNvSpPr txBox="1"/>
          <p:nvPr/>
        </p:nvSpPr>
        <p:spPr>
          <a:xfrm>
            <a:off x="2286000" y="269445"/>
            <a:ext cx="4572000" cy="707886"/>
          </a:xfrm>
          <a:prstGeom prst="rect">
            <a:avLst/>
          </a:prstGeom>
          <a:noFill/>
        </p:spPr>
        <p:txBody>
          <a:bodyPr wrap="square">
            <a:spAutoFit/>
          </a:bodyPr>
          <a:lstStyle/>
          <a:p>
            <a:pPr algn="ctr"/>
            <a:r>
              <a:rPr lang="es-ES" sz="2000" dirty="0">
                <a:latin typeface="Gill Sans MT" panose="020B0502020104020203" pitchFamily="34" charset="0"/>
              </a:rPr>
              <a:t>Crear la siguiente Base de datos y sus registros</a:t>
            </a:r>
            <a:r>
              <a:rPr lang="es-ES" dirty="0"/>
              <a:t>.</a:t>
            </a:r>
          </a:p>
        </p:txBody>
      </p:sp>
      <p:pic>
        <p:nvPicPr>
          <p:cNvPr id="5" name="Imagen 4">
            <a:extLst>
              <a:ext uri="{FF2B5EF4-FFF2-40B4-BE49-F238E27FC236}">
                <a16:creationId xmlns:a16="http://schemas.microsoft.com/office/drawing/2014/main" id="{3CD54A26-92B4-576F-0E42-FF9D4B876E29}"/>
              </a:ext>
            </a:extLst>
          </p:cNvPr>
          <p:cNvPicPr>
            <a:picLocks noChangeAspect="1"/>
          </p:cNvPicPr>
          <p:nvPr/>
        </p:nvPicPr>
        <p:blipFill rotWithShape="1">
          <a:blip r:embed="rId2"/>
          <a:srcRect l="21622" t="7951" r="21787" b="6736"/>
          <a:stretch/>
        </p:blipFill>
        <p:spPr>
          <a:xfrm>
            <a:off x="2656839" y="1049898"/>
            <a:ext cx="4201161" cy="3824157"/>
          </a:xfrm>
          <a:prstGeom prst="rect">
            <a:avLst/>
          </a:prstGeom>
        </p:spPr>
      </p:pic>
    </p:spTree>
    <p:extLst>
      <p:ext uri="{BB962C8B-B14F-4D97-AF65-F5344CB8AC3E}">
        <p14:creationId xmlns:p14="http://schemas.microsoft.com/office/powerpoint/2010/main" val="412610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874606A-CBF5-3EFC-ED77-FA70EDDCA831}"/>
              </a:ext>
            </a:extLst>
          </p:cNvPr>
          <p:cNvPicPr>
            <a:picLocks noChangeAspect="1"/>
          </p:cNvPicPr>
          <p:nvPr/>
        </p:nvPicPr>
        <p:blipFill>
          <a:blip r:embed="rId2"/>
          <a:stretch>
            <a:fillRect/>
          </a:stretch>
        </p:blipFill>
        <p:spPr>
          <a:xfrm>
            <a:off x="1656079" y="282454"/>
            <a:ext cx="5831840" cy="936746"/>
          </a:xfrm>
          <a:prstGeom prst="rect">
            <a:avLst/>
          </a:prstGeom>
        </p:spPr>
      </p:pic>
      <p:pic>
        <p:nvPicPr>
          <p:cNvPr id="5" name="Imagen 4">
            <a:extLst>
              <a:ext uri="{FF2B5EF4-FFF2-40B4-BE49-F238E27FC236}">
                <a16:creationId xmlns:a16="http://schemas.microsoft.com/office/drawing/2014/main" id="{F969E033-3408-EB3A-35E9-25281AACE30D}"/>
              </a:ext>
            </a:extLst>
          </p:cNvPr>
          <p:cNvPicPr>
            <a:picLocks noChangeAspect="1"/>
          </p:cNvPicPr>
          <p:nvPr/>
        </p:nvPicPr>
        <p:blipFill>
          <a:blip r:embed="rId3"/>
          <a:stretch>
            <a:fillRect/>
          </a:stretch>
        </p:blipFill>
        <p:spPr>
          <a:xfrm>
            <a:off x="1791006" y="3060787"/>
            <a:ext cx="5561987" cy="1544074"/>
          </a:xfrm>
          <a:prstGeom prst="rect">
            <a:avLst/>
          </a:prstGeom>
        </p:spPr>
      </p:pic>
      <p:pic>
        <p:nvPicPr>
          <p:cNvPr id="7" name="Imagen 6">
            <a:extLst>
              <a:ext uri="{FF2B5EF4-FFF2-40B4-BE49-F238E27FC236}">
                <a16:creationId xmlns:a16="http://schemas.microsoft.com/office/drawing/2014/main" id="{ADE99F20-B921-7884-BEF7-FE78AE0CC6DC}"/>
              </a:ext>
            </a:extLst>
          </p:cNvPr>
          <p:cNvPicPr>
            <a:picLocks noChangeAspect="1"/>
          </p:cNvPicPr>
          <p:nvPr/>
        </p:nvPicPr>
        <p:blipFill>
          <a:blip r:embed="rId4"/>
          <a:stretch>
            <a:fillRect/>
          </a:stretch>
        </p:blipFill>
        <p:spPr>
          <a:xfrm>
            <a:off x="1627669" y="1435067"/>
            <a:ext cx="5725324" cy="1328454"/>
          </a:xfrm>
          <a:prstGeom prst="rect">
            <a:avLst/>
          </a:prstGeom>
        </p:spPr>
      </p:pic>
    </p:spTree>
    <p:extLst>
      <p:ext uri="{BB962C8B-B14F-4D97-AF65-F5344CB8AC3E}">
        <p14:creationId xmlns:p14="http://schemas.microsoft.com/office/powerpoint/2010/main" val="140475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6BE9D24-B6BC-ABDC-39AD-14428110D259}"/>
              </a:ext>
            </a:extLst>
          </p:cNvPr>
          <p:cNvSpPr txBox="1"/>
          <p:nvPr/>
        </p:nvSpPr>
        <p:spPr>
          <a:xfrm>
            <a:off x="1955800" y="282992"/>
            <a:ext cx="5232400" cy="369332"/>
          </a:xfrm>
          <a:prstGeom prst="rect">
            <a:avLst/>
          </a:prstGeom>
          <a:noFill/>
        </p:spPr>
        <p:txBody>
          <a:bodyPr wrap="square">
            <a:spAutoFit/>
          </a:bodyPr>
          <a:lstStyle/>
          <a:p>
            <a:pPr algn="ctr"/>
            <a:r>
              <a:rPr lang="es-ES" sz="1800" dirty="0">
                <a:latin typeface="Gill Sans MT" panose="020B0502020104020203" pitchFamily="34" charset="0"/>
              </a:rPr>
              <a:t>Crear una función que genere la serie Fibonacci</a:t>
            </a:r>
            <a:r>
              <a:rPr lang="es-ES" dirty="0">
                <a:latin typeface="Gill Sans MT" panose="020B0502020104020203" pitchFamily="34" charset="0"/>
              </a:rPr>
              <a:t>.</a:t>
            </a:r>
          </a:p>
        </p:txBody>
      </p:sp>
      <p:sp>
        <p:nvSpPr>
          <p:cNvPr id="10" name="CuadroTexto 9">
            <a:extLst>
              <a:ext uri="{FF2B5EF4-FFF2-40B4-BE49-F238E27FC236}">
                <a16:creationId xmlns:a16="http://schemas.microsoft.com/office/drawing/2014/main" id="{C8AAE529-B62C-54F1-22CF-15B2398BD481}"/>
              </a:ext>
            </a:extLst>
          </p:cNvPr>
          <p:cNvSpPr txBox="1"/>
          <p:nvPr/>
        </p:nvSpPr>
        <p:spPr>
          <a:xfrm>
            <a:off x="4927863" y="1898432"/>
            <a:ext cx="1169259" cy="307777"/>
          </a:xfrm>
          <a:prstGeom prst="rect">
            <a:avLst/>
          </a:prstGeom>
          <a:noFill/>
        </p:spPr>
        <p:txBody>
          <a:bodyPr wrap="square">
            <a:spAutoFit/>
          </a:bodyPr>
          <a:lstStyle/>
          <a:p>
            <a:pPr algn="ctr"/>
            <a:r>
              <a:rPr lang="es-ES" dirty="0"/>
              <a:t>Resultado</a:t>
            </a:r>
          </a:p>
        </p:txBody>
      </p:sp>
      <p:pic>
        <p:nvPicPr>
          <p:cNvPr id="3" name="Imagen 2">
            <a:extLst>
              <a:ext uri="{FF2B5EF4-FFF2-40B4-BE49-F238E27FC236}">
                <a16:creationId xmlns:a16="http://schemas.microsoft.com/office/drawing/2014/main" id="{C3D819F2-7B32-B1C6-E2F5-ABC8662C4E98}"/>
              </a:ext>
            </a:extLst>
          </p:cNvPr>
          <p:cNvPicPr>
            <a:picLocks noChangeAspect="1"/>
          </p:cNvPicPr>
          <p:nvPr/>
        </p:nvPicPr>
        <p:blipFill>
          <a:blip r:embed="rId2"/>
          <a:stretch>
            <a:fillRect/>
          </a:stretch>
        </p:blipFill>
        <p:spPr>
          <a:xfrm>
            <a:off x="1225973" y="857335"/>
            <a:ext cx="3402192" cy="3784938"/>
          </a:xfrm>
          <a:prstGeom prst="rect">
            <a:avLst/>
          </a:prstGeom>
        </p:spPr>
      </p:pic>
      <p:pic>
        <p:nvPicPr>
          <p:cNvPr id="6" name="Imagen 5">
            <a:extLst>
              <a:ext uri="{FF2B5EF4-FFF2-40B4-BE49-F238E27FC236}">
                <a16:creationId xmlns:a16="http://schemas.microsoft.com/office/drawing/2014/main" id="{BB9B0F86-67DF-BD31-A262-049FBDD5599C}"/>
              </a:ext>
            </a:extLst>
          </p:cNvPr>
          <p:cNvPicPr>
            <a:picLocks noChangeAspect="1"/>
          </p:cNvPicPr>
          <p:nvPr/>
        </p:nvPicPr>
        <p:blipFill>
          <a:blip r:embed="rId3"/>
          <a:stretch>
            <a:fillRect/>
          </a:stretch>
        </p:blipFill>
        <p:spPr>
          <a:xfrm>
            <a:off x="5355438" y="2333592"/>
            <a:ext cx="2172003" cy="476316"/>
          </a:xfrm>
          <a:prstGeom prst="rect">
            <a:avLst/>
          </a:prstGeom>
        </p:spPr>
      </p:pic>
    </p:spTree>
    <p:extLst>
      <p:ext uri="{BB962C8B-B14F-4D97-AF65-F5344CB8AC3E}">
        <p14:creationId xmlns:p14="http://schemas.microsoft.com/office/powerpoint/2010/main" val="287250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88A7762-ED39-6BC0-F906-32F6D7A043EE}"/>
              </a:ext>
            </a:extLst>
          </p:cNvPr>
          <p:cNvSpPr txBox="1"/>
          <p:nvPr/>
        </p:nvSpPr>
        <p:spPr>
          <a:xfrm>
            <a:off x="2013373" y="316858"/>
            <a:ext cx="5117253" cy="369332"/>
          </a:xfrm>
          <a:prstGeom prst="rect">
            <a:avLst/>
          </a:prstGeom>
          <a:noFill/>
        </p:spPr>
        <p:txBody>
          <a:bodyPr wrap="square">
            <a:spAutoFit/>
          </a:bodyPr>
          <a:lstStyle/>
          <a:p>
            <a:r>
              <a:rPr lang="es-ES" sz="1800" dirty="0">
                <a:latin typeface="Gill Sans MT" panose="020B0502020104020203" pitchFamily="34" charset="0"/>
              </a:rPr>
              <a:t>Crear una variable global a nivel BASE DE DATOS. </a:t>
            </a:r>
          </a:p>
        </p:txBody>
      </p:sp>
      <p:pic>
        <p:nvPicPr>
          <p:cNvPr id="4" name="Imagen 3">
            <a:extLst>
              <a:ext uri="{FF2B5EF4-FFF2-40B4-BE49-F238E27FC236}">
                <a16:creationId xmlns:a16="http://schemas.microsoft.com/office/drawing/2014/main" id="{2DC2F9A3-81DD-35B3-24CE-88FB2597F44B}"/>
              </a:ext>
            </a:extLst>
          </p:cNvPr>
          <p:cNvPicPr>
            <a:picLocks noChangeAspect="1"/>
          </p:cNvPicPr>
          <p:nvPr/>
        </p:nvPicPr>
        <p:blipFill>
          <a:blip r:embed="rId2"/>
          <a:stretch>
            <a:fillRect/>
          </a:stretch>
        </p:blipFill>
        <p:spPr>
          <a:xfrm>
            <a:off x="2788138" y="686190"/>
            <a:ext cx="3323420" cy="3549913"/>
          </a:xfrm>
          <a:prstGeom prst="rect">
            <a:avLst/>
          </a:prstGeom>
        </p:spPr>
      </p:pic>
      <p:pic>
        <p:nvPicPr>
          <p:cNvPr id="6" name="Imagen 5">
            <a:extLst>
              <a:ext uri="{FF2B5EF4-FFF2-40B4-BE49-F238E27FC236}">
                <a16:creationId xmlns:a16="http://schemas.microsoft.com/office/drawing/2014/main" id="{D2807929-98AD-E082-CB42-43FC6F3BB2B5}"/>
              </a:ext>
            </a:extLst>
          </p:cNvPr>
          <p:cNvPicPr>
            <a:picLocks noChangeAspect="1"/>
          </p:cNvPicPr>
          <p:nvPr/>
        </p:nvPicPr>
        <p:blipFill>
          <a:blip r:embed="rId3"/>
          <a:stretch>
            <a:fillRect/>
          </a:stretch>
        </p:blipFill>
        <p:spPr>
          <a:xfrm>
            <a:off x="3382899" y="4417010"/>
            <a:ext cx="2133898" cy="409632"/>
          </a:xfrm>
          <a:prstGeom prst="rect">
            <a:avLst/>
          </a:prstGeom>
        </p:spPr>
      </p:pic>
    </p:spTree>
    <p:extLst>
      <p:ext uri="{BB962C8B-B14F-4D97-AF65-F5344CB8AC3E}">
        <p14:creationId xmlns:p14="http://schemas.microsoft.com/office/powerpoint/2010/main" val="168898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80799DB-FE61-20F8-7572-D9A8C41C845A}"/>
              </a:ext>
            </a:extLst>
          </p:cNvPr>
          <p:cNvPicPr>
            <a:picLocks noChangeAspect="1"/>
          </p:cNvPicPr>
          <p:nvPr/>
        </p:nvPicPr>
        <p:blipFill>
          <a:blip r:embed="rId2"/>
          <a:stretch>
            <a:fillRect/>
          </a:stretch>
        </p:blipFill>
        <p:spPr>
          <a:xfrm>
            <a:off x="2431626" y="565487"/>
            <a:ext cx="3956451" cy="3792306"/>
          </a:xfrm>
          <a:prstGeom prst="rect">
            <a:avLst/>
          </a:prstGeom>
        </p:spPr>
      </p:pic>
      <p:sp>
        <p:nvSpPr>
          <p:cNvPr id="5" name="CuadroTexto 4">
            <a:extLst>
              <a:ext uri="{FF2B5EF4-FFF2-40B4-BE49-F238E27FC236}">
                <a16:creationId xmlns:a16="http://schemas.microsoft.com/office/drawing/2014/main" id="{A5061E7B-1AE6-0F3B-3C9B-7949BBF55430}"/>
              </a:ext>
            </a:extLst>
          </p:cNvPr>
          <p:cNvSpPr txBox="1"/>
          <p:nvPr/>
        </p:nvSpPr>
        <p:spPr>
          <a:xfrm>
            <a:off x="1215813" y="134629"/>
            <a:ext cx="6712373" cy="338554"/>
          </a:xfrm>
          <a:prstGeom prst="rect">
            <a:avLst/>
          </a:prstGeom>
          <a:noFill/>
        </p:spPr>
        <p:txBody>
          <a:bodyPr wrap="square">
            <a:spAutoFit/>
          </a:bodyPr>
          <a:lstStyle/>
          <a:p>
            <a:r>
              <a:rPr lang="es-ES" sz="1600" dirty="0">
                <a:latin typeface="Gill Sans MT" panose="020B0502020104020203" pitchFamily="34" charset="0"/>
              </a:rPr>
              <a:t>Crear una función no recibe parámetros (Utilizar WHILE, REPEAT o LOOP). </a:t>
            </a:r>
          </a:p>
        </p:txBody>
      </p:sp>
      <p:pic>
        <p:nvPicPr>
          <p:cNvPr id="7" name="Imagen 6">
            <a:extLst>
              <a:ext uri="{FF2B5EF4-FFF2-40B4-BE49-F238E27FC236}">
                <a16:creationId xmlns:a16="http://schemas.microsoft.com/office/drawing/2014/main" id="{C6756BC5-3565-9CA0-2323-900C2630DB87}"/>
              </a:ext>
            </a:extLst>
          </p:cNvPr>
          <p:cNvPicPr>
            <a:picLocks noChangeAspect="1"/>
          </p:cNvPicPr>
          <p:nvPr/>
        </p:nvPicPr>
        <p:blipFill>
          <a:blip r:embed="rId3"/>
          <a:stretch>
            <a:fillRect/>
          </a:stretch>
        </p:blipFill>
        <p:spPr>
          <a:xfrm>
            <a:off x="2995191" y="4450097"/>
            <a:ext cx="2829320" cy="523948"/>
          </a:xfrm>
          <a:prstGeom prst="rect">
            <a:avLst/>
          </a:prstGeom>
        </p:spPr>
      </p:pic>
    </p:spTree>
    <p:extLst>
      <p:ext uri="{BB962C8B-B14F-4D97-AF65-F5344CB8AC3E}">
        <p14:creationId xmlns:p14="http://schemas.microsoft.com/office/powerpoint/2010/main" val="225058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9F5CD95-5C01-D5E7-D4D7-FDF13DF48195}"/>
              </a:ext>
            </a:extLst>
          </p:cNvPr>
          <p:cNvPicPr>
            <a:picLocks noChangeAspect="1"/>
          </p:cNvPicPr>
          <p:nvPr/>
        </p:nvPicPr>
        <p:blipFill>
          <a:blip r:embed="rId2"/>
          <a:stretch>
            <a:fillRect/>
          </a:stretch>
        </p:blipFill>
        <p:spPr>
          <a:xfrm>
            <a:off x="2093490" y="880533"/>
            <a:ext cx="4713306" cy="2874832"/>
          </a:xfrm>
          <a:prstGeom prst="rect">
            <a:avLst/>
          </a:prstGeom>
        </p:spPr>
      </p:pic>
      <p:pic>
        <p:nvPicPr>
          <p:cNvPr id="3" name="Imagen 2">
            <a:extLst>
              <a:ext uri="{FF2B5EF4-FFF2-40B4-BE49-F238E27FC236}">
                <a16:creationId xmlns:a16="http://schemas.microsoft.com/office/drawing/2014/main" id="{09CAB432-FE19-8C1C-611C-CB54A08500D3}"/>
              </a:ext>
            </a:extLst>
          </p:cNvPr>
          <p:cNvPicPr>
            <a:picLocks noChangeAspect="1"/>
          </p:cNvPicPr>
          <p:nvPr/>
        </p:nvPicPr>
        <p:blipFill>
          <a:blip r:embed="rId3"/>
          <a:stretch>
            <a:fillRect/>
          </a:stretch>
        </p:blipFill>
        <p:spPr>
          <a:xfrm>
            <a:off x="2315100" y="4119523"/>
            <a:ext cx="4324954" cy="562053"/>
          </a:xfrm>
          <a:prstGeom prst="rect">
            <a:avLst/>
          </a:prstGeom>
        </p:spPr>
      </p:pic>
      <p:sp>
        <p:nvSpPr>
          <p:cNvPr id="5" name="CuadroTexto 4">
            <a:extLst>
              <a:ext uri="{FF2B5EF4-FFF2-40B4-BE49-F238E27FC236}">
                <a16:creationId xmlns:a16="http://schemas.microsoft.com/office/drawing/2014/main" id="{69055D85-59D5-D6A8-380A-E1D4F923B53F}"/>
              </a:ext>
            </a:extLst>
          </p:cNvPr>
          <p:cNvSpPr txBox="1"/>
          <p:nvPr/>
        </p:nvSpPr>
        <p:spPr>
          <a:xfrm>
            <a:off x="1467033" y="242066"/>
            <a:ext cx="6021088" cy="338554"/>
          </a:xfrm>
          <a:prstGeom prst="rect">
            <a:avLst/>
          </a:prstGeom>
          <a:noFill/>
        </p:spPr>
        <p:txBody>
          <a:bodyPr wrap="square">
            <a:spAutoFit/>
          </a:bodyPr>
          <a:lstStyle/>
          <a:p>
            <a:r>
              <a:rPr lang="es-ES" sz="1600" dirty="0">
                <a:latin typeface="Gill Sans MT" panose="020B0502020104020203" pitchFamily="34" charset="0"/>
              </a:rPr>
              <a:t>Crear una función que determina cuantas veces se repite las vocales.</a:t>
            </a:r>
          </a:p>
        </p:txBody>
      </p:sp>
    </p:spTree>
    <p:extLst>
      <p:ext uri="{BB962C8B-B14F-4D97-AF65-F5344CB8AC3E}">
        <p14:creationId xmlns:p14="http://schemas.microsoft.com/office/powerpoint/2010/main" val="50242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C67C17B-2D7C-985D-93BE-F07A05AEA50F}"/>
              </a:ext>
            </a:extLst>
          </p:cNvPr>
          <p:cNvSpPr txBox="1"/>
          <p:nvPr/>
        </p:nvSpPr>
        <p:spPr>
          <a:xfrm>
            <a:off x="2286000" y="255898"/>
            <a:ext cx="4250267" cy="307777"/>
          </a:xfrm>
          <a:prstGeom prst="rect">
            <a:avLst/>
          </a:prstGeom>
          <a:noFill/>
        </p:spPr>
        <p:txBody>
          <a:bodyPr wrap="square">
            <a:spAutoFit/>
          </a:bodyPr>
          <a:lstStyle/>
          <a:p>
            <a:r>
              <a:rPr lang="es-ES" dirty="0">
                <a:latin typeface="Gill Sans MT" panose="020B0502020104020203" pitchFamily="34" charset="0"/>
              </a:rPr>
              <a:t>Crear una función que recibe un parámetro INTEGER.</a:t>
            </a:r>
          </a:p>
        </p:txBody>
      </p:sp>
      <p:pic>
        <p:nvPicPr>
          <p:cNvPr id="8" name="Imagen 7">
            <a:extLst>
              <a:ext uri="{FF2B5EF4-FFF2-40B4-BE49-F238E27FC236}">
                <a16:creationId xmlns:a16="http://schemas.microsoft.com/office/drawing/2014/main" id="{AF0571F4-79B8-4439-EFDF-BA101FE37A80}"/>
              </a:ext>
            </a:extLst>
          </p:cNvPr>
          <p:cNvPicPr>
            <a:picLocks noChangeAspect="1"/>
          </p:cNvPicPr>
          <p:nvPr/>
        </p:nvPicPr>
        <p:blipFill>
          <a:blip r:embed="rId2"/>
          <a:stretch>
            <a:fillRect/>
          </a:stretch>
        </p:blipFill>
        <p:spPr>
          <a:xfrm>
            <a:off x="2403975" y="563675"/>
            <a:ext cx="4014315" cy="3547383"/>
          </a:xfrm>
          <a:prstGeom prst="rect">
            <a:avLst/>
          </a:prstGeom>
        </p:spPr>
      </p:pic>
      <p:pic>
        <p:nvPicPr>
          <p:cNvPr id="10" name="Imagen 9">
            <a:extLst>
              <a:ext uri="{FF2B5EF4-FFF2-40B4-BE49-F238E27FC236}">
                <a16:creationId xmlns:a16="http://schemas.microsoft.com/office/drawing/2014/main" id="{21585EDB-A177-F11F-4B5E-171FDE5FF57C}"/>
              </a:ext>
            </a:extLst>
          </p:cNvPr>
          <p:cNvPicPr>
            <a:picLocks noChangeAspect="1"/>
          </p:cNvPicPr>
          <p:nvPr/>
        </p:nvPicPr>
        <p:blipFill>
          <a:blip r:embed="rId3"/>
          <a:stretch>
            <a:fillRect/>
          </a:stretch>
        </p:blipFill>
        <p:spPr>
          <a:xfrm>
            <a:off x="2780656" y="4382707"/>
            <a:ext cx="3162741" cy="504895"/>
          </a:xfrm>
          <a:prstGeom prst="rect">
            <a:avLst/>
          </a:prstGeom>
        </p:spPr>
      </p:pic>
    </p:spTree>
    <p:extLst>
      <p:ext uri="{BB962C8B-B14F-4D97-AF65-F5344CB8AC3E}">
        <p14:creationId xmlns:p14="http://schemas.microsoft.com/office/powerpoint/2010/main" val="1068291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2E1EA84-2072-24AB-5093-1217F1E033EE}"/>
              </a:ext>
            </a:extLst>
          </p:cNvPr>
          <p:cNvSpPr txBox="1"/>
          <p:nvPr/>
        </p:nvSpPr>
        <p:spPr>
          <a:xfrm>
            <a:off x="2055706" y="242351"/>
            <a:ext cx="5032587" cy="369332"/>
          </a:xfrm>
          <a:prstGeom prst="rect">
            <a:avLst/>
          </a:prstGeom>
          <a:noFill/>
        </p:spPr>
        <p:txBody>
          <a:bodyPr wrap="square">
            <a:spAutoFit/>
          </a:bodyPr>
          <a:lstStyle/>
          <a:p>
            <a:r>
              <a:rPr lang="es-ES" sz="1800" dirty="0">
                <a:latin typeface="Gill Sans MT" panose="020B0502020104020203" pitchFamily="34" charset="0"/>
              </a:rPr>
              <a:t>Crear una función que reciba un parámetro TEXT </a:t>
            </a:r>
          </a:p>
        </p:txBody>
      </p:sp>
      <p:pic>
        <p:nvPicPr>
          <p:cNvPr id="4" name="Imagen 3">
            <a:extLst>
              <a:ext uri="{FF2B5EF4-FFF2-40B4-BE49-F238E27FC236}">
                <a16:creationId xmlns:a16="http://schemas.microsoft.com/office/drawing/2014/main" id="{7208D97B-D411-5DB8-3E52-E58F967B9499}"/>
              </a:ext>
            </a:extLst>
          </p:cNvPr>
          <p:cNvPicPr>
            <a:picLocks noChangeAspect="1"/>
          </p:cNvPicPr>
          <p:nvPr/>
        </p:nvPicPr>
        <p:blipFill>
          <a:blip r:embed="rId2"/>
          <a:stretch>
            <a:fillRect/>
          </a:stretch>
        </p:blipFill>
        <p:spPr>
          <a:xfrm>
            <a:off x="2343574" y="611683"/>
            <a:ext cx="4249927" cy="3652830"/>
          </a:xfrm>
          <a:prstGeom prst="rect">
            <a:avLst/>
          </a:prstGeom>
        </p:spPr>
      </p:pic>
      <p:pic>
        <p:nvPicPr>
          <p:cNvPr id="6" name="Imagen 5">
            <a:extLst>
              <a:ext uri="{FF2B5EF4-FFF2-40B4-BE49-F238E27FC236}">
                <a16:creationId xmlns:a16="http://schemas.microsoft.com/office/drawing/2014/main" id="{7748433B-1CB7-7867-2D1C-20CFABA4E81B}"/>
              </a:ext>
            </a:extLst>
          </p:cNvPr>
          <p:cNvPicPr>
            <a:picLocks noChangeAspect="1"/>
          </p:cNvPicPr>
          <p:nvPr/>
        </p:nvPicPr>
        <p:blipFill>
          <a:blip r:embed="rId3"/>
          <a:stretch>
            <a:fillRect/>
          </a:stretch>
        </p:blipFill>
        <p:spPr>
          <a:xfrm>
            <a:off x="2782376" y="4531817"/>
            <a:ext cx="3372321" cy="476316"/>
          </a:xfrm>
          <a:prstGeom prst="rect">
            <a:avLst/>
          </a:prstGeom>
        </p:spPr>
      </p:pic>
    </p:spTree>
    <p:extLst>
      <p:ext uri="{BB962C8B-B14F-4D97-AF65-F5344CB8AC3E}">
        <p14:creationId xmlns:p14="http://schemas.microsoft.com/office/powerpoint/2010/main" val="375477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DE36F7-22E3-79CE-A808-34DC4F8BE798}"/>
              </a:ext>
            </a:extLst>
          </p:cNvPr>
          <p:cNvSpPr>
            <a:spLocks noGrp="1"/>
          </p:cNvSpPr>
          <p:nvPr>
            <p:ph type="title"/>
          </p:nvPr>
        </p:nvSpPr>
        <p:spPr>
          <a:xfrm>
            <a:off x="923205" y="1209220"/>
            <a:ext cx="3566100" cy="2704059"/>
          </a:xfrm>
        </p:spPr>
        <p:txBody>
          <a:bodyPr/>
          <a:lstStyle/>
          <a:p>
            <a:r>
              <a:rPr lang="es-ES" dirty="0">
                <a:latin typeface="Gill Sans MT" panose="020B0502020104020203" pitchFamily="34" charset="0"/>
              </a:rPr>
              <a:t>Defina que es lenguaje procedural en MySQL.</a:t>
            </a:r>
          </a:p>
        </p:txBody>
      </p:sp>
      <p:sp>
        <p:nvSpPr>
          <p:cNvPr id="4" name="Marcador de texto 3">
            <a:extLst>
              <a:ext uri="{FF2B5EF4-FFF2-40B4-BE49-F238E27FC236}">
                <a16:creationId xmlns:a16="http://schemas.microsoft.com/office/drawing/2014/main" id="{923CF4A7-415F-2FAA-B18A-B590E53AA935}"/>
              </a:ext>
            </a:extLst>
          </p:cNvPr>
          <p:cNvSpPr>
            <a:spLocks noGrp="1"/>
          </p:cNvSpPr>
          <p:nvPr>
            <p:ph type="body" idx="1"/>
          </p:nvPr>
        </p:nvSpPr>
        <p:spPr>
          <a:xfrm>
            <a:off x="5129443" y="1356943"/>
            <a:ext cx="2883410" cy="3072817"/>
          </a:xfrm>
        </p:spPr>
        <p:txBody>
          <a:bodyPr/>
          <a:lstStyle/>
          <a:p>
            <a:pPr marL="139700" indent="0" algn="ctr">
              <a:buNone/>
            </a:pPr>
            <a:r>
              <a:rPr lang="es-ES" b="0" i="0" dirty="0">
                <a:solidFill>
                  <a:schemeClr val="tx1"/>
                </a:solidFill>
                <a:effectLst/>
                <a:latin typeface="Gill Sans MT" panose="020B0502020104020203" pitchFamily="34" charset="0"/>
              </a:rPr>
              <a:t>Los procedimientos almacenados MySQL contienen una o más instrucciones SQL además de un procesamiento manipulador o lógico.</a:t>
            </a:r>
            <a:br>
              <a:rPr lang="es-ES" dirty="0">
                <a:solidFill>
                  <a:schemeClr val="tx1"/>
                </a:solidFill>
                <a:latin typeface="Gill Sans MT" panose="020B0502020104020203" pitchFamily="34" charset="0"/>
              </a:rPr>
            </a:br>
            <a:br>
              <a:rPr lang="es-ES" dirty="0">
                <a:solidFill>
                  <a:schemeClr val="tx1"/>
                </a:solidFill>
                <a:latin typeface="Gill Sans MT" panose="020B0502020104020203" pitchFamily="34" charset="0"/>
              </a:rPr>
            </a:br>
            <a:r>
              <a:rPr lang="es-ES" b="0" i="0" dirty="0">
                <a:solidFill>
                  <a:schemeClr val="tx1"/>
                </a:solidFill>
                <a:effectLst/>
                <a:latin typeface="Gill Sans MT" panose="020B0502020104020203" pitchFamily="34" charset="0"/>
              </a:rPr>
              <a:t>La característica fundamental de los procedimientos almacenados MySQL es que estos comandos se quedan almacenados y se ejecutan en el servidor o en el motor de bases de datos.</a:t>
            </a:r>
            <a:endParaRPr lang="es-ES" dirty="0">
              <a:solidFill>
                <a:schemeClr val="tx1"/>
              </a:solidFill>
              <a:latin typeface="Gill Sans MT" panose="020B0502020104020203"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Entrada de lápiz 11">
                <a:extLst>
                  <a:ext uri="{FF2B5EF4-FFF2-40B4-BE49-F238E27FC236}">
                    <a16:creationId xmlns:a16="http://schemas.microsoft.com/office/drawing/2014/main" id="{8E46F2DD-4037-530A-FBB1-B9436A33FD94}"/>
                  </a:ext>
                </a:extLst>
              </p14:cNvPr>
              <p14:cNvContentPartPr/>
              <p14:nvPr/>
            </p14:nvContentPartPr>
            <p14:xfrm>
              <a:off x="7267413" y="1882867"/>
              <a:ext cx="360" cy="360"/>
            </p14:xfrm>
          </p:contentPart>
        </mc:Choice>
        <mc:Fallback xmlns="">
          <p:pic>
            <p:nvPicPr>
              <p:cNvPr id="12" name="Entrada de lápiz 11">
                <a:extLst>
                  <a:ext uri="{FF2B5EF4-FFF2-40B4-BE49-F238E27FC236}">
                    <a16:creationId xmlns:a16="http://schemas.microsoft.com/office/drawing/2014/main" id="{8E46F2DD-4037-530A-FBB1-B9436A33FD94}"/>
                  </a:ext>
                </a:extLst>
              </p:cNvPr>
              <p:cNvPicPr/>
              <p:nvPr/>
            </p:nvPicPr>
            <p:blipFill>
              <a:blip r:embed="rId3"/>
              <a:stretch>
                <a:fillRect/>
              </a:stretch>
            </p:blipFill>
            <p:spPr>
              <a:xfrm>
                <a:off x="7249773" y="1864867"/>
                <a:ext cx="36000" cy="36000"/>
              </a:xfrm>
              <a:prstGeom prst="rect">
                <a:avLst/>
              </a:prstGeom>
            </p:spPr>
          </p:pic>
        </mc:Fallback>
      </mc:AlternateContent>
    </p:spTree>
    <p:extLst>
      <p:ext uri="{BB962C8B-B14F-4D97-AF65-F5344CB8AC3E}">
        <p14:creationId xmlns:p14="http://schemas.microsoft.com/office/powerpoint/2010/main" val="341054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50A4E7-7D4A-F274-F966-CB4CFEFE653C}"/>
              </a:ext>
            </a:extLst>
          </p:cNvPr>
          <p:cNvSpPr>
            <a:spLocks noGrp="1"/>
          </p:cNvSpPr>
          <p:nvPr>
            <p:ph type="title"/>
          </p:nvPr>
        </p:nvSpPr>
        <p:spPr>
          <a:xfrm>
            <a:off x="2876126" y="745066"/>
            <a:ext cx="3806614" cy="1110827"/>
          </a:xfrm>
        </p:spPr>
        <p:txBody>
          <a:bodyPr/>
          <a:lstStyle/>
          <a:p>
            <a:r>
              <a:rPr lang="es-ES" sz="3200" dirty="0">
                <a:latin typeface="Berlin Sans FB" panose="020E0602020502020306" pitchFamily="34" charset="0"/>
              </a:rPr>
              <a:t>Defina que es una función en MySQL. </a:t>
            </a:r>
          </a:p>
        </p:txBody>
      </p:sp>
      <p:sp>
        <p:nvSpPr>
          <p:cNvPr id="4" name="CuadroTexto 3">
            <a:extLst>
              <a:ext uri="{FF2B5EF4-FFF2-40B4-BE49-F238E27FC236}">
                <a16:creationId xmlns:a16="http://schemas.microsoft.com/office/drawing/2014/main" id="{F47ABEB9-D0EC-498B-132C-CDDC03B374B3}"/>
              </a:ext>
            </a:extLst>
          </p:cNvPr>
          <p:cNvSpPr txBox="1"/>
          <p:nvPr/>
        </p:nvSpPr>
        <p:spPr>
          <a:xfrm>
            <a:off x="2418079" y="2154843"/>
            <a:ext cx="4722708" cy="1600438"/>
          </a:xfrm>
          <a:prstGeom prst="rect">
            <a:avLst/>
          </a:prstGeom>
          <a:noFill/>
        </p:spPr>
        <p:txBody>
          <a:bodyPr wrap="square">
            <a:spAutoFit/>
          </a:bodyPr>
          <a:lstStyle/>
          <a:p>
            <a:pPr algn="ctr"/>
            <a:r>
              <a:rPr lang="es-ES" b="0" i="0" dirty="0">
                <a:solidFill>
                  <a:schemeClr val="tx1"/>
                </a:solidFill>
                <a:effectLst/>
                <a:latin typeface="Gill Sans MT" panose="020B0502020104020203" pitchFamily="34" charset="0"/>
              </a:rPr>
              <a:t>Una función en MySQL es una rutina creada para tomar unos parámetros, procesarlos y retornar en un salida.</a:t>
            </a:r>
          </a:p>
          <a:p>
            <a:pPr algn="ctr"/>
            <a:br>
              <a:rPr lang="es-ES" dirty="0">
                <a:solidFill>
                  <a:schemeClr val="tx1"/>
                </a:solidFill>
                <a:latin typeface="Gill Sans MT" panose="020B0502020104020203" pitchFamily="34" charset="0"/>
              </a:rPr>
            </a:br>
            <a:r>
              <a:rPr lang="es-ES" b="0" i="0" dirty="0">
                <a:solidFill>
                  <a:schemeClr val="tx1"/>
                </a:solidFill>
                <a:effectLst/>
                <a:latin typeface="Gill Sans MT" panose="020B0502020104020203" pitchFamily="34" charset="0"/>
              </a:rPr>
              <a:t>Deben retornar en un valor con algún tipo de dato definido, Pueden usarse en el contexto de una sentencia SQL Solo,        retornan un valor individual, no un conjunto de registros.</a:t>
            </a:r>
            <a:br>
              <a:rPr lang="es-ES" dirty="0">
                <a:solidFill>
                  <a:schemeClr val="tx1"/>
                </a:solidFill>
                <a:latin typeface="Gill Sans MT" panose="020B0502020104020203" pitchFamily="34" charset="0"/>
              </a:rPr>
            </a:br>
            <a:endParaRPr lang="es-ES"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379377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DE36F7-22E3-79CE-A808-34DC4F8BE798}"/>
              </a:ext>
            </a:extLst>
          </p:cNvPr>
          <p:cNvSpPr>
            <a:spLocks noGrp="1"/>
          </p:cNvSpPr>
          <p:nvPr>
            <p:ph type="title"/>
          </p:nvPr>
        </p:nvSpPr>
        <p:spPr>
          <a:xfrm>
            <a:off x="1345523" y="792481"/>
            <a:ext cx="7089648" cy="826346"/>
          </a:xfrm>
        </p:spPr>
        <p:txBody>
          <a:bodyPr/>
          <a:lstStyle/>
          <a:p>
            <a:r>
              <a:rPr lang="es-ES" sz="2800" dirty="0"/>
              <a:t>¿</a:t>
            </a:r>
            <a:r>
              <a:rPr lang="es-ES" sz="2400" dirty="0"/>
              <a:t>Qué cosas características debe de tener una función? Explique sobre el nombre, el return, parámetros, etc.</a:t>
            </a:r>
          </a:p>
        </p:txBody>
      </p:sp>
      <p:sp>
        <p:nvSpPr>
          <p:cNvPr id="4" name="Marcador de texto 3">
            <a:extLst>
              <a:ext uri="{FF2B5EF4-FFF2-40B4-BE49-F238E27FC236}">
                <a16:creationId xmlns:a16="http://schemas.microsoft.com/office/drawing/2014/main" id="{923CF4A7-415F-2FAA-B18A-B590E53AA935}"/>
              </a:ext>
            </a:extLst>
          </p:cNvPr>
          <p:cNvSpPr>
            <a:spLocks noGrp="1"/>
          </p:cNvSpPr>
          <p:nvPr>
            <p:ph type="body" idx="1"/>
          </p:nvPr>
        </p:nvSpPr>
        <p:spPr>
          <a:xfrm>
            <a:off x="1176189" y="1907963"/>
            <a:ext cx="2912532" cy="826346"/>
          </a:xfrm>
        </p:spPr>
        <p:txBody>
          <a:bodyPr/>
          <a:lstStyle/>
          <a:p>
            <a:pPr marL="139700" indent="0">
              <a:buNone/>
            </a:pPr>
            <a:r>
              <a:rPr lang="es-ES" sz="1100" b="1" dirty="0">
                <a:solidFill>
                  <a:schemeClr val="bg2"/>
                </a:solidFill>
                <a:latin typeface="Gill Sans MT" panose="020B0502020104020203" pitchFamily="34" charset="0"/>
              </a:rPr>
              <a:t>NOMBRE FUNCIÓN </a:t>
            </a:r>
            <a:r>
              <a:rPr lang="es-ES" sz="1100" dirty="0">
                <a:solidFill>
                  <a:schemeClr val="bg2"/>
                </a:solidFill>
                <a:latin typeface="Gill Sans MT" panose="020B0502020104020203" pitchFamily="34" charset="0"/>
              </a:rPr>
              <a:t>.- Es el nombre que llevara la función que estamos creando la cual también tiene que llegar a tener un nombre único.</a:t>
            </a:r>
          </a:p>
          <a:p>
            <a:pPr marL="139700" indent="0">
              <a:buNone/>
            </a:pPr>
            <a:endParaRPr lang="es-ES" sz="1100" dirty="0">
              <a:solidFill>
                <a:schemeClr val="bg2"/>
              </a:solidFill>
              <a:latin typeface="Gill Sans MT" panose="020B0502020104020203" pitchFamily="34" charset="0"/>
            </a:endParaRPr>
          </a:p>
          <a:p>
            <a:pPr marL="139700" indent="0">
              <a:buNone/>
            </a:pPr>
            <a:endParaRPr lang="es-ES" sz="1100" dirty="0">
              <a:solidFill>
                <a:schemeClr val="bg2"/>
              </a:solidFill>
              <a:latin typeface="Gill Sans MT" panose="020B0502020104020203" pitchFamily="34" charset="0"/>
            </a:endParaRPr>
          </a:p>
          <a:p>
            <a:pPr marL="139700" indent="0">
              <a:buNone/>
            </a:pPr>
            <a:endParaRPr lang="es-ES" sz="1100" b="1" dirty="0">
              <a:solidFill>
                <a:schemeClr val="bg2"/>
              </a:solidFill>
              <a:latin typeface="Gill Sans MT" panose="020B0502020104020203" pitchFamily="34" charset="0"/>
            </a:endParaRPr>
          </a:p>
          <a:p>
            <a:pPr marL="139700" indent="0">
              <a:buNone/>
            </a:pPr>
            <a:endParaRPr lang="es-ES" sz="1200" dirty="0">
              <a:solidFill>
                <a:schemeClr val="bg2"/>
              </a:solidFill>
              <a:latin typeface="Gill Sans MT" panose="020B0502020104020203" pitchFamily="34" charset="0"/>
            </a:endParaRPr>
          </a:p>
          <a:p>
            <a:pPr marL="139700" indent="0">
              <a:buNone/>
            </a:pPr>
            <a:endParaRPr lang="es-ES" sz="1200" dirty="0">
              <a:solidFill>
                <a:schemeClr val="bg2"/>
              </a:solidFill>
              <a:latin typeface="Gill Sans MT" panose="020B0502020104020203"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Entrada de lápiz 11">
                <a:extLst>
                  <a:ext uri="{FF2B5EF4-FFF2-40B4-BE49-F238E27FC236}">
                    <a16:creationId xmlns:a16="http://schemas.microsoft.com/office/drawing/2014/main" id="{8E46F2DD-4037-530A-FBB1-B9436A33FD94}"/>
                  </a:ext>
                </a:extLst>
              </p14:cNvPr>
              <p14:cNvContentPartPr/>
              <p14:nvPr/>
            </p14:nvContentPartPr>
            <p14:xfrm>
              <a:off x="7267413" y="1882867"/>
              <a:ext cx="360" cy="360"/>
            </p14:xfrm>
          </p:contentPart>
        </mc:Choice>
        <mc:Fallback xmlns="">
          <p:pic>
            <p:nvPicPr>
              <p:cNvPr id="12" name="Entrada de lápiz 11">
                <a:extLst>
                  <a:ext uri="{FF2B5EF4-FFF2-40B4-BE49-F238E27FC236}">
                    <a16:creationId xmlns:a16="http://schemas.microsoft.com/office/drawing/2014/main" id="{8E46F2DD-4037-530A-FBB1-B9436A33FD94}"/>
                  </a:ext>
                </a:extLst>
              </p:cNvPr>
              <p:cNvPicPr/>
              <p:nvPr/>
            </p:nvPicPr>
            <p:blipFill>
              <a:blip r:embed="rId3"/>
              <a:stretch>
                <a:fillRect/>
              </a:stretch>
            </p:blipFill>
            <p:spPr>
              <a:xfrm>
                <a:off x="7249773" y="1864867"/>
                <a:ext cx="36000" cy="36000"/>
              </a:xfrm>
              <a:prstGeom prst="rect">
                <a:avLst/>
              </a:prstGeom>
            </p:spPr>
          </p:pic>
        </mc:Fallback>
      </mc:AlternateContent>
      <p:sp>
        <p:nvSpPr>
          <p:cNvPr id="2" name="Marcador de texto 3">
            <a:extLst>
              <a:ext uri="{FF2B5EF4-FFF2-40B4-BE49-F238E27FC236}">
                <a16:creationId xmlns:a16="http://schemas.microsoft.com/office/drawing/2014/main" id="{8FE7C036-083B-9EA5-4C47-9DEC5E1B125C}"/>
              </a:ext>
            </a:extLst>
          </p:cNvPr>
          <p:cNvSpPr txBox="1">
            <a:spLocks/>
          </p:cNvSpPr>
          <p:nvPr/>
        </p:nvSpPr>
        <p:spPr>
          <a:xfrm>
            <a:off x="5055281" y="1907963"/>
            <a:ext cx="2695413" cy="1639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pPr marL="139700" indent="0">
              <a:buFont typeface="Barlow Semi Condensed"/>
              <a:buNone/>
            </a:pPr>
            <a:r>
              <a:rPr lang="es-ES" sz="1100" b="1" dirty="0">
                <a:solidFill>
                  <a:schemeClr val="bg2"/>
                </a:solidFill>
                <a:latin typeface="Gill Sans MT" panose="020B0502020104020203" pitchFamily="34" charset="0"/>
              </a:rPr>
              <a:t>PARAMETROS .-  </a:t>
            </a:r>
            <a:r>
              <a:rPr lang="es-ES" sz="1100" i="0" dirty="0">
                <a:solidFill>
                  <a:schemeClr val="bg2"/>
                </a:solidFill>
                <a:effectLst/>
                <a:latin typeface="Gill Sans MT" panose="020B0502020104020203" pitchFamily="34" charset="0"/>
              </a:rPr>
              <a:t>Los parámetros son locales al procedimiento, es decir, existen solamente dentro del mismo. Pueden declararse varios parámetros por procedimiento, se separan por comas. Cuando el procedimiento es ejecutado, deben explicitarse valores para cada uno de los parámetros en el orden que fueron definidos.</a:t>
            </a:r>
            <a:endParaRPr lang="es-ES" sz="1100" dirty="0">
              <a:solidFill>
                <a:schemeClr val="bg2"/>
              </a:solidFill>
              <a:latin typeface="Gill Sans MT" panose="020B0502020104020203" pitchFamily="34" charset="0"/>
            </a:endParaRPr>
          </a:p>
          <a:p>
            <a:pPr marL="139700" indent="0">
              <a:buFont typeface="Barlow Semi Condensed"/>
              <a:buNone/>
            </a:pPr>
            <a:endParaRPr lang="es-ES" sz="1200" dirty="0">
              <a:solidFill>
                <a:schemeClr val="bg2"/>
              </a:solidFill>
              <a:latin typeface="Gill Sans MT" panose="020B0502020104020203" pitchFamily="34" charset="0"/>
            </a:endParaRPr>
          </a:p>
        </p:txBody>
      </p:sp>
      <p:sp>
        <p:nvSpPr>
          <p:cNvPr id="5" name="Marcador de texto 3">
            <a:extLst>
              <a:ext uri="{FF2B5EF4-FFF2-40B4-BE49-F238E27FC236}">
                <a16:creationId xmlns:a16="http://schemas.microsoft.com/office/drawing/2014/main" id="{AFCE9869-8950-6BA9-45ED-A5CB86884915}"/>
              </a:ext>
            </a:extLst>
          </p:cNvPr>
          <p:cNvSpPr txBox="1">
            <a:spLocks/>
          </p:cNvSpPr>
          <p:nvPr/>
        </p:nvSpPr>
        <p:spPr>
          <a:xfrm>
            <a:off x="1176189" y="2770714"/>
            <a:ext cx="2374693" cy="82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pPr marL="139700" indent="0">
              <a:buFont typeface="Barlow Semi Condensed"/>
              <a:buNone/>
            </a:pPr>
            <a:r>
              <a:rPr lang="es-ES" sz="1100" b="1" dirty="0">
                <a:solidFill>
                  <a:schemeClr val="bg2"/>
                </a:solidFill>
                <a:latin typeface="Gill Sans MT" panose="020B0502020104020203" pitchFamily="34" charset="0"/>
              </a:rPr>
              <a:t>RETURN </a:t>
            </a:r>
            <a:r>
              <a:rPr lang="es-ES" sz="1100" dirty="0">
                <a:solidFill>
                  <a:schemeClr val="bg2"/>
                </a:solidFill>
                <a:latin typeface="Gill Sans MT" panose="020B0502020104020203" pitchFamily="34" charset="0"/>
              </a:rPr>
              <a:t>.- La instrucción return indica el final de la función pero también el valor que devuelve la función</a:t>
            </a:r>
          </a:p>
          <a:p>
            <a:pPr marL="139700" indent="0">
              <a:buFont typeface="Barlow Semi Condensed"/>
              <a:buNone/>
            </a:pPr>
            <a:endParaRPr lang="es-ES" sz="1100" dirty="0">
              <a:solidFill>
                <a:schemeClr val="bg2"/>
              </a:solidFill>
              <a:latin typeface="Gill Sans MT" panose="020B0502020104020203" pitchFamily="34" charset="0"/>
            </a:endParaRPr>
          </a:p>
          <a:p>
            <a:pPr marL="139700" indent="0">
              <a:buFont typeface="Barlow Semi Condensed"/>
              <a:buNone/>
            </a:pPr>
            <a:endParaRPr lang="es-ES" sz="1100" dirty="0">
              <a:solidFill>
                <a:schemeClr val="bg2"/>
              </a:solidFill>
              <a:latin typeface="Gill Sans MT" panose="020B0502020104020203" pitchFamily="34" charset="0"/>
            </a:endParaRPr>
          </a:p>
          <a:p>
            <a:pPr marL="139700" indent="0">
              <a:buFont typeface="Barlow Semi Condensed"/>
              <a:buNone/>
            </a:pPr>
            <a:endParaRPr lang="es-ES" sz="1100" b="1" dirty="0">
              <a:solidFill>
                <a:schemeClr val="bg2"/>
              </a:solidFill>
              <a:latin typeface="Gill Sans MT" panose="020B0502020104020203" pitchFamily="34" charset="0"/>
            </a:endParaRPr>
          </a:p>
          <a:p>
            <a:pPr marL="139700" indent="0">
              <a:buFont typeface="Barlow Semi Condensed"/>
              <a:buNone/>
            </a:pPr>
            <a:endParaRPr lang="es-ES" sz="1200" dirty="0">
              <a:solidFill>
                <a:schemeClr val="bg2"/>
              </a:solidFill>
              <a:latin typeface="Gill Sans MT" panose="020B0502020104020203" pitchFamily="34" charset="0"/>
            </a:endParaRPr>
          </a:p>
          <a:p>
            <a:pPr marL="139700" indent="0">
              <a:buFont typeface="Barlow Semi Condensed"/>
              <a:buNone/>
            </a:pPr>
            <a:endParaRPr lang="es-ES" sz="1200" dirty="0">
              <a:solidFill>
                <a:schemeClr val="bg2"/>
              </a:solidFill>
              <a:latin typeface="Gill Sans MT" panose="020B0502020104020203" pitchFamily="34" charset="0"/>
            </a:endParaRPr>
          </a:p>
        </p:txBody>
      </p:sp>
      <p:sp>
        <p:nvSpPr>
          <p:cNvPr id="7" name="CuadroTexto 6">
            <a:extLst>
              <a:ext uri="{FF2B5EF4-FFF2-40B4-BE49-F238E27FC236}">
                <a16:creationId xmlns:a16="http://schemas.microsoft.com/office/drawing/2014/main" id="{5552A162-BC63-3535-6926-2D218288F9AC}"/>
              </a:ext>
            </a:extLst>
          </p:cNvPr>
          <p:cNvSpPr txBox="1"/>
          <p:nvPr/>
        </p:nvSpPr>
        <p:spPr>
          <a:xfrm>
            <a:off x="5217838" y="3666915"/>
            <a:ext cx="2749973" cy="769441"/>
          </a:xfrm>
          <a:prstGeom prst="rect">
            <a:avLst/>
          </a:prstGeom>
          <a:noFill/>
        </p:spPr>
        <p:txBody>
          <a:bodyPr wrap="square">
            <a:spAutoFit/>
          </a:bodyPr>
          <a:lstStyle/>
          <a:p>
            <a:r>
              <a:rPr lang="es-ES" sz="1100" b="1" i="0" dirty="0">
                <a:solidFill>
                  <a:schemeClr val="tx1"/>
                </a:solidFill>
                <a:effectLst/>
                <a:latin typeface="Gill Sans MT" panose="020B0502020104020203" pitchFamily="34" charset="0"/>
              </a:rPr>
              <a:t>INSTRUCCIONES</a:t>
            </a:r>
            <a:r>
              <a:rPr lang="es-ES" sz="1100" b="0" i="0" dirty="0">
                <a:solidFill>
                  <a:schemeClr val="tx1"/>
                </a:solidFill>
                <a:effectLst/>
                <a:latin typeface="Gill Sans MT" panose="020B0502020104020203" pitchFamily="34" charset="0"/>
              </a:rPr>
              <a:t> .- El cuerpo de la función, se define en un bloque "begin</a:t>
            </a:r>
            <a:r>
              <a:rPr lang="es-ES" sz="1100" dirty="0">
                <a:solidFill>
                  <a:schemeClr val="tx1"/>
                </a:solidFill>
                <a:latin typeface="Gill Sans MT" panose="020B0502020104020203" pitchFamily="34" charset="0"/>
              </a:rPr>
              <a:t> -</a:t>
            </a:r>
            <a:r>
              <a:rPr lang="es-ES" sz="1100" b="0" i="0" dirty="0">
                <a:solidFill>
                  <a:schemeClr val="tx1"/>
                </a:solidFill>
                <a:effectLst/>
                <a:latin typeface="Gill Sans MT" panose="020B0502020104020203" pitchFamily="34" charset="0"/>
              </a:rPr>
              <a:t>end" que contiene las instrucciones que retornan el valor. </a:t>
            </a:r>
            <a:endParaRPr lang="es-ES" sz="11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187864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7695F-3B8B-BA21-9345-7228E150623A}"/>
              </a:ext>
            </a:extLst>
          </p:cNvPr>
          <p:cNvSpPr>
            <a:spLocks noGrp="1"/>
          </p:cNvSpPr>
          <p:nvPr>
            <p:ph type="title" idx="4294967295"/>
          </p:nvPr>
        </p:nvSpPr>
        <p:spPr>
          <a:xfrm>
            <a:off x="1117600" y="232622"/>
            <a:ext cx="6956213" cy="979488"/>
          </a:xfrm>
        </p:spPr>
        <p:txBody>
          <a:bodyPr/>
          <a:lstStyle/>
          <a:p>
            <a:pPr algn="ctr"/>
            <a:r>
              <a:rPr lang="es-ES" sz="2400" dirty="0">
                <a:latin typeface="Gill Sans MT" panose="020B0502020104020203" pitchFamily="34" charset="0"/>
              </a:rPr>
              <a:t>¿Cómo crear, modificar y cómo eliminar una función? Adjunte un ejemplo de su uso</a:t>
            </a:r>
            <a:r>
              <a:rPr lang="es-ES" sz="800" dirty="0">
                <a:latin typeface="Gill Sans MT" panose="020B0502020104020203" pitchFamily="34" charset="0"/>
              </a:rPr>
              <a:t>.</a:t>
            </a:r>
            <a:endParaRPr lang="es-ES" sz="2400" dirty="0">
              <a:latin typeface="Gill Sans MT" panose="020B0502020104020203" pitchFamily="34" charset="0"/>
            </a:endParaRPr>
          </a:p>
        </p:txBody>
      </p:sp>
      <p:sp>
        <p:nvSpPr>
          <p:cNvPr id="6" name="Título 1">
            <a:extLst>
              <a:ext uri="{FF2B5EF4-FFF2-40B4-BE49-F238E27FC236}">
                <a16:creationId xmlns:a16="http://schemas.microsoft.com/office/drawing/2014/main" id="{AF8377DD-2152-3749-F339-AA2FD714E765}"/>
              </a:ext>
            </a:extLst>
          </p:cNvPr>
          <p:cNvSpPr txBox="1">
            <a:spLocks/>
          </p:cNvSpPr>
          <p:nvPr/>
        </p:nvSpPr>
        <p:spPr>
          <a:xfrm>
            <a:off x="1453308" y="1199423"/>
            <a:ext cx="2172546" cy="582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sz="2400" dirty="0">
                <a:solidFill>
                  <a:schemeClr val="bg2"/>
                </a:solidFill>
                <a:latin typeface="Gill Sans MT" panose="020B0502020104020203" pitchFamily="34" charset="0"/>
              </a:rPr>
              <a:t>Crear Función</a:t>
            </a:r>
          </a:p>
        </p:txBody>
      </p:sp>
      <p:sp>
        <p:nvSpPr>
          <p:cNvPr id="7" name="Título 1">
            <a:extLst>
              <a:ext uri="{FF2B5EF4-FFF2-40B4-BE49-F238E27FC236}">
                <a16:creationId xmlns:a16="http://schemas.microsoft.com/office/drawing/2014/main" id="{5360E1D9-80BE-34BB-5C0E-4A246057871F}"/>
              </a:ext>
            </a:extLst>
          </p:cNvPr>
          <p:cNvSpPr txBox="1">
            <a:spLocks/>
          </p:cNvSpPr>
          <p:nvPr/>
        </p:nvSpPr>
        <p:spPr>
          <a:xfrm>
            <a:off x="5518147" y="1199423"/>
            <a:ext cx="2415543" cy="582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sz="2400" dirty="0">
                <a:solidFill>
                  <a:schemeClr val="bg2"/>
                </a:solidFill>
                <a:latin typeface="Gill Sans MT" panose="020B0502020104020203" pitchFamily="34" charset="0"/>
              </a:rPr>
              <a:t>Modificar Función</a:t>
            </a:r>
          </a:p>
        </p:txBody>
      </p:sp>
      <p:sp>
        <p:nvSpPr>
          <p:cNvPr id="8" name="Título 1">
            <a:extLst>
              <a:ext uri="{FF2B5EF4-FFF2-40B4-BE49-F238E27FC236}">
                <a16:creationId xmlns:a16="http://schemas.microsoft.com/office/drawing/2014/main" id="{2C193CEC-FBE4-96E1-9F03-B46FAF4F33DD}"/>
              </a:ext>
            </a:extLst>
          </p:cNvPr>
          <p:cNvSpPr txBox="1">
            <a:spLocks/>
          </p:cNvSpPr>
          <p:nvPr/>
        </p:nvSpPr>
        <p:spPr>
          <a:xfrm>
            <a:off x="3339253" y="3652823"/>
            <a:ext cx="2465493" cy="582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sz="2400" dirty="0">
                <a:solidFill>
                  <a:schemeClr val="bg2"/>
                </a:solidFill>
                <a:latin typeface="Gill Sans MT" panose="020B0502020104020203" pitchFamily="34" charset="0"/>
              </a:rPr>
              <a:t>Eliminar Función</a:t>
            </a:r>
          </a:p>
        </p:txBody>
      </p:sp>
      <p:pic>
        <p:nvPicPr>
          <p:cNvPr id="10" name="Imagen 9">
            <a:extLst>
              <a:ext uri="{FF2B5EF4-FFF2-40B4-BE49-F238E27FC236}">
                <a16:creationId xmlns:a16="http://schemas.microsoft.com/office/drawing/2014/main" id="{69F5352C-E5C8-D056-694A-965457D23B33}"/>
              </a:ext>
            </a:extLst>
          </p:cNvPr>
          <p:cNvPicPr>
            <a:picLocks noChangeAspect="1"/>
          </p:cNvPicPr>
          <p:nvPr/>
        </p:nvPicPr>
        <p:blipFill>
          <a:blip r:embed="rId2"/>
          <a:stretch>
            <a:fillRect/>
          </a:stretch>
        </p:blipFill>
        <p:spPr>
          <a:xfrm>
            <a:off x="1522641" y="1773018"/>
            <a:ext cx="2415543" cy="1218153"/>
          </a:xfrm>
          <a:prstGeom prst="rect">
            <a:avLst/>
          </a:prstGeom>
        </p:spPr>
      </p:pic>
      <p:pic>
        <p:nvPicPr>
          <p:cNvPr id="12" name="Imagen 11">
            <a:extLst>
              <a:ext uri="{FF2B5EF4-FFF2-40B4-BE49-F238E27FC236}">
                <a16:creationId xmlns:a16="http://schemas.microsoft.com/office/drawing/2014/main" id="{426B8776-1AA6-1D22-4DD0-DA42DCE9C57B}"/>
              </a:ext>
            </a:extLst>
          </p:cNvPr>
          <p:cNvPicPr>
            <a:picLocks noChangeAspect="1"/>
          </p:cNvPicPr>
          <p:nvPr/>
        </p:nvPicPr>
        <p:blipFill>
          <a:blip r:embed="rId3"/>
          <a:stretch>
            <a:fillRect/>
          </a:stretch>
        </p:blipFill>
        <p:spPr>
          <a:xfrm>
            <a:off x="5300212" y="1747654"/>
            <a:ext cx="2737422" cy="1218153"/>
          </a:xfrm>
          <a:prstGeom prst="rect">
            <a:avLst/>
          </a:prstGeom>
        </p:spPr>
      </p:pic>
      <p:pic>
        <p:nvPicPr>
          <p:cNvPr id="14" name="Imagen 13">
            <a:extLst>
              <a:ext uri="{FF2B5EF4-FFF2-40B4-BE49-F238E27FC236}">
                <a16:creationId xmlns:a16="http://schemas.microsoft.com/office/drawing/2014/main" id="{B6B47C7A-E961-EB33-5422-E46F559B8373}"/>
              </a:ext>
            </a:extLst>
          </p:cNvPr>
          <p:cNvPicPr>
            <a:picLocks noChangeAspect="1"/>
          </p:cNvPicPr>
          <p:nvPr/>
        </p:nvPicPr>
        <p:blipFill>
          <a:blip r:embed="rId4"/>
          <a:stretch>
            <a:fillRect/>
          </a:stretch>
        </p:blipFill>
        <p:spPr>
          <a:xfrm>
            <a:off x="3348338" y="4399151"/>
            <a:ext cx="2456408" cy="294769"/>
          </a:xfrm>
          <a:prstGeom prst="rect">
            <a:avLst/>
          </a:prstGeom>
        </p:spPr>
      </p:pic>
    </p:spTree>
    <p:extLst>
      <p:ext uri="{BB962C8B-B14F-4D97-AF65-F5344CB8AC3E}">
        <p14:creationId xmlns:p14="http://schemas.microsoft.com/office/powerpoint/2010/main" val="329441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DE36F7-22E3-79CE-A808-34DC4F8BE798}"/>
              </a:ext>
            </a:extLst>
          </p:cNvPr>
          <p:cNvSpPr>
            <a:spLocks noGrp="1"/>
          </p:cNvSpPr>
          <p:nvPr>
            <p:ph type="title"/>
          </p:nvPr>
        </p:nvSpPr>
        <p:spPr>
          <a:xfrm>
            <a:off x="1521630" y="690880"/>
            <a:ext cx="7089648" cy="1049867"/>
          </a:xfrm>
        </p:spPr>
        <p:txBody>
          <a:bodyPr/>
          <a:lstStyle/>
          <a:p>
            <a:r>
              <a:rPr lang="es-ES" sz="1800" dirty="0">
                <a:solidFill>
                  <a:schemeClr val="tx1"/>
                </a:solidFill>
              </a:rPr>
              <a:t>Para qué sirve la función CONCAT y como funciona en MYSQL </a:t>
            </a:r>
            <a:br>
              <a:rPr lang="es-ES" sz="1800" dirty="0">
                <a:solidFill>
                  <a:schemeClr val="tx1"/>
                </a:solidFill>
              </a:rPr>
            </a:br>
            <a:r>
              <a:rPr lang="es-ES" sz="1800" dirty="0">
                <a:solidFill>
                  <a:schemeClr val="tx1"/>
                </a:solidFill>
              </a:rPr>
              <a:t>○ ¿Crear una función que muestre el uso de las función CONCAT? </a:t>
            </a:r>
            <a:br>
              <a:rPr lang="es-ES" sz="1800" dirty="0">
                <a:solidFill>
                  <a:schemeClr val="tx1"/>
                </a:solidFill>
              </a:rPr>
            </a:br>
            <a:r>
              <a:rPr lang="es-ES" sz="1800" dirty="0">
                <a:solidFill>
                  <a:schemeClr val="tx1"/>
                </a:solidFill>
              </a:rPr>
              <a:t>○ La función debe concatenar 3 cadenas.</a:t>
            </a:r>
          </a:p>
        </p:txBody>
      </p:sp>
      <p:sp>
        <p:nvSpPr>
          <p:cNvPr id="4" name="Marcador de texto 3">
            <a:extLst>
              <a:ext uri="{FF2B5EF4-FFF2-40B4-BE49-F238E27FC236}">
                <a16:creationId xmlns:a16="http://schemas.microsoft.com/office/drawing/2014/main" id="{923CF4A7-415F-2FAA-B18A-B590E53AA935}"/>
              </a:ext>
            </a:extLst>
          </p:cNvPr>
          <p:cNvSpPr>
            <a:spLocks noGrp="1"/>
          </p:cNvSpPr>
          <p:nvPr>
            <p:ph type="body" idx="1"/>
          </p:nvPr>
        </p:nvSpPr>
        <p:spPr>
          <a:xfrm>
            <a:off x="315140" y="2025347"/>
            <a:ext cx="8550793" cy="2979066"/>
          </a:xfrm>
        </p:spPr>
        <p:txBody>
          <a:bodyPr/>
          <a:lstStyle/>
          <a:p>
            <a:pPr marL="139700" indent="0">
              <a:buNone/>
            </a:pPr>
            <a:r>
              <a:rPr lang="es-ES" sz="1600" dirty="0">
                <a:solidFill>
                  <a:schemeClr val="tx1"/>
                </a:solidFill>
                <a:latin typeface="Gill Sans MT" panose="020B0502020104020203" pitchFamily="34" charset="0"/>
              </a:rPr>
              <a:t>La función CONCAT funciona para unir dos o mas cadenas en una.</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Entrada de lápiz 11">
                <a:extLst>
                  <a:ext uri="{FF2B5EF4-FFF2-40B4-BE49-F238E27FC236}">
                    <a16:creationId xmlns:a16="http://schemas.microsoft.com/office/drawing/2014/main" id="{8E46F2DD-4037-530A-FBB1-B9436A33FD94}"/>
                  </a:ext>
                </a:extLst>
              </p14:cNvPr>
              <p14:cNvContentPartPr/>
              <p14:nvPr/>
            </p14:nvContentPartPr>
            <p14:xfrm>
              <a:off x="7267413" y="1882867"/>
              <a:ext cx="360" cy="360"/>
            </p14:xfrm>
          </p:contentPart>
        </mc:Choice>
        <mc:Fallback xmlns="">
          <p:pic>
            <p:nvPicPr>
              <p:cNvPr id="12" name="Entrada de lápiz 11">
                <a:extLst>
                  <a:ext uri="{FF2B5EF4-FFF2-40B4-BE49-F238E27FC236}">
                    <a16:creationId xmlns:a16="http://schemas.microsoft.com/office/drawing/2014/main" id="{8E46F2DD-4037-530A-FBB1-B9436A33FD94}"/>
                  </a:ext>
                </a:extLst>
              </p:cNvPr>
              <p:cNvPicPr/>
              <p:nvPr/>
            </p:nvPicPr>
            <p:blipFill>
              <a:blip r:embed="rId3"/>
              <a:stretch>
                <a:fillRect/>
              </a:stretch>
            </p:blipFill>
            <p:spPr>
              <a:xfrm>
                <a:off x="7249773" y="1864867"/>
                <a:ext cx="36000" cy="36000"/>
              </a:xfrm>
              <a:prstGeom prst="rect">
                <a:avLst/>
              </a:prstGeom>
            </p:spPr>
          </p:pic>
        </mc:Fallback>
      </mc:AlternateContent>
      <p:pic>
        <p:nvPicPr>
          <p:cNvPr id="6" name="Imagen 5">
            <a:extLst>
              <a:ext uri="{FF2B5EF4-FFF2-40B4-BE49-F238E27FC236}">
                <a16:creationId xmlns:a16="http://schemas.microsoft.com/office/drawing/2014/main" id="{369BE266-C9F0-D8D1-5B60-CB814D46FC12}"/>
              </a:ext>
            </a:extLst>
          </p:cNvPr>
          <p:cNvPicPr>
            <a:picLocks noChangeAspect="1"/>
          </p:cNvPicPr>
          <p:nvPr/>
        </p:nvPicPr>
        <p:blipFill>
          <a:blip r:embed="rId4"/>
          <a:stretch>
            <a:fillRect/>
          </a:stretch>
        </p:blipFill>
        <p:spPr>
          <a:xfrm>
            <a:off x="2188513" y="2501887"/>
            <a:ext cx="4766973" cy="1497589"/>
          </a:xfrm>
          <a:prstGeom prst="rect">
            <a:avLst/>
          </a:prstGeom>
        </p:spPr>
      </p:pic>
      <p:pic>
        <p:nvPicPr>
          <p:cNvPr id="8" name="Imagen 7">
            <a:extLst>
              <a:ext uri="{FF2B5EF4-FFF2-40B4-BE49-F238E27FC236}">
                <a16:creationId xmlns:a16="http://schemas.microsoft.com/office/drawing/2014/main" id="{83C740C3-C39E-22F0-86EB-4F53B7A089E1}"/>
              </a:ext>
            </a:extLst>
          </p:cNvPr>
          <p:cNvPicPr>
            <a:picLocks noChangeAspect="1"/>
          </p:cNvPicPr>
          <p:nvPr/>
        </p:nvPicPr>
        <p:blipFill>
          <a:blip r:embed="rId5"/>
          <a:stretch>
            <a:fillRect/>
          </a:stretch>
        </p:blipFill>
        <p:spPr>
          <a:xfrm>
            <a:off x="2296842" y="4247384"/>
            <a:ext cx="4550313" cy="457264"/>
          </a:xfrm>
          <a:prstGeom prst="rect">
            <a:avLst/>
          </a:prstGeom>
        </p:spPr>
      </p:pic>
    </p:spTree>
    <p:extLst>
      <p:ext uri="{BB962C8B-B14F-4D97-AF65-F5344CB8AC3E}">
        <p14:creationId xmlns:p14="http://schemas.microsoft.com/office/powerpoint/2010/main" val="291731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DE36F7-22E3-79CE-A808-34DC4F8BE798}"/>
              </a:ext>
            </a:extLst>
          </p:cNvPr>
          <p:cNvSpPr>
            <a:spLocks noGrp="1"/>
          </p:cNvSpPr>
          <p:nvPr>
            <p:ph type="title"/>
          </p:nvPr>
        </p:nvSpPr>
        <p:spPr>
          <a:xfrm>
            <a:off x="1027176" y="691840"/>
            <a:ext cx="7089648" cy="1279200"/>
          </a:xfrm>
        </p:spPr>
        <p:txBody>
          <a:bodyPr/>
          <a:lstStyle/>
          <a:p>
            <a:r>
              <a:rPr lang="es-ES" sz="1200" dirty="0"/>
              <a:t>Para qué sirve la función SUBSTRING y como funciona en MYSQL </a:t>
            </a:r>
            <a:br>
              <a:rPr lang="es-ES" sz="1200" dirty="0"/>
            </a:br>
            <a:r>
              <a:rPr lang="es-ES" sz="1200" dirty="0"/>
              <a:t>○ ¿Crear una función que muestre el uso de las función SUBSTRING? </a:t>
            </a:r>
            <a:br>
              <a:rPr lang="es-ES" sz="1200" dirty="0"/>
            </a:br>
            <a:r>
              <a:rPr lang="es-ES" sz="1200" dirty="0"/>
              <a:t>○ La función recibe un nombre completo. </a:t>
            </a:r>
            <a:br>
              <a:rPr lang="es-ES" sz="1200" dirty="0"/>
            </a:br>
            <a:r>
              <a:rPr lang="es-ES" sz="1200" dirty="0"/>
              <a:t>■ INPUT: Ximena Condori Mar </a:t>
            </a:r>
            <a:br>
              <a:rPr lang="es-ES" sz="1200" dirty="0"/>
            </a:br>
            <a:r>
              <a:rPr lang="es-ES" sz="1200" dirty="0"/>
              <a:t>○ La función solo retorna el nombre. </a:t>
            </a:r>
            <a:br>
              <a:rPr lang="es-ES" sz="1200" dirty="0"/>
            </a:br>
            <a:r>
              <a:rPr lang="es-ES" sz="1200" dirty="0"/>
              <a:t>■ OUTPUT: Ximena </a:t>
            </a:r>
          </a:p>
        </p:txBody>
      </p:sp>
      <p:sp>
        <p:nvSpPr>
          <p:cNvPr id="4" name="Marcador de texto 3">
            <a:extLst>
              <a:ext uri="{FF2B5EF4-FFF2-40B4-BE49-F238E27FC236}">
                <a16:creationId xmlns:a16="http://schemas.microsoft.com/office/drawing/2014/main" id="{923CF4A7-415F-2FAA-B18A-B590E53AA935}"/>
              </a:ext>
            </a:extLst>
          </p:cNvPr>
          <p:cNvSpPr>
            <a:spLocks noGrp="1"/>
          </p:cNvSpPr>
          <p:nvPr>
            <p:ph type="body" idx="1"/>
          </p:nvPr>
        </p:nvSpPr>
        <p:spPr>
          <a:xfrm>
            <a:off x="362373" y="2108782"/>
            <a:ext cx="8419253" cy="2704059"/>
          </a:xfrm>
        </p:spPr>
        <p:txBody>
          <a:bodyPr/>
          <a:lstStyle/>
          <a:p>
            <a:pPr marL="139700" indent="0">
              <a:buNone/>
            </a:pPr>
            <a:r>
              <a:rPr lang="es-ES" sz="1200" b="1" i="0" dirty="0">
                <a:solidFill>
                  <a:schemeClr val="tx1"/>
                </a:solidFill>
                <a:effectLst/>
                <a:latin typeface="Gill Sans MT" panose="020B0502020104020203" pitchFamily="34" charset="0"/>
              </a:rPr>
              <a:t>SUBSTRING </a:t>
            </a:r>
            <a:r>
              <a:rPr lang="es-ES" sz="1200" b="1" dirty="0">
                <a:solidFill>
                  <a:schemeClr val="tx1"/>
                </a:solidFill>
                <a:latin typeface="Gill Sans MT" panose="020B0502020104020203" pitchFamily="34" charset="0"/>
              </a:rPr>
              <a:t>.- </a:t>
            </a:r>
            <a:r>
              <a:rPr lang="es-ES" sz="1100" b="0" i="0" dirty="0">
                <a:solidFill>
                  <a:schemeClr val="bg2"/>
                </a:solidFill>
                <a:effectLst/>
                <a:latin typeface="Gill Sans MT" panose="020B0502020104020203" pitchFamily="34" charset="0"/>
              </a:rPr>
              <a:t>La función SUBSTRING en SQL nos permite extraer una porción de una string, o cadena de caracteres. Esto es muy útil para realizar diversas operaciones sobre las strings, como concatenarlas, dividirlas, etc</a:t>
            </a:r>
          </a:p>
          <a:p>
            <a:pPr marL="139700" indent="0">
              <a:buNone/>
            </a:pPr>
            <a:endParaRPr lang="es-ES" sz="1100" dirty="0">
              <a:solidFill>
                <a:schemeClr val="bg2"/>
              </a:solidFill>
              <a:latin typeface="Gill Sans MT" panose="020B0502020104020203" pitchFamily="34" charset="0"/>
            </a:endParaRPr>
          </a:p>
          <a:p>
            <a:pPr marL="139700" indent="0">
              <a:buNone/>
            </a:pPr>
            <a:endParaRPr lang="es-ES" sz="1100" b="0" i="0" dirty="0">
              <a:solidFill>
                <a:schemeClr val="bg2"/>
              </a:solidFill>
              <a:effectLst/>
              <a:latin typeface="Gill Sans MT" panose="020B0502020104020203" pitchFamily="34" charset="0"/>
            </a:endParaRPr>
          </a:p>
          <a:p>
            <a:pPr marL="139700" indent="0">
              <a:buNone/>
            </a:pPr>
            <a:endParaRPr lang="es-ES" sz="1100" dirty="0">
              <a:solidFill>
                <a:schemeClr val="bg2"/>
              </a:solidFill>
              <a:latin typeface="Gill Sans MT" panose="020B0502020104020203"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Entrada de lápiz 11">
                <a:extLst>
                  <a:ext uri="{FF2B5EF4-FFF2-40B4-BE49-F238E27FC236}">
                    <a16:creationId xmlns:a16="http://schemas.microsoft.com/office/drawing/2014/main" id="{8E46F2DD-4037-530A-FBB1-B9436A33FD94}"/>
                  </a:ext>
                </a:extLst>
              </p14:cNvPr>
              <p14:cNvContentPartPr/>
              <p14:nvPr/>
            </p14:nvContentPartPr>
            <p14:xfrm>
              <a:off x="7267413" y="1882867"/>
              <a:ext cx="360" cy="360"/>
            </p14:xfrm>
          </p:contentPart>
        </mc:Choice>
        <mc:Fallback xmlns="">
          <p:pic>
            <p:nvPicPr>
              <p:cNvPr id="12" name="Entrada de lápiz 11">
                <a:extLst>
                  <a:ext uri="{FF2B5EF4-FFF2-40B4-BE49-F238E27FC236}">
                    <a16:creationId xmlns:a16="http://schemas.microsoft.com/office/drawing/2014/main" id="{8E46F2DD-4037-530A-FBB1-B9436A33FD94}"/>
                  </a:ext>
                </a:extLst>
              </p:cNvPr>
              <p:cNvPicPr/>
              <p:nvPr/>
            </p:nvPicPr>
            <p:blipFill>
              <a:blip r:embed="rId3"/>
              <a:stretch>
                <a:fillRect/>
              </a:stretch>
            </p:blipFill>
            <p:spPr>
              <a:xfrm>
                <a:off x="7249773" y="1864867"/>
                <a:ext cx="36000" cy="36000"/>
              </a:xfrm>
              <a:prstGeom prst="rect">
                <a:avLst/>
              </a:prstGeom>
            </p:spPr>
          </p:pic>
        </mc:Fallback>
      </mc:AlternateContent>
      <p:pic>
        <p:nvPicPr>
          <p:cNvPr id="7" name="Imagen 6">
            <a:extLst>
              <a:ext uri="{FF2B5EF4-FFF2-40B4-BE49-F238E27FC236}">
                <a16:creationId xmlns:a16="http://schemas.microsoft.com/office/drawing/2014/main" id="{DD751AB0-935F-9FB8-7D53-FFD559272173}"/>
              </a:ext>
            </a:extLst>
          </p:cNvPr>
          <p:cNvPicPr>
            <a:picLocks noChangeAspect="1"/>
          </p:cNvPicPr>
          <p:nvPr/>
        </p:nvPicPr>
        <p:blipFill>
          <a:blip r:embed="rId4"/>
          <a:stretch>
            <a:fillRect/>
          </a:stretch>
        </p:blipFill>
        <p:spPr>
          <a:xfrm>
            <a:off x="2381991" y="2718362"/>
            <a:ext cx="4380017" cy="1198567"/>
          </a:xfrm>
          <a:prstGeom prst="rect">
            <a:avLst/>
          </a:prstGeom>
        </p:spPr>
      </p:pic>
      <p:pic>
        <p:nvPicPr>
          <p:cNvPr id="9" name="Imagen 8">
            <a:extLst>
              <a:ext uri="{FF2B5EF4-FFF2-40B4-BE49-F238E27FC236}">
                <a16:creationId xmlns:a16="http://schemas.microsoft.com/office/drawing/2014/main" id="{CEF208E9-5F45-58D8-C754-7FC035FEEDC4}"/>
              </a:ext>
            </a:extLst>
          </p:cNvPr>
          <p:cNvPicPr>
            <a:picLocks noChangeAspect="1"/>
          </p:cNvPicPr>
          <p:nvPr/>
        </p:nvPicPr>
        <p:blipFill>
          <a:blip r:embed="rId5"/>
          <a:stretch>
            <a:fillRect/>
          </a:stretch>
        </p:blipFill>
        <p:spPr>
          <a:xfrm>
            <a:off x="2381991" y="4241808"/>
            <a:ext cx="4380017" cy="419704"/>
          </a:xfrm>
          <a:prstGeom prst="rect">
            <a:avLst/>
          </a:prstGeom>
        </p:spPr>
      </p:pic>
    </p:spTree>
    <p:extLst>
      <p:ext uri="{BB962C8B-B14F-4D97-AF65-F5344CB8AC3E}">
        <p14:creationId xmlns:p14="http://schemas.microsoft.com/office/powerpoint/2010/main" val="4810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DE36F7-22E3-79CE-A808-34DC4F8BE798}"/>
              </a:ext>
            </a:extLst>
          </p:cNvPr>
          <p:cNvSpPr>
            <a:spLocks noGrp="1"/>
          </p:cNvSpPr>
          <p:nvPr>
            <p:ph type="title"/>
          </p:nvPr>
        </p:nvSpPr>
        <p:spPr>
          <a:xfrm>
            <a:off x="652272" y="1158240"/>
            <a:ext cx="3398181" cy="2902762"/>
          </a:xfrm>
        </p:spPr>
        <p:txBody>
          <a:bodyPr/>
          <a:lstStyle/>
          <a:p>
            <a:r>
              <a:rPr lang="es-ES" sz="2000" dirty="0"/>
              <a:t>Para qué sirve la función STRCMP y como funciona en MYSQL </a:t>
            </a:r>
            <a:br>
              <a:rPr lang="es-ES" sz="2000" dirty="0"/>
            </a:br>
            <a:r>
              <a:rPr lang="es-ES" sz="2000" dirty="0"/>
              <a:t>○ ¿Crear una función que muestre el uso de las función STRCMP? </a:t>
            </a:r>
            <a:br>
              <a:rPr lang="es-ES" sz="2000" dirty="0"/>
            </a:br>
            <a:r>
              <a:rPr lang="es-ES" sz="2000" dirty="0"/>
              <a:t>○ La función debe comparar 3 cadenas. Y deberá determinar si dos de ellas son iguales.</a:t>
            </a:r>
          </a:p>
        </p:txBody>
      </p:sp>
      <p:sp>
        <p:nvSpPr>
          <p:cNvPr id="4" name="Marcador de texto 3">
            <a:extLst>
              <a:ext uri="{FF2B5EF4-FFF2-40B4-BE49-F238E27FC236}">
                <a16:creationId xmlns:a16="http://schemas.microsoft.com/office/drawing/2014/main" id="{923CF4A7-415F-2FAA-B18A-B590E53AA935}"/>
              </a:ext>
            </a:extLst>
          </p:cNvPr>
          <p:cNvSpPr>
            <a:spLocks noGrp="1"/>
          </p:cNvSpPr>
          <p:nvPr>
            <p:ph type="body" idx="1"/>
          </p:nvPr>
        </p:nvSpPr>
        <p:spPr>
          <a:xfrm>
            <a:off x="4457573" y="651320"/>
            <a:ext cx="4456134" cy="1000235"/>
          </a:xfrm>
        </p:spPr>
        <p:txBody>
          <a:bodyPr/>
          <a:lstStyle/>
          <a:p>
            <a:pPr marL="139700" indent="0" algn="ctr">
              <a:buNone/>
            </a:pPr>
            <a:r>
              <a:rPr lang="es-ES" sz="1200" i="0" dirty="0">
                <a:solidFill>
                  <a:schemeClr val="tx1"/>
                </a:solidFill>
                <a:effectLst/>
                <a:latin typeface="Gill Sans MT" panose="020B0502020104020203" pitchFamily="34" charset="0"/>
              </a:rPr>
              <a:t>La</a:t>
            </a:r>
            <a:r>
              <a:rPr lang="es-ES" sz="1200" b="0" i="0" dirty="0">
                <a:solidFill>
                  <a:schemeClr val="tx1"/>
                </a:solidFill>
                <a:effectLst/>
                <a:latin typeface="Gill Sans MT" panose="020B0502020104020203" pitchFamily="34" charset="0"/>
              </a:rPr>
              <a:t> función </a:t>
            </a:r>
            <a:r>
              <a:rPr lang="es-ES" sz="1200" i="0" dirty="0">
                <a:solidFill>
                  <a:schemeClr val="tx1"/>
                </a:solidFill>
                <a:effectLst/>
                <a:latin typeface="Gill Sans MT" panose="020B0502020104020203" pitchFamily="34" charset="0"/>
              </a:rPr>
              <a:t>STRCMP</a:t>
            </a:r>
            <a:r>
              <a:rPr lang="es-ES" sz="1200" b="0" i="0" dirty="0">
                <a:solidFill>
                  <a:schemeClr val="tx1"/>
                </a:solidFill>
                <a:effectLst/>
                <a:latin typeface="Gill Sans MT" panose="020B0502020104020203" pitchFamily="34" charset="0"/>
              </a:rPr>
              <a:t>() en MySQL se usa para comparar dos strings. Si ambas strings son iguales, devuelve 0, si el primer argumento es más pequeño que el segundo según el orden definido, devuelve -1 y devuelve 1 cuando el segundo es más pequeño que el primero</a:t>
            </a:r>
            <a:r>
              <a:rPr lang="es-ES" sz="1200" b="0" i="0" dirty="0">
                <a:solidFill>
                  <a:schemeClr val="tx1"/>
                </a:solidFill>
                <a:effectLst/>
                <a:latin typeface="Berlin Sans FB" panose="020E0602020502020306" pitchFamily="34" charset="0"/>
              </a:rPr>
              <a:t>.</a:t>
            </a:r>
          </a:p>
          <a:p>
            <a:pPr marL="139700" indent="0">
              <a:buNone/>
            </a:pPr>
            <a:endParaRPr lang="es-ES" sz="1200" dirty="0">
              <a:solidFill>
                <a:schemeClr val="tx1"/>
              </a:solidFill>
              <a:latin typeface="Berlin Sans FB" panose="020E0602020502020306"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Entrada de lápiz 11">
                <a:extLst>
                  <a:ext uri="{FF2B5EF4-FFF2-40B4-BE49-F238E27FC236}">
                    <a16:creationId xmlns:a16="http://schemas.microsoft.com/office/drawing/2014/main" id="{8E46F2DD-4037-530A-FBB1-B9436A33FD94}"/>
                  </a:ext>
                </a:extLst>
              </p14:cNvPr>
              <p14:cNvContentPartPr/>
              <p14:nvPr/>
            </p14:nvContentPartPr>
            <p14:xfrm>
              <a:off x="7267413" y="1882867"/>
              <a:ext cx="360" cy="360"/>
            </p14:xfrm>
          </p:contentPart>
        </mc:Choice>
        <mc:Fallback xmlns="">
          <p:pic>
            <p:nvPicPr>
              <p:cNvPr id="12" name="Entrada de lápiz 11">
                <a:extLst>
                  <a:ext uri="{FF2B5EF4-FFF2-40B4-BE49-F238E27FC236}">
                    <a16:creationId xmlns:a16="http://schemas.microsoft.com/office/drawing/2014/main" id="{8E46F2DD-4037-530A-FBB1-B9436A33FD94}"/>
                  </a:ext>
                </a:extLst>
              </p:cNvPr>
              <p:cNvPicPr/>
              <p:nvPr/>
            </p:nvPicPr>
            <p:blipFill>
              <a:blip r:embed="rId3"/>
              <a:stretch>
                <a:fillRect/>
              </a:stretch>
            </p:blipFill>
            <p:spPr>
              <a:xfrm>
                <a:off x="7249773" y="1864867"/>
                <a:ext cx="36000" cy="36000"/>
              </a:xfrm>
              <a:prstGeom prst="rect">
                <a:avLst/>
              </a:prstGeom>
            </p:spPr>
          </p:pic>
        </mc:Fallback>
      </mc:AlternateContent>
      <p:pic>
        <p:nvPicPr>
          <p:cNvPr id="5" name="Imagen 4">
            <a:extLst>
              <a:ext uri="{FF2B5EF4-FFF2-40B4-BE49-F238E27FC236}">
                <a16:creationId xmlns:a16="http://schemas.microsoft.com/office/drawing/2014/main" id="{871BECF4-B1C8-2F08-6482-B616E8D717B4}"/>
              </a:ext>
            </a:extLst>
          </p:cNvPr>
          <p:cNvPicPr>
            <a:picLocks noChangeAspect="1"/>
          </p:cNvPicPr>
          <p:nvPr/>
        </p:nvPicPr>
        <p:blipFill>
          <a:blip r:embed="rId4"/>
          <a:stretch>
            <a:fillRect/>
          </a:stretch>
        </p:blipFill>
        <p:spPr>
          <a:xfrm>
            <a:off x="4572000" y="1611478"/>
            <a:ext cx="4341707" cy="1781962"/>
          </a:xfrm>
          <a:prstGeom prst="rect">
            <a:avLst/>
          </a:prstGeom>
        </p:spPr>
      </p:pic>
      <p:pic>
        <p:nvPicPr>
          <p:cNvPr id="7" name="Imagen 6">
            <a:extLst>
              <a:ext uri="{FF2B5EF4-FFF2-40B4-BE49-F238E27FC236}">
                <a16:creationId xmlns:a16="http://schemas.microsoft.com/office/drawing/2014/main" id="{E52AAF2D-9F0D-87EF-6F02-985A16EFBE20}"/>
              </a:ext>
            </a:extLst>
          </p:cNvPr>
          <p:cNvPicPr>
            <a:picLocks noChangeAspect="1"/>
          </p:cNvPicPr>
          <p:nvPr/>
        </p:nvPicPr>
        <p:blipFill>
          <a:blip r:embed="rId5"/>
          <a:stretch>
            <a:fillRect/>
          </a:stretch>
        </p:blipFill>
        <p:spPr>
          <a:xfrm>
            <a:off x="4572000" y="3760874"/>
            <a:ext cx="4049873" cy="300128"/>
          </a:xfrm>
          <a:prstGeom prst="rect">
            <a:avLst/>
          </a:prstGeom>
        </p:spPr>
      </p:pic>
    </p:spTree>
    <p:extLst>
      <p:ext uri="{BB962C8B-B14F-4D97-AF65-F5344CB8AC3E}">
        <p14:creationId xmlns:p14="http://schemas.microsoft.com/office/powerpoint/2010/main" val="243026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DE36F7-22E3-79CE-A808-34DC4F8BE798}"/>
              </a:ext>
            </a:extLst>
          </p:cNvPr>
          <p:cNvSpPr>
            <a:spLocks noGrp="1"/>
          </p:cNvSpPr>
          <p:nvPr>
            <p:ph type="title"/>
          </p:nvPr>
        </p:nvSpPr>
        <p:spPr>
          <a:xfrm>
            <a:off x="1677416" y="764250"/>
            <a:ext cx="7089648" cy="629920"/>
          </a:xfrm>
        </p:spPr>
        <p:txBody>
          <a:bodyPr/>
          <a:lstStyle/>
          <a:p>
            <a:r>
              <a:rPr lang="es-ES" sz="1600" dirty="0"/>
              <a:t>Para qué sirve la función CHAR_LENGTH y LOCATE y como funciona en MYSQL </a:t>
            </a:r>
            <a:br>
              <a:rPr lang="es-ES" sz="1600" dirty="0"/>
            </a:br>
            <a:r>
              <a:rPr lang="es-ES" sz="1600" dirty="0"/>
              <a:t>○ ¿Crear una función que muestre el uso de ambas funciones? </a:t>
            </a:r>
          </a:p>
        </p:txBody>
      </p:sp>
      <p:sp>
        <p:nvSpPr>
          <p:cNvPr id="4" name="Marcador de texto 3">
            <a:extLst>
              <a:ext uri="{FF2B5EF4-FFF2-40B4-BE49-F238E27FC236}">
                <a16:creationId xmlns:a16="http://schemas.microsoft.com/office/drawing/2014/main" id="{923CF4A7-415F-2FAA-B18A-B590E53AA935}"/>
              </a:ext>
            </a:extLst>
          </p:cNvPr>
          <p:cNvSpPr>
            <a:spLocks noGrp="1"/>
          </p:cNvSpPr>
          <p:nvPr>
            <p:ph type="body" idx="1"/>
          </p:nvPr>
        </p:nvSpPr>
        <p:spPr>
          <a:xfrm>
            <a:off x="331880" y="1815134"/>
            <a:ext cx="4226560" cy="2692810"/>
          </a:xfrm>
        </p:spPr>
        <p:txBody>
          <a:bodyPr/>
          <a:lstStyle/>
          <a:p>
            <a:pPr marL="139700" indent="0" algn="just">
              <a:buNone/>
            </a:pPr>
            <a:r>
              <a:rPr lang="es-ES" sz="1200" b="1" i="0" dirty="0">
                <a:solidFill>
                  <a:schemeClr val="tx1"/>
                </a:solidFill>
                <a:effectLst/>
                <a:latin typeface="Gill Sans MT" panose="020B0502020104020203" pitchFamily="34" charset="0"/>
              </a:rPr>
              <a:t>La función CHAR_LENGTH</a:t>
            </a:r>
            <a:r>
              <a:rPr lang="es-ES" sz="1200" i="0" dirty="0">
                <a:solidFill>
                  <a:schemeClr val="tx1"/>
                </a:solidFill>
                <a:effectLst/>
                <a:latin typeface="Gill Sans MT" panose="020B0502020104020203" pitchFamily="34" charset="0"/>
              </a:rPr>
              <a:t> </a:t>
            </a:r>
            <a:r>
              <a:rPr lang="es-ES" sz="1200" dirty="0">
                <a:solidFill>
                  <a:schemeClr val="tx1"/>
                </a:solidFill>
                <a:latin typeface="Gill Sans MT" panose="020B0502020104020203" pitchFamily="34" charset="0"/>
              </a:rPr>
              <a:t>.- </a:t>
            </a:r>
            <a:r>
              <a:rPr lang="es-ES" sz="1100" dirty="0">
                <a:solidFill>
                  <a:schemeClr val="tx1"/>
                </a:solidFill>
                <a:latin typeface="Gill Sans MT" panose="020B0502020104020203" pitchFamily="34" charset="0"/>
              </a:rPr>
              <a:t>E</a:t>
            </a:r>
            <a:r>
              <a:rPr lang="es-ES" sz="1100" b="0" i="0" dirty="0">
                <a:solidFill>
                  <a:schemeClr val="tx1"/>
                </a:solidFill>
                <a:effectLst/>
                <a:latin typeface="Gill Sans MT" panose="020B0502020104020203" pitchFamily="34" charset="0"/>
              </a:rPr>
              <a:t>n MySQL </a:t>
            </a:r>
            <a:r>
              <a:rPr lang="es-ES" sz="1100" i="0" dirty="0">
                <a:solidFill>
                  <a:schemeClr val="tx1"/>
                </a:solidFill>
                <a:effectLst/>
                <a:latin typeface="Gill Sans MT" panose="020B0502020104020203" pitchFamily="34" charset="0"/>
              </a:rPr>
              <a:t>se usa para encontrar la longitud de una string dada en caracteres. </a:t>
            </a:r>
            <a:r>
              <a:rPr lang="es-ES" sz="1100" b="0" i="0" dirty="0">
                <a:solidFill>
                  <a:schemeClr val="tx1"/>
                </a:solidFill>
                <a:effectLst/>
                <a:latin typeface="Gill Sans MT" panose="020B0502020104020203" pitchFamily="34" charset="0"/>
              </a:rPr>
              <a:t>Cuenta el número de caracteres e ignora si los caracteres son de un solo byte o de varios bytes.</a:t>
            </a:r>
          </a:p>
          <a:p>
            <a:pPr marL="139700" indent="0" algn="just">
              <a:buNone/>
            </a:pPr>
            <a:endParaRPr lang="es-ES" sz="1200" dirty="0">
              <a:solidFill>
                <a:schemeClr val="tx1"/>
              </a:solidFill>
              <a:latin typeface="Gill Sans MT" panose="020B0502020104020203" pitchFamily="34" charset="0"/>
            </a:endParaRPr>
          </a:p>
          <a:p>
            <a:pPr marL="139700" indent="0" algn="just">
              <a:buNone/>
            </a:pPr>
            <a:endParaRPr lang="es-ES" sz="1200" b="0" i="0" dirty="0">
              <a:solidFill>
                <a:schemeClr val="tx1"/>
              </a:solidFill>
              <a:effectLst/>
              <a:latin typeface="Gill Sans MT" panose="020B0502020104020203"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Entrada de lápiz 11">
                <a:extLst>
                  <a:ext uri="{FF2B5EF4-FFF2-40B4-BE49-F238E27FC236}">
                    <a16:creationId xmlns:a16="http://schemas.microsoft.com/office/drawing/2014/main" id="{8E46F2DD-4037-530A-FBB1-B9436A33FD94}"/>
                  </a:ext>
                </a:extLst>
              </p14:cNvPr>
              <p14:cNvContentPartPr/>
              <p14:nvPr/>
            </p14:nvContentPartPr>
            <p14:xfrm>
              <a:off x="7267413" y="1882867"/>
              <a:ext cx="360" cy="360"/>
            </p14:xfrm>
          </p:contentPart>
        </mc:Choice>
        <mc:Fallback xmlns="">
          <p:pic>
            <p:nvPicPr>
              <p:cNvPr id="12" name="Entrada de lápiz 11">
                <a:extLst>
                  <a:ext uri="{FF2B5EF4-FFF2-40B4-BE49-F238E27FC236}">
                    <a16:creationId xmlns:a16="http://schemas.microsoft.com/office/drawing/2014/main" id="{8E46F2DD-4037-530A-FBB1-B9436A33FD94}"/>
                  </a:ext>
                </a:extLst>
              </p:cNvPr>
              <p:cNvPicPr/>
              <p:nvPr/>
            </p:nvPicPr>
            <p:blipFill>
              <a:blip r:embed="rId3"/>
              <a:stretch>
                <a:fillRect/>
              </a:stretch>
            </p:blipFill>
            <p:spPr>
              <a:xfrm>
                <a:off x="7249773" y="1864867"/>
                <a:ext cx="36000" cy="36000"/>
              </a:xfrm>
              <a:prstGeom prst="rect">
                <a:avLst/>
              </a:prstGeom>
            </p:spPr>
          </p:pic>
        </mc:Fallback>
      </mc:AlternateContent>
      <p:sp>
        <p:nvSpPr>
          <p:cNvPr id="2" name="Marcador de texto 3">
            <a:extLst>
              <a:ext uri="{FF2B5EF4-FFF2-40B4-BE49-F238E27FC236}">
                <a16:creationId xmlns:a16="http://schemas.microsoft.com/office/drawing/2014/main" id="{E4F89EFC-F86E-2211-1AA7-194FCC9B012B}"/>
              </a:ext>
            </a:extLst>
          </p:cNvPr>
          <p:cNvSpPr txBox="1">
            <a:spLocks/>
          </p:cNvSpPr>
          <p:nvPr/>
        </p:nvSpPr>
        <p:spPr>
          <a:xfrm>
            <a:off x="4558440" y="1815134"/>
            <a:ext cx="4226560" cy="2692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pPr marL="139700" indent="0">
              <a:buFont typeface="Barlow Semi Condensed"/>
              <a:buNone/>
            </a:pPr>
            <a:r>
              <a:rPr lang="es-ES" sz="1200" b="1" dirty="0">
                <a:solidFill>
                  <a:schemeClr val="tx1"/>
                </a:solidFill>
                <a:latin typeface="Gill Sans MT" panose="020B0502020104020203" pitchFamily="34" charset="0"/>
              </a:rPr>
              <a:t>La función </a:t>
            </a:r>
            <a:r>
              <a:rPr lang="es-ES" sz="1200" b="1" i="1" dirty="0">
                <a:solidFill>
                  <a:schemeClr val="tx1"/>
                </a:solidFill>
                <a:latin typeface="Gill Sans MT" panose="020B0502020104020203" pitchFamily="34" charset="0"/>
              </a:rPr>
              <a:t>LOCATE .-</a:t>
            </a:r>
            <a:r>
              <a:rPr lang="es-ES" sz="1200" b="1" dirty="0">
                <a:solidFill>
                  <a:schemeClr val="tx1"/>
                </a:solidFill>
                <a:latin typeface="Gill Sans MT" panose="020B0502020104020203" pitchFamily="34" charset="0"/>
              </a:rPr>
              <a:t> </a:t>
            </a:r>
            <a:r>
              <a:rPr lang="es-ES" sz="1100" b="1" dirty="0">
                <a:solidFill>
                  <a:schemeClr val="bg2"/>
                </a:solidFill>
                <a:latin typeface="Gill Sans MT" panose="020B0502020104020203" pitchFamily="34" charset="0"/>
              </a:rPr>
              <a:t> </a:t>
            </a:r>
            <a:r>
              <a:rPr lang="es-ES" sz="1100" dirty="0">
                <a:solidFill>
                  <a:schemeClr val="bg2"/>
                </a:solidFill>
                <a:latin typeface="Gill Sans MT" panose="020B0502020104020203" pitchFamily="34" charset="0"/>
              </a:rPr>
              <a:t>En MySQL s</a:t>
            </a:r>
            <a:r>
              <a:rPr lang="es-ES" sz="1100" b="0" i="0" dirty="0">
                <a:solidFill>
                  <a:schemeClr val="bg2"/>
                </a:solidFill>
                <a:effectLst/>
                <a:latin typeface="Gill Sans MT" panose="020B0502020104020203" pitchFamily="34" charset="0"/>
              </a:rPr>
              <a:t>e usa para encontrar la ubicación de una substring en una string. </a:t>
            </a:r>
            <a:endParaRPr lang="es-ES" sz="1100" dirty="0">
              <a:solidFill>
                <a:schemeClr val="bg2"/>
              </a:solidFill>
              <a:latin typeface="Gill Sans MT" panose="020B0502020104020203" pitchFamily="34" charset="0"/>
            </a:endParaRPr>
          </a:p>
        </p:txBody>
      </p:sp>
      <p:pic>
        <p:nvPicPr>
          <p:cNvPr id="8" name="Imagen 7">
            <a:extLst>
              <a:ext uri="{FF2B5EF4-FFF2-40B4-BE49-F238E27FC236}">
                <a16:creationId xmlns:a16="http://schemas.microsoft.com/office/drawing/2014/main" id="{C305511F-DD7C-38CF-676D-2B20BC196417}"/>
              </a:ext>
            </a:extLst>
          </p:cNvPr>
          <p:cNvPicPr>
            <a:picLocks noChangeAspect="1"/>
          </p:cNvPicPr>
          <p:nvPr/>
        </p:nvPicPr>
        <p:blipFill>
          <a:blip r:embed="rId4"/>
          <a:stretch>
            <a:fillRect/>
          </a:stretch>
        </p:blipFill>
        <p:spPr>
          <a:xfrm>
            <a:off x="1007950" y="2732546"/>
            <a:ext cx="2874419" cy="1402615"/>
          </a:xfrm>
          <a:prstGeom prst="rect">
            <a:avLst/>
          </a:prstGeom>
        </p:spPr>
      </p:pic>
      <p:pic>
        <p:nvPicPr>
          <p:cNvPr id="10" name="Imagen 9">
            <a:extLst>
              <a:ext uri="{FF2B5EF4-FFF2-40B4-BE49-F238E27FC236}">
                <a16:creationId xmlns:a16="http://schemas.microsoft.com/office/drawing/2014/main" id="{B2ADEF55-261C-88C8-59F4-C088901038CC}"/>
              </a:ext>
            </a:extLst>
          </p:cNvPr>
          <p:cNvPicPr>
            <a:picLocks noChangeAspect="1"/>
          </p:cNvPicPr>
          <p:nvPr/>
        </p:nvPicPr>
        <p:blipFill>
          <a:blip r:embed="rId5"/>
          <a:stretch>
            <a:fillRect/>
          </a:stretch>
        </p:blipFill>
        <p:spPr>
          <a:xfrm>
            <a:off x="1149096" y="4362561"/>
            <a:ext cx="2494688" cy="331774"/>
          </a:xfrm>
          <a:prstGeom prst="rect">
            <a:avLst/>
          </a:prstGeom>
        </p:spPr>
      </p:pic>
      <p:pic>
        <p:nvPicPr>
          <p:cNvPr id="18" name="Imagen 17">
            <a:extLst>
              <a:ext uri="{FF2B5EF4-FFF2-40B4-BE49-F238E27FC236}">
                <a16:creationId xmlns:a16="http://schemas.microsoft.com/office/drawing/2014/main" id="{A680E14E-C9B8-C043-A379-FCEFA4A3E60C}"/>
              </a:ext>
            </a:extLst>
          </p:cNvPr>
          <p:cNvPicPr>
            <a:picLocks noChangeAspect="1"/>
          </p:cNvPicPr>
          <p:nvPr/>
        </p:nvPicPr>
        <p:blipFill>
          <a:blip r:embed="rId6"/>
          <a:stretch>
            <a:fillRect/>
          </a:stretch>
        </p:blipFill>
        <p:spPr>
          <a:xfrm>
            <a:off x="4753194" y="2732546"/>
            <a:ext cx="4192443" cy="1383324"/>
          </a:xfrm>
          <a:prstGeom prst="rect">
            <a:avLst/>
          </a:prstGeom>
        </p:spPr>
      </p:pic>
      <p:pic>
        <p:nvPicPr>
          <p:cNvPr id="20" name="Imagen 19">
            <a:extLst>
              <a:ext uri="{FF2B5EF4-FFF2-40B4-BE49-F238E27FC236}">
                <a16:creationId xmlns:a16="http://schemas.microsoft.com/office/drawing/2014/main" id="{5904DFF7-9C14-CD2F-02D2-79C013EB2A57}"/>
              </a:ext>
            </a:extLst>
          </p:cNvPr>
          <p:cNvPicPr>
            <a:picLocks noChangeAspect="1"/>
          </p:cNvPicPr>
          <p:nvPr/>
        </p:nvPicPr>
        <p:blipFill>
          <a:blip r:embed="rId7"/>
          <a:stretch>
            <a:fillRect/>
          </a:stretch>
        </p:blipFill>
        <p:spPr>
          <a:xfrm>
            <a:off x="5336889" y="4339885"/>
            <a:ext cx="3025052" cy="336117"/>
          </a:xfrm>
          <a:prstGeom prst="rect">
            <a:avLst/>
          </a:prstGeom>
        </p:spPr>
      </p:pic>
    </p:spTree>
    <p:extLst>
      <p:ext uri="{BB962C8B-B14F-4D97-AF65-F5344CB8AC3E}">
        <p14:creationId xmlns:p14="http://schemas.microsoft.com/office/powerpoint/2010/main" val="4671469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959</Words>
  <Application>Microsoft Office PowerPoint</Application>
  <PresentationFormat>Presentación en pantalla (16:9)</PresentationFormat>
  <Paragraphs>46</Paragraphs>
  <Slides>19</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Gill Sans MT</vt:lpstr>
      <vt:lpstr>Arial</vt:lpstr>
      <vt:lpstr>Berlin Sans FB</vt:lpstr>
      <vt:lpstr>Fjalla One</vt:lpstr>
      <vt:lpstr>Barlow Semi Condensed</vt:lpstr>
      <vt:lpstr>Barlow Semi Condensed Medium</vt:lpstr>
      <vt:lpstr>Technology Consulting by Slidesgo</vt:lpstr>
      <vt:lpstr>BASE DE DATOS II</vt:lpstr>
      <vt:lpstr>Defina que es lenguaje procedural en MySQL.</vt:lpstr>
      <vt:lpstr>Defina que es una función en MySQL. </vt:lpstr>
      <vt:lpstr>¿Qué cosas características debe de tener una función? Explique sobre el nombre, el return, parámetros, etc.</vt:lpstr>
      <vt:lpstr>¿Cómo crear, modificar y cómo eliminar una función? Adjunte un ejemplo de su uso.</vt:lpstr>
      <vt:lpstr>Para qué sirve la función CONCAT y como funciona en MYSQL  ○ ¿Crear una función que muestre el uso de las función CONCAT?  ○ La función debe concatenar 3 cadenas.</vt:lpstr>
      <vt:lpstr>Para qué sirve la función SUBSTRING y como funciona en MYSQL  ○ ¿Crear una función que muestre el uso de las función SUBSTRING?  ○ La función recibe un nombre completo.  ■ INPUT: Ximena Condori Mar  ○ La función solo retorna el nombre.  ■ OUTPUT: Ximena </vt:lpstr>
      <vt:lpstr>Para qué sirve la función STRCMP y como funciona en MYSQL  ○ ¿Crear una función que muestre el uso de las función STRCMP?  ○ La función debe comparar 3 cadenas. Y deberá determinar si dos de ellas son iguales.</vt:lpstr>
      <vt:lpstr>Para qué sirve la función CHAR_LENGTH y LOCATE y como funciona en MYSQL  ○ ¿Crear una función que muestre el uso de ambas funciones? </vt:lpstr>
      <vt:lpstr>¿Cual es la diferencia entre las funciones de agresión y funciones creados por el DBA? Es decir funciones creadas por el usuario. </vt:lpstr>
      <vt:lpstr>¿Busque y defina a qué se referirá cuando se habla de parámetros de entrada y salida en MySQL?  ○ Es decir IN INOUT, etc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Heitan Valencia</dc:creator>
  <cp:lastModifiedBy>Heytan Valencia</cp:lastModifiedBy>
  <cp:revision>4</cp:revision>
  <dcterms:modified xsi:type="dcterms:W3CDTF">2022-10-22T22:15:42Z</dcterms:modified>
</cp:coreProperties>
</file>