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18"/>
      <p:bold r:id="rId19"/>
      <p:italic r:id="rId20"/>
      <p:boldItalic r:id="rId21"/>
    </p:embeddedFont>
    <p:embeddedFont>
      <p:font typeface="Fira Sans Extra Condensed SemiBold" panose="020B060402020202020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A83EB8-D498-483D-B7E5-95998192694C}">
  <a:tblStyle styleId="{87A83EB8-D498-483D-B7E5-9599819269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372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ESTRUCTURA DE DATOS</a:t>
            </a:r>
            <a:endParaRPr dirty="0"/>
          </a:p>
        </p:txBody>
      </p:sp>
      <p:sp>
        <p:nvSpPr>
          <p:cNvPr id="60" name="Google Shape;60;p15"/>
          <p:cNvSpPr/>
          <p:nvPr/>
        </p:nvSpPr>
        <p:spPr>
          <a:xfrm>
            <a:off x="6850801" y="2914633"/>
            <a:ext cx="1738972" cy="1021672"/>
          </a:xfrm>
          <a:custGeom>
            <a:avLst/>
            <a:gdLst/>
            <a:ahLst/>
            <a:cxnLst/>
            <a:rect l="l" t="t" r="r" b="b"/>
            <a:pathLst>
              <a:path w="79261" h="46572" extrusionOk="0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62" name="Google Shape;62;p15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" name="Google Shape;122;p15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7096363" y="2099322"/>
            <a:ext cx="1236307" cy="1672149"/>
          </a:xfrm>
          <a:custGeom>
            <a:avLst/>
            <a:gdLst/>
            <a:ahLst/>
            <a:cxnLst/>
            <a:rect l="l" t="t" r="r" b="b"/>
            <a:pathLst>
              <a:path w="52721" h="71307" extrusionOk="0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7089938" y="1728531"/>
            <a:ext cx="1249158" cy="741583"/>
          </a:xfrm>
          <a:custGeom>
            <a:avLst/>
            <a:gdLst/>
            <a:ahLst/>
            <a:cxnLst/>
            <a:rect l="l" t="t" r="r" b="b"/>
            <a:pathLst>
              <a:path w="53269" h="31624" extrusionOk="0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116460" y="221265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116460" y="2263753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7116460" y="2315132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7116460" y="2366511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116460" y="2417890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16460" y="2509463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16460" y="2560842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16460" y="2611916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16460" y="266329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7116460" y="2714674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116460" y="280624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116460" y="285762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7116460" y="2909004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116460" y="2960078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116460" y="301145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116460" y="3103029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116460" y="3154408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116460" y="320578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116460" y="3257166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7116460" y="3308263"/>
            <a:ext cx="567349" cy="364366"/>
          </a:xfrm>
          <a:custGeom>
            <a:avLst/>
            <a:gdLst/>
            <a:ahLst/>
            <a:cxnLst/>
            <a:rect l="l" t="t" r="r" b="b"/>
            <a:pathLst>
              <a:path w="24194" h="15538" extrusionOk="0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745225" y="221265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7745225" y="2263753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745225" y="2315132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745225" y="2366511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745225" y="2417890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745225" y="2509463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7745225" y="2560842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745225" y="2611916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745225" y="266329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745225" y="2714674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745225" y="280624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7745225" y="285762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745225" y="2909004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7745225" y="2960078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45225" y="301145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745225" y="3103029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745225" y="3154408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7745225" y="320578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7745225" y="3257166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7745225" y="3308263"/>
            <a:ext cx="567068" cy="364366"/>
          </a:xfrm>
          <a:custGeom>
            <a:avLst/>
            <a:gdLst/>
            <a:ahLst/>
            <a:cxnLst/>
            <a:rect l="l" t="t" r="r" b="b"/>
            <a:pathLst>
              <a:path w="24182" h="15538" extrusionOk="0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72" name="Google Shape;172;p15"/>
            <p:cNvSpPr/>
            <p:nvPr/>
          </p:nvSpPr>
          <p:spPr>
            <a:xfrm>
              <a:off x="5563488" y="2071829"/>
              <a:ext cx="1960975" cy="1122850"/>
            </a:xfrm>
            <a:custGeom>
              <a:avLst/>
              <a:gdLst/>
              <a:ahLst/>
              <a:cxnLst/>
              <a:rect l="l" t="t" r="r" b="b"/>
              <a:pathLst>
                <a:path w="78439" h="44914" extrusionOk="0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553063" y="1487604"/>
              <a:ext cx="1981525" cy="1164300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6730-72CE-42FA-79D3-A6A747A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960" y="726118"/>
            <a:ext cx="5764080" cy="593973"/>
          </a:xfrm>
        </p:spPr>
        <p:txBody>
          <a:bodyPr/>
          <a:lstStyle/>
          <a:p>
            <a:r>
              <a:rPr lang="es-ES" sz="1800" dirty="0">
                <a:latin typeface="Comic Sans MS" panose="030F0702030302020204" pitchFamily="66" charset="0"/>
              </a:rPr>
              <a:t>¿Qué son los métodos estáticos en JAVA?</a:t>
            </a:r>
            <a:endParaRPr lang="es-ES" sz="1800" b="1" dirty="0">
              <a:latin typeface="Comic Sans MS" panose="030F0702030302020204" pitchFamily="66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DDDD38-E604-3615-0632-E2F21B45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760" y="1781341"/>
            <a:ext cx="6580280" cy="2878712"/>
          </a:xfrm>
        </p:spPr>
        <p:txBody>
          <a:bodyPr/>
          <a:lstStyle/>
          <a:p>
            <a:pPr marL="152400" indent="0">
              <a:buNone/>
            </a:pPr>
            <a:r>
              <a:rPr lang="es-ES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El método estático en Java es un método que pertenece a la clase y no al objeto. Un método estático solo puede acceder a datos estáticos.</a:t>
            </a:r>
          </a:p>
          <a:p>
            <a:pPr marL="152400" indent="0">
              <a:buNone/>
            </a:pPr>
            <a:endParaRPr lang="es-ES" b="0" i="0" dirty="0"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Es un método que pertenece a la clase y no al objeto (instancia)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Un método estático solo puede acceder a datos estáticos. No puede acceder a datos no estáticos (variables de instancia)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Un método estático puede llamar solo a otros métodos estáticos y no puede invocar un método no estático a partir de él.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Un método estático se puede acceder directamente por el nombre de la clase y no necesita ningún objeto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Un método estático no puede hacer referencia a “este” o “super” palabras clave de todos modos</a:t>
            </a:r>
          </a:p>
          <a:p>
            <a:pPr marL="152400" indent="0" algn="ctr">
              <a:buNone/>
            </a:pPr>
            <a:endParaRPr lang="es-E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Google Shape;165;p15">
            <a:extLst>
              <a:ext uri="{FF2B5EF4-FFF2-40B4-BE49-F238E27FC236}">
                <a16:creationId xmlns:a16="http://schemas.microsoft.com/office/drawing/2014/main" id="{C1668CCC-8798-1E4E-48E0-F709FD46AD41}"/>
              </a:ext>
            </a:extLst>
          </p:cNvPr>
          <p:cNvSpPr/>
          <p:nvPr/>
        </p:nvSpPr>
        <p:spPr>
          <a:xfrm rot="17962805">
            <a:off x="6403921" y="1210448"/>
            <a:ext cx="4369815" cy="2722603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;p15">
            <a:extLst>
              <a:ext uri="{FF2B5EF4-FFF2-40B4-BE49-F238E27FC236}">
                <a16:creationId xmlns:a16="http://schemas.microsoft.com/office/drawing/2014/main" id="{EA7A5217-B8C0-A674-FC77-DE720561DF1A}"/>
              </a:ext>
            </a:extLst>
          </p:cNvPr>
          <p:cNvSpPr>
            <a:spLocks/>
          </p:cNvSpPr>
          <p:nvPr/>
        </p:nvSpPr>
        <p:spPr>
          <a:xfrm rot="7516793">
            <a:off x="-1501384" y="969320"/>
            <a:ext cx="4031467" cy="3204860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65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6730-72CE-42FA-79D3-A6A747A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960" y="340038"/>
            <a:ext cx="5764080" cy="913028"/>
          </a:xfrm>
        </p:spPr>
        <p:txBody>
          <a:bodyPr/>
          <a:lstStyle/>
          <a:p>
            <a:r>
              <a:rPr lang="es-ES" sz="1600" dirty="0">
                <a:latin typeface="Comic Sans MS" panose="030F0702030302020204" pitchFamily="66" charset="0"/>
              </a:rPr>
              <a:t>¿A través de un gráfico, muestre los métodos mínimos que debería de tener una COLA? </a:t>
            </a:r>
            <a:br>
              <a:rPr lang="es-ES" sz="1600" dirty="0">
                <a:latin typeface="Comic Sans MS" panose="030F0702030302020204" pitchFamily="66" charset="0"/>
              </a:rPr>
            </a:br>
            <a:r>
              <a:rPr lang="es-ES" sz="1600" dirty="0">
                <a:latin typeface="Comic Sans MS" panose="030F0702030302020204" pitchFamily="66" charset="0"/>
              </a:rPr>
              <a:t>○ Generar el diagrama con el editor INTELLIJ IDEA</a:t>
            </a:r>
            <a:endParaRPr lang="es-ES" sz="1600" b="1" dirty="0">
              <a:latin typeface="Comic Sans MS" panose="030F0702030302020204" pitchFamily="66" charset="0"/>
            </a:endParaRPr>
          </a:p>
        </p:txBody>
      </p:sp>
      <p:sp>
        <p:nvSpPr>
          <p:cNvPr id="4" name="Google Shape;165;p15">
            <a:extLst>
              <a:ext uri="{FF2B5EF4-FFF2-40B4-BE49-F238E27FC236}">
                <a16:creationId xmlns:a16="http://schemas.microsoft.com/office/drawing/2014/main" id="{C1668CCC-8798-1E4E-48E0-F709FD46AD41}"/>
              </a:ext>
            </a:extLst>
          </p:cNvPr>
          <p:cNvSpPr/>
          <p:nvPr/>
        </p:nvSpPr>
        <p:spPr>
          <a:xfrm rot="17962805">
            <a:off x="6403921" y="1210448"/>
            <a:ext cx="4369815" cy="2722603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;p15">
            <a:extLst>
              <a:ext uri="{FF2B5EF4-FFF2-40B4-BE49-F238E27FC236}">
                <a16:creationId xmlns:a16="http://schemas.microsoft.com/office/drawing/2014/main" id="{EA7A5217-B8C0-A674-FC77-DE720561DF1A}"/>
              </a:ext>
            </a:extLst>
          </p:cNvPr>
          <p:cNvSpPr>
            <a:spLocks/>
          </p:cNvSpPr>
          <p:nvPr/>
        </p:nvSpPr>
        <p:spPr>
          <a:xfrm rot="7516793">
            <a:off x="-1501384" y="969320"/>
            <a:ext cx="4031467" cy="3204860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D51ECAB-1018-F134-B5E7-EA747CF08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204" y="1454173"/>
            <a:ext cx="2115591" cy="328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28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6730-72CE-42FA-79D3-A6A747A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960" y="0"/>
            <a:ext cx="5764080" cy="1320800"/>
          </a:xfrm>
        </p:spPr>
        <p:txBody>
          <a:bodyPr/>
          <a:lstStyle/>
          <a:p>
            <a:r>
              <a:rPr lang="es-ES" sz="1000" dirty="0">
                <a:latin typeface="Comic Sans MS" panose="030F0702030302020204" pitchFamily="66" charset="0"/>
              </a:rPr>
              <a:t>12.Inicializar la cola de clientes.</a:t>
            </a:r>
            <a:br>
              <a:rPr lang="es-ES" sz="1000" dirty="0">
                <a:latin typeface="Comic Sans MS" panose="030F0702030302020204" pitchFamily="66" charset="0"/>
              </a:rPr>
            </a:br>
            <a:r>
              <a:rPr lang="es-ES" sz="1000" dirty="0">
                <a:latin typeface="Comic Sans MS" panose="030F0702030302020204" pitchFamily="66" charset="0"/>
              </a:rPr>
              <a:t> ○ Crear una cola con 5 clientes. </a:t>
            </a:r>
            <a:br>
              <a:rPr lang="es-ES" sz="1000" dirty="0">
                <a:latin typeface="Comic Sans MS" panose="030F0702030302020204" pitchFamily="66" charset="0"/>
              </a:rPr>
            </a:br>
            <a:r>
              <a:rPr lang="es-ES" sz="1000" dirty="0">
                <a:latin typeface="Comic Sans MS" panose="030F0702030302020204" pitchFamily="66" charset="0"/>
              </a:rPr>
              <a:t>■ En la clase MAIN deberán estar los 5 clientes.  ■ Mostrar todos los datos de la cola de clientes </a:t>
            </a:r>
            <a:br>
              <a:rPr lang="es-ES" sz="1000" dirty="0">
                <a:latin typeface="Comic Sans MS" panose="030F0702030302020204" pitchFamily="66" charset="0"/>
              </a:rPr>
            </a:br>
            <a:r>
              <a:rPr lang="es-ES" sz="1000" dirty="0">
                <a:latin typeface="Comic Sans MS" panose="030F0702030302020204" pitchFamily="66" charset="0"/>
              </a:rPr>
              <a:t>○ Adjuntar los siguientes </a:t>
            </a:r>
            <a:br>
              <a:rPr lang="es-ES" sz="1000" dirty="0">
                <a:latin typeface="Comic Sans MS" panose="030F0702030302020204" pitchFamily="66" charset="0"/>
              </a:rPr>
            </a:br>
            <a:r>
              <a:rPr lang="es-ES" sz="1000" dirty="0">
                <a:highlight>
                  <a:srgbClr val="FFFF00"/>
                </a:highlight>
                <a:latin typeface="Comic Sans MS" panose="030F0702030302020204" pitchFamily="66" charset="0"/>
              </a:rPr>
              <a:t>■ El código del método que resuelve el problema. </a:t>
            </a:r>
            <a:br>
              <a:rPr lang="es-ES" sz="1000" dirty="0">
                <a:latin typeface="Comic Sans MS" panose="030F0702030302020204" pitchFamily="66" charset="0"/>
              </a:rPr>
            </a:br>
            <a:r>
              <a:rPr lang="es-ES" sz="1000" dirty="0">
                <a:highlight>
                  <a:srgbClr val="FFFF00"/>
                </a:highlight>
                <a:latin typeface="Comic Sans MS" panose="030F0702030302020204" pitchFamily="66" charset="0"/>
              </a:rPr>
              <a:t>■ Una imagen de la salida de la consola. </a:t>
            </a:r>
            <a:br>
              <a:rPr lang="es-ES" sz="1000" dirty="0">
                <a:latin typeface="Comic Sans MS" panose="030F0702030302020204" pitchFamily="66" charset="0"/>
              </a:rPr>
            </a:br>
            <a:r>
              <a:rPr lang="es-ES" sz="1000" dirty="0">
                <a:highlight>
                  <a:srgbClr val="FFFF00"/>
                </a:highlight>
                <a:latin typeface="Comic Sans MS" panose="030F0702030302020204" pitchFamily="66" charset="0"/>
              </a:rPr>
              <a:t>■ Link que me lleve a la clase </a:t>
            </a:r>
            <a:r>
              <a:rPr lang="es-ES" sz="1000" dirty="0" err="1">
                <a:highlight>
                  <a:srgbClr val="FFFF00"/>
                </a:highlight>
                <a:latin typeface="Comic Sans MS" panose="030F0702030302020204" pitchFamily="66" charset="0"/>
              </a:rPr>
              <a:t>main</a:t>
            </a:r>
            <a:r>
              <a:rPr lang="es-ES" sz="1000" dirty="0">
                <a:highlight>
                  <a:srgbClr val="FFFF00"/>
                </a:highlight>
                <a:latin typeface="Comic Sans MS" panose="030F0702030302020204" pitchFamily="66" charset="0"/>
              </a:rPr>
              <a:t> (GitHub)</a:t>
            </a:r>
          </a:p>
        </p:txBody>
      </p:sp>
      <p:sp>
        <p:nvSpPr>
          <p:cNvPr id="4" name="Google Shape;165;p15">
            <a:extLst>
              <a:ext uri="{FF2B5EF4-FFF2-40B4-BE49-F238E27FC236}">
                <a16:creationId xmlns:a16="http://schemas.microsoft.com/office/drawing/2014/main" id="{C1668CCC-8798-1E4E-48E0-F709FD46AD41}"/>
              </a:ext>
            </a:extLst>
          </p:cNvPr>
          <p:cNvSpPr/>
          <p:nvPr/>
        </p:nvSpPr>
        <p:spPr>
          <a:xfrm rot="17962805">
            <a:off x="6403921" y="1210448"/>
            <a:ext cx="4369815" cy="2722603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;p15">
            <a:extLst>
              <a:ext uri="{FF2B5EF4-FFF2-40B4-BE49-F238E27FC236}">
                <a16:creationId xmlns:a16="http://schemas.microsoft.com/office/drawing/2014/main" id="{EA7A5217-B8C0-A674-FC77-DE720561DF1A}"/>
              </a:ext>
            </a:extLst>
          </p:cNvPr>
          <p:cNvSpPr>
            <a:spLocks/>
          </p:cNvSpPr>
          <p:nvPr/>
        </p:nvSpPr>
        <p:spPr>
          <a:xfrm rot="7516793">
            <a:off x="-1501384" y="969320"/>
            <a:ext cx="4031467" cy="3204860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2740F34-1682-33AC-378F-20752CAEC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18" y="1493018"/>
            <a:ext cx="5913013" cy="243318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5AEBABE-1B13-F150-280D-274132EE5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32" y="869380"/>
            <a:ext cx="1734416" cy="368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3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6730-72CE-42FA-79D3-A6A747A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960" y="60960"/>
            <a:ext cx="5764080" cy="1043093"/>
          </a:xfrm>
        </p:spPr>
        <p:txBody>
          <a:bodyPr/>
          <a:lstStyle/>
          <a:p>
            <a:r>
              <a:rPr lang="es-ES" sz="1100" dirty="0">
                <a:latin typeface="Comic Sans MS" panose="030F0702030302020204" pitchFamily="66" charset="0"/>
              </a:rPr>
              <a:t>13.Promoción para usuarios de Bolivia. </a:t>
            </a:r>
            <a:br>
              <a:rPr lang="es-ES" sz="1100" dirty="0">
                <a:latin typeface="Comic Sans MS" panose="030F0702030302020204" pitchFamily="66" charset="0"/>
              </a:rPr>
            </a:br>
            <a:r>
              <a:rPr lang="es-ES" sz="1100" dirty="0">
                <a:latin typeface="Comic Sans MS" panose="030F0702030302020204" pitchFamily="66" charset="0"/>
              </a:rPr>
              <a:t>○ Adjuntar los siguientes </a:t>
            </a:r>
            <a:br>
              <a:rPr lang="es-ES" sz="1100" dirty="0">
                <a:latin typeface="Comic Sans MS" panose="030F0702030302020204" pitchFamily="66" charset="0"/>
              </a:rPr>
            </a:br>
            <a: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</a:rPr>
              <a:t>■ El código del método que resuelve el problema. </a:t>
            </a:r>
            <a:b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</a:rPr>
            </a:br>
            <a: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</a:rPr>
              <a:t>■ Una imagen de la salida de la consola. </a:t>
            </a:r>
            <a:b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</a:rPr>
            </a:br>
            <a: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</a:rPr>
              <a:t>■ Link que me lleve a la clase </a:t>
            </a:r>
            <a:r>
              <a:rPr lang="es-ES" sz="1100" dirty="0" err="1">
                <a:highlight>
                  <a:srgbClr val="FFFF00"/>
                </a:highlight>
                <a:latin typeface="Comic Sans MS" panose="030F0702030302020204" pitchFamily="66" charset="0"/>
              </a:rPr>
              <a:t>main</a:t>
            </a:r>
            <a: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</a:rPr>
              <a:t> (GitHub) </a:t>
            </a:r>
            <a:endParaRPr lang="es-ES" sz="1600" b="1" dirty="0">
              <a:highlight>
                <a:srgbClr val="FFFF00"/>
              </a:highlight>
              <a:latin typeface="Comic Sans MS" panose="030F0702030302020204" pitchFamily="66" charset="0"/>
            </a:endParaRPr>
          </a:p>
        </p:txBody>
      </p:sp>
      <p:sp>
        <p:nvSpPr>
          <p:cNvPr id="4" name="Google Shape;165;p15">
            <a:extLst>
              <a:ext uri="{FF2B5EF4-FFF2-40B4-BE49-F238E27FC236}">
                <a16:creationId xmlns:a16="http://schemas.microsoft.com/office/drawing/2014/main" id="{C1668CCC-8798-1E4E-48E0-F709FD46AD41}"/>
              </a:ext>
            </a:extLst>
          </p:cNvPr>
          <p:cNvSpPr/>
          <p:nvPr/>
        </p:nvSpPr>
        <p:spPr>
          <a:xfrm rot="17962805">
            <a:off x="6403921" y="1210448"/>
            <a:ext cx="4369815" cy="2722603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;p15">
            <a:extLst>
              <a:ext uri="{FF2B5EF4-FFF2-40B4-BE49-F238E27FC236}">
                <a16:creationId xmlns:a16="http://schemas.microsoft.com/office/drawing/2014/main" id="{EA7A5217-B8C0-A674-FC77-DE720561DF1A}"/>
              </a:ext>
            </a:extLst>
          </p:cNvPr>
          <p:cNvSpPr>
            <a:spLocks/>
          </p:cNvSpPr>
          <p:nvPr/>
        </p:nvSpPr>
        <p:spPr>
          <a:xfrm rot="7516793">
            <a:off x="-1501384" y="969320"/>
            <a:ext cx="4031467" cy="3204860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06CF50-44D0-3013-E6B9-DA2DF0627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80" y="1140823"/>
            <a:ext cx="4944717" cy="33708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4ECAA0A-6005-27A0-2965-9F9B0B2FD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251" y="3083923"/>
            <a:ext cx="2645009" cy="110326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E0945DA-5FF7-0B32-F11A-936C2C721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250" y="1339790"/>
            <a:ext cx="2645009" cy="110326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D4691DF6-3C5C-4279-2A44-D1ABDF151B23}"/>
              </a:ext>
            </a:extLst>
          </p:cNvPr>
          <p:cNvSpPr txBox="1">
            <a:spLocks/>
          </p:cNvSpPr>
          <p:nvPr/>
        </p:nvSpPr>
        <p:spPr>
          <a:xfrm>
            <a:off x="5952992" y="936730"/>
            <a:ext cx="231714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s-ES" sz="1600" dirty="0">
                <a:latin typeface="Comic Sans MS" panose="030F0702030302020204" pitchFamily="66" charset="0"/>
              </a:rPr>
              <a:t>Dato sin convertir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794DB5E1-C139-B051-A526-3DA95B1D3F8C}"/>
              </a:ext>
            </a:extLst>
          </p:cNvPr>
          <p:cNvSpPr txBox="1">
            <a:spLocks/>
          </p:cNvSpPr>
          <p:nvPr/>
        </p:nvSpPr>
        <p:spPr>
          <a:xfrm>
            <a:off x="5952991" y="2706051"/>
            <a:ext cx="2317147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s-ES" sz="1600" dirty="0">
                <a:latin typeface="Comic Sans MS" panose="030F0702030302020204" pitchFamily="66" charset="0"/>
              </a:rPr>
              <a:t>Dato convertido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89B08C9-C2BE-541E-CD6A-FEFFBFCE1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662" y="4624189"/>
            <a:ext cx="4301085" cy="3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3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6730-72CE-42FA-79D3-A6A747A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239" y="60959"/>
            <a:ext cx="5764080" cy="995680"/>
          </a:xfrm>
        </p:spPr>
        <p:txBody>
          <a:bodyPr/>
          <a:lstStyle/>
          <a:p>
            <a:r>
              <a:rPr lang="es-ES" sz="1100" dirty="0">
                <a:latin typeface="Comic Sans MS" panose="030F0702030302020204" pitchFamily="66" charset="0"/>
              </a:rPr>
              <a:t>14.Moviendo clientes en la cola</a:t>
            </a:r>
            <a:br>
              <a:rPr lang="es-ES" sz="1100" dirty="0">
                <a:latin typeface="Comic Sans MS" panose="030F0702030302020204" pitchFamily="66" charset="0"/>
              </a:rPr>
            </a:br>
            <a:r>
              <a:rPr lang="es-ES" sz="1100" dirty="0">
                <a:latin typeface="Comic Sans MS" panose="030F0702030302020204" pitchFamily="66" charset="0"/>
              </a:rPr>
              <a:t>○ Adjuntar los siguientes </a:t>
            </a:r>
            <a:br>
              <a:rPr lang="es-ES" sz="1100" dirty="0">
                <a:latin typeface="Comic Sans MS" panose="030F0702030302020204" pitchFamily="66" charset="0"/>
              </a:rPr>
            </a:br>
            <a: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</a:rPr>
              <a:t>■ El código del método que resuelve el problema. </a:t>
            </a:r>
            <a:b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</a:rPr>
            </a:br>
            <a: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</a:rPr>
              <a:t>■ Una imagen de la salida de la consola. </a:t>
            </a:r>
            <a:b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</a:rPr>
            </a:br>
            <a: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</a:rPr>
              <a:t>■ (GitHub)</a:t>
            </a:r>
            <a:endParaRPr lang="es-ES" sz="1600" b="1" dirty="0">
              <a:highlight>
                <a:srgbClr val="FFFF00"/>
              </a:highlight>
              <a:latin typeface="Comic Sans MS" panose="030F0702030302020204" pitchFamily="66" charset="0"/>
            </a:endParaRPr>
          </a:p>
        </p:txBody>
      </p:sp>
      <p:sp>
        <p:nvSpPr>
          <p:cNvPr id="4" name="Google Shape;165;p15">
            <a:extLst>
              <a:ext uri="{FF2B5EF4-FFF2-40B4-BE49-F238E27FC236}">
                <a16:creationId xmlns:a16="http://schemas.microsoft.com/office/drawing/2014/main" id="{C1668CCC-8798-1E4E-48E0-F709FD46AD41}"/>
              </a:ext>
            </a:extLst>
          </p:cNvPr>
          <p:cNvSpPr/>
          <p:nvPr/>
        </p:nvSpPr>
        <p:spPr>
          <a:xfrm rot="17962805">
            <a:off x="6403921" y="1210448"/>
            <a:ext cx="4369815" cy="2722603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;p15">
            <a:extLst>
              <a:ext uri="{FF2B5EF4-FFF2-40B4-BE49-F238E27FC236}">
                <a16:creationId xmlns:a16="http://schemas.microsoft.com/office/drawing/2014/main" id="{EA7A5217-B8C0-A674-FC77-DE720561DF1A}"/>
              </a:ext>
            </a:extLst>
          </p:cNvPr>
          <p:cNvSpPr>
            <a:spLocks/>
          </p:cNvSpPr>
          <p:nvPr/>
        </p:nvSpPr>
        <p:spPr>
          <a:xfrm rot="7516793">
            <a:off x="-1501384" y="969320"/>
            <a:ext cx="4031467" cy="3204860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E3ACA29-AC22-B9B2-9C76-1C33AEFF9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98" y="1056639"/>
            <a:ext cx="4026649" cy="36002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CE735AE-48E8-0555-7958-C2F7E27DB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239" y="4729553"/>
            <a:ext cx="2177725" cy="34055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552138D-DFC6-3FE8-5F7A-F909D3A84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545" y="1056639"/>
            <a:ext cx="1906012" cy="39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2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6730-72CE-42FA-79D3-A6A747A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960" y="-1"/>
            <a:ext cx="5764080" cy="913028"/>
          </a:xfrm>
        </p:spPr>
        <p:txBody>
          <a:bodyPr/>
          <a:lstStyle/>
          <a:p>
            <a:r>
              <a:rPr lang="es-ES" sz="1100" dirty="0">
                <a:latin typeface="Comic Sans MS" panose="030F0702030302020204" pitchFamily="66" charset="0"/>
              </a:rPr>
              <a:t>15.Moviendo clientes entre 2 colas. </a:t>
            </a:r>
            <a:br>
              <a:rPr lang="es-ES" sz="1100" dirty="0">
                <a:latin typeface="Comic Sans MS" panose="030F0702030302020204" pitchFamily="66" charset="0"/>
              </a:rPr>
            </a:br>
            <a:r>
              <a:rPr lang="es-ES" sz="1100" dirty="0">
                <a:latin typeface="Comic Sans MS" panose="030F0702030302020204" pitchFamily="66" charset="0"/>
              </a:rPr>
              <a:t>○ Adjuntar los siguientes </a:t>
            </a:r>
            <a:br>
              <a:rPr lang="es-ES" sz="1100" dirty="0">
                <a:latin typeface="Comic Sans MS" panose="030F0702030302020204" pitchFamily="66" charset="0"/>
              </a:rPr>
            </a:br>
            <a: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</a:rPr>
              <a:t>■ El código del método que resuelve el problema. </a:t>
            </a:r>
            <a:b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</a:rPr>
            </a:br>
            <a: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</a:rPr>
              <a:t>■ Una imagen de la salida de la consola. </a:t>
            </a:r>
            <a:b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</a:rPr>
            </a:br>
            <a:r>
              <a:rPr lang="es-ES" sz="1100" dirty="0">
                <a:highlight>
                  <a:srgbClr val="FFFF00"/>
                </a:highlight>
                <a:latin typeface="Comic Sans MS" panose="030F0702030302020204" pitchFamily="66" charset="0"/>
              </a:rPr>
              <a:t>■ (GitHub)</a:t>
            </a:r>
            <a:endParaRPr lang="es-ES" sz="1600" b="1" dirty="0">
              <a:highlight>
                <a:srgbClr val="FFFF00"/>
              </a:highlight>
              <a:latin typeface="Comic Sans MS" panose="030F0702030302020204" pitchFamily="66" charset="0"/>
            </a:endParaRPr>
          </a:p>
        </p:txBody>
      </p:sp>
      <p:sp>
        <p:nvSpPr>
          <p:cNvPr id="4" name="Google Shape;165;p15">
            <a:extLst>
              <a:ext uri="{FF2B5EF4-FFF2-40B4-BE49-F238E27FC236}">
                <a16:creationId xmlns:a16="http://schemas.microsoft.com/office/drawing/2014/main" id="{C1668CCC-8798-1E4E-48E0-F709FD46AD41}"/>
              </a:ext>
            </a:extLst>
          </p:cNvPr>
          <p:cNvSpPr/>
          <p:nvPr/>
        </p:nvSpPr>
        <p:spPr>
          <a:xfrm rot="17962805">
            <a:off x="6403921" y="1210448"/>
            <a:ext cx="4369815" cy="2722603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;p15">
            <a:extLst>
              <a:ext uri="{FF2B5EF4-FFF2-40B4-BE49-F238E27FC236}">
                <a16:creationId xmlns:a16="http://schemas.microsoft.com/office/drawing/2014/main" id="{EA7A5217-B8C0-A674-FC77-DE720561DF1A}"/>
              </a:ext>
            </a:extLst>
          </p:cNvPr>
          <p:cNvSpPr>
            <a:spLocks/>
          </p:cNvSpPr>
          <p:nvPr/>
        </p:nvSpPr>
        <p:spPr>
          <a:xfrm rot="7516793">
            <a:off x="-1501384" y="969320"/>
            <a:ext cx="4031467" cy="3204860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814A8D3-3CCF-6949-62A1-F339B7E96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73" y="987533"/>
            <a:ext cx="4218866" cy="36868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8F105B5-97F7-97B9-3CCB-267B581D5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920" y="921016"/>
            <a:ext cx="1865648" cy="381990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EA361C0-7EF5-7862-FC96-452580E92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493" y="4788715"/>
            <a:ext cx="1945472" cy="28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8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6730-72CE-42FA-79D3-A6A747A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960" y="726118"/>
            <a:ext cx="5764080" cy="593973"/>
          </a:xfrm>
        </p:spPr>
        <p:txBody>
          <a:bodyPr/>
          <a:lstStyle/>
          <a:p>
            <a:r>
              <a:rPr lang="es-ES" sz="2400">
                <a:latin typeface="Comic Sans MS" panose="030F0702030302020204" pitchFamily="66" charset="0"/>
              </a:rPr>
              <a:t>¿A que se refiere cuando se habla de ESTRUCTURA DE DATOS?</a:t>
            </a:r>
            <a:endParaRPr lang="es-ES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DDDD38-E604-3615-0632-E2F21B45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760" y="2167421"/>
            <a:ext cx="6170480" cy="2004952"/>
          </a:xfrm>
        </p:spPr>
        <p:txBody>
          <a:bodyPr/>
          <a:lstStyle/>
          <a:p>
            <a:pPr marL="152400" indent="0" algn="ctr">
              <a:buNone/>
            </a:pPr>
            <a:r>
              <a:rPr lang="es-ES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En el ámbito de la informática, las estructuras de datos son aquellas que nos permiten, como desarrolladores, organizar la información de manera eficiente, y en definitiva diseñar la solución correcta para un determinado problema.</a:t>
            </a:r>
          </a:p>
          <a:p>
            <a:pPr marL="152400" indent="0" algn="ctr">
              <a:buNone/>
            </a:pPr>
            <a:endParaRPr lang="es-ES" i="0" dirty="0"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152400" indent="0" algn="ctr">
              <a:buNone/>
            </a:pPr>
            <a:r>
              <a:rPr lang="es-ES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Ya sean las más utilizadas comúnmente -como las variables, arrays, conjuntos o clases- o las diseñadas para un propósito específico -árboles, grafos, tablas, etc.-, una estructura de datos nos permite trabajar en un algo nivel de abstracción almacenando información para luego acceder a ella, modificarla y manipularla.</a:t>
            </a:r>
          </a:p>
          <a:p>
            <a:pPr marL="152400" indent="0" algn="ctr">
              <a:buNone/>
            </a:pPr>
            <a:endParaRPr lang="es-E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Google Shape;165;p15">
            <a:extLst>
              <a:ext uri="{FF2B5EF4-FFF2-40B4-BE49-F238E27FC236}">
                <a16:creationId xmlns:a16="http://schemas.microsoft.com/office/drawing/2014/main" id="{C1668CCC-8798-1E4E-48E0-F709FD46AD41}"/>
              </a:ext>
            </a:extLst>
          </p:cNvPr>
          <p:cNvSpPr/>
          <p:nvPr/>
        </p:nvSpPr>
        <p:spPr>
          <a:xfrm rot="17962805">
            <a:off x="6403921" y="1210448"/>
            <a:ext cx="4369815" cy="2722603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;p15">
            <a:extLst>
              <a:ext uri="{FF2B5EF4-FFF2-40B4-BE49-F238E27FC236}">
                <a16:creationId xmlns:a16="http://schemas.microsoft.com/office/drawing/2014/main" id="{EA7A5217-B8C0-A674-FC77-DE720561DF1A}"/>
              </a:ext>
            </a:extLst>
          </p:cNvPr>
          <p:cNvSpPr>
            <a:spLocks/>
          </p:cNvSpPr>
          <p:nvPr/>
        </p:nvSpPr>
        <p:spPr>
          <a:xfrm rot="7516793">
            <a:off x="-1501384" y="969320"/>
            <a:ext cx="4031467" cy="3204860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66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6730-72CE-42FA-79D3-A6A747A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960" y="732891"/>
            <a:ext cx="5764080" cy="593973"/>
          </a:xfrm>
        </p:spPr>
        <p:txBody>
          <a:bodyPr/>
          <a:lstStyle/>
          <a:p>
            <a:r>
              <a:rPr lang="es-ES" sz="2400" dirty="0">
                <a:latin typeface="Comic Sans MS" panose="030F0702030302020204" pitchFamily="66" charset="0"/>
              </a:rPr>
              <a:t>¿Que significa FIFO?</a:t>
            </a:r>
            <a:endParaRPr lang="es-ES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DDDD38-E604-3615-0632-E2F21B45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760" y="2360324"/>
            <a:ext cx="6170480" cy="2225223"/>
          </a:xfrm>
        </p:spPr>
        <p:txBody>
          <a:bodyPr/>
          <a:lstStyle/>
          <a:p>
            <a:pPr marL="152400" indent="0" algn="ctr">
              <a:buNone/>
            </a:pPr>
            <a:r>
              <a:rPr lang="es-ES" sz="140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En computación y en </a:t>
            </a:r>
            <a:r>
              <a:rPr lang="es-ES" sz="1400" i="0" strike="noStrike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teoría de sistemas</a:t>
            </a:r>
            <a:r>
              <a:rPr lang="es-ES" sz="140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 , FIFO un </a:t>
            </a:r>
            <a:r>
              <a:rPr lang="es-ES" sz="1400" i="0" strike="noStrike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acrónimo</a:t>
            </a:r>
            <a:r>
              <a:rPr lang="es-ES" sz="140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 de </a:t>
            </a:r>
            <a:r>
              <a:rPr lang="es-ES" sz="1400" i="0" dirty="0" err="1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first</a:t>
            </a:r>
            <a:r>
              <a:rPr lang="es-ES" sz="140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in, </a:t>
            </a:r>
            <a:r>
              <a:rPr lang="es-ES" sz="1400" i="0" dirty="0" err="1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first</a:t>
            </a:r>
            <a:r>
              <a:rPr lang="es-ES" sz="140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s-ES" sz="1400" i="0" dirty="0" err="1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out</a:t>
            </a:r>
            <a:r>
              <a:rPr lang="es-ES" sz="140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es-ES" sz="14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(Primero en Entrar, Primero en Salir) </a:t>
            </a:r>
            <a:r>
              <a:rPr lang="es-ES" sz="140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es un método para organizar la manipulación de una estructura de datos (a menudo, específicamente un </a:t>
            </a:r>
            <a:r>
              <a:rPr lang="es-ES" sz="1400" i="0" strike="noStrike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búfer de datos donde</a:t>
            </a:r>
            <a:r>
              <a:rPr lang="es-ES" sz="140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la entrada más antigua primera, o cabeza de la cola, se procesa primero </a:t>
            </a:r>
          </a:p>
          <a:p>
            <a:pPr marL="152400" indent="0">
              <a:buNone/>
            </a:pPr>
            <a:r>
              <a:rPr lang="es-E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Ejemplo:</a:t>
            </a:r>
            <a:endParaRPr lang="es-ES" sz="1400" b="1" i="0" dirty="0"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152400" indent="0" algn="ctr">
              <a:buNone/>
            </a:pPr>
            <a:r>
              <a:rPr lang="es-ES" sz="1400" dirty="0">
                <a:latin typeface="Comic Sans MS" panose="030F0702030302020204" pitchFamily="66" charset="0"/>
              </a:rPr>
              <a:t>El servicio de atención a clientes es un ejemplo típico de cola o el cajero de un banco</a:t>
            </a:r>
            <a:endParaRPr lang="es-E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Google Shape;165;p15">
            <a:extLst>
              <a:ext uri="{FF2B5EF4-FFF2-40B4-BE49-F238E27FC236}">
                <a16:creationId xmlns:a16="http://schemas.microsoft.com/office/drawing/2014/main" id="{C1668CCC-8798-1E4E-48E0-F709FD46AD41}"/>
              </a:ext>
            </a:extLst>
          </p:cNvPr>
          <p:cNvSpPr/>
          <p:nvPr/>
        </p:nvSpPr>
        <p:spPr>
          <a:xfrm rot="17962805">
            <a:off x="6403921" y="1210448"/>
            <a:ext cx="4369815" cy="2722603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;p15">
            <a:extLst>
              <a:ext uri="{FF2B5EF4-FFF2-40B4-BE49-F238E27FC236}">
                <a16:creationId xmlns:a16="http://schemas.microsoft.com/office/drawing/2014/main" id="{EA7A5217-B8C0-A674-FC77-DE720561DF1A}"/>
              </a:ext>
            </a:extLst>
          </p:cNvPr>
          <p:cNvSpPr>
            <a:spLocks/>
          </p:cNvSpPr>
          <p:nvPr/>
        </p:nvSpPr>
        <p:spPr>
          <a:xfrm rot="7516793">
            <a:off x="-1501384" y="969320"/>
            <a:ext cx="4031467" cy="3204860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16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6730-72CE-42FA-79D3-A6A747A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960" y="726118"/>
            <a:ext cx="5764080" cy="593973"/>
          </a:xfrm>
        </p:spPr>
        <p:txBody>
          <a:bodyPr/>
          <a:lstStyle/>
          <a:p>
            <a:r>
              <a:rPr lang="es-ES" sz="2400" dirty="0">
                <a:latin typeface="Comic Sans MS" panose="030F0702030302020204" pitchFamily="66" charset="0"/>
              </a:rPr>
              <a:t>¿Muestra la diferencia entre LIFO y FIFO?</a:t>
            </a:r>
            <a:endParaRPr lang="es-ES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DDDD38-E604-3615-0632-E2F21B45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760" y="2167421"/>
            <a:ext cx="6170480" cy="2553592"/>
          </a:xfrm>
        </p:spPr>
        <p:txBody>
          <a:bodyPr/>
          <a:lstStyle/>
          <a:p>
            <a:pPr marL="152400" indent="0" algn="l">
              <a:buNone/>
            </a:pPr>
            <a:r>
              <a:rPr lang="es-ES" sz="1100" b="1" dirty="0">
                <a:solidFill>
                  <a:schemeClr val="tx1"/>
                </a:solidFill>
                <a:latin typeface="Comic Sans MS" panose="030F0702030302020204" pitchFamily="66" charset="0"/>
              </a:rPr>
              <a:t>LIFO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100" b="0" i="0" dirty="0"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1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"Último en entrar, primero en salir". LIFO es un método de procesamiento de datos en el que los últimos elementos ingresados ​​son los primeros en eliminarse. ... El método LIFO a veces es utilizado por computadoras cuando extraen datos de una matriz o búfer de datos.</a:t>
            </a:r>
          </a:p>
          <a:p>
            <a:pPr marL="152400" indent="0" algn="l">
              <a:buNone/>
            </a:pPr>
            <a:endParaRPr lang="es-ES" sz="11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152400" indent="0" algn="l">
              <a:buNone/>
            </a:pPr>
            <a:r>
              <a:rPr lang="es-ES" sz="1100" b="1" dirty="0">
                <a:solidFill>
                  <a:schemeClr val="tx1"/>
                </a:solidFill>
                <a:latin typeface="Comic Sans MS" panose="030F0702030302020204" pitchFamily="66" charset="0"/>
              </a:rPr>
              <a:t>FIFO</a:t>
            </a:r>
            <a:endParaRPr lang="es-E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1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FIFO (acrónimo de </a:t>
            </a:r>
            <a:r>
              <a:rPr lang="es-ES" sz="1100" b="0" i="0" dirty="0" err="1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first</a:t>
            </a:r>
            <a:r>
              <a:rPr lang="es-ES" sz="11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in, </a:t>
            </a:r>
            <a:r>
              <a:rPr lang="es-ES" sz="1100" b="0" i="0" dirty="0" err="1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first</a:t>
            </a:r>
            <a:r>
              <a:rPr lang="es-ES" sz="11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s-ES" sz="1100" b="0" i="0" dirty="0" err="1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out</a:t>
            </a:r>
            <a:r>
              <a:rPr lang="es-ES" sz="11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) es un método para organizar la manipulación de una estructura de datos (a menudo, específicamente un búfer de datos) donde la entrada más antigua (primera) o "cabeza" de la cola, se procesa primero.</a:t>
            </a:r>
            <a:br>
              <a:rPr lang="es-ES" sz="11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endParaRPr lang="es-ES" sz="11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Google Shape;165;p15">
            <a:extLst>
              <a:ext uri="{FF2B5EF4-FFF2-40B4-BE49-F238E27FC236}">
                <a16:creationId xmlns:a16="http://schemas.microsoft.com/office/drawing/2014/main" id="{C1668CCC-8798-1E4E-48E0-F709FD46AD41}"/>
              </a:ext>
            </a:extLst>
          </p:cNvPr>
          <p:cNvSpPr/>
          <p:nvPr/>
        </p:nvSpPr>
        <p:spPr>
          <a:xfrm rot="17962805">
            <a:off x="6403921" y="1210448"/>
            <a:ext cx="4369815" cy="2722603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;p15">
            <a:extLst>
              <a:ext uri="{FF2B5EF4-FFF2-40B4-BE49-F238E27FC236}">
                <a16:creationId xmlns:a16="http://schemas.microsoft.com/office/drawing/2014/main" id="{EA7A5217-B8C0-A674-FC77-DE720561DF1A}"/>
              </a:ext>
            </a:extLst>
          </p:cNvPr>
          <p:cNvSpPr>
            <a:spLocks/>
          </p:cNvSpPr>
          <p:nvPr/>
        </p:nvSpPr>
        <p:spPr>
          <a:xfrm rot="7516793">
            <a:off x="-1501384" y="969320"/>
            <a:ext cx="4031467" cy="3204860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36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6730-72CE-42FA-79D3-A6A747A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960" y="871454"/>
            <a:ext cx="5764080" cy="593973"/>
          </a:xfrm>
        </p:spPr>
        <p:txBody>
          <a:bodyPr/>
          <a:lstStyle/>
          <a:p>
            <a:r>
              <a:rPr lang="es-ES" sz="2400" dirty="0">
                <a:latin typeface="Comic Sans MS" panose="030F0702030302020204" pitchFamily="66" charset="0"/>
              </a:rPr>
              <a:t>¿Qué es una COLA?</a:t>
            </a:r>
            <a:endParaRPr lang="es-ES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DDDD38-E604-3615-0632-E2F21B45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760" y="2167421"/>
            <a:ext cx="6170480" cy="1436272"/>
          </a:xfrm>
        </p:spPr>
        <p:txBody>
          <a:bodyPr/>
          <a:lstStyle/>
          <a:p>
            <a:pPr marL="152400" indent="0" algn="ctr">
              <a:buNone/>
            </a:pPr>
            <a:r>
              <a:rPr lang="es-ES" sz="1600" dirty="0">
                <a:latin typeface="Comic Sans MS" panose="030F0702030302020204" pitchFamily="66" charset="0"/>
              </a:rPr>
              <a:t>Una cola es una estructura de datos que almacena elementos en una lista y permite acceder a los datos por uno de los dos extremos de la lista. Un elemento se inserta en la cola (parte final) de la lista y se suprime o elimina por la frente (parte inicial, cabeza) de la lista.</a:t>
            </a:r>
            <a:endParaRPr lang="es-ES" sz="16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Google Shape;165;p15">
            <a:extLst>
              <a:ext uri="{FF2B5EF4-FFF2-40B4-BE49-F238E27FC236}">
                <a16:creationId xmlns:a16="http://schemas.microsoft.com/office/drawing/2014/main" id="{C1668CCC-8798-1E4E-48E0-F709FD46AD41}"/>
              </a:ext>
            </a:extLst>
          </p:cNvPr>
          <p:cNvSpPr/>
          <p:nvPr/>
        </p:nvSpPr>
        <p:spPr>
          <a:xfrm rot="17962805">
            <a:off x="6403921" y="1210448"/>
            <a:ext cx="4369815" cy="2722603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;p15">
            <a:extLst>
              <a:ext uri="{FF2B5EF4-FFF2-40B4-BE49-F238E27FC236}">
                <a16:creationId xmlns:a16="http://schemas.microsoft.com/office/drawing/2014/main" id="{EA7A5217-B8C0-A674-FC77-DE720561DF1A}"/>
              </a:ext>
            </a:extLst>
          </p:cNvPr>
          <p:cNvSpPr>
            <a:spLocks/>
          </p:cNvSpPr>
          <p:nvPr/>
        </p:nvSpPr>
        <p:spPr>
          <a:xfrm rot="7516793">
            <a:off x="-1501384" y="969320"/>
            <a:ext cx="4031467" cy="3204860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2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6730-72CE-42FA-79D3-A6A747A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960" y="726118"/>
            <a:ext cx="5764080" cy="593973"/>
          </a:xfrm>
        </p:spPr>
        <p:txBody>
          <a:bodyPr/>
          <a:lstStyle/>
          <a:p>
            <a:r>
              <a:rPr lang="es-ES" sz="2400" dirty="0">
                <a:latin typeface="Comic Sans MS" panose="030F0702030302020204" pitchFamily="66" charset="0"/>
              </a:rPr>
              <a:t>¿Qué es QUEUE en JAVA, una QUEUE será lo mismo que una COLA? </a:t>
            </a:r>
            <a:endParaRPr lang="es-ES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DDDD38-E604-3615-0632-E2F21B45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760" y="2167421"/>
            <a:ext cx="6170480" cy="2778652"/>
          </a:xfrm>
        </p:spPr>
        <p:txBody>
          <a:bodyPr/>
          <a:lstStyle/>
          <a:p>
            <a:pPr marL="152400" indent="0" algn="ctr">
              <a:buNone/>
            </a:pPr>
            <a:r>
              <a:rPr lang="es-ES" sz="16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Un objeto de la clase </a:t>
            </a:r>
            <a:r>
              <a:rPr lang="es-ES" sz="1600" b="1" i="0" dirty="0" err="1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Queue</a:t>
            </a:r>
            <a:r>
              <a:rPr lang="es-ES" sz="16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 es una cola. Permite almacenar objetos y luego recuperarlos en el orden en el cual se insertaron. Para insertar un objeto a la cola se invoca el método </a:t>
            </a:r>
            <a:r>
              <a:rPr lang="es-ES" sz="1600" b="0" i="0" dirty="0" err="1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put</a:t>
            </a:r>
            <a:r>
              <a:rPr lang="es-ES" sz="16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.</a:t>
            </a:r>
          </a:p>
          <a:p>
            <a:pPr marL="152400" indent="0" algn="ctr">
              <a:buNone/>
            </a:pPr>
            <a:endParaRPr lang="es-ES" sz="1600" b="0" i="0" dirty="0"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152400" indent="0">
              <a:buNone/>
            </a:pPr>
            <a:r>
              <a:rPr lang="es-ES" sz="16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Por ejemplo</a:t>
            </a:r>
          </a:p>
          <a:p>
            <a:pPr marL="152400" indent="0">
              <a:buNone/>
            </a:pPr>
            <a:endParaRPr lang="es-ES" sz="1600" b="0" i="0" dirty="0"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Queue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cola= new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Queue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();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cola.put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("Hola"); </a:t>
            </a:r>
          </a:p>
          <a:p>
            <a:pPr marL="152400" indent="0" algn="ctr">
              <a:buNone/>
            </a:pPr>
            <a:endParaRPr lang="es-ES" sz="2000" b="0" i="0" dirty="0"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152400" indent="0" algn="ctr">
              <a:buNone/>
            </a:pPr>
            <a:endParaRPr lang="es-E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Google Shape;165;p15">
            <a:extLst>
              <a:ext uri="{FF2B5EF4-FFF2-40B4-BE49-F238E27FC236}">
                <a16:creationId xmlns:a16="http://schemas.microsoft.com/office/drawing/2014/main" id="{C1668CCC-8798-1E4E-48E0-F709FD46AD41}"/>
              </a:ext>
            </a:extLst>
          </p:cNvPr>
          <p:cNvSpPr/>
          <p:nvPr/>
        </p:nvSpPr>
        <p:spPr>
          <a:xfrm rot="17962805">
            <a:off x="6403921" y="1210448"/>
            <a:ext cx="4369815" cy="2722603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;p15">
            <a:extLst>
              <a:ext uri="{FF2B5EF4-FFF2-40B4-BE49-F238E27FC236}">
                <a16:creationId xmlns:a16="http://schemas.microsoft.com/office/drawing/2014/main" id="{EA7A5217-B8C0-A674-FC77-DE720561DF1A}"/>
              </a:ext>
            </a:extLst>
          </p:cNvPr>
          <p:cNvSpPr>
            <a:spLocks/>
          </p:cNvSpPr>
          <p:nvPr/>
        </p:nvSpPr>
        <p:spPr>
          <a:xfrm rot="7516793">
            <a:off x="-1501384" y="969320"/>
            <a:ext cx="4031467" cy="3204860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85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6730-72CE-42FA-79D3-A6A747A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960" y="726118"/>
            <a:ext cx="5764080" cy="593973"/>
          </a:xfrm>
        </p:spPr>
        <p:txBody>
          <a:bodyPr/>
          <a:lstStyle/>
          <a:p>
            <a:r>
              <a:rPr lang="es-ES" sz="2400" dirty="0">
                <a:latin typeface="Comic Sans MS" panose="030F0702030302020204" pitchFamily="66" charset="0"/>
              </a:rPr>
              <a:t>¿Qué es INI o REAR en una COLA?</a:t>
            </a:r>
            <a:endParaRPr lang="es-ES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DDDD38-E604-3615-0632-E2F21B45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760" y="2198485"/>
            <a:ext cx="6170480" cy="2065912"/>
          </a:xfrm>
        </p:spPr>
        <p:txBody>
          <a:bodyPr/>
          <a:lstStyle/>
          <a:p>
            <a:pPr marL="152400" indent="0" algn="ctr">
              <a:buNone/>
            </a:pPr>
            <a:r>
              <a:rPr lang="es-ES" sz="1400" dirty="0" err="1">
                <a:latin typeface="Comic Sans MS" panose="030F0702030302020204" pitchFamily="66" charset="0"/>
              </a:rPr>
              <a:t>Ini</a:t>
            </a:r>
            <a:r>
              <a:rPr lang="es-ES" sz="1400" dirty="0">
                <a:latin typeface="Comic Sans MS" panose="030F0702030302020204" pitchFamily="66" charset="0"/>
              </a:rPr>
              <a:t> y fin las dos variables que apuntan a los extremos de la </a:t>
            </a:r>
            <a:r>
              <a:rPr lang="es-ES" sz="1400" dirty="0" err="1">
                <a:latin typeface="Comic Sans MS" panose="030F0702030302020204" pitchFamily="66" charset="0"/>
              </a:rPr>
              <a:t>estrutura</a:t>
            </a:r>
            <a:r>
              <a:rPr lang="es-ES" sz="1400" dirty="0">
                <a:latin typeface="Comic Sans MS" panose="030F0702030302020204" pitchFamily="66" charset="0"/>
              </a:rPr>
              <a:t>, normalmente se adopta el convenio de que la variable </a:t>
            </a:r>
            <a:r>
              <a:rPr lang="es-ES" sz="1400" dirty="0" err="1">
                <a:latin typeface="Comic Sans MS" panose="030F0702030302020204" pitchFamily="66" charset="0"/>
              </a:rPr>
              <a:t>ini</a:t>
            </a:r>
            <a:r>
              <a:rPr lang="es-ES" sz="1400" dirty="0">
                <a:latin typeface="Comic Sans MS" panose="030F0702030302020204" pitchFamily="66" charset="0"/>
              </a:rPr>
              <a:t> sea siempre la posición real del primer elemento y que la variable fin siempre apunte a la siguiente </a:t>
            </a:r>
            <a:r>
              <a:rPr lang="es-ES" sz="1400" dirty="0" err="1">
                <a:latin typeface="Comic Sans MS" panose="030F0702030302020204" pitchFamily="66" charset="0"/>
              </a:rPr>
              <a:t>posicion</a:t>
            </a:r>
            <a:r>
              <a:rPr lang="es-ES" sz="1400" dirty="0">
                <a:latin typeface="Comic Sans MS" panose="030F0702030302020204" pitchFamily="66" charset="0"/>
              </a:rPr>
              <a:t> de la cola donde podemos insertar nueva información. De esta manera, se cumplirá que </a:t>
            </a:r>
            <a:r>
              <a:rPr lang="es-ES" sz="1400" dirty="0" err="1">
                <a:latin typeface="Comic Sans MS" panose="030F0702030302020204" pitchFamily="66" charset="0"/>
              </a:rPr>
              <a:t>ini</a:t>
            </a:r>
            <a:r>
              <a:rPr lang="es-ES" sz="1400" dirty="0">
                <a:latin typeface="Comic Sans MS" panose="030F0702030302020204" pitchFamily="66" charset="0"/>
              </a:rPr>
              <a:t>=fin si y sólo si la cola está vacía, y la condición inicial para indicar que se ha creado una cola vacía será </a:t>
            </a:r>
            <a:r>
              <a:rPr lang="es-ES" sz="1400" dirty="0" err="1">
                <a:latin typeface="Comic Sans MS" panose="030F0702030302020204" pitchFamily="66" charset="0"/>
              </a:rPr>
              <a:t>ini</a:t>
            </a:r>
            <a:r>
              <a:rPr lang="es-ES" sz="1400" dirty="0">
                <a:latin typeface="Comic Sans MS" panose="030F0702030302020204" pitchFamily="66" charset="0"/>
              </a:rPr>
              <a:t>=fin=0</a:t>
            </a:r>
            <a:endParaRPr lang="es-E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Google Shape;165;p15">
            <a:extLst>
              <a:ext uri="{FF2B5EF4-FFF2-40B4-BE49-F238E27FC236}">
                <a16:creationId xmlns:a16="http://schemas.microsoft.com/office/drawing/2014/main" id="{C1668CCC-8798-1E4E-48E0-F709FD46AD41}"/>
              </a:ext>
            </a:extLst>
          </p:cNvPr>
          <p:cNvSpPr/>
          <p:nvPr/>
        </p:nvSpPr>
        <p:spPr>
          <a:xfrm rot="17962805">
            <a:off x="6403921" y="1210448"/>
            <a:ext cx="4369815" cy="2722603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;p15">
            <a:extLst>
              <a:ext uri="{FF2B5EF4-FFF2-40B4-BE49-F238E27FC236}">
                <a16:creationId xmlns:a16="http://schemas.microsoft.com/office/drawing/2014/main" id="{EA7A5217-B8C0-A674-FC77-DE720561DF1A}"/>
              </a:ext>
            </a:extLst>
          </p:cNvPr>
          <p:cNvSpPr>
            <a:spLocks/>
          </p:cNvSpPr>
          <p:nvPr/>
        </p:nvSpPr>
        <p:spPr>
          <a:xfrm rot="7516793">
            <a:off x="-1501384" y="969320"/>
            <a:ext cx="4031467" cy="3204860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09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6730-72CE-42FA-79D3-A6A747A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960" y="726118"/>
            <a:ext cx="5764080" cy="593973"/>
          </a:xfrm>
        </p:spPr>
        <p:txBody>
          <a:bodyPr/>
          <a:lstStyle/>
          <a:p>
            <a:r>
              <a:rPr lang="es-ES" sz="2400" dirty="0">
                <a:latin typeface="Comic Sans MS" panose="030F0702030302020204" pitchFamily="66" charset="0"/>
              </a:rPr>
              <a:t>¿Qué es FIN o FRONT en una COLA?</a:t>
            </a:r>
            <a:endParaRPr lang="es-ES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DDDD38-E604-3615-0632-E2F21B45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760" y="2167421"/>
            <a:ext cx="6170480" cy="1436272"/>
          </a:xfrm>
        </p:spPr>
        <p:txBody>
          <a:bodyPr/>
          <a:lstStyle/>
          <a:p>
            <a:pPr marL="152400" indent="0" algn="ctr">
              <a:buNone/>
            </a:pPr>
            <a:r>
              <a:rPr lang="es-ES" sz="1600" dirty="0">
                <a:latin typeface="Comic Sans MS" panose="030F0702030302020204" pitchFamily="66" charset="0"/>
              </a:rPr>
              <a:t>Fin siempre apunta a la siguiente </a:t>
            </a:r>
            <a:r>
              <a:rPr lang="es-ES" sz="1600" dirty="0" err="1">
                <a:latin typeface="Comic Sans MS" panose="030F0702030302020204" pitchFamily="66" charset="0"/>
              </a:rPr>
              <a:t>posicion</a:t>
            </a:r>
            <a:r>
              <a:rPr lang="es-ES" sz="1600" dirty="0">
                <a:latin typeface="Comic Sans MS" panose="030F0702030302020204" pitchFamily="66" charset="0"/>
              </a:rPr>
              <a:t> de la cola donde podemos insertar nueva información. De esta manera, se cumplirá que </a:t>
            </a:r>
            <a:r>
              <a:rPr lang="es-ES" sz="1600" dirty="0" err="1">
                <a:latin typeface="Comic Sans MS" panose="030F0702030302020204" pitchFamily="66" charset="0"/>
              </a:rPr>
              <a:t>ini</a:t>
            </a:r>
            <a:r>
              <a:rPr lang="es-ES" sz="1600" dirty="0">
                <a:latin typeface="Comic Sans MS" panose="030F0702030302020204" pitchFamily="66" charset="0"/>
              </a:rPr>
              <a:t>=fin si y sólo si la cola está vacía, y la condición inicial para indicar que se ha creado una cola vacía será </a:t>
            </a:r>
            <a:r>
              <a:rPr lang="es-ES" sz="1600" dirty="0" err="1">
                <a:latin typeface="Comic Sans MS" panose="030F0702030302020204" pitchFamily="66" charset="0"/>
              </a:rPr>
              <a:t>ini</a:t>
            </a:r>
            <a:r>
              <a:rPr lang="es-ES" sz="1600" dirty="0">
                <a:latin typeface="Comic Sans MS" panose="030F0702030302020204" pitchFamily="66" charset="0"/>
              </a:rPr>
              <a:t>=fin=0.</a:t>
            </a:r>
            <a:endParaRPr lang="es-ES" sz="16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Google Shape;165;p15">
            <a:extLst>
              <a:ext uri="{FF2B5EF4-FFF2-40B4-BE49-F238E27FC236}">
                <a16:creationId xmlns:a16="http://schemas.microsoft.com/office/drawing/2014/main" id="{C1668CCC-8798-1E4E-48E0-F709FD46AD41}"/>
              </a:ext>
            </a:extLst>
          </p:cNvPr>
          <p:cNvSpPr/>
          <p:nvPr/>
        </p:nvSpPr>
        <p:spPr>
          <a:xfrm rot="17962805">
            <a:off x="6403921" y="1210448"/>
            <a:ext cx="4369815" cy="2722603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;p15">
            <a:extLst>
              <a:ext uri="{FF2B5EF4-FFF2-40B4-BE49-F238E27FC236}">
                <a16:creationId xmlns:a16="http://schemas.microsoft.com/office/drawing/2014/main" id="{EA7A5217-B8C0-A674-FC77-DE720561DF1A}"/>
              </a:ext>
            </a:extLst>
          </p:cNvPr>
          <p:cNvSpPr>
            <a:spLocks/>
          </p:cNvSpPr>
          <p:nvPr/>
        </p:nvSpPr>
        <p:spPr>
          <a:xfrm rot="7516793">
            <a:off x="-1501384" y="969320"/>
            <a:ext cx="4031467" cy="3204860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30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6730-72CE-42FA-79D3-A6A747A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960" y="112840"/>
            <a:ext cx="5764080" cy="1140226"/>
          </a:xfrm>
        </p:spPr>
        <p:txBody>
          <a:bodyPr/>
          <a:lstStyle/>
          <a:p>
            <a:r>
              <a:rPr lang="es-ES" sz="1600" dirty="0">
                <a:latin typeface="Comic Sans MS" panose="030F0702030302020204" pitchFamily="66" charset="0"/>
              </a:rPr>
              <a:t>¿A que se refiere los métodos esVacia() y esLLena() en una COLA? </a:t>
            </a:r>
            <a:br>
              <a:rPr lang="es-ES" sz="1600" dirty="0">
                <a:latin typeface="Comic Sans MS" panose="030F0702030302020204" pitchFamily="66" charset="0"/>
              </a:rPr>
            </a:br>
            <a:r>
              <a:rPr lang="es-ES" sz="1600" dirty="0">
                <a:latin typeface="Comic Sans MS" panose="030F0702030302020204" pitchFamily="66" charset="0"/>
              </a:rPr>
              <a:t>○ Adjunte los métodos</a:t>
            </a:r>
            <a:endParaRPr lang="es-ES" sz="1600" b="1" dirty="0">
              <a:latin typeface="Comic Sans MS" panose="030F0702030302020204" pitchFamily="66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DDDD38-E604-3615-0632-E2F21B45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264" y="1700141"/>
            <a:ext cx="3285066" cy="1436272"/>
          </a:xfrm>
        </p:spPr>
        <p:txBody>
          <a:bodyPr/>
          <a:lstStyle/>
          <a:p>
            <a:pPr marL="152400" indent="0" algn="ctr">
              <a:buNone/>
            </a:pPr>
            <a:r>
              <a:rPr lang="es-ES" sz="14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retorna verdad o falso si la Pila esta vacía, es decir que no tiene ningún elemento, retorna un boolean.</a:t>
            </a:r>
            <a:endParaRPr lang="es-E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Google Shape;165;p15">
            <a:extLst>
              <a:ext uri="{FF2B5EF4-FFF2-40B4-BE49-F238E27FC236}">
                <a16:creationId xmlns:a16="http://schemas.microsoft.com/office/drawing/2014/main" id="{C1668CCC-8798-1E4E-48E0-F709FD46AD41}"/>
              </a:ext>
            </a:extLst>
          </p:cNvPr>
          <p:cNvSpPr/>
          <p:nvPr/>
        </p:nvSpPr>
        <p:spPr>
          <a:xfrm rot="17962805">
            <a:off x="6403921" y="1210448"/>
            <a:ext cx="4369815" cy="2722603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;p15">
            <a:extLst>
              <a:ext uri="{FF2B5EF4-FFF2-40B4-BE49-F238E27FC236}">
                <a16:creationId xmlns:a16="http://schemas.microsoft.com/office/drawing/2014/main" id="{EA7A5217-B8C0-A674-FC77-DE720561DF1A}"/>
              </a:ext>
            </a:extLst>
          </p:cNvPr>
          <p:cNvSpPr>
            <a:spLocks/>
          </p:cNvSpPr>
          <p:nvPr/>
        </p:nvSpPr>
        <p:spPr>
          <a:xfrm rot="7516793">
            <a:off x="-1501384" y="969320"/>
            <a:ext cx="4031467" cy="3204860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E239579-6333-9D45-E94D-76D375AC0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069" y="3395963"/>
            <a:ext cx="2676899" cy="138131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A12BBA5-E206-24AE-2B67-EE37614DF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467" y="3395963"/>
            <a:ext cx="2181529" cy="1428949"/>
          </a:xfrm>
          <a:prstGeom prst="rect">
            <a:avLst/>
          </a:prstGeom>
        </p:spPr>
      </p:pic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781537EC-1CE8-4EF6-A6D2-A3B8CF0E7300}"/>
              </a:ext>
            </a:extLst>
          </p:cNvPr>
          <p:cNvSpPr txBox="1">
            <a:spLocks/>
          </p:cNvSpPr>
          <p:nvPr/>
        </p:nvSpPr>
        <p:spPr>
          <a:xfrm>
            <a:off x="5005671" y="1700141"/>
            <a:ext cx="3285066" cy="143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52400" indent="0" algn="ctr">
              <a:buNone/>
            </a:pPr>
            <a:r>
              <a:rPr lang="es-ES" sz="1400" dirty="0">
                <a:latin typeface="Comic Sans MS" panose="030F0702030302020204" pitchFamily="66" charset="0"/>
              </a:rPr>
              <a:t>retorna verdad si es que la cola esta llena, pasa</a:t>
            </a:r>
            <a:r>
              <a:rPr lang="es-ES" sz="14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cuando se ha llenado todo el vector, la cantidad de elemento que permite la cola lo determina la variable MAXIMO.</a:t>
            </a:r>
            <a:endParaRPr lang="es-ES" sz="1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09955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1069</Words>
  <Application>Microsoft Office PowerPoint</Application>
  <PresentationFormat>Presentación en pantalla (16:9)</PresentationFormat>
  <Paragraphs>47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Fira Sans Extra Condensed SemiBold</vt:lpstr>
      <vt:lpstr>Arial</vt:lpstr>
      <vt:lpstr>Comic Sans MS</vt:lpstr>
      <vt:lpstr>Roboto</vt:lpstr>
      <vt:lpstr>Data Migration Process Infographics by Slidesgo</vt:lpstr>
      <vt:lpstr>ESTRUCTURA DE DATOS</vt:lpstr>
      <vt:lpstr>¿A que se refiere cuando se habla de ESTRUCTURA DE DATOS?</vt:lpstr>
      <vt:lpstr>¿Que significa FIFO?</vt:lpstr>
      <vt:lpstr>¿Muestra la diferencia entre LIFO y FIFO?</vt:lpstr>
      <vt:lpstr>¿Qué es una COLA?</vt:lpstr>
      <vt:lpstr>¿Qué es QUEUE en JAVA, una QUEUE será lo mismo que una COLA? </vt:lpstr>
      <vt:lpstr>¿Qué es INI o REAR en una COLA?</vt:lpstr>
      <vt:lpstr>¿Qué es FIN o FRONT en una COLA?</vt:lpstr>
      <vt:lpstr>¿A que se refiere los métodos esVacia() y esLLena() en una COLA?  ○ Adjunte los métodos</vt:lpstr>
      <vt:lpstr>¿Qué son los métodos estáticos en JAVA?</vt:lpstr>
      <vt:lpstr>¿A través de un gráfico, muestre los métodos mínimos que debería de tener una COLA?  ○ Generar el diagrama con el editor INTELLIJ IDEA</vt:lpstr>
      <vt:lpstr>12.Inicializar la cola de clientes.  ○ Crear una cola con 5 clientes.  ■ En la clase MAIN deberán estar los 5 clientes.  ■ Mostrar todos los datos de la cola de clientes  ○ Adjuntar los siguientes  ■ El código del método que resuelve el problema.  ■ Una imagen de la salida de la consola.  ■ Link que me lleve a la clase main (GitHub)</vt:lpstr>
      <vt:lpstr>13.Promoción para usuarios de Bolivia.  ○ Adjuntar los siguientes  ■ El código del método que resuelve el problema.  ■ Una imagen de la salida de la consola.  ■ Link que me lleve a la clase main (GitHub) </vt:lpstr>
      <vt:lpstr>14.Moviendo clientes en la cola ○ Adjuntar los siguientes  ■ El código del método que resuelve el problema.  ■ Una imagen de la salida de la consola.  ■ (GitHub)</vt:lpstr>
      <vt:lpstr>15.Moviendo clientes entre 2 colas.  ○ Adjuntar los siguientes  ■ El código del método que resuelve el problema.  ■ Una imagen de la salida de la consola.  ■ (GitHub)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</dc:title>
  <cp:lastModifiedBy>Heytan Valencia</cp:lastModifiedBy>
  <cp:revision>3</cp:revision>
  <dcterms:modified xsi:type="dcterms:W3CDTF">2022-12-01T02:35:33Z</dcterms:modified>
</cp:coreProperties>
</file>