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83EB8-D498-483D-B7E5-95998192694C}">
  <a:tblStyle styleId="{87A83EB8-D498-483D-B7E5-959981926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eitan99/EstructuraDeDatos/blob/main/HITO%204/PRACTICA%20PROCESUAL/ColaDeClientes/Main.java#:~:text=//12.Inicializar%20la%20cola,la%20cola%20de%20client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eitan99/EstructuraDeDatos/blob/main/HITO%204/PRACTICA%20PROCESUAL/ColaDeClientes/Main.java#:~:text=//13.Promoci%C3%B3n%20para,un%20cliente%20VI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Heitan99/EstructuraDeDatos/blob/main/HITO%204/PRACTICA%20PROCESUAL/ColaDeClientes/Main.java#:~:text=//14.Moviendo%20clientes,de%20la%20edad.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Heitan99/EstructuraDeDatos/blob/main/HITO%204/PRACTICA%20PROCESUAL/ColaDeClientes/Main.java#:~:text=//15.Moviendo%20clientes,cola1%20al%20inicio.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ESTRUCTURA DE DATOS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1800" dirty="0">
                <a:latin typeface="Comic Sans MS" panose="030F0702030302020204" pitchFamily="66" charset="0"/>
              </a:rPr>
              <a:t>¿Qué son los métodos estáticos en JAVA?</a:t>
            </a:r>
            <a:endParaRPr lang="es-ES" sz="18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1781341"/>
            <a:ext cx="6580280" cy="2878712"/>
          </a:xfrm>
        </p:spPr>
        <p:txBody>
          <a:bodyPr/>
          <a:lstStyle/>
          <a:p>
            <a:pPr marL="152400" indent="0"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método estático en Java es un método que pertenece a la clase y no al objeto. Un método estático solo puede acceder a datos estáticos.</a:t>
            </a:r>
          </a:p>
          <a:p>
            <a:pPr marL="152400" indent="0">
              <a:buNone/>
            </a:pPr>
            <a:endParaRPr lang="es-ES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 un método que pertenece a la clase y no al objeto (instancia)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solo puede acceder a datos estáticos. No puede acceder a datos no estáticos (variables de instancia)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puede llamar solo a otros métodos estáticos y no puede invocar un método no estático a partir de él.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se puede acceder directamente por el nombre de la clase y no necesita ningún objeto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no puede hacer referencia a “este” o “super” palabras clave de todos modos</a:t>
            </a: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340038"/>
            <a:ext cx="5764080" cy="913028"/>
          </a:xfrm>
        </p:spPr>
        <p:txBody>
          <a:bodyPr/>
          <a:lstStyle/>
          <a:p>
            <a:r>
              <a:rPr lang="es-ES" sz="1600" dirty="0">
                <a:latin typeface="Comic Sans MS" panose="030F0702030302020204" pitchFamily="66" charset="0"/>
              </a:rPr>
              <a:t>¿A través de un gráfico, muestre los métodos mínimos que debería de tener una COLA? </a:t>
            </a:r>
            <a:br>
              <a:rPr lang="es-ES" sz="1600" dirty="0">
                <a:latin typeface="Comic Sans MS" panose="030F0702030302020204" pitchFamily="66" charset="0"/>
              </a:rPr>
            </a:br>
            <a:r>
              <a:rPr lang="es-ES" sz="1600" dirty="0">
                <a:latin typeface="Comic Sans MS" panose="030F0702030302020204" pitchFamily="66" charset="0"/>
              </a:rPr>
              <a:t>○ Generar el diagrama con el editor INTELLIJ IDEA</a:t>
            </a:r>
            <a:endParaRPr lang="es-ES" sz="1600" b="1" dirty="0"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51ECAB-1018-F134-B5E7-EA747CF0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04" y="1454173"/>
            <a:ext cx="2115591" cy="32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0"/>
            <a:ext cx="5764080" cy="1178558"/>
          </a:xfrm>
        </p:spPr>
        <p:txBody>
          <a:bodyPr/>
          <a:lstStyle/>
          <a:p>
            <a:r>
              <a:rPr lang="es-ES" sz="1200" dirty="0">
                <a:latin typeface="Comic Sans MS" panose="030F0702030302020204" pitchFamily="66" charset="0"/>
              </a:rPr>
              <a:t>12.Inicializar la cola de clientes.</a:t>
            </a:r>
            <a:br>
              <a:rPr lang="es-ES" sz="1200" dirty="0">
                <a:latin typeface="Comic Sans MS" panose="030F0702030302020204" pitchFamily="66" charset="0"/>
              </a:rPr>
            </a:br>
            <a:r>
              <a:rPr lang="es-ES" sz="1200" dirty="0">
                <a:latin typeface="Comic Sans MS" panose="030F0702030302020204" pitchFamily="66" charset="0"/>
              </a:rPr>
              <a:t> </a:t>
            </a:r>
            <a:br>
              <a:rPr lang="es-ES" sz="1200" dirty="0">
                <a:latin typeface="Comic Sans MS" panose="030F0702030302020204" pitchFamily="66" charset="0"/>
              </a:rPr>
            </a:br>
            <a:r>
              <a:rPr lang="es-ES" sz="12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200" dirty="0">
                <a:latin typeface="Comic Sans MS" panose="030F0702030302020204" pitchFamily="66" charset="0"/>
              </a:rPr>
            </a:br>
            <a:r>
              <a:rPr lang="es-ES" sz="12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200" dirty="0">
                <a:latin typeface="Comic Sans MS" panose="030F0702030302020204" pitchFamily="66" charset="0"/>
              </a:rPr>
            </a:br>
            <a:r>
              <a:rPr lang="es-ES" sz="12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■</a:t>
            </a:r>
            <a:r>
              <a:rPr lang="es-ES" sz="12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https://github.com/Heitan99/</a:t>
            </a:r>
            <a:r>
              <a:rPr lang="es-ES" sz="12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EstructuraDeDatos</a:t>
            </a:r>
            <a:r>
              <a:rPr lang="es-ES" sz="12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/Main.java/Ejercicio12</a:t>
            </a:r>
            <a:r>
              <a:rPr lang="es-ES" sz="12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740F34-1682-33AC-378F-20752CAE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7" y="1822159"/>
            <a:ext cx="5976801" cy="25229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AEBABE-1B13-F150-280D-274132EE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677" y="1117600"/>
            <a:ext cx="1734416" cy="3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60960"/>
            <a:ext cx="5764080" cy="1043093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13.Promoción para usuarios de Bolivia.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https://github.com/Heitan99/</a:t>
            </a:r>
            <a:r>
              <a:rPr lang="es-ES" sz="1100" dirty="0" err="1"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EstructuraDeDatos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/Main.java/Ejercicio13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 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06CF50-44D0-3013-E6B9-DA2DF062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0" y="1140823"/>
            <a:ext cx="4944717" cy="33708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ECAA0A-6005-27A0-2965-9F9B0B2F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51" y="3083923"/>
            <a:ext cx="2645009" cy="1103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0945DA-5FF7-0B32-F11A-936C2C72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50" y="1339790"/>
            <a:ext cx="2645009" cy="110326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4691DF6-3C5C-4279-2A44-D1ABDF151B23}"/>
              </a:ext>
            </a:extLst>
          </p:cNvPr>
          <p:cNvSpPr txBox="1">
            <a:spLocks/>
          </p:cNvSpPr>
          <p:nvPr/>
        </p:nvSpPr>
        <p:spPr>
          <a:xfrm>
            <a:off x="5952992" y="936730"/>
            <a:ext cx="231714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ES" sz="1600" dirty="0">
                <a:latin typeface="Comic Sans MS" panose="030F0702030302020204" pitchFamily="66" charset="0"/>
              </a:rPr>
              <a:t>Dato sin convertir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94DB5E1-C139-B051-A526-3DA95B1D3F8C}"/>
              </a:ext>
            </a:extLst>
          </p:cNvPr>
          <p:cNvSpPr txBox="1">
            <a:spLocks/>
          </p:cNvSpPr>
          <p:nvPr/>
        </p:nvSpPr>
        <p:spPr>
          <a:xfrm>
            <a:off x="5952991" y="2706051"/>
            <a:ext cx="231714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ES" sz="1600" dirty="0">
                <a:latin typeface="Comic Sans MS" panose="030F0702030302020204" pitchFamily="66" charset="0"/>
              </a:rPr>
              <a:t>Dato convertido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89B08C9-C2BE-541E-CD6A-FEFFBFCE1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62" y="4624189"/>
            <a:ext cx="4301085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39" y="-34476"/>
            <a:ext cx="5764080" cy="995680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14.Moviendo clientes en la cola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https://github.com/Heitan99/EstructuraDeDatos/Main.java/Ejercicio14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3ACA29-AC22-B9B2-9C76-1C33AEFF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98" y="1056639"/>
            <a:ext cx="4026649" cy="3600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E735AE-48E8-0555-7958-C2F7E27DB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39" y="4729553"/>
            <a:ext cx="2177725" cy="3405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552138D-DFC6-3FE8-5F7A-F909D3A84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545" y="1056639"/>
            <a:ext cx="1906012" cy="39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-1"/>
            <a:ext cx="5764080" cy="913028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15.Moviendo clientes entre 2 colas.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  <a:hlinkClick r:id="rId2"/>
              </a:rPr>
              <a:t>https://github.com/Heitan99/EstructuraDeDatos/Main.java/Ejercicio15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14A8D3-3CCF-6949-62A1-F339B7E9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7" y="1029911"/>
            <a:ext cx="4218866" cy="3686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F105B5-97F7-97B9-3CCB-267B581D5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34" y="961304"/>
            <a:ext cx="2007114" cy="41095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A361C0-7EF5-7862-FC96-452580E92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493" y="4788715"/>
            <a:ext cx="1945472" cy="2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>
                <a:latin typeface="Comic Sans MS" panose="030F0702030302020204" pitchFamily="66" charset="0"/>
              </a:rPr>
              <a:t>¿A que se refiere cuando se habla de ESTRUCTURA DE DATOS?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004952"/>
          </a:xfrm>
        </p:spPr>
        <p:txBody>
          <a:bodyPr/>
          <a:lstStyle/>
          <a:p>
            <a:pPr marL="152400" indent="0" algn="ctr">
              <a:buNone/>
            </a:pPr>
            <a:r>
              <a:rPr lang="es-ES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 el ámbito de la informática, las estructuras de datos son aquellas que nos permiten, como desarrolladores, organizar la información de manera eficiente, y en definitiva diseñar la solución correcta para un determinado problema.</a:t>
            </a:r>
          </a:p>
          <a:p>
            <a:pPr marL="152400" indent="0" algn="ctr">
              <a:buNone/>
            </a:pPr>
            <a:endParaRPr lang="es-ES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r>
              <a:rPr lang="es-ES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Ya sean las más utilizadas comúnmente -como las variables, arrays, conjuntos o clases- o las diseñadas para un propósito específico -árboles, grafos, tablas, etc.-, una estructura de datos nos permite trabajar en un algo nivel de abstracción almacenando información para luego acceder a ella, modificarla y manipularla.</a:t>
            </a: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32891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¿Que significa FIFO?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360324"/>
            <a:ext cx="6170480" cy="2225223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 computación y en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teoría de sistemas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, FIFO un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acrónimo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de 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in, 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(Primero en Entrar, Primero en Salir) 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 un método para organizar la manipulación de una estructura de datos (a menudo, específicamente un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búfer de datos donde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la entrada más antigua primera, o cabeza de la cola, se procesa primero </a:t>
            </a:r>
          </a:p>
          <a:p>
            <a:pPr marL="15240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Ejemplo:</a:t>
            </a:r>
            <a:endParaRPr lang="es-ES" sz="1400" b="1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r>
              <a:rPr lang="es-ES" sz="1400" dirty="0">
                <a:latin typeface="Comic Sans MS" panose="030F0702030302020204" pitchFamily="66" charset="0"/>
              </a:rPr>
              <a:t>El servicio de atención a clientes es un ejemplo típico de cola o el cajero de un banco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6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¿Muestra la diferencia entre LIFO y FIFO?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553592"/>
          </a:xfrm>
        </p:spPr>
        <p:txBody>
          <a:bodyPr/>
          <a:lstStyle/>
          <a:p>
            <a:pPr marL="152400" indent="0" algn="l">
              <a:buNone/>
            </a:pPr>
            <a:r>
              <a:rPr lang="es-ES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LIFO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"Último en entrar, primero en salir". LIFO es un método de procesamiento de datos en el que los últimos elementos ingresados ​​son los primeros en eliminarse. ... El método LIFO a veces es utilizado por computadoras cuando extraen datos de una matriz o búfer de datos.</a:t>
            </a:r>
          </a:p>
          <a:p>
            <a:pPr marL="152400" indent="0" algn="l">
              <a:buNone/>
            </a:pPr>
            <a:endParaRPr lang="es-ES" sz="11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152400" indent="0" algn="l">
              <a:buNone/>
            </a:pPr>
            <a:r>
              <a:rPr lang="es-ES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FIFO</a:t>
            </a:r>
            <a:endParaRPr lang="es-E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FIFO (acrónimo de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in,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) es un método para organizar la manipulación de una estructura de datos (a menudo, específicamente un búfer de datos) donde la entrada más antigua (primera) o "cabeza" de la cola, se procesa primero.</a:t>
            </a:r>
            <a:br>
              <a:rPr lang="es-ES" sz="11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s-ES" sz="11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871454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dirty="0">
                <a:latin typeface="Comic Sans MS" panose="030F0702030302020204" pitchFamily="66" charset="0"/>
              </a:rPr>
              <a:t>Una cola es una estructura de datos que almacena elementos en una lista y permite acceder a los datos por uno de los dos extremos de la lista. Un elemento se inserta en la cola (parte final) de la lista y se suprime o elimina por la frente (parte inicial, cabeza) de la lista.</a:t>
            </a:r>
            <a:endParaRPr lang="es-E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QUEUE en JAVA, una QUEUE será lo mismo que una COLA? 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77865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objeto de la clase </a:t>
            </a:r>
            <a:r>
              <a:rPr lang="es-ES" sz="1600" b="1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es una cola. Permite almacenar objetos y luego recuperarlos en el orden en el cual se insertaron. Para insertar un objeto a la cola se invoca el método </a:t>
            </a:r>
            <a:r>
              <a:rPr lang="es-ES" sz="16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put</a:t>
            </a: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152400" indent="0" algn="ctr">
              <a:buNone/>
            </a:pPr>
            <a:endParaRPr lang="es-ES" sz="16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Por ejemplo</a:t>
            </a:r>
          </a:p>
          <a:p>
            <a:pPr marL="152400" indent="0">
              <a:buNone/>
            </a:pPr>
            <a:endParaRPr lang="es-ES" sz="16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cola= new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();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cola.put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("Hola"); </a:t>
            </a:r>
          </a:p>
          <a:p>
            <a:pPr marL="152400" indent="0" algn="ctr">
              <a:buNone/>
            </a:pPr>
            <a:endParaRPr lang="es-ES" sz="20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5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INI o REAR en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98485"/>
            <a:ext cx="6170480" cy="206591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 y fin las dos variables que apuntan a los extremos de la </a:t>
            </a:r>
            <a:r>
              <a:rPr lang="es-ES" sz="1400" dirty="0" err="1">
                <a:latin typeface="Comic Sans MS" panose="030F0702030302020204" pitchFamily="66" charset="0"/>
              </a:rPr>
              <a:t>estrutura</a:t>
            </a:r>
            <a:r>
              <a:rPr lang="es-ES" sz="1400" dirty="0">
                <a:latin typeface="Comic Sans MS" panose="030F0702030302020204" pitchFamily="66" charset="0"/>
              </a:rPr>
              <a:t>, normalmente se adopta el convenio de que la variable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 sea siempre la posición real del primer elemento y que la variable fin siempre apunte a la siguiente </a:t>
            </a:r>
            <a:r>
              <a:rPr lang="es-ES" sz="1400" dirty="0" err="1">
                <a:latin typeface="Comic Sans MS" panose="030F0702030302020204" pitchFamily="66" charset="0"/>
              </a:rPr>
              <a:t>posicion</a:t>
            </a:r>
            <a:r>
              <a:rPr lang="es-ES" sz="1400" dirty="0">
                <a:latin typeface="Comic Sans MS" panose="030F0702030302020204" pitchFamily="66" charset="0"/>
              </a:rPr>
              <a:t> de la cola donde podemos insertar nueva información. De esta manera, se cumplirá que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=fin si y sólo si la cola está vacía, y la condición inicial para indicar que se ha creado una cola vacía será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=fin=0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9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FIN o FRONT en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dirty="0">
                <a:latin typeface="Comic Sans MS" panose="030F0702030302020204" pitchFamily="66" charset="0"/>
              </a:rPr>
              <a:t>Fin siempre apunta a la siguiente </a:t>
            </a:r>
            <a:r>
              <a:rPr lang="es-ES" sz="1600" dirty="0" err="1">
                <a:latin typeface="Comic Sans MS" panose="030F0702030302020204" pitchFamily="66" charset="0"/>
              </a:rPr>
              <a:t>posicion</a:t>
            </a:r>
            <a:r>
              <a:rPr lang="es-ES" sz="1600" dirty="0">
                <a:latin typeface="Comic Sans MS" panose="030F0702030302020204" pitchFamily="66" charset="0"/>
              </a:rPr>
              <a:t> de la cola donde podemos insertar nueva información. De esta manera, se cumplirá que </a:t>
            </a:r>
            <a:r>
              <a:rPr lang="es-ES" sz="1600" dirty="0" err="1">
                <a:latin typeface="Comic Sans MS" panose="030F0702030302020204" pitchFamily="66" charset="0"/>
              </a:rPr>
              <a:t>ini</a:t>
            </a:r>
            <a:r>
              <a:rPr lang="es-ES" sz="1600" dirty="0">
                <a:latin typeface="Comic Sans MS" panose="030F0702030302020204" pitchFamily="66" charset="0"/>
              </a:rPr>
              <a:t>=fin si y sólo si la cola está vacía, y la condición inicial para indicar que se ha creado una cola vacía será </a:t>
            </a:r>
            <a:r>
              <a:rPr lang="es-ES" sz="1600" dirty="0" err="1">
                <a:latin typeface="Comic Sans MS" panose="030F0702030302020204" pitchFamily="66" charset="0"/>
              </a:rPr>
              <a:t>ini</a:t>
            </a:r>
            <a:r>
              <a:rPr lang="es-ES" sz="1600" dirty="0">
                <a:latin typeface="Comic Sans MS" panose="030F0702030302020204" pitchFamily="66" charset="0"/>
              </a:rPr>
              <a:t>=fin=0.</a:t>
            </a:r>
            <a:endParaRPr lang="es-E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0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112840"/>
            <a:ext cx="5764080" cy="1140226"/>
          </a:xfrm>
        </p:spPr>
        <p:txBody>
          <a:bodyPr/>
          <a:lstStyle/>
          <a:p>
            <a:r>
              <a:rPr lang="es-ES" sz="1600" dirty="0">
                <a:latin typeface="Comic Sans MS" panose="030F0702030302020204" pitchFamily="66" charset="0"/>
              </a:rPr>
              <a:t>¿A que se refiere los métodos esVacia() y esLLena() en una COLA? </a:t>
            </a:r>
            <a:br>
              <a:rPr lang="es-ES" sz="1600" dirty="0">
                <a:latin typeface="Comic Sans MS" panose="030F0702030302020204" pitchFamily="66" charset="0"/>
              </a:rPr>
            </a:br>
            <a:r>
              <a:rPr lang="es-ES" sz="1600" dirty="0">
                <a:latin typeface="Comic Sans MS" panose="030F0702030302020204" pitchFamily="66" charset="0"/>
              </a:rPr>
              <a:t>○ Adjunte los métodos</a:t>
            </a:r>
            <a:endParaRPr lang="es-ES" sz="16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264" y="1700141"/>
            <a:ext cx="3285066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retorna verdad o falso si la Pila esta vacía, es decir que no tiene ningún elemento, retorna un boolean.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239579-6333-9D45-E94D-76D375AC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69" y="3395963"/>
            <a:ext cx="2676899" cy="13813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12BBA5-E206-24AE-2B67-EE37614D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67" y="3395963"/>
            <a:ext cx="2181529" cy="1428949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781537EC-1CE8-4EF6-A6D2-A3B8CF0E7300}"/>
              </a:ext>
            </a:extLst>
          </p:cNvPr>
          <p:cNvSpPr txBox="1">
            <a:spLocks/>
          </p:cNvSpPr>
          <p:nvPr/>
        </p:nvSpPr>
        <p:spPr>
          <a:xfrm>
            <a:off x="5005671" y="1700141"/>
            <a:ext cx="3285066" cy="143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None/>
            </a:pPr>
            <a:r>
              <a:rPr lang="es-ES" sz="1400" dirty="0">
                <a:latin typeface="Comic Sans MS" panose="030F0702030302020204" pitchFamily="66" charset="0"/>
              </a:rPr>
              <a:t>retorna verdad si es que la cola esta llena, pasa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cuando se ha llenado todo el vector, la cantidad de elemento que permite la cola lo determina la variable MAXIMO.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9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1066</Words>
  <Application>Microsoft Office PowerPoint</Application>
  <PresentationFormat>Presentación en pantalla (16:9)</PresentationFormat>
  <Paragraphs>47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Fira Sans Extra Condensed SemiBold</vt:lpstr>
      <vt:lpstr>Roboto</vt:lpstr>
      <vt:lpstr>Comic Sans MS</vt:lpstr>
      <vt:lpstr>Data Migration Process Infographics by Slidesgo</vt:lpstr>
      <vt:lpstr>ESTRUCTURA DE DATOS</vt:lpstr>
      <vt:lpstr>¿A que se refiere cuando se habla de ESTRUCTURA DE DATOS?</vt:lpstr>
      <vt:lpstr>¿Que significa FIFO?</vt:lpstr>
      <vt:lpstr>¿Muestra la diferencia entre LIFO y FIFO?</vt:lpstr>
      <vt:lpstr>¿Qué es una COLA?</vt:lpstr>
      <vt:lpstr>¿Qué es QUEUE en JAVA, una QUEUE será lo mismo que una COLA? </vt:lpstr>
      <vt:lpstr>¿Qué es INI o REAR en una COLA?</vt:lpstr>
      <vt:lpstr>¿Qué es FIN o FRONT en una COLA?</vt:lpstr>
      <vt:lpstr>¿A que se refiere los métodos esVacia() y esLLena() en una COLA?  ○ Adjunte los métodos</vt:lpstr>
      <vt:lpstr>¿Qué son los métodos estáticos en JAVA?</vt:lpstr>
      <vt:lpstr>¿A través de un gráfico, muestre los métodos mínimos que debería de tener una COLA?  ○ Generar el diagrama con el editor INTELLIJ IDEA</vt:lpstr>
      <vt:lpstr>12.Inicializar la cola de clientes.   ■ El código del método que resuelve el problema.  ■ Una imagen de la salida de la consola.  ■https://github.com/Heitan99/EstructuraDeDatos/Main.java/Ejercicio12 </vt:lpstr>
      <vt:lpstr>13.Promoción para usuarios de Bolivia.  ○ Adjuntar los siguientes  ■ El código del método que resuelve el problema.  ■ Una imagen de la salida de la consola.  ■https://github.com/Heitan99/EstructuraDeDatos/Main.java/Ejercicio13 </vt:lpstr>
      <vt:lpstr>14.Moviendo clientes en la cola ○ Adjuntar los siguientes  ■ El código del método que resuelve el problema.  ■ Una imagen de la salida de la consola.  ■ https://github.com/Heitan99/EstructuraDeDatos/Main.java/Ejercicio14</vt:lpstr>
      <vt:lpstr>15.Moviendo clientes entre 2 colas.  ○ Adjuntar los siguientes  ■ El código del método que resuelve el problema.  ■ Una imagen de la salida de la consola.  ■ https://github.com/Heitan99/EstructuraDeDatos/Main.java/Ejercicio15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cp:lastModifiedBy>Heytan Valencia</cp:lastModifiedBy>
  <cp:revision>4</cp:revision>
  <dcterms:modified xsi:type="dcterms:W3CDTF">2022-12-01T02:50:01Z</dcterms:modified>
</cp:coreProperties>
</file>