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9604950" cx="32402450"/>
  <p:notesSz cx="6797675" cy="98742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474">
          <p15:clr>
            <a:srgbClr val="000000"/>
          </p15:clr>
        </p15:guide>
        <p15:guide id="2" pos="10206">
          <p15:clr>
            <a:srgbClr val="000000"/>
          </p15:clr>
        </p15:guide>
      </p15:sldGuideLst>
    </p:ext>
    <p:ext uri="GoogleSlidesCustomDataVersion2">
      <go:slidesCustomData xmlns:go="http://customooxmlschemas.google.com/" r:id="rId7" roundtripDataSignature="AMtx7mie/heivZXDWTEEF1wUXrowHBRa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474" orient="horz"/>
        <p:guide pos="1020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885950" y="741362"/>
            <a:ext cx="3025775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950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378950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6bc7bdf56_0_0:notes"/>
          <p:cNvSpPr/>
          <p:nvPr>
            <p:ph idx="2" type="sldImg"/>
          </p:nvPr>
        </p:nvSpPr>
        <p:spPr>
          <a:xfrm>
            <a:off x="1885950" y="741363"/>
            <a:ext cx="3025800" cy="37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6" name="Google Shape;86;g366bc7bdf56_0_0:notes"/>
          <p:cNvSpPr txBox="1"/>
          <p:nvPr>
            <p:ph idx="1" type="body"/>
          </p:nvPr>
        </p:nvSpPr>
        <p:spPr>
          <a:xfrm>
            <a:off x="679450" y="4691062"/>
            <a:ext cx="5438700" cy="44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366bc7bdf56_0_0:notes"/>
          <p:cNvSpPr txBox="1"/>
          <p:nvPr/>
        </p:nvSpPr>
        <p:spPr>
          <a:xfrm>
            <a:off x="3849687" y="9378950"/>
            <a:ext cx="2946300" cy="4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2430185" y="12303207"/>
            <a:ext cx="27542094" cy="8489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185150" lIns="370325" spcFirstLastPara="1" rIns="370325" wrap="square" tIns="185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860371" y="22442806"/>
            <a:ext cx="22681724" cy="10121265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ctr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620837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1069637" y="36066412"/>
            <a:ext cx="10263187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3221950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2559571" y="25449851"/>
            <a:ext cx="27542094" cy="7865983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62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2559571" y="16786270"/>
            <a:ext cx="27542094" cy="8663580"/>
          </a:xfrm>
          <a:prstGeom prst="rect">
            <a:avLst/>
          </a:prstGeom>
          <a:noFill/>
          <a:ln>
            <a:noFill/>
          </a:ln>
        </p:spPr>
        <p:txBody>
          <a:bodyPr anchorCtr="0" anchor="b" bIns="185150" lIns="370325" spcFirstLastPara="1" rIns="370325" wrap="square" tIns="185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 sz="8100"/>
            </a:lvl1pPr>
            <a:lvl2pPr indent="-228600" lvl="1" marL="9144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sz="7300"/>
            </a:lvl2pPr>
            <a:lvl3pPr indent="-228600" lvl="2" marL="1371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sz="6500"/>
            </a:lvl3pPr>
            <a:lvl4pPr indent="-228600" lvl="3" marL="182880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/>
            </a:lvl4pPr>
            <a:lvl5pPr indent="-228600" lvl="4" marL="228600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/>
            </a:lvl5pPr>
            <a:lvl6pPr indent="-228600" lvl="5" marL="274320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/>
            </a:lvl6pPr>
            <a:lvl7pPr indent="-228600" lvl="6" marL="320040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/>
            </a:lvl7pPr>
            <a:lvl8pPr indent="-228600" lvl="7" marL="365760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/>
            </a:lvl8pPr>
            <a:lvl9pPr indent="-228600" lvl="8" marL="411480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620837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1069637" y="36066412"/>
            <a:ext cx="10263187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3221950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1620837" y="1585912"/>
            <a:ext cx="29160787" cy="6600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85150" lIns="370325" spcFirstLastPara="1" rIns="370325" wrap="square" tIns="185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1620837" y="9240837"/>
            <a:ext cx="29160787" cy="261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620837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1069637" y="36066412"/>
            <a:ext cx="10263187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3221950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 rot="5400000">
            <a:off x="10240785" y="14837040"/>
            <a:ext cx="33792557" cy="7290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185150" lIns="370325" spcFirstLastPara="1" rIns="370325" wrap="square" tIns="185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 rot="5400000">
            <a:off x="-4610345" y="7816506"/>
            <a:ext cx="33792557" cy="21331622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620837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1069637" y="36066412"/>
            <a:ext cx="10263187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23221950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1620837" y="1585912"/>
            <a:ext cx="29160787" cy="6600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85150" lIns="370325" spcFirstLastPara="1" rIns="370325" wrap="square" tIns="185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 rot="5400000">
            <a:off x="3132137" y="7729537"/>
            <a:ext cx="26138187" cy="291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620837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1069637" y="36066412"/>
            <a:ext cx="10263187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23221950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351110" y="27723465"/>
            <a:ext cx="19441478" cy="3272912"/>
          </a:xfrm>
          <a:prstGeom prst="rect">
            <a:avLst/>
          </a:prstGeom>
          <a:noFill/>
          <a:ln>
            <a:noFill/>
          </a:ln>
        </p:spPr>
        <p:txBody>
          <a:bodyPr anchorCtr="0" anchor="b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8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/>
          <p:nvPr>
            <p:ph idx="2" type="pic"/>
          </p:nvPr>
        </p:nvSpPr>
        <p:spPr>
          <a:xfrm>
            <a:off x="6351110" y="3538776"/>
            <a:ext cx="19441478" cy="2376297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6351110" y="30996377"/>
            <a:ext cx="19441478" cy="4648078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/>
            </a:lvl1pPr>
            <a:lvl2pPr indent="-228600" lvl="1" marL="91440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sz="4900"/>
            </a:lvl2pPr>
            <a:lvl3pPr indent="-228600" lvl="2" marL="1371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3pPr>
            <a:lvl4pPr indent="-22860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4pPr>
            <a:lvl5pPr indent="-228600" lvl="4" marL="22860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5pPr>
            <a:lvl6pPr indent="-228600" lvl="5" marL="2743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6pPr>
            <a:lvl7pPr indent="-228600" lvl="6" marL="3200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7pPr>
            <a:lvl8pPr indent="-228600" lvl="7" marL="3657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8pPr>
            <a:lvl9pPr indent="-228600" lvl="8" marL="4114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620837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1069637" y="36066412"/>
            <a:ext cx="10263187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23221950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620126" y="1576865"/>
            <a:ext cx="10660187" cy="6710839"/>
          </a:xfrm>
          <a:prstGeom prst="rect">
            <a:avLst/>
          </a:prstGeom>
          <a:noFill/>
          <a:ln>
            <a:noFill/>
          </a:ln>
        </p:spPr>
        <p:txBody>
          <a:bodyPr anchorCtr="0" anchor="b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8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2668464" y="1576866"/>
            <a:ext cx="18113877" cy="33801728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-1054100" lvl="0" marL="45720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Char char="•"/>
              <a:defRPr sz="13000"/>
            </a:lvl1pPr>
            <a:lvl2pPr indent="-946150" lvl="1" marL="91440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–"/>
              <a:defRPr sz="11300"/>
            </a:lvl2pPr>
            <a:lvl3pPr indent="-844550" lvl="2" marL="137160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•"/>
              <a:defRPr sz="9700"/>
            </a:lvl3pPr>
            <a:lvl4pPr indent="-742950" lvl="3" marL="18288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–"/>
              <a:defRPr sz="8100"/>
            </a:lvl4pPr>
            <a:lvl5pPr indent="-742950" lvl="4" marL="22860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sz="8100"/>
            </a:lvl5pPr>
            <a:lvl6pPr indent="-742950" lvl="5" marL="27432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sz="8100"/>
            </a:lvl6pPr>
            <a:lvl7pPr indent="-742950" lvl="6" marL="32004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sz="8100"/>
            </a:lvl7pPr>
            <a:lvl8pPr indent="-742950" lvl="7" marL="36576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sz="8100"/>
            </a:lvl8pPr>
            <a:lvl9pPr indent="-742950" lvl="8" marL="41148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sz="81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620126" y="8287706"/>
            <a:ext cx="10660187" cy="27090889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sz="5700"/>
            </a:lvl1pPr>
            <a:lvl2pPr indent="-228600" lvl="1" marL="914400" algn="l">
              <a:lnSpc>
                <a:spcPct val="10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None/>
              <a:defRPr sz="4900"/>
            </a:lvl2pPr>
            <a:lvl3pPr indent="-228600" lvl="2" marL="1371600" algn="l">
              <a:lnSpc>
                <a:spcPct val="100000"/>
              </a:lnSpc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  <a:defRPr sz="4100"/>
            </a:lvl3pPr>
            <a:lvl4pPr indent="-228600" lvl="3" marL="1828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4pPr>
            <a:lvl5pPr indent="-228600" lvl="4" marL="22860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5pPr>
            <a:lvl6pPr indent="-228600" lvl="5" marL="27432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6pPr>
            <a:lvl7pPr indent="-228600" lvl="6" marL="32004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7pPr>
            <a:lvl8pPr indent="-228600" lvl="7" marL="36576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8pPr>
            <a:lvl9pPr indent="-228600" lvl="8" marL="411480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1620837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11069637" y="36066412"/>
            <a:ext cx="10263187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23221950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0" type="dt"/>
          </p:nvPr>
        </p:nvSpPr>
        <p:spPr>
          <a:xfrm>
            <a:off x="1620837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1" type="ftr"/>
          </p:nvPr>
        </p:nvSpPr>
        <p:spPr>
          <a:xfrm>
            <a:off x="11069637" y="36066412"/>
            <a:ext cx="10263187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23221950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title"/>
          </p:nvPr>
        </p:nvSpPr>
        <p:spPr>
          <a:xfrm>
            <a:off x="1620837" y="1585912"/>
            <a:ext cx="29160787" cy="6600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85150" lIns="370325" spcFirstLastPara="1" rIns="370325" wrap="square" tIns="185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0" type="dt"/>
          </p:nvPr>
        </p:nvSpPr>
        <p:spPr>
          <a:xfrm>
            <a:off x="1620837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11069637" y="36066412"/>
            <a:ext cx="10263187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23221950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620837" y="1585912"/>
            <a:ext cx="29160787" cy="6600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85150" lIns="370325" spcFirstLastPara="1" rIns="370325" wrap="square" tIns="185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1620124" y="8865277"/>
            <a:ext cx="14316715" cy="36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185150" lIns="370325" spcFirstLastPara="1" rIns="370325" wrap="square" tIns="185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None/>
              <a:defRPr b="1" sz="9700"/>
            </a:lvl1pPr>
            <a:lvl2pPr indent="-228600" lvl="1" marL="9144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 b="1" sz="8100"/>
            </a:lvl2pPr>
            <a:lvl3pPr indent="-228600" lvl="2" marL="1371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sz="7300"/>
            </a:lvl3pPr>
            <a:lvl4pPr indent="-228600" lvl="3" marL="1828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4pPr>
            <a:lvl5pPr indent="-228600" lvl="4" marL="2286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5pPr>
            <a:lvl6pPr indent="-228600" lvl="5" marL="27432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6pPr>
            <a:lvl7pPr indent="-228600" lvl="6" marL="3200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7pPr>
            <a:lvl8pPr indent="-228600" lvl="7" marL="3657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8pPr>
            <a:lvl9pPr indent="-228600" lvl="8" marL="4114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1620124" y="12559903"/>
            <a:ext cx="14316715" cy="22818688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-844550" lvl="0" marL="45720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•"/>
              <a:defRPr sz="9700"/>
            </a:lvl1pPr>
            <a:lvl2pPr indent="-742950" lvl="1" marL="9144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–"/>
              <a:defRPr sz="8100"/>
            </a:lvl2pPr>
            <a:lvl3pPr indent="-692150" lvl="2" marL="1371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sz="7300"/>
            </a:lvl3pPr>
            <a:lvl4pPr indent="-641350" lvl="3" marL="1828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–"/>
              <a:defRPr sz="6500"/>
            </a:lvl4pPr>
            <a:lvl5pPr indent="-641350" lvl="4" marL="2286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/>
            </a:lvl5pPr>
            <a:lvl6pPr indent="-641350" lvl="5" marL="27432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/>
            </a:lvl6pPr>
            <a:lvl7pPr indent="-641350" lvl="6" marL="3200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/>
            </a:lvl7pPr>
            <a:lvl8pPr indent="-641350" lvl="7" marL="3657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/>
            </a:lvl8pPr>
            <a:lvl9pPr indent="-641350" lvl="8" marL="4114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/>
            </a:lvl9pPr>
          </a:lstStyle>
          <a:p/>
        </p:txBody>
      </p:sp>
      <p:sp>
        <p:nvSpPr>
          <p:cNvPr id="60" name="Google Shape;60;p10"/>
          <p:cNvSpPr txBox="1"/>
          <p:nvPr>
            <p:ph idx="3" type="body"/>
          </p:nvPr>
        </p:nvSpPr>
        <p:spPr>
          <a:xfrm>
            <a:off x="16460004" y="8865277"/>
            <a:ext cx="14322338" cy="3694626"/>
          </a:xfrm>
          <a:prstGeom prst="rect">
            <a:avLst/>
          </a:prstGeom>
          <a:noFill/>
          <a:ln>
            <a:noFill/>
          </a:ln>
        </p:spPr>
        <p:txBody>
          <a:bodyPr anchorCtr="0" anchor="b" bIns="185150" lIns="370325" spcFirstLastPara="1" rIns="370325" wrap="square" tIns="185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None/>
              <a:defRPr b="1" sz="9700"/>
            </a:lvl1pPr>
            <a:lvl2pPr indent="-228600" lvl="1" marL="9144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None/>
              <a:defRPr b="1" sz="8100"/>
            </a:lvl2pPr>
            <a:lvl3pPr indent="-228600" lvl="2" marL="1371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None/>
              <a:defRPr b="1" sz="7300"/>
            </a:lvl3pPr>
            <a:lvl4pPr indent="-228600" lvl="3" marL="1828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4pPr>
            <a:lvl5pPr indent="-228600" lvl="4" marL="2286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5pPr>
            <a:lvl6pPr indent="-228600" lvl="5" marL="27432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6pPr>
            <a:lvl7pPr indent="-228600" lvl="6" marL="3200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7pPr>
            <a:lvl8pPr indent="-228600" lvl="7" marL="3657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8pPr>
            <a:lvl9pPr indent="-228600" lvl="8" marL="4114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None/>
              <a:defRPr b="1" sz="6500"/>
            </a:lvl9pPr>
          </a:lstStyle>
          <a:p/>
        </p:txBody>
      </p:sp>
      <p:sp>
        <p:nvSpPr>
          <p:cNvPr id="61" name="Google Shape;61;p10"/>
          <p:cNvSpPr txBox="1"/>
          <p:nvPr>
            <p:ph idx="4" type="body"/>
          </p:nvPr>
        </p:nvSpPr>
        <p:spPr>
          <a:xfrm>
            <a:off x="16460004" y="12559903"/>
            <a:ext cx="14322338" cy="22818688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-844550" lvl="0" marL="45720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•"/>
              <a:defRPr sz="9700"/>
            </a:lvl1pPr>
            <a:lvl2pPr indent="-742950" lvl="1" marL="9144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–"/>
              <a:defRPr sz="8100"/>
            </a:lvl2pPr>
            <a:lvl3pPr indent="-692150" lvl="2" marL="1371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sz="7300"/>
            </a:lvl3pPr>
            <a:lvl4pPr indent="-641350" lvl="3" marL="1828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–"/>
              <a:defRPr sz="6500"/>
            </a:lvl4pPr>
            <a:lvl5pPr indent="-641350" lvl="4" marL="2286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/>
            </a:lvl5pPr>
            <a:lvl6pPr indent="-641350" lvl="5" marL="27432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/>
            </a:lvl6pPr>
            <a:lvl7pPr indent="-641350" lvl="6" marL="32004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/>
            </a:lvl7pPr>
            <a:lvl8pPr indent="-641350" lvl="7" marL="36576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/>
            </a:lvl8pPr>
            <a:lvl9pPr indent="-641350" lvl="8" marL="41148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Arial"/>
              <a:buChar char="»"/>
              <a:defRPr sz="65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620837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1069637" y="36066412"/>
            <a:ext cx="10263187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3221950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620837" y="1585912"/>
            <a:ext cx="29160787" cy="6600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85150" lIns="370325" spcFirstLastPara="1" rIns="370325" wrap="square" tIns="1851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1620124" y="9241158"/>
            <a:ext cx="14311088" cy="261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-946150" lvl="0" marL="45720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/>
            </a:lvl1pPr>
            <a:lvl2pPr indent="-844550" lvl="1" marL="91440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–"/>
              <a:defRPr sz="9700"/>
            </a:lvl2pPr>
            <a:lvl3pPr indent="-742950" lvl="2" marL="13716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sz="8100"/>
            </a:lvl3pPr>
            <a:lvl4pPr indent="-692150" lvl="3" marL="18288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–"/>
              <a:defRPr sz="7300"/>
            </a:lvl4pPr>
            <a:lvl5pPr indent="-692150" lvl="4" marL="22860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sz="7300"/>
            </a:lvl5pPr>
            <a:lvl6pPr indent="-692150" lvl="5" marL="27432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sz="7300"/>
            </a:lvl6pPr>
            <a:lvl7pPr indent="-692150" lvl="6" marL="32004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sz="7300"/>
            </a:lvl7pPr>
            <a:lvl8pPr indent="-692150" lvl="7" marL="3657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sz="7300"/>
            </a:lvl8pPr>
            <a:lvl9pPr indent="-692150" lvl="8" marL="41148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sz="7300"/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16471252" y="9241158"/>
            <a:ext cx="14311088" cy="26137436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-946150" lvl="0" marL="45720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/>
            </a:lvl1pPr>
            <a:lvl2pPr indent="-844550" lvl="1" marL="91440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–"/>
              <a:defRPr sz="9700"/>
            </a:lvl2pPr>
            <a:lvl3pPr indent="-742950" lvl="2" marL="137160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•"/>
              <a:defRPr sz="8100"/>
            </a:lvl3pPr>
            <a:lvl4pPr indent="-692150" lvl="3" marL="18288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–"/>
              <a:defRPr sz="7300"/>
            </a:lvl4pPr>
            <a:lvl5pPr indent="-692150" lvl="4" marL="22860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sz="7300"/>
            </a:lvl5pPr>
            <a:lvl6pPr indent="-692150" lvl="5" marL="27432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sz="7300"/>
            </a:lvl6pPr>
            <a:lvl7pPr indent="-692150" lvl="6" marL="32004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sz="7300"/>
            </a:lvl7pPr>
            <a:lvl8pPr indent="-692150" lvl="7" marL="36576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sz="7300"/>
            </a:lvl8pPr>
            <a:lvl9pPr indent="-692150" lvl="8" marL="4114800" algn="l">
              <a:lnSpc>
                <a:spcPct val="10000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sz="73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620837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1069637" y="36066412"/>
            <a:ext cx="10263187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23221950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20837" y="1585912"/>
            <a:ext cx="29160787" cy="6600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185150" lIns="370325" spcFirstLastPara="1" rIns="370325" wrap="square" tIns="1851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1620837" y="9240837"/>
            <a:ext cx="29160787" cy="261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-1054100" lvl="0" marL="457200" marR="0" rtl="0" algn="l">
              <a:lnSpc>
                <a:spcPct val="10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3000"/>
              <a:buFont typeface="Arial"/>
              <a:buChar char="•"/>
              <a:defRPr b="0" i="0" sz="1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946150" lvl="1" marL="914400" marR="0" rtl="0" algn="l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–"/>
              <a:defRPr b="0" i="0" sz="1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844550" lvl="2" marL="1371600" marR="0" rtl="0" algn="l">
              <a:lnSpc>
                <a:spcPct val="100000"/>
              </a:lnSpc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42950" lvl="3" marL="18288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–"/>
              <a:defRPr b="0" i="0" sz="8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42950" lvl="4" marL="22860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b="0" i="0" sz="8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42950" lvl="5" marL="27432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b="0" i="0" sz="8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42950" lvl="6" marL="32004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b="0" i="0" sz="8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42950" lvl="7" marL="36576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b="0" i="0" sz="8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42950" lvl="8" marL="4114800" marR="0" rtl="0" algn="l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Clr>
                <a:schemeClr val="dk1"/>
              </a:buClr>
              <a:buSzPts val="8100"/>
              <a:buFont typeface="Arial"/>
              <a:buChar char="»"/>
              <a:defRPr b="0" i="0" sz="8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1620837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1069637" y="36066412"/>
            <a:ext cx="10263187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23221950" y="36066412"/>
            <a:ext cx="7559675" cy="2749550"/>
          </a:xfrm>
          <a:prstGeom prst="rect">
            <a:avLst/>
          </a:prstGeom>
          <a:noFill/>
          <a:ln>
            <a:noFill/>
          </a:ln>
        </p:spPr>
        <p:txBody>
          <a:bodyPr anchorCtr="0" anchor="t" bIns="185150" lIns="370325" spcFirstLastPara="1" rIns="370325" wrap="square" tIns="185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1" Type="http://schemas.openxmlformats.org/officeDocument/2006/relationships/image" Target="../media/image8.png"/><Relationship Id="rId10" Type="http://schemas.openxmlformats.org/officeDocument/2006/relationships/image" Target="../media/image3.png"/><Relationship Id="rId9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366bc7bdf5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850" y="35639375"/>
            <a:ext cx="30029151" cy="1622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steira.gif" id="90" name="Google Shape;90;g366bc7bdf5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3450" y="266700"/>
            <a:ext cx="21382038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66bc7bdf56_0_0"/>
          <p:cNvSpPr txBox="1"/>
          <p:nvPr/>
        </p:nvSpPr>
        <p:spPr>
          <a:xfrm>
            <a:off x="1879600" y="7089313"/>
            <a:ext cx="14084400" cy="294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A4D"/>
              </a:buClr>
              <a:buSzPts val="4400"/>
              <a:buFont typeface="Arial"/>
              <a:buNone/>
            </a:pPr>
            <a:r>
              <a:rPr b="1" lang="en-US" sz="4800">
                <a:solidFill>
                  <a:srgbClr val="1A9A4D"/>
                </a:solidFill>
              </a:rPr>
              <a:t>O que é uma IA, afinal?</a:t>
            </a:r>
            <a:endParaRPr b="1" sz="4800">
              <a:solidFill>
                <a:srgbClr val="1A9A4D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Quando a gente pensa em Inteligência Artificial (IA), logo lembra do ChatGPT — mas a IA vai muito além disso! Já reparou como o TikTok te mostra vídeos que parecem feitos pra você? Ou como a Netflix recomenda filmes que combinam com o seu gosto? Tudo isso é feito com IA, usando algoritmos de recomendação que aprendem o que você curte.</a:t>
            </a:r>
            <a:endParaRPr sz="4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De um jeito bem simples, a IA é uma tecnologia que ensina as máquinas a agir como seres humanos: aprendendo, resolvendo problemas, tomando decisões e até usando a criatividade.</a:t>
            </a:r>
            <a:endParaRPr sz="4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Pra conseguir fazer tudo isso, a IA usa um método inspirado no cérebro chamado rede neural. Imagina um personagem de videogame: no começo, ele erra bastante, mas a cada tentativa, aprende algo novo e sobe de nível. As redes neurais funcionam de um jeito parecido, elas são formadas por "neurônios artificiais" conectados, que aprendem com cada nova informação e ficam cada vez mais inteligentes. É esse aprendizado que permite à IA fazer coisas incríveis, como resumir textos, criar imagens, analisar dados e muito mais.</a:t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A4D"/>
              </a:buClr>
              <a:buSzPts val="4400"/>
              <a:buFont typeface="Arial"/>
              <a:buNone/>
            </a:pPr>
            <a:r>
              <a:rPr b="1" lang="en-US" sz="4800">
                <a:solidFill>
                  <a:srgbClr val="1A9A4D"/>
                </a:solidFill>
              </a:rPr>
              <a:t>Como as máquinas identificam imagens?</a:t>
            </a:r>
            <a:endParaRPr b="1" sz="4800">
              <a:solidFill>
                <a:srgbClr val="1A9A4D"/>
              </a:solidFill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As máquinas são muito rápidas, mas precisam de muitos exemplos para aprender, diferente dos humanos. Uma IA “enxerga” apenas pixels. Cada neurônio artificial tem uma função específica: um detecta contornos, outro identifica cores, outro reconhece formas. No final, todos esses neurônios trabalham juntos para classificar a imagem, por exemplo, dizendo se é um gato ou um cachorro.</a:t>
            </a:r>
            <a:endParaRPr sz="4400">
              <a:solidFill>
                <a:schemeClr val="dk1"/>
              </a:solidFill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Ao contrário dos humanos, a IA não entende que uma orelha é uma orelha. Ela apenas analisa os pixels e aprende com os padrões que vê muitas vezes.</a:t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A4D"/>
              </a:buClr>
              <a:buSzPts val="4400"/>
              <a:buFont typeface="Arial"/>
              <a:buNone/>
            </a:pPr>
            <a:r>
              <a:rPr b="1" lang="en-US" sz="4800">
                <a:solidFill>
                  <a:srgbClr val="1A9A4D"/>
                </a:solidFill>
              </a:rPr>
              <a:t>IA ajudando o treinamento de profissionais da saúde - MedPix-2.0</a:t>
            </a:r>
            <a:endParaRPr b="1" sz="4800">
              <a:solidFill>
                <a:srgbClr val="1A9A4D"/>
              </a:solidFill>
            </a:endParaRPr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Como dados médicos são secretos para proteger a privacidade, criou-se o MedPix 2.0: uma "super biblioteca" organizada de dados médicos (com fotos e textos) feita especialmente para a IA aprender com segurança. </a:t>
            </a:r>
            <a:endParaRPr b="0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366bc7bdf56_0_0"/>
          <p:cNvSpPr txBox="1"/>
          <p:nvPr/>
        </p:nvSpPr>
        <p:spPr>
          <a:xfrm>
            <a:off x="4103687" y="3529012"/>
            <a:ext cx="2397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66bc7bdf56_0_0"/>
          <p:cNvSpPr txBox="1"/>
          <p:nvPr/>
        </p:nvSpPr>
        <p:spPr>
          <a:xfrm>
            <a:off x="933450" y="3501625"/>
            <a:ext cx="30892200" cy="32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5400"/>
              <a:t>Como as Máquinas Enxergam?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600"/>
              <a:t>Bruna Quattrochi, Gabriela Amaral, Heitor Pinheiro, Ivan Pinheiro, João Serpellone, Léo Gianotti, Matheus Chaves, Murilo Zabott, Prof. Diego Furtado Silva</a:t>
            </a:r>
            <a:endParaRPr sz="4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</a:rPr>
              <a:t>Universidade de São Paul</a:t>
            </a:r>
            <a:r>
              <a:rPr b="1" lang="en-US" sz="4800"/>
              <a:t>o - USP</a:t>
            </a:r>
            <a:endParaRPr b="1" i="0" sz="1400" u="none" cap="none" strike="noStrike">
              <a:solidFill>
                <a:srgbClr val="000000"/>
              </a:solidFill>
            </a:endParaRPr>
          </a:p>
        </p:txBody>
      </p:sp>
      <p:sp>
        <p:nvSpPr>
          <p:cNvPr id="94" name="Google Shape;94;g366bc7bdf56_0_0"/>
          <p:cNvSpPr txBox="1"/>
          <p:nvPr/>
        </p:nvSpPr>
        <p:spPr>
          <a:xfrm>
            <a:off x="17136400" y="8270925"/>
            <a:ext cx="14084400" cy="285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Figura 1: </a:t>
            </a:r>
            <a:r>
              <a:rPr lang="en-US" sz="3000"/>
              <a:t>Ilustração dos atributos aprendidos pela IA para classificar a imagem [1]</a:t>
            </a:r>
            <a:endParaRPr b="0" i="0" sz="3000" u="none" cap="none" strike="noStrike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A4D"/>
              </a:buClr>
              <a:buSzPts val="4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Figura 2: Ilustração de duas camadas convolucionais [2]</a:t>
            </a:r>
            <a:endParaRPr sz="30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Essas imagens são organizadas com a ajuda de profissionais da saúde, e a IA aprende com elas de forma segura. Com isso, médicos e estudantes podem treinar seus olhos e sua mente - a identificar padrões anormais nas imagens como lesões -  melhorando o diagnóstico de doenças e ajudando mais pessoas.</a:t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9A4D"/>
              </a:buClr>
              <a:buSzPts val="4400"/>
              <a:buFont typeface="Arial"/>
              <a:buNone/>
            </a:pPr>
            <a:r>
              <a:t/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Figura 2: Ilustração de três imagens presentes na base MedPix-2.0</a:t>
            </a:r>
            <a:endParaRPr b="1" sz="4400">
              <a:solidFill>
                <a:srgbClr val="1A9A4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1" sz="4400">
              <a:solidFill>
                <a:srgbClr val="1A9A4D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800" u="none" cap="none" strike="noStrike">
                <a:solidFill>
                  <a:srgbClr val="1A9A4D"/>
                </a:solidFill>
                <a:latin typeface="Arial"/>
                <a:ea typeface="Arial"/>
                <a:cs typeface="Arial"/>
                <a:sym typeface="Arial"/>
              </a:rPr>
              <a:t>Referências</a:t>
            </a:r>
            <a:endParaRPr sz="4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/>
              <a:t>[1] O. Lang, Y. Gandelsman, et. al, “Explaining in Style: Training a GAN to explain a classifier in StyleSpace,” arXiv preprint arXiv:2104.13369, 2021.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>
                <a:solidFill>
                  <a:schemeClr val="dk1"/>
                </a:solidFill>
              </a:rPr>
              <a:t>[2] Ponti. A Moacir, da Costa, Gabriel, “Como funciona o Deep Learning?”, Tópicos em Gerenciamento de Dados e Informações 2017 SBC, 1a ed. – ISBN 978-85-7669-400-7</a:t>
            </a:r>
            <a:endParaRPr sz="44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/>
          </a:p>
        </p:txBody>
      </p:sp>
      <p:pic>
        <p:nvPicPr>
          <p:cNvPr id="95" name="Google Shape;95;g366bc7bdf56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51787" y="36690300"/>
            <a:ext cx="16281400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66bc7bdf56_0_0" title="cnn-imag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531687" y="13873938"/>
            <a:ext cx="15293848" cy="533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366bc7bdf56_0_0" title="logo_labic_30_anos.png"/>
          <p:cNvPicPr preferRelativeResize="0"/>
          <p:nvPr/>
        </p:nvPicPr>
        <p:blipFill rotWithShape="1">
          <a:blip r:embed="rId7">
            <a:alphaModFix/>
          </a:blip>
          <a:srcRect b="12365" l="0" r="9198" t="0"/>
          <a:stretch/>
        </p:blipFill>
        <p:spPr>
          <a:xfrm>
            <a:off x="27797559" y="266700"/>
            <a:ext cx="3657598" cy="3657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366bc7bdf56_0_0" title="MPX1560_synpic52010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593600" y="25307925"/>
            <a:ext cx="3657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66bc7bdf56_0_0" title="MPX1581_synpic20988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875725" y="25307925"/>
            <a:ext cx="3657600" cy="36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66bc7bdf56_0_0" title="MPX1865_synpic41615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6157850" y="25342550"/>
            <a:ext cx="4233261" cy="358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366bc7bdf56_0_0" title="exemplo-gato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7890661" y="7132625"/>
            <a:ext cx="12575901" cy="570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2011-11-08T15:08:34Z</dcterms:created>
  <dc:creator>.</dc:creator>
</cp:coreProperties>
</file>