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Hello, and welcome back to your mobile application development bootcamp</a:t>
            </a:r>
          </a:p>
          <a:p>
            <a:pPr/>
            <a:r>
              <a:t>So What is Mobile Application Development : </a:t>
            </a:r>
          </a:p>
          <a:p>
            <a:pPr/>
            <a:r>
              <a:t>Mobile application development is the process of creating software applications that run on a mobile device, and a typical mobile application utilizes a network connection to work with remote computing resources. Hence, the mobile development process involves creating installable software bundles (code, binaries, assets, etc.) , implementing backend services such as data access with an API, and testing the application on target devices.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The first phase of the mobile app development process is defining the strategy for evolving your idea into a successful app. </a:t>
            </a:r>
          </a:p>
          <a:p>
            <a:pPr/>
          </a:p>
          <a:p>
            <a:pPr/>
            <a:r>
              <a:t>In this phase, you will:</a:t>
            </a:r>
          </a:p>
          <a:p>
            <a:pPr/>
          </a:p>
          <a:p>
            <a:pPr/>
            <a:r>
              <a:t>  Identify the app users</a:t>
            </a:r>
          </a:p>
          <a:p>
            <a:pPr/>
            <a:r>
              <a:t>  Research the competition</a:t>
            </a:r>
          </a:p>
          <a:p>
            <a:pPr/>
            <a:r>
              <a:t>  Establish the app’s goals and objectives</a:t>
            </a:r>
          </a:p>
          <a:p>
            <a:pPr/>
            <a:r>
              <a:t>  Select a mobile platform for the app</a:t>
            </a:r>
          </a:p>
          <a:p>
            <a:pPr/>
          </a:p>
          <a:p>
            <a:pPr/>
            <a:r>
              <a:t>Planning, At this stage, your app idea starts taking shape and turns into an actual project. Analysis and planning begin with defining use cases and capturing detailed functional requirements.</a:t>
            </a:r>
          </a:p>
          <a:p>
            <a:pPr/>
            <a:r>
              <a:t>After you have identified the requirements for your app, prepare a product roadmap.  This includes prioritizing the mobile app requirements and grouping them into delivery milestones.</a:t>
            </a: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The purpose of an app’s design is to deliver seamless and effortless user experiences with a polished look.</a:t>
            </a:r>
          </a:p>
          <a:p>
            <a:pPr/>
          </a:p>
          <a:p>
            <a:pPr/>
            <a:r>
              <a:t>The success of a mobile app is determined based on how well users are adopting and benefiting from all its features. The goal for mobile app UI / UX design is creating excellent user experiences making your app interactive, intuitive, and user-friendly. While polished UI designs will help with early adoption, your app must have intuitive user experiences to keep app users’ engaged.</a:t>
            </a:r>
          </a:p>
          <a:p>
            <a:pPr/>
          </a:p>
          <a:p>
            <a:pPr/>
          </a:p>
          <a:p>
            <a:pPr/>
            <a:r>
              <a:t>4. App Development</a:t>
            </a:r>
          </a:p>
          <a:p>
            <a:pPr/>
            <a:r>
              <a:t>Planning remains an integral part of this phase in the mobile app development process. Before actual development/programming efforts start, you will have to:</a:t>
            </a:r>
          </a:p>
          <a:p>
            <a:pPr/>
          </a:p>
          <a:p>
            <a:pPr/>
            <a:r>
              <a:t>define the technical architecture,</a:t>
            </a:r>
          </a:p>
          <a:p>
            <a:pPr/>
            <a:r>
              <a:t>pick a technology stack, and</a:t>
            </a:r>
          </a:p>
          <a:p>
            <a:pPr/>
            <a:r>
              <a:t>define the development milestones.</a:t>
            </a:r>
          </a:p>
          <a:p>
            <a:pPr/>
            <a:r>
              <a:t>A typical mobile app project is made up of three integral parts: back-end/server technology, API(s) and the mobile app front-end.</a:t>
            </a:r>
          </a:p>
          <a:p>
            <a:pPr/>
          </a:p>
          <a:p>
            <a:pPr/>
            <a:r>
              <a:t>Back-End/Server Technology</a:t>
            </a:r>
          </a:p>
          <a:p>
            <a:pPr/>
            <a:r>
              <a:t>This part includes database and server-side objects necessary for supporting functions of your mobile app. If you are using an existing back-end platform, then modifications may be needed for supporting the desired mobile functionality.</a:t>
            </a:r>
          </a:p>
          <a:p>
            <a:pPr/>
          </a:p>
          <a:p>
            <a:pPr/>
            <a:r>
              <a:t>API</a:t>
            </a:r>
          </a:p>
          <a:p>
            <a:pPr/>
            <a:r>
              <a:t>An Application Programming Interface (API) is a method of communication between the app and a back-end server/database.</a:t>
            </a:r>
          </a:p>
          <a:p>
            <a:pPr/>
          </a:p>
          <a:p>
            <a:pPr/>
            <a:r>
              <a:t>Mobile App Front-End</a:t>
            </a:r>
          </a:p>
          <a:p>
            <a:pPr/>
            <a:r>
              <a:t>The front-end is the native mobile app an end-user will use. In most cases, mobile apps consist of interactive user experiences that use an API and a back-end for managing data. In some cases, when an app needs to allow users to work without internet access, the app may utilize local data storage.</a:t>
            </a:r>
          </a:p>
          <a:p>
            <a:pPr/>
          </a:p>
          <a:p>
            <a:pPr/>
            <a:r>
              <a:t>You can utilize almost any programming language and databases for the back-end. For native mobile apps, you have to either choose a technology stack required by each mobile OS platform or use a cross platform framework like Flutter. </a:t>
            </a:r>
            <a:br/>
            <a:r>
              <a:t>iOS apps can be developed using Objective-C or Swift programming language. Android apps are primarily built using Java or Kotlin.</a:t>
            </a:r>
          </a:p>
          <a:p>
            <a:pPr/>
          </a:p>
          <a:p>
            <a:pPr/>
            <a:r>
              <a:t>Disadvantages of native apps:</a:t>
            </a:r>
          </a:p>
          <a:p>
            <a:pPr/>
          </a:p>
          <a:p>
            <a:pPr/>
            <a:r>
              <a:t>Need to hire a separate team for each platform. Each native app is developed from scratch, and there’s no chance to share the codebase across platforms. Testing and bug fixing take twice as long. Also, designers have to do their jobs twice, since the design requirements are different for each platform.</a:t>
            </a:r>
          </a:p>
          <a:p>
            <a:pPr/>
            <a:r>
              <a:t>Most startups can’t afford the cost. The number of specialists required and the time invested in app development affects the cost of the project. Also, don’t forget to add the cost of supporting two separate applications.</a:t>
            </a:r>
          </a:p>
          <a:p>
            <a:pPr/>
          </a:p>
          <a:p>
            <a:pPr/>
            <a:r>
              <a:t>So we develop our apps for android and iOS using one framework and in one codebase.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Testing, Performing thorough quality assurance (QA) testing during the mobile app development process makes applications stable, usable, and secure. To ensure comprehensive QA testing of the app, we first need to prepare test cases that address all aspects of app testing.</a:t>
            </a:r>
          </a:p>
          <a:p>
            <a:pPr/>
            <a:r>
              <a:t>There is five kinds of test we must do:</a:t>
            </a:r>
          </a:p>
          <a:p>
            <a:pPr/>
            <a:r>
              <a:t>User Experience Testing</a:t>
            </a:r>
          </a:p>
          <a:p>
            <a:pPr/>
            <a:r>
              <a:t>Functional Testing</a:t>
            </a:r>
          </a:p>
          <a:p>
            <a:pPr/>
            <a:r>
              <a:t>Performance Testing</a:t>
            </a:r>
          </a:p>
          <a:p>
            <a:pPr/>
            <a:r>
              <a:t>Security Testing</a:t>
            </a:r>
          </a:p>
          <a:p>
            <a:pPr/>
            <a:r>
              <a:t>Device and Platform Testing</a:t>
            </a:r>
          </a:p>
          <a:p>
            <a:pPr/>
          </a:p>
          <a:p>
            <a:pPr/>
          </a:p>
          <a:p>
            <a:pPr/>
            <a:r>
              <a:t>Last step: Deployment and maintenance</a:t>
            </a:r>
          </a:p>
          <a:p>
            <a:pPr/>
            <a:r>
              <a:t>'Releasing the app process for all platforms, regarding each platform compliance there is some steps we should consider.</a:t>
            </a:r>
          </a:p>
          <a:p>
            <a:pPr/>
          </a:p>
          <a:p>
            <a:pPr/>
            <a:r>
              <a:t>An app’s release in the app store requires preparing metadata including:</a:t>
            </a:r>
          </a:p>
          <a:p>
            <a:pPr/>
          </a:p>
          <a:p>
            <a:pPr/>
            <a:r>
              <a:t>Your app’s title</a:t>
            </a:r>
          </a:p>
          <a:p>
            <a:pPr/>
            <a:r>
              <a:t>Description</a:t>
            </a:r>
          </a:p>
          <a:p>
            <a:pPr/>
            <a:r>
              <a:t>Category</a:t>
            </a:r>
          </a:p>
          <a:p>
            <a:pPr/>
            <a:r>
              <a:t>Keywords</a:t>
            </a:r>
          </a:p>
          <a:p>
            <a:pPr/>
            <a:r>
              <a:t>Launch icon</a:t>
            </a:r>
          </a:p>
          <a:p>
            <a:pPr/>
            <a:r>
              <a:t>App store screenshots</a:t>
            </a:r>
          </a:p>
          <a:p>
            <a:pPr/>
          </a:p>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As developers we specifically focus on app development, but it is always good to know other steps.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Native mobile applications are written in the programming language and frameworks provided by the platform owner and running directly on the operating system of the device such as iOS and Android.</a:t>
            </a:r>
          </a:p>
          <a:p>
            <a:pPr/>
            <a:r>
              <a:t>Pros</a:t>
            </a:r>
          </a:p>
          <a:p>
            <a:pPr marL="291041" indent="-291041">
              <a:buSzPct val="125000"/>
              <a:buChar char="+"/>
            </a:pPr>
            <a:r>
              <a:t>Best runtime performance	</a:t>
            </a:r>
          </a:p>
          <a:p>
            <a:pPr marL="291041" indent="-291041">
              <a:buSzPct val="125000"/>
              <a:buChar char="+"/>
            </a:pPr>
            <a:r>
              <a:t>Direct access to device APIs 	</a:t>
            </a:r>
          </a:p>
          <a:p>
            <a:pPr/>
          </a:p>
          <a:p>
            <a:pPr/>
            <a:r>
              <a:t>And cons are</a:t>
            </a:r>
          </a:p>
          <a:p>
            <a:pPr marL="291041" indent="-291041">
              <a:buSzPct val="125000"/>
              <a:buChar char="-"/>
            </a:pPr>
            <a:r>
              <a:t>Higher costs when building and maintaining your app	</a:t>
            </a:r>
          </a:p>
          <a:p>
            <a:pPr marL="291041" indent="-291041">
              <a:buSzPct val="125000"/>
              <a:buChar char="-"/>
            </a:pPr>
            <a:r>
              <a:t>- Multiple code-bases for each platform	</a:t>
            </a:r>
          </a:p>
          <a:p>
            <a:pPr/>
          </a:p>
          <a:p>
            <a:pPr/>
          </a:p>
          <a:p>
            <a:pPr/>
          </a:p>
          <a:p>
            <a:pPr/>
            <a:r>
              <a:t>Cross-platform native mobile applications can be written in variety of different programming languages and frameworks, but they are compiled into a native application running directly on the operating system of the device. </a:t>
            </a:r>
          </a:p>
          <a:p>
            <a:pPr/>
          </a:p>
          <a:p>
            <a:pPr/>
            <a:r>
              <a:t>Pros:</a:t>
            </a:r>
          </a:p>
          <a:p>
            <a:pPr marL="291041" indent="-291041">
              <a:buSzPct val="125000"/>
              <a:buChar char="+"/>
            </a:pPr>
            <a:r>
              <a:t>Single code base for multiple platforms	</a:t>
            </a:r>
          </a:p>
          <a:p>
            <a:pPr marL="291041" indent="-291041">
              <a:buSzPct val="125000"/>
              <a:buChar char="+"/>
            </a:pPr>
            <a:r>
              <a:t> Easy to build and maintain your app	</a:t>
            </a:r>
          </a:p>
          <a:p>
            <a:pPr/>
            <a:r>
              <a:t>Cons</a:t>
            </a:r>
          </a:p>
          <a:p>
            <a:pPr marL="291041" indent="-291041">
              <a:buSzPct val="125000"/>
              <a:buChar char="-"/>
            </a:pPr>
            <a:r>
              <a:t>Dependents on bridges and libraries for native device features	</a:t>
            </a:r>
          </a:p>
          <a:p>
            <a:pPr marL="291041" indent="-291041">
              <a:buSzPct val="125000"/>
              <a:buChar char="-"/>
            </a:pPr>
            <a:r>
              <a:t>Performance limitations due to bridging 	</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Hybrid mobile applications are built with standard web technologies - such as JavaScript, CSS, and HTML5 - and they are bundled as app installation packages. Contrary to the native apps, hybrid apps work on a 'web container' which provides a browser runtime and a bridge for native device APIs via Apache Cordova. </a:t>
            </a:r>
          </a:p>
          <a:p>
            <a:pPr marL="291041" indent="-291041">
              <a:buSzPct val="125000"/>
              <a:buChar char="+"/>
            </a:pPr>
            <a:r>
              <a:t>Shared code base between web and mobile apps	</a:t>
            </a:r>
          </a:p>
          <a:p>
            <a:pPr marL="291041" indent="-291041">
              <a:buSzPct val="125000"/>
              <a:buChar char="+"/>
            </a:pPr>
            <a:r>
              <a:t>Using web development skillset for building mobile apps	</a:t>
            </a:r>
          </a:p>
          <a:p>
            <a:pPr marL="291041" indent="-291041">
              <a:buSzPct val="125000"/>
              <a:buChar char="-"/>
            </a:pPr>
            <a:r>
              <a:t>Lower performance compared to native apps	</a:t>
            </a:r>
          </a:p>
          <a:p>
            <a:pPr marL="291041" indent="-291041">
              <a:buSzPct val="125000"/>
              <a:buChar char="-"/>
            </a:pPr>
            <a:r>
              <a:t>- Limited support for native device features	</a:t>
            </a:r>
          </a:p>
          <a:p>
            <a:pPr/>
          </a:p>
          <a:p>
            <a:pPr/>
          </a:p>
          <a:p>
            <a:pPr/>
            <a:r>
              <a:t>PWAs offer an alternative approach to traditional mobile app development by skipping app store delivery and app installations. PWAs are web applications that utilize a set of browser capabilities - such as working offline, running a background process, and adding a link to the device home screen -  to provide an 'app like' user experience.</a:t>
            </a:r>
          </a:p>
          <a:p>
            <a:pPr/>
            <a:r>
              <a:t>+ Same app is available both for web and mobile </a:t>
            </a:r>
          </a:p>
          <a:p>
            <a:pPr/>
            <a:r>
              <a:t>+ No installation required, accessible through a URL</a:t>
            </a:r>
          </a:p>
          <a:p>
            <a:pPr/>
            <a:r>
              <a:t>- Limited support for native device features</a:t>
            </a:r>
          </a:p>
          <a:p>
            <a:pPr/>
            <a:r>
              <a:t>- App capabilities depend on the browser in use</a:t>
            </a:r>
          </a:p>
          <a:p>
            <a:pP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bg>
      <p:bgPr>
        <a:gradFill flip="none" rotWithShape="1">
          <a:gsLst>
            <a:gs pos="0">
              <a:srgbClr val="297FBA"/>
            </a:gs>
            <a:gs pos="100000">
              <a:srgbClr val="2960AB"/>
            </a:gs>
          </a:gsLst>
          <a:lin ang="5400000" scaled="0"/>
        </a:gradFill>
      </p:bgPr>
    </p:bg>
    <p:spTree>
      <p:nvGrpSpPr>
        <p:cNvPr id="1" name=""/>
        <p:cNvGrpSpPr/>
        <p:nvPr/>
      </p:nvGrpSpPr>
      <p:grpSpPr>
        <a:xfrm>
          <a:off x="0" y="0"/>
          <a:ext cx="0" cy="0"/>
          <a:chOff x="0" y="0"/>
          <a:chExt cx="0" cy="0"/>
        </a:xfrm>
      </p:grpSpPr>
      <p:sp>
        <p:nvSpPr>
          <p:cNvPr id="11" name="Ornament 9"/>
          <p:cNvSpPr/>
          <p:nvPr/>
        </p:nvSpPr>
        <p:spPr>
          <a:xfrm>
            <a:off x="17615067" y="4426463"/>
            <a:ext cx="31889648" cy="13780069"/>
          </a:xfrm>
          <a:custGeom>
            <a:avLst/>
            <a:gdLst/>
            <a:ahLst/>
            <a:cxnLst>
              <a:cxn ang="0">
                <a:pos x="wd2" y="hd2"/>
              </a:cxn>
              <a:cxn ang="5400000">
                <a:pos x="wd2" y="hd2"/>
              </a:cxn>
              <a:cxn ang="10800000">
                <a:pos x="wd2" y="hd2"/>
              </a:cxn>
              <a:cxn ang="16200000">
                <a:pos x="wd2" y="hd2"/>
              </a:cxn>
            </a:cxnLst>
            <a:rect l="0" t="0" r="r" b="b"/>
            <a:pathLst>
              <a:path w="21415" h="21593" fill="norm" stroke="1" extrusionOk="0">
                <a:moveTo>
                  <a:pt x="14223" y="1"/>
                </a:moveTo>
                <a:cubicBezTo>
                  <a:pt x="13544" y="25"/>
                  <a:pt x="12876" y="531"/>
                  <a:pt x="12308" y="1441"/>
                </a:cubicBezTo>
                <a:lnTo>
                  <a:pt x="4363" y="14164"/>
                </a:lnTo>
                <a:cubicBezTo>
                  <a:pt x="3560" y="15449"/>
                  <a:pt x="2460" y="14971"/>
                  <a:pt x="1909" y="13098"/>
                </a:cubicBezTo>
                <a:cubicBezTo>
                  <a:pt x="1600" y="12049"/>
                  <a:pt x="1516" y="10747"/>
                  <a:pt x="1685" y="9507"/>
                </a:cubicBezTo>
                <a:cubicBezTo>
                  <a:pt x="1779" y="8808"/>
                  <a:pt x="1954" y="8176"/>
                  <a:pt x="2190" y="7691"/>
                </a:cubicBezTo>
                <a:cubicBezTo>
                  <a:pt x="2608" y="6831"/>
                  <a:pt x="3151" y="6486"/>
                  <a:pt x="3687" y="6719"/>
                </a:cubicBezTo>
                <a:cubicBezTo>
                  <a:pt x="4118" y="6907"/>
                  <a:pt x="4497" y="7445"/>
                  <a:pt x="4763" y="8250"/>
                </a:cubicBezTo>
                <a:cubicBezTo>
                  <a:pt x="4797" y="8352"/>
                  <a:pt x="4859" y="8378"/>
                  <a:pt x="4905" y="8304"/>
                </a:cubicBezTo>
                <a:lnTo>
                  <a:pt x="6049" y="6470"/>
                </a:lnTo>
                <a:cubicBezTo>
                  <a:pt x="6099" y="6390"/>
                  <a:pt x="6112" y="6232"/>
                  <a:pt x="6076" y="6118"/>
                </a:cubicBezTo>
                <a:cubicBezTo>
                  <a:pt x="5569" y="4504"/>
                  <a:pt x="4827" y="3417"/>
                  <a:pt x="3980" y="3050"/>
                </a:cubicBezTo>
                <a:cubicBezTo>
                  <a:pt x="3097" y="2666"/>
                  <a:pt x="2201" y="3108"/>
                  <a:pt x="1460" y="4295"/>
                </a:cubicBezTo>
                <a:cubicBezTo>
                  <a:pt x="675" y="5552"/>
                  <a:pt x="163" y="7487"/>
                  <a:pt x="32" y="9706"/>
                </a:cubicBezTo>
                <a:cubicBezTo>
                  <a:pt x="-69" y="11401"/>
                  <a:pt x="71" y="13137"/>
                  <a:pt x="433" y="14625"/>
                </a:cubicBezTo>
                <a:cubicBezTo>
                  <a:pt x="1062" y="17216"/>
                  <a:pt x="2206" y="18618"/>
                  <a:pt x="3369" y="18618"/>
                </a:cubicBezTo>
                <a:cubicBezTo>
                  <a:pt x="3687" y="18618"/>
                  <a:pt x="4006" y="18512"/>
                  <a:pt x="4316" y="18298"/>
                </a:cubicBezTo>
                <a:cubicBezTo>
                  <a:pt x="4366" y="18263"/>
                  <a:pt x="4420" y="18305"/>
                  <a:pt x="4452" y="18404"/>
                </a:cubicBezTo>
                <a:cubicBezTo>
                  <a:pt x="4959" y="20009"/>
                  <a:pt x="5698" y="21093"/>
                  <a:pt x="6543" y="21460"/>
                </a:cubicBezTo>
                <a:cubicBezTo>
                  <a:pt x="6751" y="21550"/>
                  <a:pt x="6959" y="21593"/>
                  <a:pt x="7165" y="21593"/>
                </a:cubicBezTo>
                <a:cubicBezTo>
                  <a:pt x="7838" y="21593"/>
                  <a:pt x="8495" y="21119"/>
                  <a:pt x="9062" y="20211"/>
                </a:cubicBezTo>
                <a:lnTo>
                  <a:pt x="17049" y="7422"/>
                </a:lnTo>
                <a:cubicBezTo>
                  <a:pt x="17438" y="6800"/>
                  <a:pt x="17908" y="6569"/>
                  <a:pt x="18371" y="6770"/>
                </a:cubicBezTo>
                <a:cubicBezTo>
                  <a:pt x="18907" y="7003"/>
                  <a:pt x="19362" y="7783"/>
                  <a:pt x="19619" y="8937"/>
                </a:cubicBezTo>
                <a:cubicBezTo>
                  <a:pt x="19765" y="9594"/>
                  <a:pt x="19831" y="10337"/>
                  <a:pt x="19810" y="11076"/>
                </a:cubicBezTo>
                <a:cubicBezTo>
                  <a:pt x="19767" y="12533"/>
                  <a:pt x="19417" y="13792"/>
                  <a:pt x="18864" y="14472"/>
                </a:cubicBezTo>
                <a:cubicBezTo>
                  <a:pt x="18584" y="14818"/>
                  <a:pt x="18264" y="14979"/>
                  <a:pt x="17947" y="14933"/>
                </a:cubicBezTo>
                <a:cubicBezTo>
                  <a:pt x="17426" y="14857"/>
                  <a:pt x="16963" y="14277"/>
                  <a:pt x="16653" y="13340"/>
                </a:cubicBezTo>
                <a:cubicBezTo>
                  <a:pt x="16618" y="13237"/>
                  <a:pt x="16553" y="13212"/>
                  <a:pt x="16507" y="13286"/>
                </a:cubicBezTo>
                <a:lnTo>
                  <a:pt x="15364" y="15113"/>
                </a:lnTo>
                <a:cubicBezTo>
                  <a:pt x="15315" y="15193"/>
                  <a:pt x="15302" y="15350"/>
                  <a:pt x="15338" y="15464"/>
                </a:cubicBezTo>
                <a:cubicBezTo>
                  <a:pt x="15845" y="17078"/>
                  <a:pt x="16585" y="18165"/>
                  <a:pt x="17432" y="18532"/>
                </a:cubicBezTo>
                <a:cubicBezTo>
                  <a:pt x="18316" y="18916"/>
                  <a:pt x="19211" y="18474"/>
                  <a:pt x="19952" y="17287"/>
                </a:cubicBezTo>
                <a:cubicBezTo>
                  <a:pt x="20693" y="16100"/>
                  <a:pt x="21193" y="14312"/>
                  <a:pt x="21357" y="12251"/>
                </a:cubicBezTo>
                <a:cubicBezTo>
                  <a:pt x="21531" y="10065"/>
                  <a:pt x="21307" y="7850"/>
                  <a:pt x="20726" y="6064"/>
                </a:cubicBezTo>
                <a:cubicBezTo>
                  <a:pt x="20268" y="4652"/>
                  <a:pt x="19613" y="3639"/>
                  <a:pt x="18878" y="3206"/>
                </a:cubicBezTo>
                <a:cubicBezTo>
                  <a:pt x="18278" y="2854"/>
                  <a:pt x="17666" y="2889"/>
                  <a:pt x="17096" y="3284"/>
                </a:cubicBezTo>
                <a:cubicBezTo>
                  <a:pt x="17046" y="3319"/>
                  <a:pt x="16991" y="3273"/>
                  <a:pt x="16960" y="3175"/>
                </a:cubicBezTo>
                <a:cubicBezTo>
                  <a:pt x="16459" y="1592"/>
                  <a:pt x="15735" y="521"/>
                  <a:pt x="14904" y="142"/>
                </a:cubicBezTo>
                <a:cubicBezTo>
                  <a:pt x="14679" y="38"/>
                  <a:pt x="14450" y="-7"/>
                  <a:pt x="14223" y="1"/>
                </a:cubicBezTo>
                <a:close/>
                <a:moveTo>
                  <a:pt x="14232" y="3725"/>
                </a:moveTo>
                <a:cubicBezTo>
                  <a:pt x="14347" y="3722"/>
                  <a:pt x="14462" y="3745"/>
                  <a:pt x="14578" y="3795"/>
                </a:cubicBezTo>
                <a:cubicBezTo>
                  <a:pt x="14954" y="3959"/>
                  <a:pt x="15289" y="4392"/>
                  <a:pt x="15545" y="5033"/>
                </a:cubicBezTo>
                <a:cubicBezTo>
                  <a:pt x="15579" y="5119"/>
                  <a:pt x="15573" y="5256"/>
                  <a:pt x="15532" y="5322"/>
                </a:cubicBezTo>
                <a:lnTo>
                  <a:pt x="8157" y="17131"/>
                </a:lnTo>
                <a:cubicBezTo>
                  <a:pt x="7769" y="17753"/>
                  <a:pt x="7299" y="17988"/>
                  <a:pt x="6836" y="17787"/>
                </a:cubicBezTo>
                <a:cubicBezTo>
                  <a:pt x="6460" y="17623"/>
                  <a:pt x="6125" y="17190"/>
                  <a:pt x="5869" y="16549"/>
                </a:cubicBezTo>
                <a:cubicBezTo>
                  <a:pt x="5834" y="16463"/>
                  <a:pt x="5840" y="16327"/>
                  <a:pt x="5882" y="16260"/>
                </a:cubicBezTo>
                <a:lnTo>
                  <a:pt x="13256" y="4451"/>
                </a:lnTo>
                <a:cubicBezTo>
                  <a:pt x="13548" y="3985"/>
                  <a:pt x="13886" y="3735"/>
                  <a:pt x="14232" y="3725"/>
                </a:cubicBezTo>
                <a:close/>
              </a:path>
            </a:pathLst>
          </a:custGeom>
          <a:solidFill>
            <a:srgbClr val="000000">
              <a:alpha val="4929"/>
            </a:srgb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2" name="Ornament 5"/>
          <p:cNvSpPr/>
          <p:nvPr/>
        </p:nvSpPr>
        <p:spPr>
          <a:xfrm>
            <a:off x="632778" y="-2736095"/>
            <a:ext cx="15485318" cy="154853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6514"/>
                </a:lnTo>
                <a:cubicBezTo>
                  <a:pt x="0" y="8317"/>
                  <a:pt x="1462" y="9779"/>
                  <a:pt x="3265" y="9779"/>
                </a:cubicBezTo>
                <a:lnTo>
                  <a:pt x="8142" y="9779"/>
                </a:lnTo>
                <a:cubicBezTo>
                  <a:pt x="8237" y="9779"/>
                  <a:pt x="8313" y="9857"/>
                  <a:pt x="8313" y="9951"/>
                </a:cubicBezTo>
                <a:lnTo>
                  <a:pt x="8313" y="11649"/>
                </a:lnTo>
                <a:cubicBezTo>
                  <a:pt x="8313" y="11743"/>
                  <a:pt x="8237" y="11819"/>
                  <a:pt x="8142" y="11819"/>
                </a:cubicBezTo>
                <a:lnTo>
                  <a:pt x="3265" y="11819"/>
                </a:lnTo>
                <a:cubicBezTo>
                  <a:pt x="1462" y="11819"/>
                  <a:pt x="0" y="13282"/>
                  <a:pt x="0" y="15085"/>
                </a:cubicBezTo>
                <a:lnTo>
                  <a:pt x="0" y="21600"/>
                </a:lnTo>
                <a:lnTo>
                  <a:pt x="6514" y="21600"/>
                </a:lnTo>
                <a:cubicBezTo>
                  <a:pt x="8317" y="21600"/>
                  <a:pt x="9779" y="20138"/>
                  <a:pt x="9779" y="18335"/>
                </a:cubicBezTo>
                <a:lnTo>
                  <a:pt x="9779" y="13458"/>
                </a:lnTo>
                <a:cubicBezTo>
                  <a:pt x="9779" y="13363"/>
                  <a:pt x="9857" y="13287"/>
                  <a:pt x="9951" y="13287"/>
                </a:cubicBezTo>
                <a:lnTo>
                  <a:pt x="11649" y="13287"/>
                </a:lnTo>
                <a:cubicBezTo>
                  <a:pt x="11743" y="13287"/>
                  <a:pt x="11819" y="13363"/>
                  <a:pt x="11819" y="13458"/>
                </a:cubicBezTo>
                <a:lnTo>
                  <a:pt x="11819" y="18335"/>
                </a:lnTo>
                <a:cubicBezTo>
                  <a:pt x="11819" y="20138"/>
                  <a:pt x="13282" y="21600"/>
                  <a:pt x="15085" y="21600"/>
                </a:cubicBezTo>
                <a:lnTo>
                  <a:pt x="21600" y="21600"/>
                </a:lnTo>
                <a:lnTo>
                  <a:pt x="21600" y="15086"/>
                </a:lnTo>
                <a:cubicBezTo>
                  <a:pt x="21600" y="13283"/>
                  <a:pt x="20138" y="11821"/>
                  <a:pt x="18335" y="11821"/>
                </a:cubicBezTo>
                <a:lnTo>
                  <a:pt x="13458" y="11821"/>
                </a:lnTo>
                <a:cubicBezTo>
                  <a:pt x="13363" y="11821"/>
                  <a:pt x="13287" y="11743"/>
                  <a:pt x="13287" y="11649"/>
                </a:cubicBezTo>
                <a:lnTo>
                  <a:pt x="13287" y="9951"/>
                </a:lnTo>
                <a:cubicBezTo>
                  <a:pt x="13287" y="9857"/>
                  <a:pt x="13363" y="9781"/>
                  <a:pt x="13458" y="9781"/>
                </a:cubicBezTo>
                <a:lnTo>
                  <a:pt x="18335" y="9779"/>
                </a:lnTo>
                <a:cubicBezTo>
                  <a:pt x="20138" y="9779"/>
                  <a:pt x="21600" y="8317"/>
                  <a:pt x="21600" y="6514"/>
                </a:cubicBezTo>
                <a:lnTo>
                  <a:pt x="21600" y="0"/>
                </a:lnTo>
                <a:lnTo>
                  <a:pt x="15086" y="0"/>
                </a:lnTo>
                <a:cubicBezTo>
                  <a:pt x="13283" y="0"/>
                  <a:pt x="11821" y="1462"/>
                  <a:pt x="11821" y="3265"/>
                </a:cubicBezTo>
                <a:lnTo>
                  <a:pt x="11821" y="8142"/>
                </a:lnTo>
                <a:cubicBezTo>
                  <a:pt x="11821" y="8237"/>
                  <a:pt x="11743" y="8313"/>
                  <a:pt x="11649" y="8313"/>
                </a:cubicBezTo>
                <a:lnTo>
                  <a:pt x="9951" y="8313"/>
                </a:lnTo>
                <a:cubicBezTo>
                  <a:pt x="9857" y="8313"/>
                  <a:pt x="9781" y="8237"/>
                  <a:pt x="9781" y="8142"/>
                </a:cubicBezTo>
                <a:lnTo>
                  <a:pt x="9781" y="3265"/>
                </a:lnTo>
                <a:cubicBezTo>
                  <a:pt x="9781" y="1462"/>
                  <a:pt x="8318" y="0"/>
                  <a:pt x="6515" y="0"/>
                </a:cubicBezTo>
                <a:lnTo>
                  <a:pt x="0" y="0"/>
                </a:lnTo>
                <a:close/>
                <a:moveTo>
                  <a:pt x="1466" y="1466"/>
                </a:moveTo>
                <a:lnTo>
                  <a:pt x="6514" y="1466"/>
                </a:lnTo>
                <a:cubicBezTo>
                  <a:pt x="7507" y="1466"/>
                  <a:pt x="8313" y="2272"/>
                  <a:pt x="8313" y="3265"/>
                </a:cubicBezTo>
                <a:lnTo>
                  <a:pt x="8313" y="8142"/>
                </a:lnTo>
                <a:cubicBezTo>
                  <a:pt x="8313" y="8237"/>
                  <a:pt x="8237" y="8313"/>
                  <a:pt x="8142" y="8313"/>
                </a:cubicBezTo>
                <a:lnTo>
                  <a:pt x="3265" y="8313"/>
                </a:lnTo>
                <a:cubicBezTo>
                  <a:pt x="2272" y="8313"/>
                  <a:pt x="1466" y="7507"/>
                  <a:pt x="1466" y="6514"/>
                </a:cubicBezTo>
                <a:lnTo>
                  <a:pt x="1466" y="1466"/>
                </a:lnTo>
                <a:close/>
                <a:moveTo>
                  <a:pt x="15086" y="1466"/>
                </a:moveTo>
                <a:lnTo>
                  <a:pt x="20134" y="1466"/>
                </a:lnTo>
                <a:lnTo>
                  <a:pt x="20134" y="6514"/>
                </a:lnTo>
                <a:cubicBezTo>
                  <a:pt x="20134" y="7507"/>
                  <a:pt x="19328" y="8313"/>
                  <a:pt x="18335" y="8313"/>
                </a:cubicBezTo>
                <a:lnTo>
                  <a:pt x="13458" y="8313"/>
                </a:lnTo>
                <a:cubicBezTo>
                  <a:pt x="13363" y="8313"/>
                  <a:pt x="13287" y="8237"/>
                  <a:pt x="13287" y="8142"/>
                </a:cubicBezTo>
                <a:lnTo>
                  <a:pt x="13287" y="3265"/>
                </a:lnTo>
                <a:cubicBezTo>
                  <a:pt x="13287" y="2272"/>
                  <a:pt x="14093" y="1466"/>
                  <a:pt x="15086" y="1466"/>
                </a:cubicBezTo>
                <a:close/>
                <a:moveTo>
                  <a:pt x="9951" y="9781"/>
                </a:moveTo>
                <a:lnTo>
                  <a:pt x="11649" y="9781"/>
                </a:lnTo>
                <a:cubicBezTo>
                  <a:pt x="11743" y="9781"/>
                  <a:pt x="11819" y="9857"/>
                  <a:pt x="11819" y="9951"/>
                </a:cubicBezTo>
                <a:lnTo>
                  <a:pt x="11819" y="11649"/>
                </a:lnTo>
                <a:cubicBezTo>
                  <a:pt x="11820" y="11743"/>
                  <a:pt x="11744" y="11821"/>
                  <a:pt x="11649" y="11821"/>
                </a:cubicBezTo>
                <a:lnTo>
                  <a:pt x="9951" y="11821"/>
                </a:lnTo>
                <a:cubicBezTo>
                  <a:pt x="9857" y="11821"/>
                  <a:pt x="9779" y="11743"/>
                  <a:pt x="9779" y="11649"/>
                </a:cubicBezTo>
                <a:lnTo>
                  <a:pt x="9779" y="9951"/>
                </a:lnTo>
                <a:cubicBezTo>
                  <a:pt x="9779" y="9857"/>
                  <a:pt x="9857" y="9781"/>
                  <a:pt x="9951" y="9781"/>
                </a:cubicBezTo>
                <a:close/>
                <a:moveTo>
                  <a:pt x="3265" y="13287"/>
                </a:moveTo>
                <a:lnTo>
                  <a:pt x="8142" y="13287"/>
                </a:lnTo>
                <a:cubicBezTo>
                  <a:pt x="8237" y="13287"/>
                  <a:pt x="8313" y="13363"/>
                  <a:pt x="8313" y="13458"/>
                </a:cubicBezTo>
                <a:lnTo>
                  <a:pt x="8313" y="18335"/>
                </a:lnTo>
                <a:cubicBezTo>
                  <a:pt x="8313" y="19328"/>
                  <a:pt x="7507" y="20134"/>
                  <a:pt x="6514" y="20134"/>
                </a:cubicBezTo>
                <a:lnTo>
                  <a:pt x="1466" y="20134"/>
                </a:lnTo>
                <a:lnTo>
                  <a:pt x="1466" y="15086"/>
                </a:lnTo>
                <a:cubicBezTo>
                  <a:pt x="1466" y="14093"/>
                  <a:pt x="2272" y="13287"/>
                  <a:pt x="3265" y="13287"/>
                </a:cubicBezTo>
                <a:close/>
                <a:moveTo>
                  <a:pt x="13458" y="13287"/>
                </a:moveTo>
                <a:lnTo>
                  <a:pt x="18335" y="13287"/>
                </a:lnTo>
                <a:cubicBezTo>
                  <a:pt x="19328" y="13287"/>
                  <a:pt x="20134" y="14093"/>
                  <a:pt x="20134" y="15086"/>
                </a:cubicBezTo>
                <a:lnTo>
                  <a:pt x="20134" y="20134"/>
                </a:lnTo>
                <a:lnTo>
                  <a:pt x="15086" y="20134"/>
                </a:lnTo>
                <a:cubicBezTo>
                  <a:pt x="14093" y="20134"/>
                  <a:pt x="13287" y="19328"/>
                  <a:pt x="13287" y="18335"/>
                </a:cubicBezTo>
                <a:lnTo>
                  <a:pt x="13287" y="13458"/>
                </a:lnTo>
                <a:cubicBezTo>
                  <a:pt x="13287" y="13363"/>
                  <a:pt x="13363" y="13287"/>
                  <a:pt x="13458" y="13287"/>
                </a:cubicBezTo>
                <a:close/>
              </a:path>
            </a:pathLst>
          </a:custGeom>
          <a:solidFill>
            <a:schemeClr val="accent1">
              <a:hueOff val="114395"/>
              <a:lumOff val="-24975"/>
              <a:alpha val="5108"/>
            </a:schemeClr>
          </a:solidFill>
          <a:ln w="12700">
            <a:miter lim="400000"/>
          </a:ln>
        </p:spPr>
        <p:txBody>
          <a:bodyPr lIns="0" tIns="0" rIns="0" bIns="0" anchor="ctr"/>
          <a:lstStyle/>
          <a:p>
            <a:pPr>
              <a:defRPr b="0" sz="3200">
                <a:solidFill>
                  <a:srgbClr val="FFFFFF"/>
                </a:solidFill>
                <a:latin typeface="Avenir Book"/>
                <a:ea typeface="Avenir Book"/>
                <a:cs typeface="Avenir Book"/>
                <a:sym typeface="Avenir Book"/>
              </a:defRPr>
            </a:pP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863600"/>
          </a:xfrm>
          <a:prstGeom prst="rect">
            <a:avLst/>
          </a:prstGeom>
        </p:spPr>
        <p:txBody>
          <a:bodyPr anchor="t">
            <a:spAutoFit/>
          </a:bodyPr>
          <a:lstStyle>
            <a:lvl1pPr marL="0" indent="0" algn="ctr">
              <a:spcBef>
                <a:spcPts val="0"/>
              </a:spcBef>
              <a:buSzTx/>
              <a:buNone/>
              <a:defRPr spc="448" sz="3200">
                <a:solidFill>
                  <a:schemeClr val="accent3"/>
                </a:solidFill>
                <a:latin typeface="Cairo Regular"/>
                <a:ea typeface="Cairo Regular"/>
                <a:cs typeface="Cairo Regular"/>
                <a:sym typeface="Cairo Regular"/>
              </a:defRPr>
            </a:lvl1pPr>
          </a:lstStyle>
          <a:p>
            <a:pPr/>
            <a:r>
              <a:t>–Johnny Appleseed</a:t>
            </a:r>
          </a:p>
        </p:txBody>
      </p:sp>
      <p:sp>
        <p:nvSpPr>
          <p:cNvPr id="94" name="“Type a quote here.”"/>
          <p:cNvSpPr txBox="1"/>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WeCode"/>
          <p:cNvSpPr txBox="1"/>
          <p:nvPr/>
        </p:nvSpPr>
        <p:spPr>
          <a:xfrm>
            <a:off x="8581239" y="4053264"/>
            <a:ext cx="722152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12000">
                <a:solidFill>
                  <a:srgbClr val="FFFFFF"/>
                </a:solidFill>
                <a:latin typeface="Avenir Black"/>
                <a:ea typeface="Avenir Black"/>
                <a:cs typeface="Avenir Black"/>
                <a:sym typeface="Avenir Black"/>
              </a:defRPr>
            </a:lvl1pPr>
          </a:lstStyle>
          <a:p>
            <a:pPr/>
            <a:r>
              <a:t>WeCode</a:t>
            </a:r>
          </a:p>
        </p:txBody>
      </p:sp>
      <p:sp>
        <p:nvSpPr>
          <p:cNvPr id="120" name="Mobile Application Development Bootcamp 2021-2022"/>
          <p:cNvSpPr txBox="1"/>
          <p:nvPr/>
        </p:nvSpPr>
        <p:spPr>
          <a:xfrm>
            <a:off x="5897098" y="6423677"/>
            <a:ext cx="12589804"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5500">
                <a:solidFill>
                  <a:srgbClr val="FFFFFF"/>
                </a:solidFill>
                <a:latin typeface="Avenir Next Ultra Light"/>
                <a:ea typeface="Avenir Next Ultra Light"/>
                <a:cs typeface="Avenir Next Ultra Light"/>
                <a:sym typeface="Avenir Next Ultra Light"/>
              </a:defRPr>
            </a:lvl1pPr>
          </a:lstStyle>
          <a:p>
            <a:pPr/>
            <a:r>
              <a:t>Mobile Application Development Bootcamp 2021-2022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Mobile App Development Process"/>
          <p:cNvSpPr txBox="1"/>
          <p:nvPr/>
        </p:nvSpPr>
        <p:spPr>
          <a:xfrm>
            <a:off x="3559429" y="6755099"/>
            <a:ext cx="17265142"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8500">
                <a:solidFill>
                  <a:srgbClr val="FFFFFF"/>
                </a:solidFill>
                <a:latin typeface="Avenir Next Ultra Light"/>
                <a:ea typeface="Avenir Next Ultra Light"/>
                <a:cs typeface="Avenir Next Ultra Light"/>
                <a:sym typeface="Avenir Next Ultra Light"/>
              </a:defRPr>
            </a:lvl1pPr>
          </a:lstStyle>
          <a:p>
            <a:pPr/>
            <a:r>
              <a:t>Mobile App Development Process</a:t>
            </a:r>
          </a:p>
        </p:txBody>
      </p:sp>
      <p:sp>
        <p:nvSpPr>
          <p:cNvPr id="123" name="Week #1 &gt; Lecture 3"/>
          <p:cNvSpPr txBox="1"/>
          <p:nvPr/>
        </p:nvSpPr>
        <p:spPr>
          <a:xfrm>
            <a:off x="6931992" y="5169815"/>
            <a:ext cx="10520016"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8500">
                <a:solidFill>
                  <a:srgbClr val="FFFFFF"/>
                </a:solidFill>
                <a:latin typeface="Avenir Next Ultra Light"/>
                <a:ea typeface="Avenir Next Ultra Light"/>
                <a:cs typeface="Avenir Next Ultra Light"/>
                <a:sym typeface="Avenir Next Ultra Light"/>
              </a:defRPr>
            </a:lvl1pPr>
          </a:lstStyle>
          <a:p>
            <a:pPr/>
            <a:r>
              <a:t>Week #1 &gt; Lecture 3</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1" name="Group"/>
          <p:cNvGrpSpPr/>
          <p:nvPr/>
        </p:nvGrpSpPr>
        <p:grpSpPr>
          <a:xfrm>
            <a:off x="2096920" y="3957986"/>
            <a:ext cx="9335461" cy="1439641"/>
            <a:chOff x="119021" y="2325991"/>
            <a:chExt cx="9335460" cy="1439640"/>
          </a:xfrm>
        </p:grpSpPr>
        <p:sp>
          <p:nvSpPr>
            <p:cNvPr id="127" name="1"/>
            <p:cNvSpPr/>
            <p:nvPr/>
          </p:nvSpPr>
          <p:spPr>
            <a:xfrm>
              <a:off x="1116330" y="232599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0">
                  <a:solidFill>
                    <a:srgbClr val="000000">
                      <a:alpha val="15216"/>
                    </a:srgbClr>
                  </a:solidFill>
                </a:defRPr>
              </a:lvl1pPr>
            </a:lstStyle>
            <a:p>
              <a:pPr/>
              <a:r>
                <a:t>1</a:t>
              </a:r>
            </a:p>
          </p:txBody>
        </p:sp>
        <p:grpSp>
          <p:nvGrpSpPr>
            <p:cNvPr id="130" name="Group"/>
            <p:cNvGrpSpPr/>
            <p:nvPr/>
          </p:nvGrpSpPr>
          <p:grpSpPr>
            <a:xfrm>
              <a:off x="119021" y="2496889"/>
              <a:ext cx="9335462" cy="1268743"/>
              <a:chOff x="0" y="615950"/>
              <a:chExt cx="9335460" cy="1268742"/>
            </a:xfrm>
          </p:grpSpPr>
          <p:sp>
            <p:nvSpPr>
              <p:cNvPr id="128" name="Define strategic goals for evolving the app Idea into a successful app"/>
              <p:cNvSpPr/>
              <p:nvPr/>
            </p:nvSpPr>
            <p:spPr>
              <a:xfrm>
                <a:off x="1913236" y="1884692"/>
                <a:ext cx="742222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just">
                  <a:defRPr b="0" sz="3200">
                    <a:solidFill>
                      <a:srgbClr val="FFFFFF"/>
                    </a:solidFill>
                    <a:latin typeface="Avenir Next Medium"/>
                    <a:ea typeface="Avenir Next Medium"/>
                    <a:cs typeface="Avenir Next Medium"/>
                    <a:sym typeface="Avenir Next Medium"/>
                  </a:defRPr>
                </a:lvl1pPr>
              </a:lstStyle>
              <a:p>
                <a:pPr/>
                <a:r>
                  <a:t>Define strategic goals for evolving the app Idea into a successful app</a:t>
                </a:r>
              </a:p>
            </p:txBody>
          </p:sp>
          <p:sp>
            <p:nvSpPr>
              <p:cNvPr id="129" name="Strategy"/>
              <p:cNvSpPr/>
              <p:nvPr/>
            </p:nvSpPr>
            <p:spPr>
              <a:xfrm>
                <a:off x="0" y="615950"/>
                <a:ext cx="722152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6500">
                    <a:solidFill>
                      <a:srgbClr val="FFFFFF"/>
                    </a:solidFill>
                    <a:latin typeface="Avenir Medium"/>
                    <a:ea typeface="Avenir Medium"/>
                    <a:cs typeface="Avenir Medium"/>
                    <a:sym typeface="Avenir Medium"/>
                  </a:defRPr>
                </a:lvl1pPr>
              </a:lstStyle>
              <a:p>
                <a:pPr/>
                <a:r>
                  <a:t>Strategy</a:t>
                </a:r>
              </a:p>
            </p:txBody>
          </p:sp>
        </p:grpSp>
      </p:grpSp>
      <p:grpSp>
        <p:nvGrpSpPr>
          <p:cNvPr id="136" name="Group"/>
          <p:cNvGrpSpPr/>
          <p:nvPr/>
        </p:nvGrpSpPr>
        <p:grpSpPr>
          <a:xfrm>
            <a:off x="11585038" y="7555052"/>
            <a:ext cx="10207873" cy="3388044"/>
            <a:chOff x="0" y="903177"/>
            <a:chExt cx="10207871" cy="3388043"/>
          </a:xfrm>
        </p:grpSpPr>
        <p:sp>
          <p:nvSpPr>
            <p:cNvPr id="132" name="2"/>
            <p:cNvSpPr/>
            <p:nvPr/>
          </p:nvSpPr>
          <p:spPr>
            <a:xfrm>
              <a:off x="1316229" y="232599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0">
                  <a:solidFill>
                    <a:srgbClr val="000000">
                      <a:alpha val="15216"/>
                    </a:srgbClr>
                  </a:solidFill>
                </a:defRPr>
              </a:lvl1pPr>
            </a:lstStyle>
            <a:p>
              <a:pPr/>
              <a:r>
                <a:t>2</a:t>
              </a:r>
            </a:p>
          </p:txBody>
        </p:sp>
        <p:grpSp>
          <p:nvGrpSpPr>
            <p:cNvPr id="135" name="Group"/>
            <p:cNvGrpSpPr/>
            <p:nvPr/>
          </p:nvGrpSpPr>
          <p:grpSpPr>
            <a:xfrm>
              <a:off x="-1" y="903177"/>
              <a:ext cx="10207873" cy="3388044"/>
              <a:chOff x="0" y="0"/>
              <a:chExt cx="10207871" cy="3388043"/>
            </a:xfrm>
          </p:grpSpPr>
          <p:sp>
            <p:nvSpPr>
              <p:cNvPr id="133" name="Identify requirements, most important features, define team structure , prepare a roadmap"/>
              <p:cNvSpPr txBox="1"/>
              <p:nvPr/>
            </p:nvSpPr>
            <p:spPr>
              <a:xfrm>
                <a:off x="2848537" y="1570268"/>
                <a:ext cx="7359335" cy="1817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just">
                  <a:defRPr b="0" sz="3200">
                    <a:solidFill>
                      <a:srgbClr val="FFFFFF"/>
                    </a:solidFill>
                    <a:latin typeface="Avenir Next Medium"/>
                    <a:ea typeface="Avenir Next Medium"/>
                    <a:cs typeface="Avenir Next Medium"/>
                    <a:sym typeface="Avenir Next Medium"/>
                  </a:defRPr>
                </a:lvl1pPr>
              </a:lstStyle>
              <a:p>
                <a:pPr/>
                <a:r>
                  <a:t>Identify requirements, most important features, define team structure , prepare a roadmap</a:t>
                </a:r>
              </a:p>
            </p:txBody>
          </p:sp>
          <p:sp>
            <p:nvSpPr>
              <p:cNvPr id="134" name="Planing"/>
              <p:cNvSpPr txBox="1"/>
              <p:nvPr/>
            </p:nvSpPr>
            <p:spPr>
              <a:xfrm>
                <a:off x="0" y="0"/>
                <a:ext cx="8078330" cy="18367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1">
                  <a:defRPr b="0" sz="6500">
                    <a:solidFill>
                      <a:srgbClr val="FFFFFF"/>
                    </a:solidFill>
                    <a:latin typeface="Avenir Medium"/>
                    <a:ea typeface="Avenir Medium"/>
                    <a:cs typeface="Avenir Medium"/>
                    <a:sym typeface="Avenir Medium"/>
                  </a:defRPr>
                </a:pPr>
                <a:r>
                  <a:t>Planing</a:t>
                </a:r>
              </a:p>
            </p:txBody>
          </p:sp>
        </p:gr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4" name="Group"/>
          <p:cNvGrpSpPr/>
          <p:nvPr/>
        </p:nvGrpSpPr>
        <p:grpSpPr>
          <a:xfrm>
            <a:off x="3094228" y="3519058"/>
            <a:ext cx="8732637" cy="1712537"/>
            <a:chOff x="1116330" y="2108960"/>
            <a:chExt cx="8732635" cy="1712535"/>
          </a:xfrm>
        </p:grpSpPr>
        <p:sp>
          <p:nvSpPr>
            <p:cNvPr id="140" name="3"/>
            <p:cNvSpPr/>
            <p:nvPr/>
          </p:nvSpPr>
          <p:spPr>
            <a:xfrm>
              <a:off x="1116330" y="232599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0">
                  <a:solidFill>
                    <a:srgbClr val="000000">
                      <a:alpha val="15216"/>
                    </a:srgbClr>
                  </a:solidFill>
                </a:defRPr>
              </a:lvl1pPr>
            </a:lstStyle>
            <a:p>
              <a:pPr/>
              <a:r>
                <a:t>3</a:t>
              </a:r>
            </a:p>
          </p:txBody>
        </p:sp>
        <p:grpSp>
          <p:nvGrpSpPr>
            <p:cNvPr id="143" name="Group"/>
            <p:cNvGrpSpPr/>
            <p:nvPr/>
          </p:nvGrpSpPr>
          <p:grpSpPr>
            <a:xfrm>
              <a:off x="1277816" y="2108960"/>
              <a:ext cx="8571150" cy="1712537"/>
              <a:chOff x="0" y="615950"/>
              <a:chExt cx="8571149" cy="1712535"/>
            </a:xfrm>
          </p:grpSpPr>
          <p:sp>
            <p:nvSpPr>
              <p:cNvPr id="141" name="Create easy to use seamless and effortless UI considering all a user needs, not what you think is good."/>
              <p:cNvSpPr/>
              <p:nvPr/>
            </p:nvSpPr>
            <p:spPr>
              <a:xfrm>
                <a:off x="1148925" y="2328485"/>
                <a:ext cx="742222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just">
                  <a:defRPr b="0" sz="3200">
                    <a:solidFill>
                      <a:srgbClr val="FFFFFF"/>
                    </a:solidFill>
                    <a:latin typeface="Avenir Next Medium"/>
                    <a:ea typeface="Avenir Next Medium"/>
                    <a:cs typeface="Avenir Next Medium"/>
                    <a:sym typeface="Avenir Next Medium"/>
                  </a:defRPr>
                </a:lvl1pPr>
              </a:lstStyle>
              <a:p>
                <a:pPr/>
                <a:r>
                  <a:t>Create easy to use seamless and effortless UI considering all a user needs, not what you think is good.</a:t>
                </a:r>
              </a:p>
            </p:txBody>
          </p:sp>
          <p:sp>
            <p:nvSpPr>
              <p:cNvPr id="142" name="UX/UI Design"/>
              <p:cNvSpPr/>
              <p:nvPr/>
            </p:nvSpPr>
            <p:spPr>
              <a:xfrm>
                <a:off x="0" y="615950"/>
                <a:ext cx="722152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6500">
                    <a:solidFill>
                      <a:srgbClr val="FFFFFF"/>
                    </a:solidFill>
                    <a:latin typeface="Avenir Medium"/>
                    <a:ea typeface="Avenir Medium"/>
                    <a:cs typeface="Avenir Medium"/>
                    <a:sym typeface="Avenir Medium"/>
                  </a:defRPr>
                </a:lvl1pPr>
              </a:lstStyle>
              <a:p>
                <a:pPr/>
                <a:r>
                  <a:t>UX/UI Design</a:t>
                </a:r>
              </a:p>
            </p:txBody>
          </p:sp>
        </p:grpSp>
      </p:grpSp>
      <p:grpSp>
        <p:nvGrpSpPr>
          <p:cNvPr id="149" name="Group"/>
          <p:cNvGrpSpPr/>
          <p:nvPr/>
        </p:nvGrpSpPr>
        <p:grpSpPr>
          <a:xfrm>
            <a:off x="12457475" y="6864706"/>
            <a:ext cx="8497159" cy="4684080"/>
            <a:chOff x="1116330" y="631970"/>
            <a:chExt cx="8497157" cy="4684079"/>
          </a:xfrm>
        </p:grpSpPr>
        <p:sp>
          <p:nvSpPr>
            <p:cNvPr id="145" name="4"/>
            <p:cNvSpPr/>
            <p:nvPr/>
          </p:nvSpPr>
          <p:spPr>
            <a:xfrm>
              <a:off x="1116330" y="232599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0">
                  <a:solidFill>
                    <a:srgbClr val="000000">
                      <a:alpha val="15216"/>
                    </a:srgbClr>
                  </a:solidFill>
                </a:defRPr>
              </a:lvl1pPr>
            </a:lstStyle>
            <a:p>
              <a:pPr/>
              <a:r>
                <a:t>4</a:t>
              </a:r>
            </a:p>
          </p:txBody>
        </p:sp>
        <p:grpSp>
          <p:nvGrpSpPr>
            <p:cNvPr id="148" name="Group"/>
            <p:cNvGrpSpPr/>
            <p:nvPr/>
          </p:nvGrpSpPr>
          <p:grpSpPr>
            <a:xfrm>
              <a:off x="1402689" y="631970"/>
              <a:ext cx="8210799" cy="4684080"/>
              <a:chOff x="0" y="0"/>
              <a:chExt cx="8210798" cy="4684079"/>
            </a:xfrm>
          </p:grpSpPr>
          <p:sp>
            <p:nvSpPr>
              <p:cNvPr id="146" name="Develop the backend and the frontend, consider security and usability , always keep scalability in mind"/>
              <p:cNvSpPr txBox="1"/>
              <p:nvPr/>
            </p:nvSpPr>
            <p:spPr>
              <a:xfrm>
                <a:off x="851465" y="2136664"/>
                <a:ext cx="7359334" cy="25474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just">
                  <a:defRPr b="0" sz="3200">
                    <a:solidFill>
                      <a:srgbClr val="FFFFFF"/>
                    </a:solidFill>
                    <a:latin typeface="Avenir Next Medium"/>
                    <a:ea typeface="Avenir Next Medium"/>
                    <a:cs typeface="Avenir Next Medium"/>
                    <a:sym typeface="Avenir Next Medium"/>
                  </a:defRPr>
                </a:lvl1pPr>
              </a:lstStyle>
              <a:p>
                <a:pPr/>
                <a:r>
                  <a:t>Develop the backend and the frontend, consider security and usability , always keep scalability in mind</a:t>
                </a:r>
              </a:p>
            </p:txBody>
          </p:sp>
          <p:sp>
            <p:nvSpPr>
              <p:cNvPr id="147" name="App Development"/>
              <p:cNvSpPr txBox="1"/>
              <p:nvPr/>
            </p:nvSpPr>
            <p:spPr>
              <a:xfrm>
                <a:off x="0" y="0"/>
                <a:ext cx="8078330" cy="2573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1">
                  <a:defRPr b="0" sz="6500">
                    <a:solidFill>
                      <a:srgbClr val="FFFFFF"/>
                    </a:solidFill>
                    <a:latin typeface="Avenir Medium"/>
                    <a:ea typeface="Avenir Medium"/>
                    <a:cs typeface="Avenir Medium"/>
                    <a:sym typeface="Avenir Medium"/>
                  </a:defRPr>
                </a:pPr>
                <a:r>
                  <a:t>App Development</a:t>
                </a:r>
              </a:p>
            </p:txBody>
          </p:sp>
        </p:gr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7" name="Group"/>
          <p:cNvGrpSpPr/>
          <p:nvPr/>
        </p:nvGrpSpPr>
        <p:grpSpPr>
          <a:xfrm>
            <a:off x="2146230" y="3543713"/>
            <a:ext cx="9680635" cy="1687882"/>
            <a:chOff x="168331" y="2133615"/>
            <a:chExt cx="9680633" cy="1687880"/>
          </a:xfrm>
        </p:grpSpPr>
        <p:sp>
          <p:nvSpPr>
            <p:cNvPr id="153" name="5"/>
            <p:cNvSpPr/>
            <p:nvPr/>
          </p:nvSpPr>
          <p:spPr>
            <a:xfrm>
              <a:off x="1116330" y="232599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0">
                  <a:solidFill>
                    <a:srgbClr val="000000">
                      <a:alpha val="15216"/>
                    </a:srgbClr>
                  </a:solidFill>
                </a:defRPr>
              </a:lvl1pPr>
            </a:lstStyle>
            <a:p>
              <a:pPr/>
              <a:r>
                <a:t>5</a:t>
              </a:r>
            </a:p>
          </p:txBody>
        </p:sp>
        <p:grpSp>
          <p:nvGrpSpPr>
            <p:cNvPr id="156" name="Group"/>
            <p:cNvGrpSpPr/>
            <p:nvPr/>
          </p:nvGrpSpPr>
          <p:grpSpPr>
            <a:xfrm>
              <a:off x="168331" y="2133615"/>
              <a:ext cx="9680635" cy="1687882"/>
              <a:chOff x="0" y="615950"/>
              <a:chExt cx="9680633" cy="1687880"/>
            </a:xfrm>
          </p:grpSpPr>
          <p:sp>
            <p:nvSpPr>
              <p:cNvPr id="154" name="Validate the App’s quality, testing will include high traffic, load, crash, user testing"/>
              <p:cNvSpPr/>
              <p:nvPr/>
            </p:nvSpPr>
            <p:spPr>
              <a:xfrm>
                <a:off x="2258409" y="2303830"/>
                <a:ext cx="742222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just">
                  <a:defRPr b="0" sz="3200">
                    <a:solidFill>
                      <a:srgbClr val="FFFFFF"/>
                    </a:solidFill>
                    <a:latin typeface="Avenir Next Medium"/>
                    <a:ea typeface="Avenir Next Medium"/>
                    <a:cs typeface="Avenir Next Medium"/>
                    <a:sym typeface="Avenir Next Medium"/>
                  </a:defRPr>
                </a:lvl1pPr>
              </a:lstStyle>
              <a:p>
                <a:pPr/>
                <a:r>
                  <a:t>Validate the App’s quality, testing will include high traffic, load, crash, user testing</a:t>
                </a:r>
              </a:p>
            </p:txBody>
          </p:sp>
          <p:sp>
            <p:nvSpPr>
              <p:cNvPr id="155" name="Testing"/>
              <p:cNvSpPr/>
              <p:nvPr/>
            </p:nvSpPr>
            <p:spPr>
              <a:xfrm>
                <a:off x="0" y="615950"/>
                <a:ext cx="722152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6500">
                    <a:solidFill>
                      <a:srgbClr val="FFFFFF"/>
                    </a:solidFill>
                    <a:latin typeface="Avenir Medium"/>
                    <a:ea typeface="Avenir Medium"/>
                    <a:cs typeface="Avenir Medium"/>
                    <a:sym typeface="Avenir Medium"/>
                  </a:defRPr>
                </a:lvl1pPr>
              </a:lstStyle>
              <a:p>
                <a:pPr/>
                <a:r>
                  <a:t>Testing</a:t>
                </a:r>
              </a:p>
            </p:txBody>
          </p:sp>
        </p:grpSp>
      </p:grpSp>
      <p:grpSp>
        <p:nvGrpSpPr>
          <p:cNvPr id="162" name="Group"/>
          <p:cNvGrpSpPr/>
          <p:nvPr/>
        </p:nvGrpSpPr>
        <p:grpSpPr>
          <a:xfrm>
            <a:off x="11757625" y="7111258"/>
            <a:ext cx="9418906" cy="4560804"/>
            <a:chOff x="416480" y="755246"/>
            <a:chExt cx="9418904" cy="4560803"/>
          </a:xfrm>
        </p:grpSpPr>
        <p:sp>
          <p:nvSpPr>
            <p:cNvPr id="158" name="6"/>
            <p:cNvSpPr/>
            <p:nvPr/>
          </p:nvSpPr>
          <p:spPr>
            <a:xfrm>
              <a:off x="1116330" y="232599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0">
                  <a:solidFill>
                    <a:srgbClr val="000000">
                      <a:alpha val="15216"/>
                    </a:srgbClr>
                  </a:solidFill>
                </a:defRPr>
              </a:lvl1pPr>
            </a:lstStyle>
            <a:p>
              <a:pPr/>
              <a:r>
                <a:t>6</a:t>
              </a:r>
            </a:p>
          </p:txBody>
        </p:sp>
        <p:grpSp>
          <p:nvGrpSpPr>
            <p:cNvPr id="161" name="Group"/>
            <p:cNvGrpSpPr/>
            <p:nvPr/>
          </p:nvGrpSpPr>
          <p:grpSpPr>
            <a:xfrm>
              <a:off x="416480" y="755246"/>
              <a:ext cx="9418905" cy="4560804"/>
              <a:chOff x="0" y="0"/>
              <a:chExt cx="9418904" cy="4560803"/>
            </a:xfrm>
          </p:grpSpPr>
          <p:sp>
            <p:nvSpPr>
              <p:cNvPr id="159" name="Releasing the app process for all platforms, regarding each platform compliance there is some steps we should consider."/>
              <p:cNvSpPr txBox="1"/>
              <p:nvPr/>
            </p:nvSpPr>
            <p:spPr>
              <a:xfrm>
                <a:off x="2059570" y="2013388"/>
                <a:ext cx="7359335" cy="25474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just">
                  <a:defRPr b="0" sz="3200">
                    <a:solidFill>
                      <a:srgbClr val="FFFFFF"/>
                    </a:solidFill>
                    <a:latin typeface="Avenir Next Medium"/>
                    <a:ea typeface="Avenir Next Medium"/>
                    <a:cs typeface="Avenir Next Medium"/>
                    <a:sym typeface="Avenir Next Medium"/>
                  </a:defRPr>
                </a:lvl1pPr>
              </a:lstStyle>
              <a:p>
                <a:pPr/>
                <a:r>
                  <a:t>Releasing the app process for all platforms, regarding each platform compliance there is some steps we should consider.</a:t>
                </a:r>
              </a:p>
            </p:txBody>
          </p:sp>
          <p:sp>
            <p:nvSpPr>
              <p:cNvPr id="160" name="Deployment"/>
              <p:cNvSpPr txBox="1"/>
              <p:nvPr/>
            </p:nvSpPr>
            <p:spPr>
              <a:xfrm>
                <a:off x="0" y="0"/>
                <a:ext cx="8078330" cy="2573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1">
                  <a:defRPr b="0" sz="6500">
                    <a:solidFill>
                      <a:srgbClr val="FFFFFF"/>
                    </a:solidFill>
                    <a:latin typeface="Avenir Medium"/>
                    <a:ea typeface="Avenir Medium"/>
                    <a:cs typeface="Avenir Medium"/>
                    <a:sym typeface="Avenir Medium"/>
                  </a:defRPr>
                </a:pPr>
                <a:r>
                  <a:t>Deployment</a:t>
                </a:r>
              </a:p>
            </p:txBody>
          </p:sp>
        </p:gr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As developers we specifically focus on app development, but it is always good to know other steps."/>
          <p:cNvSpPr txBox="1"/>
          <p:nvPr/>
        </p:nvSpPr>
        <p:spPr>
          <a:xfrm>
            <a:off x="6204470" y="6248400"/>
            <a:ext cx="11975060"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0" sz="3200">
                <a:solidFill>
                  <a:srgbClr val="FFFFFF"/>
                </a:solidFill>
                <a:latin typeface="Avenir Next Medium"/>
                <a:ea typeface="Avenir Next Medium"/>
                <a:cs typeface="Avenir Next Medium"/>
                <a:sym typeface="Avenir Next Medium"/>
              </a:defRPr>
            </a:lvl1pPr>
          </a:lstStyle>
          <a:p>
            <a:pPr/>
            <a:r>
              <a:t>As developers we specifically focus on app development, but it is always good to know other steps.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Mobile Application Development Approaches"/>
          <p:cNvSpPr txBox="1"/>
          <p:nvPr/>
        </p:nvSpPr>
        <p:spPr>
          <a:xfrm>
            <a:off x="5897098" y="5854699"/>
            <a:ext cx="12589804"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5500">
                <a:solidFill>
                  <a:srgbClr val="FFFFFF"/>
                </a:solidFill>
                <a:latin typeface="Avenir Next Ultra Light"/>
                <a:ea typeface="Avenir Next Ultra Light"/>
                <a:cs typeface="Avenir Next Ultra Light"/>
                <a:sym typeface="Avenir Next Ultra Light"/>
              </a:defRPr>
            </a:lvl1pPr>
          </a:lstStyle>
          <a:p>
            <a:pPr/>
            <a:r>
              <a:t>Mobile Application Development Approaches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4" name="Group"/>
          <p:cNvGrpSpPr/>
          <p:nvPr/>
        </p:nvGrpSpPr>
        <p:grpSpPr>
          <a:xfrm>
            <a:off x="3465307" y="2753318"/>
            <a:ext cx="13131635" cy="3142246"/>
            <a:chOff x="0" y="0"/>
            <a:chExt cx="13131633" cy="3142245"/>
          </a:xfrm>
        </p:grpSpPr>
        <p:sp>
          <p:nvSpPr>
            <p:cNvPr id="172" name="Native mobile applications are written in the programming language and frameworks provided by the platform owner and running directly on the operating system of the device such as iOS and Android."/>
            <p:cNvSpPr txBox="1"/>
            <p:nvPr/>
          </p:nvSpPr>
          <p:spPr>
            <a:xfrm>
              <a:off x="73965" y="1364245"/>
              <a:ext cx="13057669" cy="177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just">
                <a:defRPr b="0" sz="3200">
                  <a:solidFill>
                    <a:srgbClr val="FFFFFF"/>
                  </a:solidFill>
                  <a:latin typeface="Avenir Next Medium"/>
                  <a:ea typeface="Avenir Next Medium"/>
                  <a:cs typeface="Avenir Next Medium"/>
                  <a:sym typeface="Avenir Next Medium"/>
                </a:defRPr>
              </a:lvl1pPr>
            </a:lstStyle>
            <a:p>
              <a:pPr/>
              <a:r>
                <a:t>Native mobile applications are written in the programming language and frameworks provided by the platform owner and running directly on the operating system of the device such as iOS and Android.</a:t>
              </a:r>
            </a:p>
          </p:txBody>
        </p:sp>
        <p:sp>
          <p:nvSpPr>
            <p:cNvPr id="173" name="Native Applications"/>
            <p:cNvSpPr txBox="1"/>
            <p:nvPr/>
          </p:nvSpPr>
          <p:spPr>
            <a:xfrm>
              <a:off x="0" y="0"/>
              <a:ext cx="6865722" cy="1066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just">
                <a:defRPr sz="5600">
                  <a:solidFill>
                    <a:srgbClr val="FFFFFF"/>
                  </a:solidFill>
                  <a:latin typeface="Avenir Next Regular"/>
                  <a:ea typeface="Avenir Next Regular"/>
                  <a:cs typeface="Avenir Next Regular"/>
                  <a:sym typeface="Avenir Next Regular"/>
                </a:defRPr>
              </a:lvl1pPr>
            </a:lstStyle>
            <a:p>
              <a:pPr/>
              <a:r>
                <a:t>Native Applications</a:t>
              </a:r>
            </a:p>
          </p:txBody>
        </p:sp>
      </p:grpSp>
      <p:pic>
        <p:nvPicPr>
          <p:cNvPr id="175" name="icons8-c++-50.png" descr="icons8-c++-50.png"/>
          <p:cNvPicPr>
            <a:picLocks noChangeAspect="1"/>
          </p:cNvPicPr>
          <p:nvPr/>
        </p:nvPicPr>
        <p:blipFill>
          <a:blip r:embed="rId3">
            <a:extLst/>
          </a:blip>
          <a:stretch>
            <a:fillRect/>
          </a:stretch>
        </p:blipFill>
        <p:spPr>
          <a:xfrm>
            <a:off x="20253920" y="2997102"/>
            <a:ext cx="1066801" cy="1166038"/>
          </a:xfrm>
          <a:prstGeom prst="rect">
            <a:avLst/>
          </a:prstGeom>
          <a:ln w="12700">
            <a:miter lim="400000"/>
          </a:ln>
        </p:spPr>
      </p:pic>
      <p:pic>
        <p:nvPicPr>
          <p:cNvPr id="176" name="icons8-java-100.png" descr="icons8-java-100.png"/>
          <p:cNvPicPr>
            <a:picLocks noChangeAspect="1"/>
          </p:cNvPicPr>
          <p:nvPr/>
        </p:nvPicPr>
        <p:blipFill>
          <a:blip r:embed="rId4">
            <a:extLst/>
          </a:blip>
          <a:stretch>
            <a:fillRect/>
          </a:stretch>
        </p:blipFill>
        <p:spPr>
          <a:xfrm>
            <a:off x="20360600" y="4911830"/>
            <a:ext cx="853441" cy="1066801"/>
          </a:xfrm>
          <a:prstGeom prst="rect">
            <a:avLst/>
          </a:prstGeom>
          <a:ln w="12700">
            <a:miter lim="400000"/>
          </a:ln>
        </p:spPr>
      </p:pic>
      <p:pic>
        <p:nvPicPr>
          <p:cNvPr id="177" name="icons8-kotlin-100.png" descr="icons8-kotlin-100.png"/>
          <p:cNvPicPr>
            <a:picLocks noChangeAspect="1"/>
          </p:cNvPicPr>
          <p:nvPr/>
        </p:nvPicPr>
        <p:blipFill>
          <a:blip r:embed="rId5">
            <a:extLst/>
          </a:blip>
          <a:stretch>
            <a:fillRect/>
          </a:stretch>
        </p:blipFill>
        <p:spPr>
          <a:xfrm>
            <a:off x="18662056" y="4967839"/>
            <a:ext cx="954783" cy="954784"/>
          </a:xfrm>
          <a:prstGeom prst="rect">
            <a:avLst/>
          </a:prstGeom>
          <a:ln w="12700">
            <a:miter lim="400000"/>
          </a:ln>
        </p:spPr>
      </p:pic>
      <p:pic>
        <p:nvPicPr>
          <p:cNvPr id="178" name="icons8-swift-50.png" descr="icons8-swift-50.png"/>
          <p:cNvPicPr>
            <a:picLocks noChangeAspect="1"/>
          </p:cNvPicPr>
          <p:nvPr/>
        </p:nvPicPr>
        <p:blipFill>
          <a:blip r:embed="rId6">
            <a:extLst/>
          </a:blip>
          <a:stretch>
            <a:fillRect/>
          </a:stretch>
        </p:blipFill>
        <p:spPr>
          <a:xfrm>
            <a:off x="18487456" y="3046720"/>
            <a:ext cx="1066801" cy="1066801"/>
          </a:xfrm>
          <a:prstGeom prst="rect">
            <a:avLst/>
          </a:prstGeom>
          <a:ln w="12700">
            <a:miter lim="400000"/>
          </a:ln>
        </p:spPr>
      </p:pic>
      <p:grpSp>
        <p:nvGrpSpPr>
          <p:cNvPr id="181" name="Group"/>
          <p:cNvGrpSpPr/>
          <p:nvPr/>
        </p:nvGrpSpPr>
        <p:grpSpPr>
          <a:xfrm>
            <a:off x="3465307" y="8538278"/>
            <a:ext cx="13131635" cy="1856566"/>
            <a:chOff x="0" y="533399"/>
            <a:chExt cx="13131633" cy="1856565"/>
          </a:xfrm>
        </p:grpSpPr>
        <p:sp>
          <p:nvSpPr>
            <p:cNvPr id="179" name="Cross-platform native mobile applications can be written in variety of different programming languages and frameworks, but they are compiled into a native application running directly on the operating system of the device."/>
            <p:cNvSpPr/>
            <p:nvPr/>
          </p:nvSpPr>
          <p:spPr>
            <a:xfrm>
              <a:off x="73965" y="2389965"/>
              <a:ext cx="1305766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just">
                <a:defRPr b="0" sz="3200">
                  <a:solidFill>
                    <a:srgbClr val="FFFFFF"/>
                  </a:solidFill>
                  <a:latin typeface="Avenir Next Medium"/>
                  <a:ea typeface="Avenir Next Medium"/>
                  <a:cs typeface="Avenir Next Medium"/>
                  <a:sym typeface="Avenir Next Medium"/>
                </a:defRPr>
              </a:lvl1pPr>
            </a:lstStyle>
            <a:p>
              <a:pPr/>
              <a:r>
                <a:t>Cross-platform native mobile applications can be written in variety of different programming languages and frameworks, but they are compiled into a native application running directly on the operating system of the device. </a:t>
              </a:r>
            </a:p>
          </p:txBody>
        </p:sp>
        <p:sp>
          <p:nvSpPr>
            <p:cNvPr id="180" name="Cross-Platform Applications"/>
            <p:cNvSpPr/>
            <p:nvPr/>
          </p:nvSpPr>
          <p:spPr>
            <a:xfrm>
              <a:off x="0" y="533399"/>
              <a:ext cx="1270000"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just">
                <a:defRPr sz="5600">
                  <a:solidFill>
                    <a:srgbClr val="FFFFFF"/>
                  </a:solidFill>
                  <a:latin typeface="Avenir Next Regular"/>
                  <a:ea typeface="Avenir Next Regular"/>
                  <a:cs typeface="Avenir Next Regular"/>
                  <a:sym typeface="Avenir Next Regular"/>
                </a:defRPr>
              </a:lvl1pPr>
            </a:lstStyle>
            <a:p>
              <a:pPr/>
              <a:r>
                <a:t>Cross-Platform Applications</a:t>
              </a:r>
            </a:p>
          </p:txBody>
        </p:sp>
      </p:grpSp>
      <p:pic>
        <p:nvPicPr>
          <p:cNvPr id="182" name="icons8-flutter-144.png" descr="icons8-flutter-144.png"/>
          <p:cNvPicPr>
            <a:picLocks noChangeAspect="1"/>
          </p:cNvPicPr>
          <p:nvPr/>
        </p:nvPicPr>
        <p:blipFill>
          <a:blip r:embed="rId7">
            <a:extLst/>
          </a:blip>
          <a:stretch>
            <a:fillRect/>
          </a:stretch>
        </p:blipFill>
        <p:spPr>
          <a:xfrm>
            <a:off x="18535789" y="9237615"/>
            <a:ext cx="970137" cy="1229751"/>
          </a:xfrm>
          <a:prstGeom prst="rect">
            <a:avLst/>
          </a:prstGeom>
          <a:ln w="12700">
            <a:miter lim="400000"/>
          </a:ln>
        </p:spPr>
      </p:pic>
      <p:pic>
        <p:nvPicPr>
          <p:cNvPr id="183" name="icons8-react-native-100.png" descr="icons8-react-native-100.png"/>
          <p:cNvPicPr>
            <a:picLocks noChangeAspect="1"/>
          </p:cNvPicPr>
          <p:nvPr/>
        </p:nvPicPr>
        <p:blipFill>
          <a:blip r:embed="rId8">
            <a:extLst/>
          </a:blip>
          <a:stretch>
            <a:fillRect/>
          </a:stretch>
        </p:blipFill>
        <p:spPr>
          <a:xfrm>
            <a:off x="20099246" y="9237615"/>
            <a:ext cx="1376149" cy="122975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9" name="Group"/>
          <p:cNvGrpSpPr/>
          <p:nvPr/>
        </p:nvGrpSpPr>
        <p:grpSpPr>
          <a:xfrm>
            <a:off x="3477635" y="2448441"/>
            <a:ext cx="13106979" cy="2175595"/>
            <a:chOff x="0" y="533399"/>
            <a:chExt cx="13106978" cy="2175593"/>
          </a:xfrm>
        </p:grpSpPr>
        <p:sp>
          <p:nvSpPr>
            <p:cNvPr id="187" name="Hybrid mobile applications are built with standard web technologies - such as JavaScript, CSS, and HTML5 - and they are bundled as app installation packages. Contrary to the native apps, hybrid apps work on a 'web container' which provides a browser runt"/>
            <p:cNvSpPr/>
            <p:nvPr/>
          </p:nvSpPr>
          <p:spPr>
            <a:xfrm>
              <a:off x="49310" y="2708993"/>
              <a:ext cx="1305766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just">
                <a:defRPr b="0" sz="3200">
                  <a:solidFill>
                    <a:srgbClr val="FFFFFF"/>
                  </a:solidFill>
                  <a:latin typeface="Avenir Next Medium"/>
                  <a:ea typeface="Avenir Next Medium"/>
                  <a:cs typeface="Avenir Next Medium"/>
                  <a:sym typeface="Avenir Next Medium"/>
                </a:defRPr>
              </a:lvl1pPr>
            </a:lstStyle>
            <a:p>
              <a:pPr/>
              <a:r>
                <a:t>Hybrid mobile applications are built with standard web technologies - such as JavaScript, CSS, and HTML5 - and they are bundled as app installation packages. Contrary to the native apps, hybrid apps work on a 'web container' which provides a browser runtime and a bridge for native device APIs via Apache Cordova. </a:t>
              </a:r>
            </a:p>
          </p:txBody>
        </p:sp>
        <p:sp>
          <p:nvSpPr>
            <p:cNvPr id="188" name="Hybrid-Web Applications"/>
            <p:cNvSpPr/>
            <p:nvPr/>
          </p:nvSpPr>
          <p:spPr>
            <a:xfrm>
              <a:off x="0" y="533399"/>
              <a:ext cx="1270000"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just">
                <a:defRPr sz="5600">
                  <a:solidFill>
                    <a:srgbClr val="FFFFFF"/>
                  </a:solidFill>
                  <a:latin typeface="Avenir Next Regular"/>
                  <a:ea typeface="Avenir Next Regular"/>
                  <a:cs typeface="Avenir Next Regular"/>
                  <a:sym typeface="Avenir Next Regular"/>
                </a:defRPr>
              </a:lvl1pPr>
            </a:lstStyle>
            <a:p>
              <a:pPr/>
              <a:r>
                <a:t>Hybrid-Web Applications</a:t>
              </a:r>
            </a:p>
          </p:txBody>
        </p:sp>
      </p:grpSp>
      <p:grpSp>
        <p:nvGrpSpPr>
          <p:cNvPr id="192" name="Group"/>
          <p:cNvGrpSpPr/>
          <p:nvPr/>
        </p:nvGrpSpPr>
        <p:grpSpPr>
          <a:xfrm>
            <a:off x="3465307" y="8267070"/>
            <a:ext cx="13131635" cy="2349671"/>
            <a:chOff x="0" y="533399"/>
            <a:chExt cx="13131633" cy="2349670"/>
          </a:xfrm>
        </p:grpSpPr>
        <p:sp>
          <p:nvSpPr>
            <p:cNvPr id="190" name="PWAs offer an alternative approach to traditional mobile app development by skipping app store delivery and app installations. PWAs are web applications that utilize a set of browser capabilities - such as working offline, running a background process, a"/>
            <p:cNvSpPr/>
            <p:nvPr/>
          </p:nvSpPr>
          <p:spPr>
            <a:xfrm>
              <a:off x="73965" y="2883070"/>
              <a:ext cx="1305766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just">
                <a:defRPr b="0" sz="3200">
                  <a:solidFill>
                    <a:srgbClr val="FFFFFF"/>
                  </a:solidFill>
                  <a:latin typeface="Avenir Next Medium"/>
                  <a:ea typeface="Avenir Next Medium"/>
                  <a:cs typeface="Avenir Next Medium"/>
                  <a:sym typeface="Avenir Next Medium"/>
                </a:defRPr>
              </a:lvl1pPr>
            </a:lstStyle>
            <a:p>
              <a:pPr/>
              <a:r>
                <a:t>PWAs offer an alternative approach to traditional mobile app development by skipping app store delivery and app installations. PWAs are web applications that utilize a set of browser capabilities - such as working offline, running a background process, and adding a link to the device home screen -  to provide an 'app like' user experience.</a:t>
              </a:r>
            </a:p>
          </p:txBody>
        </p:sp>
        <p:sp>
          <p:nvSpPr>
            <p:cNvPr id="191" name="Progressive Web Applications"/>
            <p:cNvSpPr/>
            <p:nvPr/>
          </p:nvSpPr>
          <p:spPr>
            <a:xfrm>
              <a:off x="0" y="533399"/>
              <a:ext cx="1270000"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just">
                <a:defRPr sz="5600">
                  <a:solidFill>
                    <a:srgbClr val="FFFFFF"/>
                  </a:solidFill>
                  <a:latin typeface="Avenir Next Regular"/>
                  <a:ea typeface="Avenir Next Regular"/>
                  <a:cs typeface="Avenir Next Regular"/>
                  <a:sym typeface="Avenir Next Regular"/>
                </a:defRPr>
              </a:lvl1pPr>
            </a:lstStyle>
            <a:p>
              <a:pPr/>
              <a:r>
                <a:t>Progressive Web Applications</a:t>
              </a:r>
            </a:p>
          </p:txBody>
        </p:sp>
      </p:grpSp>
      <p:pic>
        <p:nvPicPr>
          <p:cNvPr id="193" name="icons8-flutter-144.png" descr="icons8-flutter-144.png"/>
          <p:cNvPicPr>
            <a:picLocks noChangeAspect="1"/>
          </p:cNvPicPr>
          <p:nvPr/>
        </p:nvPicPr>
        <p:blipFill>
          <a:blip r:embed="rId3">
            <a:extLst/>
          </a:blip>
          <a:stretch>
            <a:fillRect/>
          </a:stretch>
        </p:blipFill>
        <p:spPr>
          <a:xfrm>
            <a:off x="18535789" y="9237615"/>
            <a:ext cx="970137" cy="1229751"/>
          </a:xfrm>
          <a:prstGeom prst="rect">
            <a:avLst/>
          </a:prstGeom>
          <a:ln w="12700">
            <a:miter lim="400000"/>
          </a:ln>
        </p:spPr>
      </p:pic>
      <p:pic>
        <p:nvPicPr>
          <p:cNvPr id="194" name="icons8-css-100.png" descr="icons8-css-100.png"/>
          <p:cNvPicPr>
            <a:picLocks noChangeAspect="1"/>
          </p:cNvPicPr>
          <p:nvPr/>
        </p:nvPicPr>
        <p:blipFill>
          <a:blip r:embed="rId4">
            <a:extLst/>
          </a:blip>
          <a:stretch>
            <a:fillRect/>
          </a:stretch>
        </p:blipFill>
        <p:spPr>
          <a:xfrm>
            <a:off x="18385857" y="3136541"/>
            <a:ext cx="1270001" cy="1270001"/>
          </a:xfrm>
          <a:prstGeom prst="rect">
            <a:avLst/>
          </a:prstGeom>
          <a:ln w="12700">
            <a:miter lim="400000"/>
          </a:ln>
        </p:spPr>
      </p:pic>
      <p:pic>
        <p:nvPicPr>
          <p:cNvPr id="195" name="icons8-html-100.png" descr="icons8-html-100.png"/>
          <p:cNvPicPr>
            <a:picLocks noChangeAspect="1"/>
          </p:cNvPicPr>
          <p:nvPr/>
        </p:nvPicPr>
        <p:blipFill>
          <a:blip r:embed="rId5">
            <a:extLst/>
          </a:blip>
          <a:stretch>
            <a:fillRect/>
          </a:stretch>
        </p:blipFill>
        <p:spPr>
          <a:xfrm>
            <a:off x="18385857" y="4581568"/>
            <a:ext cx="1270001" cy="1270001"/>
          </a:xfrm>
          <a:prstGeom prst="rect">
            <a:avLst/>
          </a:prstGeom>
          <a:ln w="12700">
            <a:miter lim="400000"/>
          </a:ln>
        </p:spPr>
      </p:pic>
      <p:pic>
        <p:nvPicPr>
          <p:cNvPr id="196" name="icons8-js-100.png" descr="icons8-js-100.png"/>
          <p:cNvPicPr>
            <a:picLocks noChangeAspect="1"/>
          </p:cNvPicPr>
          <p:nvPr/>
        </p:nvPicPr>
        <p:blipFill>
          <a:blip r:embed="rId6">
            <a:extLst/>
          </a:blip>
          <a:stretch>
            <a:fillRect/>
          </a:stretch>
        </p:blipFill>
        <p:spPr>
          <a:xfrm>
            <a:off x="19782491" y="3136541"/>
            <a:ext cx="1270001" cy="1270001"/>
          </a:xfrm>
          <a:prstGeom prst="rect">
            <a:avLst/>
          </a:prstGeom>
          <a:ln w="12700">
            <a:miter lim="400000"/>
          </a:ln>
        </p:spPr>
      </p:pic>
      <p:pic>
        <p:nvPicPr>
          <p:cNvPr id="197" name="icons8-ionic-100.png" descr="icons8-ionic-100.png"/>
          <p:cNvPicPr>
            <a:picLocks noChangeAspect="1"/>
          </p:cNvPicPr>
          <p:nvPr/>
        </p:nvPicPr>
        <p:blipFill>
          <a:blip r:embed="rId7">
            <a:extLst/>
          </a:blip>
          <a:stretch>
            <a:fillRect/>
          </a:stretch>
        </p:blipFill>
        <p:spPr>
          <a:xfrm>
            <a:off x="19782491" y="4581568"/>
            <a:ext cx="1270001" cy="1270001"/>
          </a:xfrm>
          <a:prstGeom prst="rect">
            <a:avLst/>
          </a:prstGeom>
          <a:ln w="12700">
            <a:miter lim="400000"/>
          </a:ln>
        </p:spPr>
      </p:pic>
      <p:pic>
        <p:nvPicPr>
          <p:cNvPr id="198" name="icons8-vuejs-64.png" descr="icons8-vuejs-64.png"/>
          <p:cNvPicPr>
            <a:picLocks noChangeAspect="1"/>
          </p:cNvPicPr>
          <p:nvPr/>
        </p:nvPicPr>
        <p:blipFill>
          <a:blip r:embed="rId8">
            <a:extLst/>
          </a:blip>
          <a:stretch>
            <a:fillRect/>
          </a:stretch>
        </p:blipFill>
        <p:spPr>
          <a:xfrm>
            <a:off x="19350107" y="10950116"/>
            <a:ext cx="1270001" cy="1270001"/>
          </a:xfrm>
          <a:prstGeom prst="rect">
            <a:avLst/>
          </a:prstGeom>
          <a:ln w="12700">
            <a:miter lim="400000"/>
          </a:ln>
        </p:spPr>
      </p:pic>
      <p:pic>
        <p:nvPicPr>
          <p:cNvPr id="199" name="icons8-angularjs-100.png" descr="icons8-angularjs-100.png"/>
          <p:cNvPicPr>
            <a:picLocks noChangeAspect="1"/>
          </p:cNvPicPr>
          <p:nvPr/>
        </p:nvPicPr>
        <p:blipFill>
          <a:blip r:embed="rId9">
            <a:extLst/>
          </a:blip>
          <a:stretch>
            <a:fillRect/>
          </a:stretch>
        </p:blipFill>
        <p:spPr>
          <a:xfrm>
            <a:off x="20039426" y="9217490"/>
            <a:ext cx="1270001" cy="1270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