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Shape 124"/>
          <p:cNvSpPr/>
          <p:nvPr>
            <p:ph type="sldImg"/>
          </p:nvPr>
        </p:nvSpPr>
        <p:spPr>
          <a:prstGeom prst="rect">
            <a:avLst/>
          </a:prstGeom>
        </p:spPr>
        <p:txBody>
          <a:bodyPr/>
          <a:lstStyle/>
          <a:p>
            <a:pPr/>
          </a:p>
        </p:txBody>
      </p:sp>
      <p:sp>
        <p:nvSpPr>
          <p:cNvPr id="125" name="Shape 125"/>
          <p:cNvSpPr/>
          <p:nvPr>
            <p:ph type="body" sz="quarter" idx="1"/>
          </p:nvPr>
        </p:nvSpPr>
        <p:spPr>
          <a:prstGeom prst="rect">
            <a:avLst/>
          </a:prstGeom>
        </p:spPr>
        <p:txBody>
          <a:bodyPr/>
          <a:lstStyle/>
          <a:p>
            <a:pPr/>
            <a:r>
              <a:t>Hello every one and welcome to Week one of the Mobile Application bootcamp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Shape 129"/>
          <p:cNvSpPr/>
          <p:nvPr>
            <p:ph type="sldImg"/>
          </p:nvPr>
        </p:nvSpPr>
        <p:spPr>
          <a:prstGeom prst="rect">
            <a:avLst/>
          </a:prstGeom>
        </p:spPr>
        <p:txBody>
          <a:bodyPr/>
          <a:lstStyle/>
          <a:p>
            <a:pPr/>
          </a:p>
        </p:txBody>
      </p:sp>
      <p:sp>
        <p:nvSpPr>
          <p:cNvPr id="130" name="Shape 130"/>
          <p:cNvSpPr/>
          <p:nvPr>
            <p:ph type="body" sz="quarter" idx="1"/>
          </p:nvPr>
        </p:nvSpPr>
        <p:spPr>
          <a:prstGeom prst="rect">
            <a:avLst/>
          </a:prstGeom>
        </p:spPr>
        <p:txBody>
          <a:bodyPr/>
          <a:lstStyle/>
          <a:p>
            <a:pPr/>
            <a:r>
              <a:t>UX is a user’s ability to navigate your website, app or devices—and considers the thoughts, feelings and emotions they have during the experience. It’s a human-focused way of designing, led by the question: how will people interact with my website or app? Is it easy to navigate? Can I find what I want? Does it load quickly? Is the language digestible?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Shape 134"/>
          <p:cNvSpPr/>
          <p:nvPr>
            <p:ph type="sldImg"/>
          </p:nvPr>
        </p:nvSpPr>
        <p:spPr>
          <a:prstGeom prst="rect">
            <a:avLst/>
          </a:prstGeom>
        </p:spPr>
        <p:txBody>
          <a:bodyPr/>
          <a:lstStyle/>
          <a:p>
            <a:pPr/>
          </a:p>
        </p:txBody>
      </p:sp>
      <p:sp>
        <p:nvSpPr>
          <p:cNvPr id="135" name="Shape 135"/>
          <p:cNvSpPr/>
          <p:nvPr>
            <p:ph type="body" sz="quarter" idx="1"/>
          </p:nvPr>
        </p:nvSpPr>
        <p:spPr>
          <a:prstGeom prst="rect">
            <a:avLst/>
          </a:prstGeom>
        </p:spPr>
        <p:txBody>
          <a:bodyPr/>
          <a:lstStyle/>
          <a:p>
            <a:pPr/>
            <a:r>
              <a:t>The “UI” in UI design stands for “user interface.” The user interface is the graphical layout of an application. It consists of the buttons users click on, the text they read, the images, sliders, text entry fields, and all the rest of the items the user interacts with. This includes screen layout, transitions, interface animations and every single micro-interaction. Any sort of visual element, interaction, or animation must all be designed.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Shape 139"/>
          <p:cNvSpPr/>
          <p:nvPr>
            <p:ph type="sldImg"/>
          </p:nvPr>
        </p:nvSpPr>
        <p:spPr>
          <a:prstGeom prst="rect">
            <a:avLst/>
          </a:prstGeom>
        </p:spPr>
        <p:txBody>
          <a:bodyPr/>
          <a:lstStyle/>
          <a:p>
            <a:pPr/>
          </a:p>
        </p:txBody>
      </p:sp>
      <p:sp>
        <p:nvSpPr>
          <p:cNvPr id="140" name="Shape 140"/>
          <p:cNvSpPr/>
          <p:nvPr>
            <p:ph type="body" sz="quarter" idx="1"/>
          </p:nvPr>
        </p:nvSpPr>
        <p:spPr>
          <a:prstGeom prst="rect">
            <a:avLst/>
          </a:prstGeom>
        </p:spPr>
        <p:txBody>
          <a:bodyPr/>
          <a:lstStyle/>
          <a:p>
            <a:pPr/>
            <a:r>
              <a:t>The “UI” in UI design stands for “user interface.” The user interface is the graphical layout of an application. It consists of the buttons users click on, the text they read, the images, sliders, text entry fields, and all the rest of the items the user interacts with. This includes screen layout, transitions, interface animations and every single micro-interaction. Any sort of visual element, interaction, or animation must all be designed.</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bg>
      <p:bgPr>
        <a:gradFill flip="none" rotWithShape="1">
          <a:gsLst>
            <a:gs pos="0">
              <a:srgbClr val="1B1E6B"/>
            </a:gs>
            <a:gs pos="100000">
              <a:srgbClr val="002C64"/>
            </a:gs>
          </a:gsLst>
          <a:lin ang="5400000" scaled="0"/>
        </a:gradFill>
      </p:bgPr>
    </p:bg>
    <p:spTree>
      <p:nvGrpSpPr>
        <p:cNvPr id="1" name=""/>
        <p:cNvGrpSpPr/>
        <p:nvPr/>
      </p:nvGrpSpPr>
      <p:grpSpPr>
        <a:xfrm>
          <a:off x="0" y="0"/>
          <a:ext cx="0" cy="0"/>
          <a:chOff x="0" y="0"/>
          <a:chExt cx="0" cy="0"/>
        </a:xfrm>
      </p:grpSpPr>
      <p:sp>
        <p:nvSpPr>
          <p:cNvPr id="11" name="Ornament 9"/>
          <p:cNvSpPr/>
          <p:nvPr/>
        </p:nvSpPr>
        <p:spPr>
          <a:xfrm>
            <a:off x="17615067" y="4426463"/>
            <a:ext cx="31889648" cy="13780069"/>
          </a:xfrm>
          <a:custGeom>
            <a:avLst/>
            <a:gdLst/>
            <a:ahLst/>
            <a:cxnLst>
              <a:cxn ang="0">
                <a:pos x="wd2" y="hd2"/>
              </a:cxn>
              <a:cxn ang="5400000">
                <a:pos x="wd2" y="hd2"/>
              </a:cxn>
              <a:cxn ang="10800000">
                <a:pos x="wd2" y="hd2"/>
              </a:cxn>
              <a:cxn ang="16200000">
                <a:pos x="wd2" y="hd2"/>
              </a:cxn>
            </a:cxnLst>
            <a:rect l="0" t="0" r="r" b="b"/>
            <a:pathLst>
              <a:path w="21415" h="21593" fill="norm" stroke="1" extrusionOk="0">
                <a:moveTo>
                  <a:pt x="14223" y="1"/>
                </a:moveTo>
                <a:cubicBezTo>
                  <a:pt x="13544" y="25"/>
                  <a:pt x="12876" y="531"/>
                  <a:pt x="12308" y="1441"/>
                </a:cubicBezTo>
                <a:lnTo>
                  <a:pt x="4363" y="14164"/>
                </a:lnTo>
                <a:cubicBezTo>
                  <a:pt x="3560" y="15449"/>
                  <a:pt x="2460" y="14971"/>
                  <a:pt x="1909" y="13098"/>
                </a:cubicBezTo>
                <a:cubicBezTo>
                  <a:pt x="1600" y="12049"/>
                  <a:pt x="1516" y="10747"/>
                  <a:pt x="1685" y="9507"/>
                </a:cubicBezTo>
                <a:cubicBezTo>
                  <a:pt x="1779" y="8808"/>
                  <a:pt x="1954" y="8176"/>
                  <a:pt x="2190" y="7691"/>
                </a:cubicBezTo>
                <a:cubicBezTo>
                  <a:pt x="2608" y="6831"/>
                  <a:pt x="3151" y="6486"/>
                  <a:pt x="3687" y="6719"/>
                </a:cubicBezTo>
                <a:cubicBezTo>
                  <a:pt x="4118" y="6907"/>
                  <a:pt x="4497" y="7445"/>
                  <a:pt x="4763" y="8250"/>
                </a:cubicBezTo>
                <a:cubicBezTo>
                  <a:pt x="4797" y="8352"/>
                  <a:pt x="4859" y="8378"/>
                  <a:pt x="4905" y="8304"/>
                </a:cubicBezTo>
                <a:lnTo>
                  <a:pt x="6049" y="6470"/>
                </a:lnTo>
                <a:cubicBezTo>
                  <a:pt x="6099" y="6390"/>
                  <a:pt x="6112" y="6232"/>
                  <a:pt x="6076" y="6118"/>
                </a:cubicBezTo>
                <a:cubicBezTo>
                  <a:pt x="5569" y="4504"/>
                  <a:pt x="4827" y="3417"/>
                  <a:pt x="3980" y="3050"/>
                </a:cubicBezTo>
                <a:cubicBezTo>
                  <a:pt x="3097" y="2666"/>
                  <a:pt x="2201" y="3108"/>
                  <a:pt x="1460" y="4295"/>
                </a:cubicBezTo>
                <a:cubicBezTo>
                  <a:pt x="675" y="5552"/>
                  <a:pt x="163" y="7487"/>
                  <a:pt x="32" y="9706"/>
                </a:cubicBezTo>
                <a:cubicBezTo>
                  <a:pt x="-69" y="11401"/>
                  <a:pt x="71" y="13137"/>
                  <a:pt x="433" y="14625"/>
                </a:cubicBezTo>
                <a:cubicBezTo>
                  <a:pt x="1062" y="17216"/>
                  <a:pt x="2206" y="18618"/>
                  <a:pt x="3369" y="18618"/>
                </a:cubicBezTo>
                <a:cubicBezTo>
                  <a:pt x="3687" y="18618"/>
                  <a:pt x="4006" y="18512"/>
                  <a:pt x="4316" y="18298"/>
                </a:cubicBezTo>
                <a:cubicBezTo>
                  <a:pt x="4366" y="18263"/>
                  <a:pt x="4420" y="18305"/>
                  <a:pt x="4452" y="18404"/>
                </a:cubicBezTo>
                <a:cubicBezTo>
                  <a:pt x="4959" y="20009"/>
                  <a:pt x="5698" y="21093"/>
                  <a:pt x="6543" y="21460"/>
                </a:cubicBezTo>
                <a:cubicBezTo>
                  <a:pt x="6751" y="21550"/>
                  <a:pt x="6959" y="21593"/>
                  <a:pt x="7165" y="21593"/>
                </a:cubicBezTo>
                <a:cubicBezTo>
                  <a:pt x="7838" y="21593"/>
                  <a:pt x="8495" y="21119"/>
                  <a:pt x="9062" y="20211"/>
                </a:cubicBezTo>
                <a:lnTo>
                  <a:pt x="17049" y="7422"/>
                </a:lnTo>
                <a:cubicBezTo>
                  <a:pt x="17438" y="6800"/>
                  <a:pt x="17908" y="6569"/>
                  <a:pt x="18371" y="6770"/>
                </a:cubicBezTo>
                <a:cubicBezTo>
                  <a:pt x="18907" y="7003"/>
                  <a:pt x="19362" y="7783"/>
                  <a:pt x="19619" y="8937"/>
                </a:cubicBezTo>
                <a:cubicBezTo>
                  <a:pt x="19765" y="9594"/>
                  <a:pt x="19831" y="10337"/>
                  <a:pt x="19810" y="11076"/>
                </a:cubicBezTo>
                <a:cubicBezTo>
                  <a:pt x="19767" y="12533"/>
                  <a:pt x="19417" y="13792"/>
                  <a:pt x="18864" y="14472"/>
                </a:cubicBezTo>
                <a:cubicBezTo>
                  <a:pt x="18584" y="14818"/>
                  <a:pt x="18264" y="14979"/>
                  <a:pt x="17947" y="14933"/>
                </a:cubicBezTo>
                <a:cubicBezTo>
                  <a:pt x="17426" y="14857"/>
                  <a:pt x="16963" y="14277"/>
                  <a:pt x="16653" y="13340"/>
                </a:cubicBezTo>
                <a:cubicBezTo>
                  <a:pt x="16618" y="13237"/>
                  <a:pt x="16553" y="13212"/>
                  <a:pt x="16507" y="13286"/>
                </a:cubicBezTo>
                <a:lnTo>
                  <a:pt x="15364" y="15113"/>
                </a:lnTo>
                <a:cubicBezTo>
                  <a:pt x="15315" y="15193"/>
                  <a:pt x="15302" y="15350"/>
                  <a:pt x="15338" y="15464"/>
                </a:cubicBezTo>
                <a:cubicBezTo>
                  <a:pt x="15845" y="17078"/>
                  <a:pt x="16585" y="18165"/>
                  <a:pt x="17432" y="18532"/>
                </a:cubicBezTo>
                <a:cubicBezTo>
                  <a:pt x="18316" y="18916"/>
                  <a:pt x="19211" y="18474"/>
                  <a:pt x="19952" y="17287"/>
                </a:cubicBezTo>
                <a:cubicBezTo>
                  <a:pt x="20693" y="16100"/>
                  <a:pt x="21193" y="14312"/>
                  <a:pt x="21357" y="12251"/>
                </a:cubicBezTo>
                <a:cubicBezTo>
                  <a:pt x="21531" y="10065"/>
                  <a:pt x="21307" y="7850"/>
                  <a:pt x="20726" y="6064"/>
                </a:cubicBezTo>
                <a:cubicBezTo>
                  <a:pt x="20268" y="4652"/>
                  <a:pt x="19613" y="3639"/>
                  <a:pt x="18878" y="3206"/>
                </a:cubicBezTo>
                <a:cubicBezTo>
                  <a:pt x="18278" y="2854"/>
                  <a:pt x="17666" y="2889"/>
                  <a:pt x="17096" y="3284"/>
                </a:cubicBezTo>
                <a:cubicBezTo>
                  <a:pt x="17046" y="3319"/>
                  <a:pt x="16991" y="3273"/>
                  <a:pt x="16960" y="3175"/>
                </a:cubicBezTo>
                <a:cubicBezTo>
                  <a:pt x="16459" y="1592"/>
                  <a:pt x="15735" y="521"/>
                  <a:pt x="14904" y="142"/>
                </a:cubicBezTo>
                <a:cubicBezTo>
                  <a:pt x="14679" y="38"/>
                  <a:pt x="14450" y="-7"/>
                  <a:pt x="14223" y="1"/>
                </a:cubicBezTo>
                <a:close/>
                <a:moveTo>
                  <a:pt x="14232" y="3725"/>
                </a:moveTo>
                <a:cubicBezTo>
                  <a:pt x="14347" y="3722"/>
                  <a:pt x="14462" y="3745"/>
                  <a:pt x="14578" y="3795"/>
                </a:cubicBezTo>
                <a:cubicBezTo>
                  <a:pt x="14954" y="3959"/>
                  <a:pt x="15289" y="4392"/>
                  <a:pt x="15545" y="5033"/>
                </a:cubicBezTo>
                <a:cubicBezTo>
                  <a:pt x="15579" y="5119"/>
                  <a:pt x="15573" y="5256"/>
                  <a:pt x="15532" y="5322"/>
                </a:cubicBezTo>
                <a:lnTo>
                  <a:pt x="8157" y="17131"/>
                </a:lnTo>
                <a:cubicBezTo>
                  <a:pt x="7769" y="17753"/>
                  <a:pt x="7299" y="17988"/>
                  <a:pt x="6836" y="17787"/>
                </a:cubicBezTo>
                <a:cubicBezTo>
                  <a:pt x="6460" y="17623"/>
                  <a:pt x="6125" y="17190"/>
                  <a:pt x="5869" y="16549"/>
                </a:cubicBezTo>
                <a:cubicBezTo>
                  <a:pt x="5834" y="16463"/>
                  <a:pt x="5840" y="16327"/>
                  <a:pt x="5882" y="16260"/>
                </a:cubicBezTo>
                <a:lnTo>
                  <a:pt x="13256" y="4451"/>
                </a:lnTo>
                <a:cubicBezTo>
                  <a:pt x="13548" y="3985"/>
                  <a:pt x="13886" y="3735"/>
                  <a:pt x="14232" y="3725"/>
                </a:cubicBezTo>
                <a:close/>
              </a:path>
            </a:pathLst>
          </a:custGeom>
          <a:solidFill>
            <a:srgbClr val="000000">
              <a:alpha val="4929"/>
            </a:srgbClr>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2" name="Ornament 5"/>
          <p:cNvSpPr/>
          <p:nvPr/>
        </p:nvSpPr>
        <p:spPr>
          <a:xfrm>
            <a:off x="632778" y="-2736095"/>
            <a:ext cx="15485318" cy="154853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6514"/>
                </a:lnTo>
                <a:cubicBezTo>
                  <a:pt x="0" y="8317"/>
                  <a:pt x="1462" y="9779"/>
                  <a:pt x="3265" y="9779"/>
                </a:cubicBezTo>
                <a:lnTo>
                  <a:pt x="8142" y="9779"/>
                </a:lnTo>
                <a:cubicBezTo>
                  <a:pt x="8237" y="9779"/>
                  <a:pt x="8313" y="9857"/>
                  <a:pt x="8313" y="9951"/>
                </a:cubicBezTo>
                <a:lnTo>
                  <a:pt x="8313" y="11649"/>
                </a:lnTo>
                <a:cubicBezTo>
                  <a:pt x="8313" y="11743"/>
                  <a:pt x="8237" y="11819"/>
                  <a:pt x="8142" y="11819"/>
                </a:cubicBezTo>
                <a:lnTo>
                  <a:pt x="3265" y="11819"/>
                </a:lnTo>
                <a:cubicBezTo>
                  <a:pt x="1462" y="11819"/>
                  <a:pt x="0" y="13282"/>
                  <a:pt x="0" y="15085"/>
                </a:cubicBezTo>
                <a:lnTo>
                  <a:pt x="0" y="21600"/>
                </a:lnTo>
                <a:lnTo>
                  <a:pt x="6514" y="21600"/>
                </a:lnTo>
                <a:cubicBezTo>
                  <a:pt x="8317" y="21600"/>
                  <a:pt x="9779" y="20138"/>
                  <a:pt x="9779" y="18335"/>
                </a:cubicBezTo>
                <a:lnTo>
                  <a:pt x="9779" y="13458"/>
                </a:lnTo>
                <a:cubicBezTo>
                  <a:pt x="9779" y="13363"/>
                  <a:pt x="9857" y="13287"/>
                  <a:pt x="9951" y="13287"/>
                </a:cubicBezTo>
                <a:lnTo>
                  <a:pt x="11649" y="13287"/>
                </a:lnTo>
                <a:cubicBezTo>
                  <a:pt x="11743" y="13287"/>
                  <a:pt x="11819" y="13363"/>
                  <a:pt x="11819" y="13458"/>
                </a:cubicBezTo>
                <a:lnTo>
                  <a:pt x="11819" y="18335"/>
                </a:lnTo>
                <a:cubicBezTo>
                  <a:pt x="11819" y="20138"/>
                  <a:pt x="13282" y="21600"/>
                  <a:pt x="15085" y="21600"/>
                </a:cubicBezTo>
                <a:lnTo>
                  <a:pt x="21600" y="21600"/>
                </a:lnTo>
                <a:lnTo>
                  <a:pt x="21600" y="15086"/>
                </a:lnTo>
                <a:cubicBezTo>
                  <a:pt x="21600" y="13283"/>
                  <a:pt x="20138" y="11821"/>
                  <a:pt x="18335" y="11821"/>
                </a:cubicBezTo>
                <a:lnTo>
                  <a:pt x="13458" y="11821"/>
                </a:lnTo>
                <a:cubicBezTo>
                  <a:pt x="13363" y="11821"/>
                  <a:pt x="13287" y="11743"/>
                  <a:pt x="13287" y="11649"/>
                </a:cubicBezTo>
                <a:lnTo>
                  <a:pt x="13287" y="9951"/>
                </a:lnTo>
                <a:cubicBezTo>
                  <a:pt x="13287" y="9857"/>
                  <a:pt x="13363" y="9781"/>
                  <a:pt x="13458" y="9781"/>
                </a:cubicBezTo>
                <a:lnTo>
                  <a:pt x="18335" y="9779"/>
                </a:lnTo>
                <a:cubicBezTo>
                  <a:pt x="20138" y="9779"/>
                  <a:pt x="21600" y="8317"/>
                  <a:pt x="21600" y="6514"/>
                </a:cubicBezTo>
                <a:lnTo>
                  <a:pt x="21600" y="0"/>
                </a:lnTo>
                <a:lnTo>
                  <a:pt x="15086" y="0"/>
                </a:lnTo>
                <a:cubicBezTo>
                  <a:pt x="13283" y="0"/>
                  <a:pt x="11821" y="1462"/>
                  <a:pt x="11821" y="3265"/>
                </a:cubicBezTo>
                <a:lnTo>
                  <a:pt x="11821" y="8142"/>
                </a:lnTo>
                <a:cubicBezTo>
                  <a:pt x="11821" y="8237"/>
                  <a:pt x="11743" y="8313"/>
                  <a:pt x="11649" y="8313"/>
                </a:cubicBezTo>
                <a:lnTo>
                  <a:pt x="9951" y="8313"/>
                </a:lnTo>
                <a:cubicBezTo>
                  <a:pt x="9857" y="8313"/>
                  <a:pt x="9781" y="8237"/>
                  <a:pt x="9781" y="8142"/>
                </a:cubicBezTo>
                <a:lnTo>
                  <a:pt x="9781" y="3265"/>
                </a:lnTo>
                <a:cubicBezTo>
                  <a:pt x="9781" y="1462"/>
                  <a:pt x="8318" y="0"/>
                  <a:pt x="6515" y="0"/>
                </a:cubicBezTo>
                <a:lnTo>
                  <a:pt x="0" y="0"/>
                </a:lnTo>
                <a:close/>
                <a:moveTo>
                  <a:pt x="1466" y="1466"/>
                </a:moveTo>
                <a:lnTo>
                  <a:pt x="6514" y="1466"/>
                </a:lnTo>
                <a:cubicBezTo>
                  <a:pt x="7507" y="1466"/>
                  <a:pt x="8313" y="2272"/>
                  <a:pt x="8313" y="3265"/>
                </a:cubicBezTo>
                <a:lnTo>
                  <a:pt x="8313" y="8142"/>
                </a:lnTo>
                <a:cubicBezTo>
                  <a:pt x="8313" y="8237"/>
                  <a:pt x="8237" y="8313"/>
                  <a:pt x="8142" y="8313"/>
                </a:cubicBezTo>
                <a:lnTo>
                  <a:pt x="3265" y="8313"/>
                </a:lnTo>
                <a:cubicBezTo>
                  <a:pt x="2272" y="8313"/>
                  <a:pt x="1466" y="7507"/>
                  <a:pt x="1466" y="6514"/>
                </a:cubicBezTo>
                <a:lnTo>
                  <a:pt x="1466" y="1466"/>
                </a:lnTo>
                <a:close/>
                <a:moveTo>
                  <a:pt x="15086" y="1466"/>
                </a:moveTo>
                <a:lnTo>
                  <a:pt x="20134" y="1466"/>
                </a:lnTo>
                <a:lnTo>
                  <a:pt x="20134" y="6514"/>
                </a:lnTo>
                <a:cubicBezTo>
                  <a:pt x="20134" y="7507"/>
                  <a:pt x="19328" y="8313"/>
                  <a:pt x="18335" y="8313"/>
                </a:cubicBezTo>
                <a:lnTo>
                  <a:pt x="13458" y="8313"/>
                </a:lnTo>
                <a:cubicBezTo>
                  <a:pt x="13363" y="8313"/>
                  <a:pt x="13287" y="8237"/>
                  <a:pt x="13287" y="8142"/>
                </a:cubicBezTo>
                <a:lnTo>
                  <a:pt x="13287" y="3265"/>
                </a:lnTo>
                <a:cubicBezTo>
                  <a:pt x="13287" y="2272"/>
                  <a:pt x="14093" y="1466"/>
                  <a:pt x="15086" y="1466"/>
                </a:cubicBezTo>
                <a:close/>
                <a:moveTo>
                  <a:pt x="9951" y="9781"/>
                </a:moveTo>
                <a:lnTo>
                  <a:pt x="11649" y="9781"/>
                </a:lnTo>
                <a:cubicBezTo>
                  <a:pt x="11743" y="9781"/>
                  <a:pt x="11819" y="9857"/>
                  <a:pt x="11819" y="9951"/>
                </a:cubicBezTo>
                <a:lnTo>
                  <a:pt x="11819" y="11649"/>
                </a:lnTo>
                <a:cubicBezTo>
                  <a:pt x="11820" y="11743"/>
                  <a:pt x="11744" y="11821"/>
                  <a:pt x="11649" y="11821"/>
                </a:cubicBezTo>
                <a:lnTo>
                  <a:pt x="9951" y="11821"/>
                </a:lnTo>
                <a:cubicBezTo>
                  <a:pt x="9857" y="11821"/>
                  <a:pt x="9779" y="11743"/>
                  <a:pt x="9779" y="11649"/>
                </a:cubicBezTo>
                <a:lnTo>
                  <a:pt x="9779" y="9951"/>
                </a:lnTo>
                <a:cubicBezTo>
                  <a:pt x="9779" y="9857"/>
                  <a:pt x="9857" y="9781"/>
                  <a:pt x="9951" y="9781"/>
                </a:cubicBezTo>
                <a:close/>
                <a:moveTo>
                  <a:pt x="3265" y="13287"/>
                </a:moveTo>
                <a:lnTo>
                  <a:pt x="8142" y="13287"/>
                </a:lnTo>
                <a:cubicBezTo>
                  <a:pt x="8237" y="13287"/>
                  <a:pt x="8313" y="13363"/>
                  <a:pt x="8313" y="13458"/>
                </a:cubicBezTo>
                <a:lnTo>
                  <a:pt x="8313" y="18335"/>
                </a:lnTo>
                <a:cubicBezTo>
                  <a:pt x="8313" y="19328"/>
                  <a:pt x="7507" y="20134"/>
                  <a:pt x="6514" y="20134"/>
                </a:cubicBezTo>
                <a:lnTo>
                  <a:pt x="1466" y="20134"/>
                </a:lnTo>
                <a:lnTo>
                  <a:pt x="1466" y="15086"/>
                </a:lnTo>
                <a:cubicBezTo>
                  <a:pt x="1466" y="14093"/>
                  <a:pt x="2272" y="13287"/>
                  <a:pt x="3265" y="13287"/>
                </a:cubicBezTo>
                <a:close/>
                <a:moveTo>
                  <a:pt x="13458" y="13287"/>
                </a:moveTo>
                <a:lnTo>
                  <a:pt x="18335" y="13287"/>
                </a:lnTo>
                <a:cubicBezTo>
                  <a:pt x="19328" y="13287"/>
                  <a:pt x="20134" y="14093"/>
                  <a:pt x="20134" y="15086"/>
                </a:cubicBezTo>
                <a:lnTo>
                  <a:pt x="20134" y="20134"/>
                </a:lnTo>
                <a:lnTo>
                  <a:pt x="15086" y="20134"/>
                </a:lnTo>
                <a:cubicBezTo>
                  <a:pt x="14093" y="20134"/>
                  <a:pt x="13287" y="19328"/>
                  <a:pt x="13287" y="18335"/>
                </a:cubicBezTo>
                <a:lnTo>
                  <a:pt x="13287" y="13458"/>
                </a:lnTo>
                <a:cubicBezTo>
                  <a:pt x="13287" y="13363"/>
                  <a:pt x="13363" y="13287"/>
                  <a:pt x="13458" y="13287"/>
                </a:cubicBezTo>
                <a:close/>
              </a:path>
            </a:pathLst>
          </a:custGeom>
          <a:solidFill>
            <a:schemeClr val="accent1">
              <a:hueOff val="114395"/>
              <a:lumOff val="-24975"/>
              <a:alpha val="5108"/>
            </a:schemeClr>
          </a:solidFill>
          <a:ln w="12700">
            <a:miter lim="400000"/>
          </a:ln>
        </p:spPr>
        <p:txBody>
          <a:bodyPr lIns="0" tIns="0" rIns="0" bIns="0" anchor="ctr"/>
          <a:lstStyle/>
          <a:p>
            <a:pPr>
              <a:defRPr b="0" sz="3200">
                <a:solidFill>
                  <a:srgbClr val="FFFFFF"/>
                </a:solidFill>
                <a:latin typeface="Avenir Book"/>
                <a:ea typeface="Avenir Book"/>
                <a:cs typeface="Avenir Book"/>
                <a:sym typeface="Avenir Book"/>
              </a:defRPr>
            </a:pP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21"/>
          </p:nvPr>
        </p:nvSpPr>
        <p:spPr>
          <a:xfrm>
            <a:off x="2387600" y="8953500"/>
            <a:ext cx="19621500" cy="863600"/>
          </a:xfrm>
          <a:prstGeom prst="rect">
            <a:avLst/>
          </a:prstGeom>
        </p:spPr>
        <p:txBody>
          <a:bodyPr anchor="t">
            <a:spAutoFit/>
          </a:bodyPr>
          <a:lstStyle>
            <a:lvl1pPr marL="0" indent="0" algn="ctr">
              <a:spcBef>
                <a:spcPts val="0"/>
              </a:spcBef>
              <a:buSzTx/>
              <a:buNone/>
              <a:defRPr spc="448" sz="3200">
                <a:solidFill>
                  <a:schemeClr val="accent3"/>
                </a:solidFill>
                <a:latin typeface="Cairo Regular"/>
                <a:ea typeface="Cairo Regular"/>
                <a:cs typeface="Cairo Regular"/>
                <a:sym typeface="Cairo Regular"/>
              </a:defRPr>
            </a:lvl1pPr>
          </a:lstStyle>
          <a:p>
            <a:pPr/>
            <a:r>
              <a:t>–Johnny Appleseed</a:t>
            </a:r>
          </a:p>
        </p:txBody>
      </p:sp>
      <p:sp>
        <p:nvSpPr>
          <p:cNvPr id="94" name="“Type a quote here.”"/>
          <p:cNvSpPr txBox="1"/>
          <p:nvPr>
            <p:ph type="body" sz="quarter" idx="22"/>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View of beach and sea from a grassy sand dune"/>
          <p:cNvSpPr/>
          <p:nvPr>
            <p:ph type="pic" idx="21"/>
          </p:nvPr>
        </p:nvSpPr>
        <p:spPr>
          <a:xfrm>
            <a:off x="-50800" y="-1270000"/>
            <a:ext cx="24485600" cy="16323734"/>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View of beach and sea from a grassy sand dune"/>
          <p:cNvSpPr/>
          <p:nvPr>
            <p:ph type="pic" idx="21"/>
          </p:nvPr>
        </p:nvSpPr>
        <p:spPr>
          <a:xfrm>
            <a:off x="3125968" y="-393700"/>
            <a:ext cx="18135601" cy="12090400"/>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5123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Heron flying low over a beach with a short fence in the foreground"/>
          <p:cNvSpPr/>
          <p:nvPr>
            <p:ph type="pic" sz="half" idx="21"/>
          </p:nvPr>
        </p:nvSpPr>
        <p:spPr>
          <a:xfrm>
            <a:off x="12827000" y="952500"/>
            <a:ext cx="11468100" cy="11468100"/>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952500"/>
            <a:ext cx="10223500" cy="55499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Sandy path between two hills leading to the ocean"/>
          <p:cNvSpPr/>
          <p:nvPr>
            <p:ph type="pic" sz="half" idx="21"/>
          </p:nvPr>
        </p:nvSpPr>
        <p:spPr>
          <a:xfrm>
            <a:off x="10960100" y="3149600"/>
            <a:ext cx="13944600" cy="92964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Sandy path between two hills leading to the ocean"/>
          <p:cNvSpPr/>
          <p:nvPr>
            <p:ph type="pic" sz="quarter" idx="21"/>
          </p:nvPr>
        </p:nvSpPr>
        <p:spPr>
          <a:xfrm>
            <a:off x="15300325" y="7048500"/>
            <a:ext cx="8324850" cy="5549900"/>
          </a:xfrm>
          <a:prstGeom prst="rect">
            <a:avLst/>
          </a:prstGeom>
        </p:spPr>
        <p:txBody>
          <a:bodyPr lIns="91439" tIns="45719" rIns="91439" bIns="45719" anchor="t">
            <a:noAutofit/>
          </a:bodyPr>
          <a:lstStyle/>
          <a:p>
            <a:pPr/>
          </a:p>
        </p:txBody>
      </p:sp>
      <p:sp>
        <p:nvSpPr>
          <p:cNvPr id="84" name="Heron flying low over a beach with a short fence in the foreground"/>
          <p:cNvSpPr/>
          <p:nvPr>
            <p:ph type="pic" sz="quarter" idx="22"/>
          </p:nvPr>
        </p:nvSpPr>
        <p:spPr>
          <a:xfrm>
            <a:off x="15760700" y="863600"/>
            <a:ext cx="7404100" cy="7404100"/>
          </a:xfrm>
          <a:prstGeom prst="rect">
            <a:avLst/>
          </a:prstGeom>
        </p:spPr>
        <p:txBody>
          <a:bodyPr lIns="91439" tIns="45719" rIns="91439" bIns="45719" anchor="t">
            <a:noAutofit/>
          </a:bodyPr>
          <a:lstStyle/>
          <a:p>
            <a:pPr/>
          </a:p>
        </p:txBody>
      </p:sp>
      <p:sp>
        <p:nvSpPr>
          <p:cNvPr id="85" name="View of beach and sea from a grassy sand dune"/>
          <p:cNvSpPr/>
          <p:nvPr>
            <p:ph type="pic" idx="23"/>
          </p:nvPr>
        </p:nvSpPr>
        <p:spPr>
          <a:xfrm>
            <a:off x="-990600" y="1130300"/>
            <a:ext cx="17202150" cy="11468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1pPr>
      <a:lvl2pPr marL="0" marR="0" indent="457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2pPr>
      <a:lvl3pPr marL="0" marR="0" indent="9144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WeCode"/>
          <p:cNvSpPr txBox="1"/>
          <p:nvPr/>
        </p:nvSpPr>
        <p:spPr>
          <a:xfrm>
            <a:off x="8581239" y="4053264"/>
            <a:ext cx="7221522"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12000">
                <a:solidFill>
                  <a:srgbClr val="FFFFFF"/>
                </a:solidFill>
                <a:latin typeface="Avenir Black"/>
                <a:ea typeface="Avenir Black"/>
                <a:cs typeface="Avenir Black"/>
                <a:sym typeface="Avenir Black"/>
              </a:defRPr>
            </a:lvl1pPr>
          </a:lstStyle>
          <a:p>
            <a:pPr/>
            <a:r>
              <a:t>WeCode</a:t>
            </a:r>
          </a:p>
        </p:txBody>
      </p:sp>
      <p:sp>
        <p:nvSpPr>
          <p:cNvPr id="120" name="Mobile Application Development Bootcamp 2021-2022"/>
          <p:cNvSpPr txBox="1"/>
          <p:nvPr/>
        </p:nvSpPr>
        <p:spPr>
          <a:xfrm>
            <a:off x="5897098" y="6423677"/>
            <a:ext cx="12589804" cy="200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5500">
                <a:solidFill>
                  <a:srgbClr val="FFFFFF"/>
                </a:solidFill>
                <a:latin typeface="Avenir Next Ultra Light"/>
                <a:ea typeface="Avenir Next Ultra Light"/>
                <a:cs typeface="Avenir Next Ultra Light"/>
                <a:sym typeface="Avenir Next Ultra Light"/>
              </a:defRPr>
            </a:lvl1pPr>
          </a:lstStyle>
          <a:p>
            <a:pPr/>
            <a:r>
              <a:t>Mobile Application Development Bootcamp 2021-2022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UX/UI Basics"/>
          <p:cNvSpPr txBox="1"/>
          <p:nvPr/>
        </p:nvSpPr>
        <p:spPr>
          <a:xfrm>
            <a:off x="3559429" y="6755099"/>
            <a:ext cx="17265142" cy="157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8500">
                <a:solidFill>
                  <a:srgbClr val="FFFFFF"/>
                </a:solidFill>
                <a:latin typeface="Avenir Next Ultra Light"/>
                <a:ea typeface="Avenir Next Ultra Light"/>
                <a:cs typeface="Avenir Next Ultra Light"/>
                <a:sym typeface="Avenir Next Ultra Light"/>
              </a:defRPr>
            </a:lvl1pPr>
          </a:lstStyle>
          <a:p>
            <a:pPr/>
            <a:r>
              <a:t>UX/UI Basics</a:t>
            </a:r>
          </a:p>
        </p:txBody>
      </p:sp>
      <p:sp>
        <p:nvSpPr>
          <p:cNvPr id="123" name="Week #1 &gt; Lecture 3"/>
          <p:cNvSpPr txBox="1"/>
          <p:nvPr/>
        </p:nvSpPr>
        <p:spPr>
          <a:xfrm>
            <a:off x="6931992" y="5169815"/>
            <a:ext cx="10520016" cy="157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8500">
                <a:solidFill>
                  <a:srgbClr val="FFFFFF"/>
                </a:solidFill>
                <a:latin typeface="Avenir Next Ultra Light"/>
                <a:ea typeface="Avenir Next Ultra Light"/>
                <a:cs typeface="Avenir Next Ultra Light"/>
                <a:sym typeface="Avenir Next Ultra Light"/>
              </a:defRPr>
            </a:lvl1pPr>
          </a:lstStyle>
          <a:p>
            <a:pPr/>
            <a:r>
              <a:t>Week #1 &gt; Lecture 3</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Group"/>
          <p:cNvSpPr txBox="1"/>
          <p:nvPr/>
        </p:nvSpPr>
        <p:spPr>
          <a:xfrm>
            <a:off x="7641211" y="3441700"/>
            <a:ext cx="9101578" cy="2362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6500">
                <a:solidFill>
                  <a:srgbClr val="FFFFFF"/>
                </a:solidFill>
                <a:latin typeface="Avenir Medium"/>
                <a:ea typeface="Avenir Medium"/>
                <a:cs typeface="Avenir Medium"/>
                <a:sym typeface="Avenir Medium"/>
              </a:defRPr>
            </a:lvl1pPr>
          </a:lstStyle>
          <a:p>
            <a:pPr/>
            <a:r>
              <a:t>UX simple definition</a:t>
            </a:r>
          </a:p>
        </p:txBody>
      </p:sp>
      <p:sp>
        <p:nvSpPr>
          <p:cNvPr id="128" name="UX is a user’s ability to navigate your website, app or devices—and considers the thoughts, feelings and emotions they have during the experience. It’s a human-focused way of designing, led by the question: how will people interact with my website or app"/>
          <p:cNvSpPr txBox="1"/>
          <p:nvPr/>
        </p:nvSpPr>
        <p:spPr>
          <a:xfrm>
            <a:off x="4985530" y="6426200"/>
            <a:ext cx="14412940" cy="289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b="0" sz="3200">
                <a:solidFill>
                  <a:srgbClr val="FFFFFF"/>
                </a:solidFill>
                <a:latin typeface="Avenir Next Medium"/>
                <a:ea typeface="Avenir Next Medium"/>
                <a:cs typeface="Avenir Next Medium"/>
                <a:sym typeface="Avenir Next Medium"/>
              </a:defRPr>
            </a:lvl1pPr>
          </a:lstStyle>
          <a:p>
            <a:pPr/>
            <a:r>
              <a:t>UX is a user’s ability to navigate your website, app or devices—and considers the thoughts, feelings and emotions they have during the experience. It’s a human-focused way of designing, led by the question: how will people interact with my website or app? Is it easy to navigate? Can I find what I want? Does it load quickly? Is the language digestible?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Group"/>
          <p:cNvSpPr txBox="1"/>
          <p:nvPr/>
        </p:nvSpPr>
        <p:spPr>
          <a:xfrm>
            <a:off x="7641211" y="3441700"/>
            <a:ext cx="9101578" cy="2362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6500">
                <a:solidFill>
                  <a:srgbClr val="FFFFFF"/>
                </a:solidFill>
                <a:latin typeface="Avenir Medium"/>
                <a:ea typeface="Avenir Medium"/>
                <a:cs typeface="Avenir Medium"/>
                <a:sym typeface="Avenir Medium"/>
              </a:defRPr>
            </a:lvl1pPr>
          </a:lstStyle>
          <a:p>
            <a:pPr/>
            <a:r>
              <a:t>UI simple definition</a:t>
            </a:r>
          </a:p>
        </p:txBody>
      </p:sp>
      <p:sp>
        <p:nvSpPr>
          <p:cNvPr id="133" name="The “UI” in UI design stands for “user interface.” The user interface is the graphical layout of an application. It consists of the buttons users click on, the text they read, the images, sliders, text entry fields, and all the rest of the items the user"/>
          <p:cNvSpPr txBox="1"/>
          <p:nvPr/>
        </p:nvSpPr>
        <p:spPr>
          <a:xfrm>
            <a:off x="4985530" y="6146799"/>
            <a:ext cx="14412940" cy="345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b="0" sz="3200">
                <a:solidFill>
                  <a:srgbClr val="FFFFFF"/>
                </a:solidFill>
                <a:latin typeface="Avenir Next Medium"/>
                <a:ea typeface="Avenir Next Medium"/>
                <a:cs typeface="Avenir Next Medium"/>
                <a:sym typeface="Avenir Next Medium"/>
              </a:defRPr>
            </a:lvl1pPr>
          </a:lstStyle>
          <a:p>
            <a:pPr/>
            <a:r>
              <a:t>The “UI” in UI design stands for “user interface.” The user interface is the graphical layout of an application. It consists of the buttons users click on, the text they read, the images, sliders, text entry fields, and all the rest of the items the user interacts with. This includes screen layout, transitions, interface animations and every single micro-interaction. Any sort of visual element, interaction, or animation must all be designed.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Group"/>
          <p:cNvSpPr txBox="1"/>
          <p:nvPr/>
        </p:nvSpPr>
        <p:spPr>
          <a:xfrm>
            <a:off x="7641211" y="3441700"/>
            <a:ext cx="9101578" cy="2362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6500">
                <a:solidFill>
                  <a:srgbClr val="FFFFFF"/>
                </a:solidFill>
                <a:latin typeface="Avenir Medium"/>
                <a:ea typeface="Avenir Medium"/>
                <a:cs typeface="Avenir Medium"/>
                <a:sym typeface="Avenir Medium"/>
              </a:defRPr>
            </a:lvl1pPr>
          </a:lstStyle>
          <a:p>
            <a:pPr/>
            <a:r>
              <a:t>What is Wire-framing?</a:t>
            </a:r>
          </a:p>
        </p:txBody>
      </p:sp>
      <p:sp>
        <p:nvSpPr>
          <p:cNvPr id="138" name="A wireframe is generally a monochromatic drawing that’s created in the design phase of Design Thinking Process. It provides a blueprint of the page structure, layout, information and functions. This in turn gives a clear idea to the stakeholders about th"/>
          <p:cNvSpPr txBox="1"/>
          <p:nvPr/>
        </p:nvSpPr>
        <p:spPr>
          <a:xfrm>
            <a:off x="4985530" y="6146799"/>
            <a:ext cx="14412940" cy="345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b="0" sz="3200">
                <a:solidFill>
                  <a:srgbClr val="FFFFFF"/>
                </a:solidFill>
                <a:latin typeface="Avenir Next Medium"/>
                <a:ea typeface="Avenir Next Medium"/>
                <a:cs typeface="Avenir Next Medium"/>
                <a:sym typeface="Avenir Next Medium"/>
              </a:defRPr>
            </a:lvl1pPr>
          </a:lstStyle>
          <a:p>
            <a:pPr/>
            <a:r>
              <a:t>A wireframe is generally a monochromatic drawing that’s created in the design phase of Design Thinking Process. It provides a blueprint of the page structure, layout, information and functions. This in turn gives a clear idea to the stakeholders about the functioning and visual representation of application UI.</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Design the complete wireframe for your application (The same app you designed the UserFlow Diagram).  deadline is Monday"/>
          <p:cNvSpPr txBox="1"/>
          <p:nvPr/>
        </p:nvSpPr>
        <p:spPr>
          <a:xfrm>
            <a:off x="5949782" y="6034950"/>
            <a:ext cx="14412940" cy="219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b="0" sz="3200">
                <a:solidFill>
                  <a:srgbClr val="FFFFFF"/>
                </a:solidFill>
                <a:latin typeface="Avenir Next Medium"/>
                <a:ea typeface="Avenir Next Medium"/>
                <a:cs typeface="Avenir Next Medium"/>
                <a:sym typeface="Avenir Next Medium"/>
              </a:defRPr>
            </a:pPr>
            <a:r>
              <a:t>Design the complete wireframe for your application (The same app you designed the UserFlow Diagram). </a:t>
            </a:r>
            <a:br/>
            <a:r>
              <a:rPr sz="2400"/>
              <a:t>deadline is Monday</a:t>
            </a:r>
          </a:p>
        </p:txBody>
      </p:sp>
      <p:sp>
        <p:nvSpPr>
          <p:cNvPr id="143" name="Assignment"/>
          <p:cNvSpPr txBox="1"/>
          <p:nvPr/>
        </p:nvSpPr>
        <p:spPr>
          <a:xfrm>
            <a:off x="5949782" y="4583752"/>
            <a:ext cx="14412940" cy="200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b="0" sz="5500">
                <a:solidFill>
                  <a:srgbClr val="FFFFFF"/>
                </a:solidFill>
                <a:latin typeface="Avenir Next Medium"/>
                <a:ea typeface="Avenir Next Medium"/>
                <a:cs typeface="Avenir Next Medium"/>
                <a:sym typeface="Avenir Next Medium"/>
              </a:defRPr>
            </a:lvl1pPr>
          </a:lstStyle>
          <a:p>
            <a:pPr/>
            <a:r>
              <a:t>Assignment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