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Three primary themes differentiate iOS from other platforms:</a:t>
            </a:r>
          </a:p>
          <a:p>
            <a:pPr/>
          </a:p>
          <a:p>
            <a:pPr/>
            <a:r>
              <a:t>Clarity. Throughout the system, text is legible at every size, icons are precise and lucid, adornments are subtle and appropriate, and a sharpened focus on functionality motivates the design. Negative space, color, fonts, graphics, and interface elements subtly highlight important content and convey interactivity.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“Proactively look for times when people might be stuck. A game, for example, could casually show useful tips when paused or when a character isn’t advancing. Let people replay tutorials in case they miss something the first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“Regardless of whether people use a dismiss gesture or a button to close the view, if the action could result in the loss of user-generated content, present an action sheet that explains the situation and gives people ways to resolve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“People are familiar with the standard gestures and don’t appreciate being forced to learn different ways to do the same thing. In games and other immersive apps, custom gestures can be a fun part of the experience. In other apps, it’s best to use standard gestures so extra effort isn’t needed to discover or remember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“You can’t predict what people will be doing when they receive a notification, so it’s essential to avoid including private information that could display on the device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Fluid motion and a crisp, beautiful interface help people understand and interact with content while never competing with it. Content typically fills the entire screen, while translucency and blurring often hint at more. Minimal use of bezels, gradients, and drop shadows keep the interface light and airy, while ensuring that content is paramount.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Distinct visual layers and realistic motion convey hierarchy, impart vitality, and facilitate understanding. Touch and discoverability heighten delight and enable access to functionality and additional content without losing context. Transitions provide a sense of depth as you navigate through content.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“Lighting varies significantly both indoors and outdoors, based on room ambiance, time of day, the weather, and more. Colors you see on your computer won’t always look the same when your app is used in the real world. Always preview your app under multiple lighting conditions, including outdoors on a sunny day, to see how colors appear. If necessary, adjust colors to provide the best possible viewing experience in the majority of use cases.”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Delaying sign in mockup</a:t>
            </a:r>
          </a:p>
          <a:p>
            <a:pPr/>
            <a:r>
              <a:t>“People often abandon apps when they’re forced to sign in before doing anything useful. Give them a chance to fall in love with your app before making a commitment to it. In a shopping app, let people browse your merchandise immediately upon launch, and require sign-in only when they’re ready to make a purchase. In a media-streaming app, let people explore your content and see what you have to offer before signing in to play something.”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3. Comply with the appearance mode If you offer an app-specific appearance mode option, you create more work for people because they have to adjust more than one setting. Worse, they may think your app is broken because it doesn’t respond to their systemwide appearance choice.”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“Don’t make people wait for content to load before seeing the screen they’re expecting. Show the screen immediately, and use placeholder text, graphics, or animations to identify where content isn’t available yet. Replace these placeholder elements as the content loads. Whenever possible, preload upcoming content in the background, such as while an animation is playing or the user is navigating a level or menu.” — Apple Loading Guidelines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“iOS offers a range of system colors that automatically adapt to vibrancy and changes in accessibility settings like Increase Contrast and Reduce Transparency. The system colors look great individually and in combination, on both light and dark backgrounds, and in both light and dark modes.”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p>
          <a:p>
            <a:pPr/>
            <a:r>
              <a:t>“Technology can be intimidating. Avoid acronyms and technical jargon that people might not understand. Use what you know about your audience to determine whether certain words or phrases are appropriate. In general, apps that appeal to everyone should steer clear of highly technical language. Such language may be appropriate in apps that target a more advanced or technical crowd.”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solidFill>
          <a:srgbClr val="FCFBC4"/>
        </a:solidFill>
      </p:bgPr>
    </p:bg>
    <p:spTree>
      <p:nvGrpSpPr>
        <p:cNvPr id="1" name=""/>
        <p:cNvGrpSpPr/>
        <p:nvPr/>
      </p:nvGrpSpPr>
      <p:grpSpPr>
        <a:xfrm>
          <a:off x="0" y="0"/>
          <a:ext cx="0" cy="0"/>
          <a:chOff x="0" y="0"/>
          <a:chExt cx="0" cy="0"/>
        </a:xfrm>
      </p:grpSpPr>
      <p:sp>
        <p:nvSpPr>
          <p:cNvPr id="11" name="Ornament 9"/>
          <p:cNvSpPr/>
          <p:nvPr/>
        </p:nvSpPr>
        <p:spPr>
          <a:xfrm>
            <a:off x="18160207" y="6796204"/>
            <a:ext cx="31888774" cy="13780008"/>
          </a:xfrm>
          <a:custGeom>
            <a:avLst/>
            <a:gdLst/>
            <a:ahLst/>
            <a:cxnLst>
              <a:cxn ang="0">
                <a:pos x="wd2" y="hd2"/>
              </a:cxn>
              <a:cxn ang="5400000">
                <a:pos x="wd2" y="hd2"/>
              </a:cxn>
              <a:cxn ang="10800000">
                <a:pos x="wd2" y="hd2"/>
              </a:cxn>
              <a:cxn ang="16200000">
                <a:pos x="wd2" y="hd2"/>
              </a:cxn>
            </a:cxnLst>
            <a:rect l="0" t="0" r="r" b="b"/>
            <a:pathLst>
              <a:path w="21414" h="21593" fill="norm" stroke="1" extrusionOk="0">
                <a:moveTo>
                  <a:pt x="14223" y="1"/>
                </a:moveTo>
                <a:cubicBezTo>
                  <a:pt x="13544" y="25"/>
                  <a:pt x="12876" y="531"/>
                  <a:pt x="12308" y="1441"/>
                </a:cubicBezTo>
                <a:lnTo>
                  <a:pt x="4363" y="14164"/>
                </a:lnTo>
                <a:cubicBezTo>
                  <a:pt x="3560" y="15449"/>
                  <a:pt x="2460" y="14971"/>
                  <a:pt x="1909" y="13098"/>
                </a:cubicBezTo>
                <a:cubicBezTo>
                  <a:pt x="1600" y="12049"/>
                  <a:pt x="1516" y="10747"/>
                  <a:pt x="1685" y="9507"/>
                </a:cubicBezTo>
                <a:cubicBezTo>
                  <a:pt x="1779" y="8808"/>
                  <a:pt x="1954" y="8176"/>
                  <a:pt x="2190" y="7691"/>
                </a:cubicBezTo>
                <a:cubicBezTo>
                  <a:pt x="2608" y="6831"/>
                  <a:pt x="3151" y="6486"/>
                  <a:pt x="3687" y="6719"/>
                </a:cubicBezTo>
                <a:cubicBezTo>
                  <a:pt x="4118" y="6907"/>
                  <a:pt x="4497" y="7445"/>
                  <a:pt x="4763" y="8250"/>
                </a:cubicBezTo>
                <a:cubicBezTo>
                  <a:pt x="4797" y="8352"/>
                  <a:pt x="4859" y="8378"/>
                  <a:pt x="4905" y="8304"/>
                </a:cubicBezTo>
                <a:lnTo>
                  <a:pt x="6049" y="6470"/>
                </a:lnTo>
                <a:cubicBezTo>
                  <a:pt x="6099" y="6390"/>
                  <a:pt x="6112" y="6232"/>
                  <a:pt x="6076" y="6118"/>
                </a:cubicBezTo>
                <a:cubicBezTo>
                  <a:pt x="5569" y="4504"/>
                  <a:pt x="4827" y="3417"/>
                  <a:pt x="3980" y="3050"/>
                </a:cubicBezTo>
                <a:cubicBezTo>
                  <a:pt x="3097" y="2666"/>
                  <a:pt x="2201" y="3108"/>
                  <a:pt x="1460" y="4295"/>
                </a:cubicBezTo>
                <a:cubicBezTo>
                  <a:pt x="675" y="5552"/>
                  <a:pt x="163" y="7487"/>
                  <a:pt x="32" y="9706"/>
                </a:cubicBezTo>
                <a:cubicBezTo>
                  <a:pt x="-69" y="11401"/>
                  <a:pt x="71" y="13137"/>
                  <a:pt x="433" y="14625"/>
                </a:cubicBezTo>
                <a:cubicBezTo>
                  <a:pt x="1062" y="17216"/>
                  <a:pt x="2206" y="18618"/>
                  <a:pt x="3369" y="18618"/>
                </a:cubicBezTo>
                <a:cubicBezTo>
                  <a:pt x="3687" y="18618"/>
                  <a:pt x="4006" y="18512"/>
                  <a:pt x="4316" y="18298"/>
                </a:cubicBezTo>
                <a:cubicBezTo>
                  <a:pt x="4366" y="18263"/>
                  <a:pt x="4420" y="18305"/>
                  <a:pt x="4452" y="18404"/>
                </a:cubicBezTo>
                <a:cubicBezTo>
                  <a:pt x="4959" y="20009"/>
                  <a:pt x="5698" y="21093"/>
                  <a:pt x="6543" y="21460"/>
                </a:cubicBezTo>
                <a:cubicBezTo>
                  <a:pt x="6751" y="21550"/>
                  <a:pt x="6959" y="21593"/>
                  <a:pt x="7165" y="21593"/>
                </a:cubicBezTo>
                <a:cubicBezTo>
                  <a:pt x="7838" y="21593"/>
                  <a:pt x="8495" y="21119"/>
                  <a:pt x="9062" y="20211"/>
                </a:cubicBezTo>
                <a:lnTo>
                  <a:pt x="17049" y="7422"/>
                </a:lnTo>
                <a:cubicBezTo>
                  <a:pt x="17438" y="6800"/>
                  <a:pt x="17908" y="6569"/>
                  <a:pt x="18371" y="6770"/>
                </a:cubicBezTo>
                <a:cubicBezTo>
                  <a:pt x="18907" y="7003"/>
                  <a:pt x="19362" y="7783"/>
                  <a:pt x="19619" y="8937"/>
                </a:cubicBezTo>
                <a:cubicBezTo>
                  <a:pt x="19765" y="9594"/>
                  <a:pt x="19831" y="10337"/>
                  <a:pt x="19810" y="11076"/>
                </a:cubicBezTo>
                <a:cubicBezTo>
                  <a:pt x="19767" y="12533"/>
                  <a:pt x="19417" y="13792"/>
                  <a:pt x="18864" y="14472"/>
                </a:cubicBezTo>
                <a:cubicBezTo>
                  <a:pt x="18584" y="14818"/>
                  <a:pt x="18264" y="14979"/>
                  <a:pt x="17947" y="14933"/>
                </a:cubicBezTo>
                <a:cubicBezTo>
                  <a:pt x="17426" y="14857"/>
                  <a:pt x="16963" y="14277"/>
                  <a:pt x="16653" y="13340"/>
                </a:cubicBezTo>
                <a:cubicBezTo>
                  <a:pt x="16618" y="13237"/>
                  <a:pt x="16553" y="13212"/>
                  <a:pt x="16507" y="13286"/>
                </a:cubicBezTo>
                <a:lnTo>
                  <a:pt x="15364" y="15113"/>
                </a:lnTo>
                <a:cubicBezTo>
                  <a:pt x="15315" y="15193"/>
                  <a:pt x="15302" y="15350"/>
                  <a:pt x="15338" y="15464"/>
                </a:cubicBezTo>
                <a:cubicBezTo>
                  <a:pt x="15845" y="17078"/>
                  <a:pt x="16585" y="18165"/>
                  <a:pt x="17432" y="18532"/>
                </a:cubicBezTo>
                <a:cubicBezTo>
                  <a:pt x="18316" y="18916"/>
                  <a:pt x="19211" y="18474"/>
                  <a:pt x="19952" y="17287"/>
                </a:cubicBezTo>
                <a:cubicBezTo>
                  <a:pt x="20693" y="16100"/>
                  <a:pt x="21193" y="14312"/>
                  <a:pt x="21357" y="12251"/>
                </a:cubicBezTo>
                <a:cubicBezTo>
                  <a:pt x="21531" y="10065"/>
                  <a:pt x="21307" y="7850"/>
                  <a:pt x="20726" y="6064"/>
                </a:cubicBezTo>
                <a:cubicBezTo>
                  <a:pt x="20268" y="4652"/>
                  <a:pt x="19613" y="3639"/>
                  <a:pt x="18878" y="3206"/>
                </a:cubicBezTo>
                <a:cubicBezTo>
                  <a:pt x="18278" y="2854"/>
                  <a:pt x="17666" y="2889"/>
                  <a:pt x="17096" y="3284"/>
                </a:cubicBezTo>
                <a:cubicBezTo>
                  <a:pt x="17046" y="3319"/>
                  <a:pt x="16991" y="3273"/>
                  <a:pt x="16960" y="3175"/>
                </a:cubicBezTo>
                <a:cubicBezTo>
                  <a:pt x="16459" y="1592"/>
                  <a:pt x="15735" y="521"/>
                  <a:pt x="14904" y="142"/>
                </a:cubicBezTo>
                <a:cubicBezTo>
                  <a:pt x="14679" y="38"/>
                  <a:pt x="14450" y="-7"/>
                  <a:pt x="14223" y="1"/>
                </a:cubicBezTo>
                <a:close/>
                <a:moveTo>
                  <a:pt x="14232" y="3725"/>
                </a:moveTo>
                <a:cubicBezTo>
                  <a:pt x="14347" y="3722"/>
                  <a:pt x="14462" y="3745"/>
                  <a:pt x="14578" y="3795"/>
                </a:cubicBezTo>
                <a:cubicBezTo>
                  <a:pt x="14954" y="3959"/>
                  <a:pt x="15289" y="4392"/>
                  <a:pt x="15545" y="5033"/>
                </a:cubicBezTo>
                <a:cubicBezTo>
                  <a:pt x="15579" y="5119"/>
                  <a:pt x="15573" y="5256"/>
                  <a:pt x="15532" y="5322"/>
                </a:cubicBezTo>
                <a:lnTo>
                  <a:pt x="8157" y="17131"/>
                </a:lnTo>
                <a:cubicBezTo>
                  <a:pt x="7769" y="17753"/>
                  <a:pt x="7299" y="17988"/>
                  <a:pt x="6836" y="17787"/>
                </a:cubicBezTo>
                <a:cubicBezTo>
                  <a:pt x="6460" y="17623"/>
                  <a:pt x="6125" y="17190"/>
                  <a:pt x="5869" y="16549"/>
                </a:cubicBezTo>
                <a:cubicBezTo>
                  <a:pt x="5834" y="16463"/>
                  <a:pt x="5840" y="16327"/>
                  <a:pt x="5882" y="16260"/>
                </a:cubicBezTo>
                <a:lnTo>
                  <a:pt x="13256" y="4451"/>
                </a:lnTo>
                <a:cubicBezTo>
                  <a:pt x="13548" y="3985"/>
                  <a:pt x="13886" y="3735"/>
                  <a:pt x="14232" y="3725"/>
                </a:cubicBezTo>
                <a:close/>
              </a:path>
            </a:pathLst>
          </a:custGeom>
          <a:solidFill>
            <a:srgbClr val="000000">
              <a:alpha val="4929"/>
            </a:srgbClr>
          </a:solidFill>
          <a:ln w="12700">
            <a:miter lim="400000"/>
          </a:ln>
        </p:spPr>
        <p:txBody>
          <a:bodyPr lIns="0" tIns="0" rIns="0" bIns="0" anchor="ctr"/>
          <a:lstStyle/>
          <a:p>
            <a:pPr>
              <a:defRPr sz="3200">
                <a:solidFill>
                  <a:srgbClr val="FFFFFF"/>
                </a:solidFill>
              </a:defRPr>
            </a:pPr>
          </a:p>
        </p:txBody>
      </p:sp>
      <p:sp>
        <p:nvSpPr>
          <p:cNvPr id="12" name="Ornament 5"/>
          <p:cNvSpPr/>
          <p:nvPr/>
        </p:nvSpPr>
        <p:spPr>
          <a:xfrm>
            <a:off x="-4699000" y="-5461226"/>
            <a:ext cx="15485319" cy="15485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14"/>
                </a:lnTo>
                <a:cubicBezTo>
                  <a:pt x="0" y="8317"/>
                  <a:pt x="1462" y="9779"/>
                  <a:pt x="3265" y="9779"/>
                </a:cubicBezTo>
                <a:lnTo>
                  <a:pt x="8142" y="9779"/>
                </a:lnTo>
                <a:cubicBezTo>
                  <a:pt x="8237" y="9779"/>
                  <a:pt x="8313" y="9857"/>
                  <a:pt x="8313" y="9951"/>
                </a:cubicBezTo>
                <a:lnTo>
                  <a:pt x="8313" y="11649"/>
                </a:lnTo>
                <a:cubicBezTo>
                  <a:pt x="8313" y="11743"/>
                  <a:pt x="8237" y="11819"/>
                  <a:pt x="8142" y="11819"/>
                </a:cubicBezTo>
                <a:lnTo>
                  <a:pt x="3265" y="11819"/>
                </a:lnTo>
                <a:cubicBezTo>
                  <a:pt x="1462" y="11819"/>
                  <a:pt x="0" y="13282"/>
                  <a:pt x="0" y="15085"/>
                </a:cubicBezTo>
                <a:lnTo>
                  <a:pt x="0" y="21600"/>
                </a:lnTo>
                <a:lnTo>
                  <a:pt x="6514" y="21600"/>
                </a:lnTo>
                <a:cubicBezTo>
                  <a:pt x="8317" y="21600"/>
                  <a:pt x="9779" y="20138"/>
                  <a:pt x="9779" y="18335"/>
                </a:cubicBezTo>
                <a:lnTo>
                  <a:pt x="9779" y="13458"/>
                </a:lnTo>
                <a:cubicBezTo>
                  <a:pt x="9779" y="13363"/>
                  <a:pt x="9857" y="13287"/>
                  <a:pt x="9951" y="13287"/>
                </a:cubicBezTo>
                <a:lnTo>
                  <a:pt x="11649" y="13287"/>
                </a:lnTo>
                <a:cubicBezTo>
                  <a:pt x="11743" y="13287"/>
                  <a:pt x="11819" y="13363"/>
                  <a:pt x="11819" y="13458"/>
                </a:cubicBezTo>
                <a:lnTo>
                  <a:pt x="11819" y="18335"/>
                </a:lnTo>
                <a:cubicBezTo>
                  <a:pt x="11819" y="20138"/>
                  <a:pt x="13282" y="21600"/>
                  <a:pt x="15085" y="21600"/>
                </a:cubicBezTo>
                <a:lnTo>
                  <a:pt x="21600" y="21600"/>
                </a:lnTo>
                <a:lnTo>
                  <a:pt x="21600" y="15086"/>
                </a:lnTo>
                <a:cubicBezTo>
                  <a:pt x="21600" y="13283"/>
                  <a:pt x="20138" y="11821"/>
                  <a:pt x="18335" y="11821"/>
                </a:cubicBezTo>
                <a:lnTo>
                  <a:pt x="13458" y="11821"/>
                </a:lnTo>
                <a:cubicBezTo>
                  <a:pt x="13363" y="11821"/>
                  <a:pt x="13287" y="11743"/>
                  <a:pt x="13287" y="11649"/>
                </a:cubicBezTo>
                <a:lnTo>
                  <a:pt x="13287" y="9951"/>
                </a:lnTo>
                <a:cubicBezTo>
                  <a:pt x="13287" y="9857"/>
                  <a:pt x="13363" y="9781"/>
                  <a:pt x="13458" y="9781"/>
                </a:cubicBezTo>
                <a:lnTo>
                  <a:pt x="18335" y="9779"/>
                </a:lnTo>
                <a:cubicBezTo>
                  <a:pt x="20138" y="9779"/>
                  <a:pt x="21600" y="8317"/>
                  <a:pt x="21600" y="6514"/>
                </a:cubicBezTo>
                <a:lnTo>
                  <a:pt x="21600" y="0"/>
                </a:lnTo>
                <a:lnTo>
                  <a:pt x="15086" y="0"/>
                </a:lnTo>
                <a:cubicBezTo>
                  <a:pt x="13283" y="0"/>
                  <a:pt x="11821" y="1462"/>
                  <a:pt x="11821" y="3265"/>
                </a:cubicBezTo>
                <a:lnTo>
                  <a:pt x="11821" y="8142"/>
                </a:lnTo>
                <a:cubicBezTo>
                  <a:pt x="11821" y="8237"/>
                  <a:pt x="11743" y="8313"/>
                  <a:pt x="11649" y="8313"/>
                </a:cubicBezTo>
                <a:lnTo>
                  <a:pt x="9951" y="8313"/>
                </a:lnTo>
                <a:cubicBezTo>
                  <a:pt x="9857" y="8313"/>
                  <a:pt x="9781" y="8237"/>
                  <a:pt x="9781" y="8142"/>
                </a:cubicBezTo>
                <a:lnTo>
                  <a:pt x="9781" y="3265"/>
                </a:lnTo>
                <a:cubicBezTo>
                  <a:pt x="9781" y="1462"/>
                  <a:pt x="8318" y="0"/>
                  <a:pt x="6515" y="0"/>
                </a:cubicBezTo>
                <a:lnTo>
                  <a:pt x="0" y="0"/>
                </a:lnTo>
                <a:close/>
                <a:moveTo>
                  <a:pt x="1466" y="1466"/>
                </a:moveTo>
                <a:lnTo>
                  <a:pt x="6514" y="1466"/>
                </a:lnTo>
                <a:cubicBezTo>
                  <a:pt x="7507" y="1466"/>
                  <a:pt x="8313" y="2272"/>
                  <a:pt x="8313" y="3265"/>
                </a:cubicBezTo>
                <a:lnTo>
                  <a:pt x="8313" y="8142"/>
                </a:lnTo>
                <a:cubicBezTo>
                  <a:pt x="8313" y="8237"/>
                  <a:pt x="8237" y="8313"/>
                  <a:pt x="8142" y="8313"/>
                </a:cubicBezTo>
                <a:lnTo>
                  <a:pt x="3265" y="8313"/>
                </a:lnTo>
                <a:cubicBezTo>
                  <a:pt x="2272" y="8313"/>
                  <a:pt x="1466" y="7507"/>
                  <a:pt x="1466" y="6514"/>
                </a:cubicBezTo>
                <a:lnTo>
                  <a:pt x="1466" y="1466"/>
                </a:lnTo>
                <a:close/>
                <a:moveTo>
                  <a:pt x="15086" y="1466"/>
                </a:moveTo>
                <a:lnTo>
                  <a:pt x="20134" y="1466"/>
                </a:lnTo>
                <a:lnTo>
                  <a:pt x="20134" y="6514"/>
                </a:lnTo>
                <a:cubicBezTo>
                  <a:pt x="20134" y="7507"/>
                  <a:pt x="19328" y="8313"/>
                  <a:pt x="18335" y="8313"/>
                </a:cubicBezTo>
                <a:lnTo>
                  <a:pt x="13458" y="8313"/>
                </a:lnTo>
                <a:cubicBezTo>
                  <a:pt x="13363" y="8313"/>
                  <a:pt x="13287" y="8237"/>
                  <a:pt x="13287" y="8142"/>
                </a:cubicBezTo>
                <a:lnTo>
                  <a:pt x="13287" y="3265"/>
                </a:lnTo>
                <a:cubicBezTo>
                  <a:pt x="13287" y="2272"/>
                  <a:pt x="14093" y="1466"/>
                  <a:pt x="15086" y="1466"/>
                </a:cubicBezTo>
                <a:close/>
                <a:moveTo>
                  <a:pt x="9951" y="9781"/>
                </a:moveTo>
                <a:lnTo>
                  <a:pt x="11649" y="9781"/>
                </a:lnTo>
                <a:cubicBezTo>
                  <a:pt x="11743" y="9781"/>
                  <a:pt x="11819" y="9857"/>
                  <a:pt x="11819" y="9951"/>
                </a:cubicBezTo>
                <a:lnTo>
                  <a:pt x="11819" y="11649"/>
                </a:lnTo>
                <a:cubicBezTo>
                  <a:pt x="11820" y="11743"/>
                  <a:pt x="11744" y="11821"/>
                  <a:pt x="11649" y="11821"/>
                </a:cubicBezTo>
                <a:lnTo>
                  <a:pt x="9951" y="11821"/>
                </a:lnTo>
                <a:cubicBezTo>
                  <a:pt x="9857" y="11821"/>
                  <a:pt x="9779" y="11743"/>
                  <a:pt x="9779" y="11649"/>
                </a:cubicBezTo>
                <a:lnTo>
                  <a:pt x="9779" y="9951"/>
                </a:lnTo>
                <a:cubicBezTo>
                  <a:pt x="9779" y="9857"/>
                  <a:pt x="9857" y="9781"/>
                  <a:pt x="9951" y="9781"/>
                </a:cubicBezTo>
                <a:close/>
                <a:moveTo>
                  <a:pt x="3265" y="13287"/>
                </a:moveTo>
                <a:lnTo>
                  <a:pt x="8142" y="13287"/>
                </a:lnTo>
                <a:cubicBezTo>
                  <a:pt x="8237" y="13287"/>
                  <a:pt x="8313" y="13363"/>
                  <a:pt x="8313" y="13458"/>
                </a:cubicBezTo>
                <a:lnTo>
                  <a:pt x="8313" y="18335"/>
                </a:lnTo>
                <a:cubicBezTo>
                  <a:pt x="8313" y="19328"/>
                  <a:pt x="7507" y="20134"/>
                  <a:pt x="6514" y="20134"/>
                </a:cubicBezTo>
                <a:lnTo>
                  <a:pt x="1466" y="20134"/>
                </a:lnTo>
                <a:lnTo>
                  <a:pt x="1466" y="15086"/>
                </a:lnTo>
                <a:cubicBezTo>
                  <a:pt x="1466" y="14093"/>
                  <a:pt x="2272" y="13287"/>
                  <a:pt x="3265" y="13287"/>
                </a:cubicBezTo>
                <a:close/>
                <a:moveTo>
                  <a:pt x="13458" y="13287"/>
                </a:moveTo>
                <a:lnTo>
                  <a:pt x="18335" y="13287"/>
                </a:lnTo>
                <a:cubicBezTo>
                  <a:pt x="19328" y="13287"/>
                  <a:pt x="20134" y="14093"/>
                  <a:pt x="20134" y="15086"/>
                </a:cubicBezTo>
                <a:lnTo>
                  <a:pt x="20134" y="20134"/>
                </a:lnTo>
                <a:lnTo>
                  <a:pt x="15086" y="20134"/>
                </a:lnTo>
                <a:cubicBezTo>
                  <a:pt x="14093" y="20134"/>
                  <a:pt x="13287" y="19328"/>
                  <a:pt x="13287" y="18335"/>
                </a:cubicBezTo>
                <a:lnTo>
                  <a:pt x="13287" y="13458"/>
                </a:lnTo>
                <a:cubicBezTo>
                  <a:pt x="13287" y="13363"/>
                  <a:pt x="13363" y="13287"/>
                  <a:pt x="13458" y="13287"/>
                </a:cubicBezTo>
                <a:close/>
              </a:path>
            </a:pathLst>
          </a:custGeom>
          <a:solidFill>
            <a:srgbClr val="000000">
              <a:alpha val="4929"/>
            </a:srgbClr>
          </a:solidFill>
          <a:ln w="12700">
            <a:miter lim="400000"/>
          </a:ln>
        </p:spPr>
        <p:txBody>
          <a:bodyPr lIns="0" tIns="0" rIns="0" bIns="0" anchor="ctr"/>
          <a:lstStyle/>
          <a:p>
            <a:pPr>
              <a:defRPr sz="3200">
                <a:solidFill>
                  <a:srgbClr val="FFFFFF"/>
                </a:solidFill>
              </a:defRPr>
            </a:pP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2387600" y="8953500"/>
            <a:ext cx="19621500" cy="863600"/>
          </a:xfrm>
          <a:prstGeom prst="rect">
            <a:avLst/>
          </a:prstGeom>
        </p:spPr>
        <p:txBody>
          <a:bodyPr anchor="t"/>
          <a:lstStyle>
            <a:lvl1pPr marL="0" indent="0" algn="ctr">
              <a:spcBef>
                <a:spcPts val="0"/>
              </a:spcBef>
              <a:buSzTx/>
              <a:buNone/>
              <a:defRPr spc="448" sz="3200">
                <a:solidFill>
                  <a:schemeClr val="accent3"/>
                </a:solidFill>
                <a:latin typeface="Cairo Regular"/>
                <a:ea typeface="Cairo Regular"/>
                <a:cs typeface="Cairo Regular"/>
                <a:sym typeface="Cairo Regular"/>
              </a:defRPr>
            </a:lvl1pPr>
            <a:lvl2pPr marL="1025769" indent="-390769" algn="ctr">
              <a:spcBef>
                <a:spcPts val="0"/>
              </a:spcBef>
              <a:defRPr spc="448" sz="3200">
                <a:solidFill>
                  <a:schemeClr val="accent3"/>
                </a:solidFill>
                <a:latin typeface="Cairo Regular"/>
                <a:ea typeface="Cairo Regular"/>
                <a:cs typeface="Cairo Regular"/>
                <a:sym typeface="Cairo Regular"/>
              </a:defRPr>
            </a:lvl2pPr>
            <a:lvl3pPr marL="1660769" indent="-390769" algn="ctr">
              <a:spcBef>
                <a:spcPts val="0"/>
              </a:spcBef>
              <a:defRPr spc="448" sz="3200">
                <a:solidFill>
                  <a:schemeClr val="accent3"/>
                </a:solidFill>
                <a:latin typeface="Cairo Regular"/>
                <a:ea typeface="Cairo Regular"/>
                <a:cs typeface="Cairo Regular"/>
                <a:sym typeface="Cairo Regular"/>
              </a:defRPr>
            </a:lvl3pPr>
            <a:lvl4pPr marL="2295769" indent="-390769" algn="ctr">
              <a:spcBef>
                <a:spcPts val="0"/>
              </a:spcBef>
              <a:defRPr spc="448" sz="3200">
                <a:solidFill>
                  <a:schemeClr val="accent3"/>
                </a:solidFill>
                <a:latin typeface="Cairo Regular"/>
                <a:ea typeface="Cairo Regular"/>
                <a:cs typeface="Cairo Regular"/>
                <a:sym typeface="Cairo Regular"/>
              </a:defRPr>
            </a:lvl4pPr>
            <a:lvl5pPr marL="2930769" indent="-390769" algn="ctr">
              <a:spcBef>
                <a:spcPts val="0"/>
              </a:spcBef>
              <a:defRPr spc="448" sz="3200">
                <a:solidFill>
                  <a:schemeClr val="accent3"/>
                </a:solidFill>
                <a:latin typeface="Cairo Regular"/>
                <a:ea typeface="Cairo Regular"/>
                <a:cs typeface="Cairo Regular"/>
                <a:sym typeface="Cairo Regular"/>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2387600" y="6076950"/>
            <a:ext cx="19621500" cy="825500"/>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7" y="-393700"/>
            <a:ext cx="18135603"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eCode"/>
          <p:cNvSpPr txBox="1"/>
          <p:nvPr/>
        </p:nvSpPr>
        <p:spPr>
          <a:xfrm>
            <a:off x="8581239" y="4053263"/>
            <a:ext cx="722152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2000">
                <a:solidFill>
                  <a:srgbClr val="193632"/>
                </a:solidFill>
                <a:latin typeface="Avenir Black"/>
                <a:ea typeface="Avenir Black"/>
                <a:cs typeface="Avenir Black"/>
                <a:sym typeface="Avenir Black"/>
              </a:defRPr>
            </a:lvl1pPr>
          </a:lstStyle>
          <a:p>
            <a:pPr/>
            <a:r>
              <a:t>WeCode</a:t>
            </a:r>
          </a:p>
        </p:txBody>
      </p:sp>
      <p:sp>
        <p:nvSpPr>
          <p:cNvPr id="120" name="Mobile Application Development Bootcamp 2021-2022"/>
          <p:cNvSpPr txBox="1"/>
          <p:nvPr/>
        </p:nvSpPr>
        <p:spPr>
          <a:xfrm>
            <a:off x="5897097" y="6423677"/>
            <a:ext cx="12589806"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500">
                <a:solidFill>
                  <a:srgbClr val="193632"/>
                </a:solidFill>
                <a:latin typeface="Avenir Next Ultra Light"/>
                <a:ea typeface="Avenir Next Ultra Light"/>
                <a:cs typeface="Avenir Next Ultra Light"/>
                <a:sym typeface="Avenir Next Ultra Light"/>
              </a:defRPr>
            </a:lvl1pPr>
          </a:lstStyle>
          <a:p>
            <a:pPr/>
            <a:r>
              <a:t>Mobile Application Development Bootcamp 2021-2022</a:t>
            </a:r>
          </a:p>
        </p:txBody>
      </p:sp>
      <p:sp>
        <p:nvSpPr>
          <p:cNvPr id="121" name="By Hooshyar Mohammed"/>
          <p:cNvSpPr txBox="1"/>
          <p:nvPr/>
        </p:nvSpPr>
        <p:spPr>
          <a:xfrm>
            <a:off x="5523787" y="11309732"/>
            <a:ext cx="13336426"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solidFill>
                  <a:srgbClr val="193632"/>
                </a:solidFill>
                <a:latin typeface="Avenir Next Ultra Light"/>
                <a:ea typeface="Avenir Next Ultra Light"/>
                <a:cs typeface="Avenir Next Ultra Light"/>
                <a:sym typeface="Avenir Next Ultra Light"/>
              </a:defRPr>
            </a:lvl1pPr>
          </a:lstStyle>
          <a:p>
            <a:pPr/>
            <a:r>
              <a:t>By Hooshyar Mohammed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pic>
        <p:nvPicPr>
          <p:cNvPr id="160" name="1*SIC4sF-UibKJr3SGRd4mrw.png" descr="1*SIC4sF-UibKJr3SGRd4mrw.png"/>
          <p:cNvPicPr>
            <a:picLocks noChangeAspect="1"/>
          </p:cNvPicPr>
          <p:nvPr/>
        </p:nvPicPr>
        <p:blipFill>
          <a:blip r:embed="rId3">
            <a:extLst/>
          </a:blip>
          <a:srcRect l="33499" t="0" r="26621" b="0"/>
          <a:stretch>
            <a:fillRect/>
          </a:stretch>
        </p:blipFill>
        <p:spPr>
          <a:xfrm>
            <a:off x="16835635" y="0"/>
            <a:ext cx="9643072" cy="13716000"/>
          </a:xfrm>
          <a:prstGeom prst="rect">
            <a:avLst/>
          </a:prstGeom>
          <a:ln w="25400">
            <a:solidFill>
              <a:schemeClr val="accent1"/>
            </a:solidFill>
          </a:ln>
        </p:spPr>
      </p:pic>
      <p:sp>
        <p:nvSpPr>
          <p:cNvPr id="161" name="2. Delay sign-in as long as possible"/>
          <p:cNvSpPr txBox="1"/>
          <p:nvPr/>
        </p:nvSpPr>
        <p:spPr>
          <a:xfrm>
            <a:off x="1919461" y="3282950"/>
            <a:ext cx="11741992"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2. Delay sign-in as long as possible</a:t>
            </a:r>
          </a:p>
        </p:txBody>
      </p:sp>
      <p:sp>
        <p:nvSpPr>
          <p:cNvPr id="162" name="“People often abandon apps when they’re forced to sign in before doing anything useful. Give them a chance to fall in love with your app before making a commitment to it. In a shopping app, let people browse your merchandise immediately upon launch, and "/>
          <p:cNvSpPr txBox="1"/>
          <p:nvPr/>
        </p:nvSpPr>
        <p:spPr>
          <a:xfrm>
            <a:off x="1717318" y="4676547"/>
            <a:ext cx="13493203"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p>
          <a:p>
            <a:pPr algn="just">
              <a:defRPr sz="3500">
                <a:latin typeface="Avenir Book"/>
                <a:ea typeface="Avenir Book"/>
                <a:cs typeface="Avenir Book"/>
                <a:sym typeface="Avenir Book"/>
              </a:defRPr>
            </a:pPr>
            <a:r>
              <a:t>“People often abandon apps when they’re forced to sign in before doing anything useful. Give them a chance to fall in love with your app before making a commitment to it. In a shopping app, let people browse your merchandise immediately upon launch, and require sign-in only when they’re ready to make a purchase. In a media-streaming app, let people explore your content and see what you have to offer before signing in to play something.”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pic>
        <p:nvPicPr>
          <p:cNvPr id="166" name="1*SIC4sF-UibKJr3SGRd4mrw.png" descr="1*SIC4sF-UibKJr3SGRd4mrw.png"/>
          <p:cNvPicPr>
            <a:picLocks noChangeAspect="1"/>
          </p:cNvPicPr>
          <p:nvPr/>
        </p:nvPicPr>
        <p:blipFill>
          <a:blip r:embed="rId3">
            <a:extLst/>
          </a:blip>
          <a:srcRect l="33499" t="0" r="26621" b="0"/>
          <a:stretch>
            <a:fillRect/>
          </a:stretch>
        </p:blipFill>
        <p:spPr>
          <a:xfrm>
            <a:off x="16835635" y="0"/>
            <a:ext cx="9643072" cy="13716000"/>
          </a:xfrm>
          <a:prstGeom prst="rect">
            <a:avLst/>
          </a:prstGeom>
          <a:ln w="25400">
            <a:solidFill>
              <a:schemeClr val="accent1"/>
            </a:solidFill>
          </a:ln>
        </p:spPr>
      </p:pic>
      <p:sp>
        <p:nvSpPr>
          <p:cNvPr id="167" name="3. Comply with the appearance mode people choose in Settings"/>
          <p:cNvSpPr txBox="1"/>
          <p:nvPr/>
        </p:nvSpPr>
        <p:spPr>
          <a:xfrm>
            <a:off x="1868661" y="2552699"/>
            <a:ext cx="11741992"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3. Comply with the appearance mode people choose in Settings</a:t>
            </a:r>
          </a:p>
        </p:txBody>
      </p:sp>
      <p:sp>
        <p:nvSpPr>
          <p:cNvPr id="168" name="“If you offer an app-specific appearance mode option, you create more work for people because they have to adjust more than one setting. Worse, they may think your app is broken because it doesn’t respond to their systemwide appearance choice.”"/>
          <p:cNvSpPr txBox="1"/>
          <p:nvPr/>
        </p:nvSpPr>
        <p:spPr>
          <a:xfrm>
            <a:off x="1869718" y="6048147"/>
            <a:ext cx="10767734"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p>
          <a:p>
            <a:pPr algn="just">
              <a:defRPr sz="3500">
                <a:latin typeface="Avenir Book"/>
                <a:ea typeface="Avenir Book"/>
                <a:cs typeface="Avenir Book"/>
                <a:sym typeface="Avenir Book"/>
              </a:defRPr>
            </a:pPr>
            <a:r>
              <a:t>“If you offer an app-specific appearance mode option, you create more work for people because they have to adjust more than one setting. Worse, they may think your app is broken because it doesn’t respond to their systemwide appearance choice.” </a:t>
            </a:r>
          </a:p>
        </p:txBody>
      </p:sp>
      <p:pic>
        <p:nvPicPr>
          <p:cNvPr id="169" name="apple_3.png" descr="apple_3.png"/>
          <p:cNvPicPr>
            <a:picLocks noChangeAspect="1"/>
          </p:cNvPicPr>
          <p:nvPr/>
        </p:nvPicPr>
        <p:blipFill>
          <a:blip r:embed="rId4">
            <a:extLst/>
          </a:blip>
          <a:srcRect l="22340" t="0" r="0" b="0"/>
          <a:stretch>
            <a:fillRect/>
          </a:stretch>
        </p:blipFill>
        <p:spPr>
          <a:xfrm>
            <a:off x="15063065" y="0"/>
            <a:ext cx="18778195"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73" name="4. Show content as soon as possible"/>
          <p:cNvSpPr txBox="1"/>
          <p:nvPr/>
        </p:nvSpPr>
        <p:spPr>
          <a:xfrm>
            <a:off x="1868661" y="3028950"/>
            <a:ext cx="11741992"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4. Show content as soon as possible</a:t>
            </a:r>
          </a:p>
        </p:txBody>
      </p:sp>
      <p:sp>
        <p:nvSpPr>
          <p:cNvPr id="174" name="“Don’t make people wait for content to load before seeing the screen they’re expecting. Show the screen immediately, and use placeholder text, graphics, or animations to identify where content isn’t available yet. Replace these placeholder elements as th"/>
          <p:cNvSpPr txBox="1"/>
          <p:nvPr/>
        </p:nvSpPr>
        <p:spPr>
          <a:xfrm>
            <a:off x="1869718" y="4828947"/>
            <a:ext cx="11739879"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p>
          <a:p>
            <a:pPr algn="just">
              <a:defRPr sz="3500">
                <a:latin typeface="Avenir Book"/>
                <a:ea typeface="Avenir Book"/>
                <a:cs typeface="Avenir Book"/>
                <a:sym typeface="Avenir Book"/>
              </a:defRPr>
            </a:pPr>
            <a:r>
              <a:t>“Don’t make people wait for content to load before seeing the screen they’re expecting. Show the screen immediately, and use placeholder text, graphics, or animations to identify where content isn’t available yet. Replace these placeholder elements as the content loads. Whenever possible, preload upcoming content in the background, such as while an animation is playing or the user is navigating a level or menu.” — Apple Loading Guidelines</a:t>
            </a:r>
          </a:p>
        </p:txBody>
      </p:sp>
      <p:pic>
        <p:nvPicPr>
          <p:cNvPr id="175" name="apple_4.png" descr="apple_4.png"/>
          <p:cNvPicPr>
            <a:picLocks noChangeAspect="1"/>
          </p:cNvPicPr>
          <p:nvPr/>
        </p:nvPicPr>
        <p:blipFill>
          <a:blip r:embed="rId3">
            <a:extLst/>
          </a:blip>
          <a:srcRect l="34721" t="0" r="0" b="0"/>
          <a:stretch>
            <a:fillRect/>
          </a:stretch>
        </p:blipFill>
        <p:spPr>
          <a:xfrm>
            <a:off x="16465820" y="0"/>
            <a:ext cx="15784566" cy="13716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79" name="5. Take advantage of the system-provided colors for text, fills, glyphs, and separators"/>
          <p:cNvSpPr txBox="1"/>
          <p:nvPr/>
        </p:nvSpPr>
        <p:spPr>
          <a:xfrm>
            <a:off x="1868661" y="2552699"/>
            <a:ext cx="13715453"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5. Take advantage of the system-provided colors for text, fills, glyphs, and separators</a:t>
            </a:r>
          </a:p>
        </p:txBody>
      </p:sp>
      <p:sp>
        <p:nvSpPr>
          <p:cNvPr id="180" name="“iOS offers a range of system colors that automatically adapt to vibrancy and changes in accessibility settings like Increase Contrast and Reduce Transparency. The system colors look great individually and in combination, on both light and dark backgroun"/>
          <p:cNvSpPr txBox="1"/>
          <p:nvPr/>
        </p:nvSpPr>
        <p:spPr>
          <a:xfrm>
            <a:off x="1763753" y="5743347"/>
            <a:ext cx="13420645"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p>
          <a:p>
            <a:pPr algn="just">
              <a:defRPr sz="3500">
                <a:latin typeface="Avenir Book"/>
                <a:ea typeface="Avenir Book"/>
                <a:cs typeface="Avenir Book"/>
                <a:sym typeface="Avenir Book"/>
              </a:defRPr>
            </a:pPr>
            <a:r>
              <a:t>“iOS offers a range of system colors that automatically adapt to vibrancy and changes in accessibility settings like Increase Contrast and Reduce Transparency. The system colors look great individually and in combination, on both light and dark backgrounds, and in both light and dark modes.”</a:t>
            </a:r>
          </a:p>
        </p:txBody>
      </p:sp>
      <p:pic>
        <p:nvPicPr>
          <p:cNvPr id="181" name="apple_5.png" descr="apple_5.png"/>
          <p:cNvPicPr>
            <a:picLocks noChangeAspect="1"/>
          </p:cNvPicPr>
          <p:nvPr/>
        </p:nvPicPr>
        <p:blipFill>
          <a:blip r:embed="rId3">
            <a:extLst/>
          </a:blip>
          <a:srcRect l="17017" t="0" r="29677" b="0"/>
          <a:stretch>
            <a:fillRect/>
          </a:stretch>
        </p:blipFill>
        <p:spPr>
          <a:xfrm>
            <a:off x="16891270" y="0"/>
            <a:ext cx="12889363" cy="137160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85" name="6. Use familiar, understandable words and phrases"/>
          <p:cNvSpPr txBox="1"/>
          <p:nvPr/>
        </p:nvSpPr>
        <p:spPr>
          <a:xfrm>
            <a:off x="2109961" y="2552699"/>
            <a:ext cx="13715453"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6. Use familiar, understandable words and phrases</a:t>
            </a:r>
          </a:p>
        </p:txBody>
      </p:sp>
      <p:sp>
        <p:nvSpPr>
          <p:cNvPr id="186" name="“Technology can be intimidating. Avoid acronyms and technical jargon that people might not understand. Use what you know about your audience to determine whether certain words or phrases are appropriate. In general, apps that appeal to everyone should st"/>
          <p:cNvSpPr txBox="1"/>
          <p:nvPr/>
        </p:nvSpPr>
        <p:spPr>
          <a:xfrm>
            <a:off x="2016065" y="4930547"/>
            <a:ext cx="13420646"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p>
          <a:p>
            <a:pPr algn="just">
              <a:defRPr sz="3500">
                <a:latin typeface="Avenir Book"/>
                <a:ea typeface="Avenir Book"/>
                <a:cs typeface="Avenir Book"/>
                <a:sym typeface="Avenir Book"/>
              </a:defRPr>
            </a:pPr>
            <a:r>
              <a:t>“Technology can be intimidating. Avoid acronyms and technical jargon that people might not understand. Use what you know about your audience to determine whether certain words or phrases are appropriate. In general, apps that appeal to everyone should steer clear of highly technical language. Such language may be appropriate in apps that target a more advanced or technical crowd.”</a:t>
            </a:r>
          </a:p>
        </p:txBody>
      </p:sp>
      <p:pic>
        <p:nvPicPr>
          <p:cNvPr id="187" name="apple_6.png" descr="apple_6.png"/>
          <p:cNvPicPr>
            <a:picLocks noChangeAspect="1"/>
          </p:cNvPicPr>
          <p:nvPr/>
        </p:nvPicPr>
        <p:blipFill>
          <a:blip r:embed="rId3">
            <a:extLst/>
          </a:blip>
          <a:srcRect l="33360" t="0" r="0" b="0"/>
          <a:stretch>
            <a:fillRect/>
          </a:stretch>
        </p:blipFill>
        <p:spPr>
          <a:xfrm>
            <a:off x="16402320" y="0"/>
            <a:ext cx="16113576" cy="13716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91" name="7. Anticipate the need for help"/>
          <p:cNvSpPr txBox="1"/>
          <p:nvPr/>
        </p:nvSpPr>
        <p:spPr>
          <a:xfrm>
            <a:off x="1868661" y="4095750"/>
            <a:ext cx="10973642"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7. Anticipate the need for help</a:t>
            </a:r>
          </a:p>
        </p:txBody>
      </p:sp>
      <p:sp>
        <p:nvSpPr>
          <p:cNvPr id="192" name="“Proactively look for times when people might be stuck. A game, for example, could casually show useful tips when paused or when a character isn’t advancing. Let people replay tutorials in case they miss something the first time.”"/>
          <p:cNvSpPr txBox="1"/>
          <p:nvPr/>
        </p:nvSpPr>
        <p:spPr>
          <a:xfrm>
            <a:off x="1814553" y="5997347"/>
            <a:ext cx="14419977"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500">
                <a:latin typeface="Avenir Book"/>
                <a:ea typeface="Avenir Book"/>
                <a:cs typeface="Avenir Book"/>
                <a:sym typeface="Avenir Book"/>
              </a:defRPr>
            </a:lvl1pPr>
          </a:lstStyle>
          <a:p>
            <a:pPr/>
            <a:r>
              <a:t>“Proactively look for times when people might be stuck. A game, for example, could casually show useful tips when paused or when a character isn’t advancing. Let people replay tutorials in case they miss something the first time.”</a:t>
            </a:r>
          </a:p>
        </p:txBody>
      </p:sp>
      <p:pic>
        <p:nvPicPr>
          <p:cNvPr id="193" name="apple_7.png" descr="apple_7.png"/>
          <p:cNvPicPr>
            <a:picLocks noChangeAspect="1"/>
          </p:cNvPicPr>
          <p:nvPr/>
        </p:nvPicPr>
        <p:blipFill>
          <a:blip r:embed="rId3">
            <a:extLst/>
          </a:blip>
          <a:srcRect l="34832" t="0" r="0" b="0"/>
          <a:stretch>
            <a:fillRect/>
          </a:stretch>
        </p:blipFill>
        <p:spPr>
          <a:xfrm>
            <a:off x="17070658" y="0"/>
            <a:ext cx="15757578" cy="137160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97" name="8. When necessary, help people avoid information loss"/>
          <p:cNvSpPr txBox="1"/>
          <p:nvPr/>
        </p:nvSpPr>
        <p:spPr>
          <a:xfrm>
            <a:off x="1824015" y="3060699"/>
            <a:ext cx="10973641"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8. When necessary, help people avoid information loss</a:t>
            </a:r>
          </a:p>
        </p:txBody>
      </p:sp>
      <p:sp>
        <p:nvSpPr>
          <p:cNvPr id="198" name="“Regardless of whether people use a dismiss gesture or a button to close the view, if the action could result in the loss of user-generated content, present an action sheet that explains the situation and gives people ways to resolve it.”"/>
          <p:cNvSpPr txBox="1"/>
          <p:nvPr/>
        </p:nvSpPr>
        <p:spPr>
          <a:xfrm>
            <a:off x="1712953" y="6095999"/>
            <a:ext cx="13667502"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latin typeface="Avenir Book"/>
                <a:ea typeface="Avenir Book"/>
                <a:cs typeface="Avenir Book"/>
                <a:sym typeface="Avenir Book"/>
              </a:defRPr>
            </a:pPr>
            <a:r>
              <a:t>“Regardless of whether people use a dismiss gesture or a button to close the view, if the action could result in the loss of user-generated content, present an action sheet that explains the situation and gives people ways to resolve it.”</a:t>
            </a:r>
          </a:p>
          <a:p>
            <a:pPr algn="just">
              <a:defRPr sz="3500">
                <a:latin typeface="Avenir Book"/>
                <a:ea typeface="Avenir Book"/>
                <a:cs typeface="Avenir Book"/>
                <a:sym typeface="Avenir Book"/>
              </a:defRPr>
            </a:pPr>
          </a:p>
        </p:txBody>
      </p:sp>
      <p:pic>
        <p:nvPicPr>
          <p:cNvPr id="199" name="apple_8.png" descr="apple_8.png"/>
          <p:cNvPicPr>
            <a:picLocks noChangeAspect="1"/>
          </p:cNvPicPr>
          <p:nvPr/>
        </p:nvPicPr>
        <p:blipFill>
          <a:blip r:embed="rId3">
            <a:extLst/>
          </a:blip>
          <a:srcRect l="34044" t="0" r="0" b="0"/>
          <a:stretch>
            <a:fillRect/>
          </a:stretch>
        </p:blipFill>
        <p:spPr>
          <a:xfrm>
            <a:off x="16697595" y="0"/>
            <a:ext cx="15948277" cy="13716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203" name="9. As a general rule, use standard gestures"/>
          <p:cNvSpPr txBox="1"/>
          <p:nvPr/>
        </p:nvSpPr>
        <p:spPr>
          <a:xfrm>
            <a:off x="1824015" y="3060699"/>
            <a:ext cx="10973641"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9. As a general rule, use standard gestures</a:t>
            </a:r>
          </a:p>
        </p:txBody>
      </p:sp>
      <p:sp>
        <p:nvSpPr>
          <p:cNvPr id="204" name="“People are familiar with the standard gestures and don’t appreciate being forced to learn different ways to do the same thing. In games and other immersive apps, custom gestures can be a fun part of the experience. In other apps, it’s best to use standa"/>
          <p:cNvSpPr txBox="1"/>
          <p:nvPr/>
        </p:nvSpPr>
        <p:spPr>
          <a:xfrm>
            <a:off x="1712953" y="6095999"/>
            <a:ext cx="13667502"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500">
                <a:latin typeface="Avenir Book"/>
                <a:ea typeface="Avenir Book"/>
                <a:cs typeface="Avenir Book"/>
                <a:sym typeface="Avenir Book"/>
              </a:defRPr>
            </a:lvl1pPr>
          </a:lstStyle>
          <a:p>
            <a:pPr/>
            <a:r>
              <a:t>“People are familiar with the standard gestures and don’t appreciate being forced to learn different ways to do the same thing. In games and other immersive apps, custom gestures can be a fun part of the experience. In other apps, it’s best to use standard gestures so extra effort isn’t needed to discover or remember them.”</a:t>
            </a:r>
          </a:p>
        </p:txBody>
      </p:sp>
      <p:pic>
        <p:nvPicPr>
          <p:cNvPr id="205" name="apple_9.png" descr="apple_9.png"/>
          <p:cNvPicPr>
            <a:picLocks noChangeAspect="1"/>
          </p:cNvPicPr>
          <p:nvPr/>
        </p:nvPicPr>
        <p:blipFill>
          <a:blip r:embed="rId3">
            <a:extLst/>
          </a:blip>
          <a:srcRect l="23760" t="0" r="0" b="0"/>
          <a:stretch>
            <a:fillRect/>
          </a:stretch>
        </p:blipFill>
        <p:spPr>
          <a:xfrm>
            <a:off x="16275122" y="0"/>
            <a:ext cx="18434897" cy="13716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209" name="10. Don’t include sensitive, personal, or confidential information in a notification"/>
          <p:cNvSpPr txBox="1"/>
          <p:nvPr/>
        </p:nvSpPr>
        <p:spPr>
          <a:xfrm>
            <a:off x="1824015" y="3060699"/>
            <a:ext cx="13159033"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10. Don’t include sensitive, personal, or confidential information in a notification</a:t>
            </a:r>
          </a:p>
        </p:txBody>
      </p:sp>
      <p:sp>
        <p:nvSpPr>
          <p:cNvPr id="210" name="“You can’t predict what people will be doing when they receive a notification, so it’s essential to avoid including private information that could display on the device screen.”"/>
          <p:cNvSpPr txBox="1"/>
          <p:nvPr/>
        </p:nvSpPr>
        <p:spPr>
          <a:xfrm>
            <a:off x="1712953" y="7010400"/>
            <a:ext cx="13667502"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500">
                <a:latin typeface="Avenir Book"/>
                <a:ea typeface="Avenir Book"/>
                <a:cs typeface="Avenir Book"/>
                <a:sym typeface="Avenir Book"/>
              </a:defRPr>
            </a:lvl1pPr>
          </a:lstStyle>
          <a:p>
            <a:pPr/>
            <a:r>
              <a:t>“You can’t predict what people will be doing when they receive a notification, so it’s essential to avoid including private information that could display on the device screen.”</a:t>
            </a:r>
          </a:p>
        </p:txBody>
      </p:sp>
      <p:pic>
        <p:nvPicPr>
          <p:cNvPr id="211" name="apple_11.png" descr="apple_11.png"/>
          <p:cNvPicPr>
            <a:picLocks noChangeAspect="1"/>
          </p:cNvPicPr>
          <p:nvPr/>
        </p:nvPicPr>
        <p:blipFill>
          <a:blip r:embed="rId3">
            <a:extLst/>
          </a:blip>
          <a:srcRect l="35875" t="0" r="0" b="0"/>
          <a:stretch>
            <a:fillRect/>
          </a:stretch>
        </p:blipFill>
        <p:spPr>
          <a:xfrm>
            <a:off x="17693156" y="0"/>
            <a:ext cx="15505563" cy="13716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Recap"/>
          <p:cNvSpPr txBox="1"/>
          <p:nvPr/>
        </p:nvSpPr>
        <p:spPr>
          <a:xfrm>
            <a:off x="10644600" y="3211591"/>
            <a:ext cx="3094800"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500">
                <a:latin typeface="Avenir Book"/>
                <a:ea typeface="Avenir Book"/>
                <a:cs typeface="Avenir Book"/>
                <a:sym typeface="Avenir Book"/>
              </a:defRPr>
            </a:lvl1pPr>
          </a:lstStyle>
          <a:p>
            <a:pPr/>
            <a:r>
              <a:t>Recap</a:t>
            </a:r>
          </a:p>
        </p:txBody>
      </p:sp>
      <p:sp>
        <p:nvSpPr>
          <p:cNvPr id="124" name="Github"/>
          <p:cNvSpPr txBox="1"/>
          <p:nvPr/>
        </p:nvSpPr>
        <p:spPr>
          <a:xfrm>
            <a:off x="11256740" y="7505548"/>
            <a:ext cx="1870520"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atin typeface="Avenir Book"/>
                <a:ea typeface="Avenir Book"/>
                <a:cs typeface="Avenir Book"/>
                <a:sym typeface="Avenir Book"/>
              </a:defRPr>
            </a:lvl1pPr>
          </a:lstStyle>
          <a:p>
            <a:pPr/>
            <a:r>
              <a:t>Github</a:t>
            </a:r>
          </a:p>
        </p:txBody>
      </p:sp>
      <p:sp>
        <p:nvSpPr>
          <p:cNvPr id="125" name="Git"/>
          <p:cNvSpPr txBox="1"/>
          <p:nvPr/>
        </p:nvSpPr>
        <p:spPr>
          <a:xfrm>
            <a:off x="11749087" y="6094139"/>
            <a:ext cx="885826"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atin typeface="Avenir Book"/>
                <a:ea typeface="Avenir Book"/>
                <a:cs typeface="Avenir Book"/>
                <a:sym typeface="Avenir Book"/>
              </a:defRPr>
            </a:lvl1pPr>
          </a:lstStyle>
          <a:p>
            <a:pPr/>
            <a:r>
              <a:t>Git</a:t>
            </a:r>
          </a:p>
        </p:txBody>
      </p:sp>
      <p:sp>
        <p:nvSpPr>
          <p:cNvPr id="126" name="UserDesign Flow"/>
          <p:cNvSpPr txBox="1"/>
          <p:nvPr/>
        </p:nvSpPr>
        <p:spPr>
          <a:xfrm>
            <a:off x="9986295" y="8916958"/>
            <a:ext cx="4411410"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atin typeface="Avenir Book"/>
                <a:ea typeface="Avenir Book"/>
                <a:cs typeface="Avenir Book"/>
                <a:sym typeface="Avenir Book"/>
              </a:defRPr>
            </a:lvl1pPr>
          </a:lstStyle>
          <a:p>
            <a:pPr/>
            <a:r>
              <a:t>UserDesign Flow</a:t>
            </a:r>
          </a:p>
        </p:txBody>
      </p:sp>
      <p:sp>
        <p:nvSpPr>
          <p:cNvPr id="127" name="Wire-framing"/>
          <p:cNvSpPr txBox="1"/>
          <p:nvPr/>
        </p:nvSpPr>
        <p:spPr>
          <a:xfrm>
            <a:off x="10472642" y="10328368"/>
            <a:ext cx="3438716"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atin typeface="Avenir Book"/>
                <a:ea typeface="Avenir Book"/>
                <a:cs typeface="Avenir Book"/>
                <a:sym typeface="Avenir Book"/>
              </a:defRPr>
            </a:lvl1pPr>
          </a:lstStyle>
          <a:p>
            <a:pPr/>
            <a:r>
              <a:t>Wire-framing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Assignments have points…"/>
          <p:cNvSpPr txBox="1"/>
          <p:nvPr/>
        </p:nvSpPr>
        <p:spPr>
          <a:xfrm>
            <a:off x="5687834" y="5664200"/>
            <a:ext cx="13008332"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6600">
                <a:latin typeface="Avenir Book"/>
                <a:ea typeface="Avenir Book"/>
                <a:cs typeface="Avenir Book"/>
                <a:sym typeface="Avenir Book"/>
              </a:defRPr>
            </a:pPr>
            <a:r>
              <a:t>Assignments have points</a:t>
            </a:r>
          </a:p>
          <a:p>
            <a:pPr>
              <a:defRPr sz="6600">
                <a:latin typeface="Avenir Book"/>
                <a:ea typeface="Avenir Book"/>
                <a:cs typeface="Avenir Book"/>
                <a:sym typeface="Avenir Book"/>
              </a:defRPr>
            </a:pPr>
            <a:r>
              <a:t>Not doing it will cause termination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User Flow"/>
          <p:cNvSpPr txBox="1"/>
          <p:nvPr/>
        </p:nvSpPr>
        <p:spPr>
          <a:xfrm>
            <a:off x="3779825" y="10909580"/>
            <a:ext cx="16824350"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500">
                <a:solidFill>
                  <a:srgbClr val="2D2D2D"/>
                </a:solidFill>
                <a:latin typeface="Avenir Next Ultra Light"/>
                <a:ea typeface="Avenir Next Ultra Light"/>
                <a:cs typeface="Avenir Next Ultra Light"/>
                <a:sym typeface="Avenir Next Ultra Light"/>
              </a:defRPr>
            </a:lvl1pPr>
          </a:lstStyle>
          <a:p>
            <a:pPr/>
            <a:r>
              <a:t>By Apple</a:t>
            </a:r>
          </a:p>
        </p:txBody>
      </p:sp>
      <p:sp>
        <p:nvSpPr>
          <p:cNvPr id="132" name="Week #1 &gt; Lecture 2"/>
          <p:cNvSpPr txBox="1"/>
          <p:nvPr/>
        </p:nvSpPr>
        <p:spPr>
          <a:xfrm>
            <a:off x="4449340" y="9208127"/>
            <a:ext cx="15485320"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500">
                <a:solidFill>
                  <a:srgbClr val="2D2D2D"/>
                </a:solidFill>
                <a:latin typeface="Avenir Next Ultra Light"/>
                <a:ea typeface="Avenir Next Ultra Light"/>
                <a:cs typeface="Avenir Next Ultra Light"/>
                <a:sym typeface="Avenir Next Ultra Light"/>
              </a:defRPr>
            </a:lvl1pPr>
          </a:lstStyle>
          <a:p>
            <a:pPr/>
            <a:r>
              <a:t>Human Interface Guidelines</a:t>
            </a:r>
          </a:p>
        </p:txBody>
      </p:sp>
      <p:pic>
        <p:nvPicPr>
          <p:cNvPr id="133" name="iOS-Hero.png" descr="iOS-Hero.png"/>
          <p:cNvPicPr>
            <a:picLocks noChangeAspect="1"/>
          </p:cNvPicPr>
          <p:nvPr/>
        </p:nvPicPr>
        <p:blipFill>
          <a:blip r:embed="rId2">
            <a:extLst/>
          </a:blip>
          <a:stretch>
            <a:fillRect/>
          </a:stretch>
        </p:blipFill>
        <p:spPr>
          <a:xfrm>
            <a:off x="7036901" y="2541616"/>
            <a:ext cx="10310197" cy="57214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iOS Design Themes"/>
          <p:cNvSpPr txBox="1"/>
          <p:nvPr/>
        </p:nvSpPr>
        <p:spPr>
          <a:xfrm>
            <a:off x="8487791" y="4179221"/>
            <a:ext cx="7408419"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500">
                <a:latin typeface="Avenir Book"/>
                <a:ea typeface="Avenir Book"/>
                <a:cs typeface="Avenir Book"/>
                <a:sym typeface="Avenir Book"/>
              </a:defRPr>
            </a:lvl1pPr>
          </a:lstStyle>
          <a:p>
            <a:pPr/>
            <a:r>
              <a:t>iOS Design Themes</a:t>
            </a:r>
          </a:p>
        </p:txBody>
      </p:sp>
      <p:sp>
        <p:nvSpPr>
          <p:cNvPr id="136" name="As an app designer, you have the opportunity to deliver an extraordinary product that rises to the top of the App Store charts. To do so, you'll need to meet high expectations for quality and functionality."/>
          <p:cNvSpPr txBox="1"/>
          <p:nvPr/>
        </p:nvSpPr>
        <p:spPr>
          <a:xfrm>
            <a:off x="4557722" y="6245668"/>
            <a:ext cx="15268556" cy="397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500">
                <a:latin typeface="Avenir Book"/>
                <a:ea typeface="Avenir Book"/>
                <a:cs typeface="Avenir Book"/>
                <a:sym typeface="Avenir Book"/>
              </a:defRPr>
            </a:lvl1pPr>
          </a:lstStyle>
          <a:p>
            <a:pPr/>
            <a:r>
              <a:t>As an app designer, you have the opportunity to deliver an extraordinary product that rises to the top of the App Store charts. To do so, you'll need to meet high expectations for quality and functionality.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larity"/>
          <p:cNvSpPr txBox="1"/>
          <p:nvPr/>
        </p:nvSpPr>
        <p:spPr>
          <a:xfrm>
            <a:off x="10958925" y="4215411"/>
            <a:ext cx="2466150"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500">
                <a:latin typeface="Avenir Book"/>
                <a:ea typeface="Avenir Book"/>
                <a:cs typeface="Avenir Book"/>
                <a:sym typeface="Avenir Book"/>
              </a:defRPr>
            </a:lvl1pPr>
          </a:lstStyle>
          <a:p>
            <a:pPr/>
            <a:r>
              <a:t>Clarity</a:t>
            </a:r>
          </a:p>
        </p:txBody>
      </p:sp>
      <p:sp>
        <p:nvSpPr>
          <p:cNvPr id="139" name="Throughout the system, text is legible at every size, icons are precise and lucid, adornments are subtle and appropriate, and a sharpened focus on functionality motivates the design. Negative space, color, fonts, graphics, and interface elements subtly h"/>
          <p:cNvSpPr txBox="1"/>
          <p:nvPr/>
        </p:nvSpPr>
        <p:spPr>
          <a:xfrm>
            <a:off x="3088918" y="6111647"/>
            <a:ext cx="18206164" cy="474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4500">
                <a:latin typeface="Avenir Book"/>
                <a:ea typeface="Avenir Book"/>
                <a:cs typeface="Avenir Book"/>
                <a:sym typeface="Avenir Book"/>
              </a:defRPr>
            </a:lvl1pPr>
          </a:lstStyle>
          <a:p>
            <a:pPr/>
            <a:r>
              <a:t>Throughout the system, text is legible at every size, icons are precise and lucid, adornments are subtle and appropriate, and a sharpened focus on functionality motivates the design. Negative space, color, fonts, graphics, and interface elements subtly highlight important content and convey interactivity.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Deference"/>
          <p:cNvSpPr txBox="1"/>
          <p:nvPr/>
        </p:nvSpPr>
        <p:spPr>
          <a:xfrm>
            <a:off x="10230834" y="4215411"/>
            <a:ext cx="3922332"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500">
                <a:latin typeface="Avenir Book"/>
                <a:ea typeface="Avenir Book"/>
                <a:cs typeface="Avenir Book"/>
                <a:sym typeface="Avenir Book"/>
              </a:defRPr>
            </a:lvl1pPr>
          </a:lstStyle>
          <a:p>
            <a:pPr/>
            <a:r>
              <a:t>Deference</a:t>
            </a:r>
          </a:p>
        </p:txBody>
      </p:sp>
      <p:sp>
        <p:nvSpPr>
          <p:cNvPr id="144" name="Fluid motion and a crisp, beautiful interface help people understand and interact with content while never competing with it. Content typically fills the entire screen, while translucency and blurring often hint at more. Minimal use of bezels, gradients,"/>
          <p:cNvSpPr txBox="1"/>
          <p:nvPr/>
        </p:nvSpPr>
        <p:spPr>
          <a:xfrm>
            <a:off x="3088918" y="6111647"/>
            <a:ext cx="18206164" cy="474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4500">
                <a:latin typeface="Avenir Book"/>
                <a:ea typeface="Avenir Book"/>
                <a:cs typeface="Avenir Book"/>
                <a:sym typeface="Avenir Book"/>
              </a:defRPr>
            </a:lvl1pPr>
          </a:lstStyle>
          <a:p>
            <a:pPr/>
            <a:r>
              <a:t>Fluid motion and a crisp, beautiful interface help people understand and interact with content while never competing with it. Content typically fills the entire screen, while translucency and blurring often hint at more. Minimal use of bezels, gradients, and drop shadows keep the interface light and airy, while ensuring that content is paramount.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epth"/>
          <p:cNvSpPr txBox="1"/>
          <p:nvPr/>
        </p:nvSpPr>
        <p:spPr>
          <a:xfrm>
            <a:off x="10980800" y="4287982"/>
            <a:ext cx="2422399"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500">
                <a:latin typeface="Avenir Book"/>
                <a:ea typeface="Avenir Book"/>
                <a:cs typeface="Avenir Book"/>
                <a:sym typeface="Avenir Book"/>
              </a:defRPr>
            </a:lvl1pPr>
          </a:lstStyle>
          <a:p>
            <a:pPr/>
            <a:r>
              <a:t>Depth</a:t>
            </a:r>
          </a:p>
        </p:txBody>
      </p:sp>
      <p:sp>
        <p:nvSpPr>
          <p:cNvPr id="149" name="Distinct visual layers and realistic motion convey hierarchy, impart vitality, and facilitate understanding. Touch and discoverability heighten delight and enable access to functionality and additional content without losing context. Transitions provide "/>
          <p:cNvSpPr txBox="1"/>
          <p:nvPr/>
        </p:nvSpPr>
        <p:spPr>
          <a:xfrm>
            <a:off x="3088918" y="6498997"/>
            <a:ext cx="18206164" cy="397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4500">
                <a:latin typeface="Avenir Book"/>
                <a:ea typeface="Avenir Book"/>
                <a:cs typeface="Avenir Book"/>
                <a:sym typeface="Avenir Book"/>
              </a:defRPr>
            </a:lvl1pPr>
          </a:lstStyle>
          <a:p>
            <a:pPr/>
            <a:r>
              <a:t>Distinct visual layers and realistic motion convey hierarchy, impart vitality, and facilitate understanding. Touch and discoverability heighten delight and enable access to functionality and additional content without losing context. Transitions provide a sense of depth as you navigate through content.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3F3"/>
        </a:solidFill>
      </p:bgPr>
    </p:bg>
    <p:spTree>
      <p:nvGrpSpPr>
        <p:cNvPr id="1" name=""/>
        <p:cNvGrpSpPr/>
        <p:nvPr/>
      </p:nvGrpSpPr>
      <p:grpSpPr>
        <a:xfrm>
          <a:off x="0" y="0"/>
          <a:ext cx="0" cy="0"/>
          <a:chOff x="0" y="0"/>
          <a:chExt cx="0" cy="0"/>
        </a:xfrm>
      </p:grpSpPr>
      <p:sp>
        <p:nvSpPr>
          <p:cNvPr id="153" name="Rectangle"/>
          <p:cNvSpPr/>
          <p:nvPr/>
        </p:nvSpPr>
        <p:spPr>
          <a:xfrm>
            <a:off x="-787400" y="-279400"/>
            <a:ext cx="27062907" cy="15872818"/>
          </a:xfrm>
          <a:prstGeom prst="rect">
            <a:avLst/>
          </a:prstGeom>
          <a:solidFill>
            <a:srgbClr val="EBEBEB"/>
          </a:solidFill>
          <a:ln w="25400">
            <a:solidFill>
              <a:schemeClr val="accent1"/>
            </a:solidFill>
          </a:ln>
        </p:spPr>
        <p:txBody>
          <a:bodyPr lIns="0" tIns="0" rIns="0" bIns="0" anchor="ctr"/>
          <a:lstStyle/>
          <a:p>
            <a:pPr/>
          </a:p>
        </p:txBody>
      </p:sp>
      <p:pic>
        <p:nvPicPr>
          <p:cNvPr id="154" name="apple_1.png" descr="apple_1.png"/>
          <p:cNvPicPr>
            <a:picLocks noChangeAspect="1"/>
          </p:cNvPicPr>
          <p:nvPr/>
        </p:nvPicPr>
        <p:blipFill>
          <a:blip r:embed="rId3">
            <a:extLst/>
          </a:blip>
          <a:srcRect l="20867" t="18369" r="16779" b="3577"/>
          <a:stretch>
            <a:fillRect/>
          </a:stretch>
        </p:blipFill>
        <p:spPr>
          <a:xfrm>
            <a:off x="12921638" y="-3893642"/>
            <a:ext cx="16217939" cy="11515690"/>
          </a:xfrm>
          <a:prstGeom prst="rect">
            <a:avLst/>
          </a:prstGeom>
          <a:ln w="12700">
            <a:miter lim="400000"/>
          </a:ln>
        </p:spPr>
      </p:pic>
      <p:sp>
        <p:nvSpPr>
          <p:cNvPr id="155" name="1. Testing color scheme under a variety of lighting conditions"/>
          <p:cNvSpPr txBox="1"/>
          <p:nvPr/>
        </p:nvSpPr>
        <p:spPr>
          <a:xfrm>
            <a:off x="1919461" y="2806699"/>
            <a:ext cx="11741992"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500">
                <a:latin typeface="Avenir Book"/>
                <a:ea typeface="Avenir Book"/>
                <a:cs typeface="Avenir Book"/>
                <a:sym typeface="Avenir Book"/>
              </a:defRPr>
            </a:lvl1pPr>
          </a:lstStyle>
          <a:p>
            <a:pPr/>
            <a:r>
              <a:t>1. Testing color scheme under a variety of lighting conditions</a:t>
            </a:r>
          </a:p>
        </p:txBody>
      </p:sp>
      <p:sp>
        <p:nvSpPr>
          <p:cNvPr id="156" name="“Lighting varies significantly both indoors and outdoors, based on room ambiance, time of day, the weather, and more. Colors you see on your computer won’t always look the same when your app is used in the real world. Always preview your app under multip"/>
          <p:cNvSpPr txBox="1"/>
          <p:nvPr/>
        </p:nvSpPr>
        <p:spPr>
          <a:xfrm>
            <a:off x="1869718" y="5844947"/>
            <a:ext cx="12406431"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3500">
                <a:latin typeface="Avenir Book"/>
                <a:ea typeface="Avenir Book"/>
                <a:cs typeface="Avenir Book"/>
                <a:sym typeface="Avenir Book"/>
              </a:defRPr>
            </a:lvl1pPr>
          </a:lstStyle>
          <a:p>
            <a:pPr/>
            <a:r>
              <a:t>“Lighting varies significantly both indoors and outdoors, based on room ambiance, time of day, the weather, and more. Colors you see on your computer won’t always look the same when your app is used in the real world. Always preview your app under multiple lighting conditions, including outdoors on a sunny day, to see how colors appear. If necessary, adjust colors to provide the best possible viewing experience in the majority of use cases.”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