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6" r:id="rId8"/>
    <p:sldId id="262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>
                <a:solidFill>
                  <a:srgbClr val="002060"/>
                </a:solidFill>
              </a:rPr>
              <a:t>LibraryAdmin</a:t>
            </a:r>
            <a:endParaRPr lang="hu-HU" dirty="0">
              <a:solidFill>
                <a:srgbClr val="002060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könyvkölcsönző rendszer</a:t>
            </a:r>
            <a:endParaRPr lang="hu-HU" dirty="0"/>
          </a:p>
          <a:p>
            <a:r>
              <a:rPr lang="hu-HU" dirty="0" smtClean="0"/>
              <a:t>Vizsgamunka 2022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5558971" y="5382532"/>
            <a:ext cx="653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rgbClr val="002060"/>
                </a:solidFill>
              </a:rPr>
              <a:t>Készítette: </a:t>
            </a:r>
            <a:r>
              <a:rPr lang="hu-HU" sz="2800" dirty="0" err="1" smtClean="0">
                <a:solidFill>
                  <a:srgbClr val="002060"/>
                </a:solidFill>
              </a:rPr>
              <a:t>Frantal</a:t>
            </a:r>
            <a:r>
              <a:rPr lang="hu-HU" sz="2800" dirty="0" smtClean="0">
                <a:solidFill>
                  <a:srgbClr val="002060"/>
                </a:solidFill>
              </a:rPr>
              <a:t> Attila – Csányi Marianna</a:t>
            </a:r>
            <a:endParaRPr lang="hu-HU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99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/>
        </p:nvSpPr>
        <p:spPr>
          <a:xfrm>
            <a:off x="1492365" y="323108"/>
            <a:ext cx="71146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kern="100" dirty="0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Tranzakciók rögzítése - kölcsönzés</a:t>
            </a:r>
            <a:endParaRPr lang="hu-HU" sz="3200" b="1" dirty="0"/>
          </a:p>
        </p:txBody>
      </p:sp>
      <p:sp>
        <p:nvSpPr>
          <p:cNvPr id="5" name="Téglalap 4"/>
          <p:cNvSpPr/>
          <p:nvPr/>
        </p:nvSpPr>
        <p:spPr>
          <a:xfrm>
            <a:off x="856797" y="3420238"/>
            <a:ext cx="1047840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rögzítés tényét a táblázat „Tranzakciók” 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fülön 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 ellenőrizzük, amely a kölcsönzés megtörténtét másodperc pontossággal jelzi negatív iránnyal. </a:t>
            </a:r>
          </a:p>
          <a:p>
            <a:pPr marL="342900" indent="-342900" algn="just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„Könyvek” fülön a könyv 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aktuális készlete 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látható. </a:t>
            </a:r>
            <a:endParaRPr lang="hu-HU" sz="2000" dirty="0" smtClean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„Tartozás” fülön látható a kölcsönző tagok és kiadott könyvek adatainak listája, illetve a tag 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tartozása. </a:t>
            </a:r>
            <a:endParaRPr lang="hu-HU" sz="2000" dirty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Tranzakció rögzítése után az „Új” gomb inaktívvá válik, ezzel megelőzve a téves többszörös rögzítést. Amennyiben a „Tag”, vagy „Könyv” mezőben megváltoztatjuk az adatot, lehetőség van az új adat rögzítésére.</a:t>
            </a:r>
            <a:endParaRPr lang="hu-HU" sz="2000" dirty="0">
              <a:solidFill>
                <a:srgbClr val="00206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21" y="2016125"/>
            <a:ext cx="9192759" cy="1018267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621" y="1033379"/>
            <a:ext cx="9192759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0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537367" y="738756"/>
            <a:ext cx="80522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kern="100" dirty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Tranzakciók rögzítése - </a:t>
            </a:r>
            <a:r>
              <a:rPr lang="hu-HU" sz="3200" b="1" kern="100" dirty="0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visszavétel</a:t>
            </a:r>
            <a:endParaRPr lang="hu-HU" sz="3200" b="1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367" y="1414689"/>
            <a:ext cx="9464461" cy="1009650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1537367" y="2690336"/>
            <a:ext cx="94644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visszahozás tényét a táblázat „Tranzakciók” fülön is ellenőrizzük, amely a visszaadás megtörténtét másodperc pontossággal jelzi pozitív iránnyal. </a:t>
            </a:r>
          </a:p>
          <a:p>
            <a:pPr marL="342900" indent="-342900" algn="just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„Tartozás” fülön törlődnek a visszahozott tétel adatai, a könyv készlete változik és a tag tartozása csökken.</a:t>
            </a:r>
            <a:endParaRPr lang="hu-HU" sz="2000" dirty="0">
              <a:solidFill>
                <a:srgbClr val="00206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1401913" y="5117183"/>
            <a:ext cx="73102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programot kizárólag a „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Kilépés” 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gombbal lehetséges bezárni</a:t>
            </a:r>
            <a:r>
              <a:rPr lang="hu-H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hu-H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1525178" y="4373119"/>
            <a:ext cx="53379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kern="100" dirty="0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Kilépés a programból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16854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650101" y="527259"/>
            <a:ext cx="6514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3200" b="1" kern="100" dirty="0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User felület – webes alkalmazás</a:t>
            </a:r>
            <a:endParaRPr lang="hu-HU" sz="3200" b="1" dirty="0"/>
          </a:p>
        </p:txBody>
      </p:sp>
      <p:sp>
        <p:nvSpPr>
          <p:cNvPr id="3" name="Téglalap 2"/>
          <p:cNvSpPr/>
          <p:nvPr/>
        </p:nvSpPr>
        <p:spPr>
          <a:xfrm>
            <a:off x="1650101" y="1286357"/>
            <a:ext cx="45300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kern="100" dirty="0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Telepítés és belépés</a:t>
            </a:r>
            <a:endParaRPr lang="hu-HU" sz="3200" dirty="0"/>
          </a:p>
        </p:txBody>
      </p:sp>
      <p:sp>
        <p:nvSpPr>
          <p:cNvPr id="4" name="Téglalap 3"/>
          <p:cNvSpPr/>
          <p:nvPr/>
        </p:nvSpPr>
        <p:spPr>
          <a:xfrm>
            <a:off x="888274" y="2045455"/>
            <a:ext cx="1038497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hangingPunct="0">
              <a:spcAft>
                <a:spcPts val="0"/>
              </a:spcAft>
              <a:buFontTx/>
              <a:buChar char="-"/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telepítést rendszergazdai jogokkal rendelkező felhasználóként végezhetjük el. A kapott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LibraryUser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mappát másoljuk a C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:\xampp\htdocs\php </a:t>
            </a:r>
          </a:p>
          <a:p>
            <a:pPr marL="457200" indent="-457200" algn="just" hangingPunct="0">
              <a:spcAft>
                <a:spcPts val="0"/>
              </a:spcAft>
              <a:buFontTx/>
              <a:buChar char="-"/>
            </a:pP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futtassuk  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Xampp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keretrendszert, ezzel felépül az adatbázis</a:t>
            </a:r>
          </a:p>
          <a:p>
            <a:pPr marL="457200" indent="-457200" algn="just" hangingPunct="0">
              <a:spcAft>
                <a:spcPts val="0"/>
              </a:spcAft>
              <a:buFontTx/>
              <a:buChar char="-"/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futtassuk a C:\LibraryAdmin\dist\LibraryAdmin.exe programot </a:t>
            </a:r>
          </a:p>
          <a:p>
            <a:pPr marL="457200" indent="-457200" hangingPunct="0">
              <a:spcAft>
                <a:spcPts val="0"/>
              </a:spcAft>
              <a:buFontTx/>
              <a:buChar char="-"/>
            </a:pP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Böngészőben nyissuk meg a</a:t>
            </a:r>
            <a:r>
              <a:rPr lang="hu-HU" dirty="0" smtClean="0"/>
              <a:t> 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://localhost/php/LibraryUser/index.php 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felületet.</a:t>
            </a:r>
            <a:endParaRPr lang="hu-HU" sz="3200" dirty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960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728478" y="541774"/>
            <a:ext cx="66709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kern="100" dirty="0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Tagok lekérdezési lehetőségei</a:t>
            </a:r>
            <a:endParaRPr lang="hu-HU" sz="3200" dirty="0"/>
          </a:p>
        </p:txBody>
      </p:sp>
      <p:sp>
        <p:nvSpPr>
          <p:cNvPr id="3" name="Téglalap 2"/>
          <p:cNvSpPr/>
          <p:nvPr/>
        </p:nvSpPr>
        <p:spPr>
          <a:xfrm>
            <a:off x="1071155" y="1371601"/>
            <a:ext cx="998002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Regisztrált tagoknak lehetősége van webes felületen lekérdezni a könyvtartozásaikat és ellenőrizni a visszaviteli határidőt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 algn="just" hangingPunct="0">
              <a:buFont typeface="Arial" panose="020B0604020202020204" pitchFamily="34" charset="0"/>
              <a:buChar char="•"/>
            </a:pPr>
            <a:r>
              <a:rPr lang="hu-HU" sz="32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Amennyiben 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nem létező tagkód 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kerül 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megadásra a 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„Nincs ilyen tag!” hibaüzenetet jelenít meg. </a:t>
            </a:r>
          </a:p>
          <a:p>
            <a:pPr algn="just" hangingPunct="0">
              <a:spcAft>
                <a:spcPts val="0"/>
              </a:spcAft>
            </a:pPr>
            <a:endParaRPr lang="hu-HU" sz="3200" dirty="0">
              <a:solidFill>
                <a:srgbClr val="00206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337" y="4086180"/>
            <a:ext cx="7341326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4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986971" y="667656"/>
            <a:ext cx="1055188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hu-HU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Bevezető</a:t>
            </a:r>
          </a:p>
          <a:p>
            <a:pPr algn="just" hangingPunct="0">
              <a:spcAft>
                <a:spcPts val="0"/>
              </a:spcAft>
            </a:pPr>
            <a:endParaRPr lang="hu-HU" sz="3200" b="1" dirty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 hangingPunct="0">
              <a:spcAft>
                <a:spcPts val="0"/>
              </a:spcAft>
            </a:pP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LibraryAdmin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könyvkölcsönző program könyvtári könyvek kikölcsönzésének és visszavételének folyamatát hivatott modellezni. </a:t>
            </a:r>
            <a:endParaRPr lang="hu-HU" sz="3200" dirty="0" smtClean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 hangingPunct="0">
              <a:spcAft>
                <a:spcPts val="0"/>
              </a:spcAft>
            </a:pP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Nyilvántartja 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könyvtártagok adatait és könyv tartozásait, a könyvek adatait és a könyvtárban lévő mennyiségüket. </a:t>
            </a:r>
            <a:endParaRPr lang="hu-HU" sz="3200" dirty="0" smtClean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 hangingPunct="0">
              <a:spcAft>
                <a:spcPts val="0"/>
              </a:spcAft>
            </a:pP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Tárolja 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kölcsönzés és visszavétel tényét időbélyeggel, és a tranzakcióhoz tartozó tagi és könyv adatokkal. </a:t>
            </a:r>
            <a:endParaRPr lang="hu-HU" sz="3200" dirty="0" smtClean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 hangingPunct="0">
              <a:spcAft>
                <a:spcPts val="0"/>
              </a:spcAft>
            </a:pP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Külön 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táblában megjeleníti a könyvtartozással rendelkezőket.</a:t>
            </a:r>
          </a:p>
        </p:txBody>
      </p:sp>
    </p:spTree>
    <p:extLst>
      <p:ext uri="{BB962C8B-B14F-4D97-AF65-F5344CB8AC3E}">
        <p14:creationId xmlns:p14="http://schemas.microsoft.com/office/powerpoint/2010/main" val="137976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/>
        </p:nvSpPr>
        <p:spPr>
          <a:xfrm>
            <a:off x="638630" y="495586"/>
            <a:ext cx="1091474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Technikai jellemzők</a:t>
            </a:r>
            <a:endParaRPr lang="hu-HU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hu-HU" sz="32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 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szoftver kizárólag szabad felhasználású programokkal készült. (JAVA JDK,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NetBeans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XAMPP,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MariaDB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DIA)</a:t>
            </a:r>
          </a:p>
          <a:p>
            <a:pPr lvl="0"/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 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futtatható a következő operációs rendszereken: Windows 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MAC IOS, Linux.</a:t>
            </a:r>
          </a:p>
          <a:p>
            <a:pPr lvl="0"/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 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JAVA 14.0.2 verzióval készült.</a:t>
            </a:r>
          </a:p>
          <a:p>
            <a:pPr lvl="0"/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Az 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adatbázis kezelő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MariaDB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2.7.2.</a:t>
            </a:r>
          </a:p>
          <a:p>
            <a:pPr marL="457200" lvl="0" indent="-457200" algn="just">
              <a:buFontTx/>
              <a:buChar char="-"/>
            </a:pP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RUP fejlesztési módszer szerint készült, a fejlesztés iteratív és 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inkrementális.</a:t>
            </a:r>
          </a:p>
          <a:p>
            <a:pPr marL="457200" lvl="0" indent="-457200" algn="just">
              <a:buFontTx/>
              <a:buChar char="-"/>
            </a:pP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szoftver MVC modellben került kialakításra.</a:t>
            </a:r>
          </a:p>
          <a:p>
            <a:pPr marL="457200" lvl="0" indent="-457200">
              <a:buFontTx/>
              <a:buChar char="-"/>
            </a:pP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szoftver 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licence: próbaverzió, iskolai vizsgamunka</a:t>
            </a:r>
            <a:endParaRPr lang="hu-HU" sz="3200" dirty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77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480312" y="344379"/>
            <a:ext cx="46249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hu-HU" sz="3200" b="1" kern="100" dirty="0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Hardver-szoftver igény</a:t>
            </a:r>
            <a:endParaRPr lang="hu-HU" sz="3200" b="1" kern="100" dirty="0">
              <a:solidFill>
                <a:srgbClr val="002060"/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1086395" y="1254033"/>
            <a:ext cx="1001921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hangingPunct="0">
              <a:spcAft>
                <a:spcPts val="0"/>
              </a:spcAft>
              <a:buFont typeface="Palatino Linotype" panose="02040502050505030304" pitchFamily="18" charset="0"/>
              <a:buChar char="-"/>
              <a:tabLst>
                <a:tab pos="180340" algn="l"/>
              </a:tabLst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Mindenkori középkategóriás gép </a:t>
            </a:r>
          </a:p>
          <a:p>
            <a:pPr marL="342900" lvl="0" indent="-342900" hangingPunct="0">
              <a:spcAft>
                <a:spcPts val="0"/>
              </a:spcAft>
              <a:buFont typeface="Palatino Linotype" panose="02040502050505030304" pitchFamily="18" charset="0"/>
              <a:buChar char="-"/>
              <a:tabLst>
                <a:tab pos="180340" algn="l"/>
              </a:tabLst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 GB RAM</a:t>
            </a:r>
          </a:p>
          <a:p>
            <a:pPr marL="342900" lvl="0" indent="-342900" hangingPunct="0">
              <a:spcAft>
                <a:spcPts val="0"/>
              </a:spcAft>
              <a:buFont typeface="Palatino Linotype" panose="02040502050505030304" pitchFamily="18" charset="0"/>
              <a:buChar char="-"/>
              <a:tabLst>
                <a:tab pos="180340" algn="l"/>
              </a:tabLst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GHz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processzor</a:t>
            </a:r>
          </a:p>
          <a:p>
            <a:pPr marL="342900" lvl="0" indent="-342900" algn="just" hangingPunct="0">
              <a:spcAft>
                <a:spcPts val="0"/>
              </a:spcAft>
              <a:buFont typeface="Palatino Linotype" panose="02040502050505030304" pitchFamily="18" charset="0"/>
              <a:buChar char="-"/>
              <a:tabLst>
                <a:tab pos="180340" algn="l"/>
              </a:tabLst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3Gb szabad tárterület</a:t>
            </a:r>
          </a:p>
          <a:p>
            <a:pPr marL="342900" lvl="0" indent="-342900" hangingPunct="0">
              <a:spcAft>
                <a:spcPts val="0"/>
              </a:spcAft>
              <a:buFont typeface="Palatino Linotype" panose="02040502050505030304" pitchFamily="18" charset="0"/>
              <a:buChar char="-"/>
              <a:tabLst>
                <a:tab pos="180340" algn="l"/>
              </a:tabLst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Windows 10 verziójú operációs rendszer.</a:t>
            </a:r>
          </a:p>
          <a:p>
            <a:pPr marL="342900" lvl="0" indent="-342900" algn="just" hangingPunct="0">
              <a:spcAft>
                <a:spcPts val="0"/>
              </a:spcAft>
              <a:buFont typeface="Palatino Linotype" panose="02040502050505030304" pitchFamily="18" charset="0"/>
              <a:buChar char="-"/>
              <a:tabLst>
                <a:tab pos="180340" algn="l"/>
              </a:tabLst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Bármilyen böngésző.</a:t>
            </a:r>
          </a:p>
          <a:p>
            <a:pPr marL="342900" lvl="0" indent="-342900" hangingPunct="0">
              <a:spcAft>
                <a:spcPts val="0"/>
              </a:spcAft>
              <a:buFont typeface="Palatino Linotype" panose="02040502050505030304" pitchFamily="18" charset="0"/>
              <a:buChar char="-"/>
              <a:tabLst>
                <a:tab pos="180340" algn="l"/>
              </a:tabLst>
            </a:pP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MySQL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szerver kapcsolat (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Xampp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keretrendszer)</a:t>
            </a:r>
          </a:p>
          <a:p>
            <a:pPr marL="342900" lvl="0" indent="-342900" hangingPunct="0">
              <a:spcAft>
                <a:spcPts val="0"/>
              </a:spcAft>
              <a:buFont typeface="Palatino Linotype" panose="02040502050505030304" pitchFamily="18" charset="0"/>
              <a:buChar char="-"/>
              <a:tabLst>
                <a:tab pos="180340" algn="l"/>
              </a:tabLst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Telepített Java környezet</a:t>
            </a:r>
            <a:endParaRPr lang="hu-HU" sz="3200" dirty="0">
              <a:solidFill>
                <a:srgbClr val="00206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88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/>
        </p:nvSpPr>
        <p:spPr>
          <a:xfrm>
            <a:off x="1727077" y="515648"/>
            <a:ext cx="45300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kern="100" dirty="0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Telepítés és belépés</a:t>
            </a:r>
            <a:endParaRPr lang="hu-HU" sz="3200" dirty="0"/>
          </a:p>
        </p:txBody>
      </p:sp>
      <p:sp>
        <p:nvSpPr>
          <p:cNvPr id="4" name="Téglalap 3"/>
          <p:cNvSpPr/>
          <p:nvPr/>
        </p:nvSpPr>
        <p:spPr>
          <a:xfrm>
            <a:off x="870857" y="1636000"/>
            <a:ext cx="1045028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hangingPunct="0">
              <a:spcAft>
                <a:spcPts val="0"/>
              </a:spcAft>
              <a:buFontTx/>
              <a:buChar char="-"/>
            </a:pP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telepítést rendszergazdai jogokkal rendelkező felhasználóként végezhetjük el. A kapott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LibraryAdmin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mappát másoljuk a C:\ meghajtóra. </a:t>
            </a:r>
            <a:endParaRPr lang="hu-HU" sz="3200" dirty="0" smtClean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 algn="just" hangingPunct="0">
              <a:spcAft>
                <a:spcPts val="0"/>
              </a:spcAft>
              <a:buFontTx/>
              <a:buChar char="-"/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futtassuk 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az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Xampp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keretrendszert, 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amely biztosítja számunkra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adatbázis szervert.</a:t>
            </a:r>
            <a:endParaRPr lang="hu-HU" sz="32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 hangingPunct="0">
              <a:spcAft>
                <a:spcPts val="0"/>
              </a:spcAft>
              <a:buFontTx/>
              <a:buChar char="-"/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futtassuk a C:\LibraryAdmin\dist\LibraryAdmin.exe programot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 algn="just" hangingPunct="0">
              <a:spcAft>
                <a:spcPts val="0"/>
              </a:spcAft>
              <a:buFontTx/>
              <a:buChar char="-"/>
            </a:pPr>
            <a:r>
              <a:rPr lang="hu-HU" sz="3200" dirty="0" smtClean="0"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Végezzük el a kért regisztrációt/bejelentkezést</a:t>
            </a:r>
            <a:endParaRPr lang="hu-HU" sz="3200" dirty="0">
              <a:solidFill>
                <a:srgbClr val="00206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57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/>
          <p:cNvSpPr/>
          <p:nvPr/>
        </p:nvSpPr>
        <p:spPr>
          <a:xfrm>
            <a:off x="972457" y="630233"/>
            <a:ext cx="1024708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Felhasználónév és jelszó megadása 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után 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„Regisztráció” gomb megnyomásával a regisztráció megtörténik és „System </a:t>
            </a:r>
            <a:r>
              <a:rPr lang="hu-HU" sz="20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info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”-ként a program értesít a sikeres regisztráció megtörténtéről.</a:t>
            </a:r>
          </a:p>
          <a:p>
            <a:pPr algn="just" hangingPunct="0">
              <a:spcAft>
                <a:spcPts val="0"/>
              </a:spcAft>
            </a:pP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rendszerben további regisztrációs azonosítók és 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titkosított jelszavak 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oszthatók ki. 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Létező felhasználó regisztrációs kérését hibaüzenet jelzi.</a:t>
            </a:r>
            <a:endParaRPr lang="hu-HU" sz="2000" dirty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314" y="2598057"/>
            <a:ext cx="5689373" cy="409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947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80156" y="1438275"/>
            <a:ext cx="4878386" cy="4905829"/>
          </a:xfrm>
        </p:spPr>
        <p:txBody>
          <a:bodyPr>
            <a:normAutofit/>
          </a:bodyPr>
          <a:lstStyle/>
          <a:p>
            <a:pPr algn="just" hangingPunct="0">
              <a:spcAft>
                <a:spcPts val="0"/>
              </a:spcAft>
            </a:pP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Regisztráció/bejelentkezés után a program felhasználói 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felülete 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megnyílik.</a:t>
            </a:r>
          </a:p>
          <a:p>
            <a:pPr hangingPunct="0"/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Amennyiben 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az adatbázis 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még nem létezik, példa adatokkal tölti fel a „tagok” és „könyvek”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törzsadatokat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hu-H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hangingPunct="0"/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felhasználói jelszó igény szerint itt módosítható az „Új PIN kód:” opcióval. A 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„PIN csere” gomb 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inaktív addig, míg az új jelszó begépelésre nem kerül. „System </a:t>
            </a:r>
            <a:r>
              <a:rPr lang="hu-HU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”-ként a „Sikeres jelszó csere” üzenet jelenik meg.</a:t>
            </a:r>
          </a:p>
          <a:p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2187236" y="2728685"/>
            <a:ext cx="4875211" cy="4905829"/>
          </a:xfrm>
        </p:spPr>
        <p:txBody>
          <a:bodyPr>
            <a:normAutofit/>
          </a:bodyPr>
          <a:lstStyle/>
          <a:p>
            <a:endParaRPr lang="hu-H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542" y="1757590"/>
            <a:ext cx="602932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églalap 4"/>
          <p:cNvSpPr/>
          <p:nvPr/>
        </p:nvSpPr>
        <p:spPr>
          <a:xfrm>
            <a:off x="1508296" y="606754"/>
            <a:ext cx="57198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kern="100" dirty="0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Felhasználói felület</a:t>
            </a:r>
            <a:endParaRPr lang="hu-HU" sz="3200" b="1" dirty="0"/>
          </a:p>
        </p:txBody>
      </p:sp>
    </p:spTree>
    <p:extLst>
      <p:ext uri="{BB962C8B-B14F-4D97-AF65-F5344CB8AC3E}">
        <p14:creationId xmlns:p14="http://schemas.microsoft.com/office/powerpoint/2010/main" val="298227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754" y="1132115"/>
            <a:ext cx="6607647" cy="4455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églalap 2"/>
          <p:cNvSpPr/>
          <p:nvPr/>
        </p:nvSpPr>
        <p:spPr>
          <a:xfrm>
            <a:off x="1117599" y="1186795"/>
            <a:ext cx="34253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táblázat „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Tagok/Könyvek/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Tranzak-ciók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/Tartozás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 fülén megjelenő adatok a táblázatban direkt módon nem szerkeszthetők, csak adatmegjelenítésre szolgálnak. </a:t>
            </a:r>
            <a:endParaRPr lang="hu-HU" sz="2000" dirty="0" smtClean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Az 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adatok ID szerint csökkenő sorrendben jelennek meg, vagyis az utolsóként felvett adat látható a táblázat első sorában.</a:t>
            </a:r>
            <a:endParaRPr lang="hu-HU" sz="2000" dirty="0">
              <a:solidFill>
                <a:srgbClr val="00206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70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726550"/>
            <a:ext cx="10115550" cy="2419350"/>
          </a:xfrm>
          <a:prstGeom prst="rect">
            <a:avLst/>
          </a:prstGeom>
        </p:spPr>
      </p:pic>
      <p:sp>
        <p:nvSpPr>
          <p:cNvPr id="3" name="Téglalap 2"/>
          <p:cNvSpPr/>
          <p:nvPr/>
        </p:nvSpPr>
        <p:spPr>
          <a:xfrm>
            <a:off x="1397786" y="141775"/>
            <a:ext cx="77897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kern="100" dirty="0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Tagok, könyvek, tranzakciók kezelése</a:t>
            </a:r>
            <a:endParaRPr lang="hu-HU" sz="3200" b="1" dirty="0"/>
          </a:p>
        </p:txBody>
      </p:sp>
      <p:sp>
        <p:nvSpPr>
          <p:cNvPr id="4" name="Téglalap 3"/>
          <p:cNvSpPr/>
          <p:nvPr/>
        </p:nvSpPr>
        <p:spPr>
          <a:xfrm>
            <a:off x="1038225" y="3417279"/>
            <a:ext cx="101155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hangingPunct="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tagok nyilvántartása kód, név, telefon és e-mail cím szerint történik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A kód automatikusan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generálódik</a:t>
            </a:r>
            <a:r>
              <a:rPr lang="hu-HU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Minden adatmező kitöltése kötelező, egyébként a tagfelvétel 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sikertelen, melyről egy felugró ablak is tájékoztat.</a:t>
            </a:r>
            <a:endParaRPr lang="hu-HU" dirty="0" smtClean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 algn="just" hangingPunct="0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könyvek nyilvántartására szerző, cím, készletmennyiség szerint történik. 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Minden </a:t>
            </a:r>
            <a:r>
              <a:rPr lang="hu-HU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adatmező kitöltése kötelező, egyébként a tagfelvétel 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sikertelen, </a:t>
            </a:r>
            <a:r>
              <a:rPr lang="hu-HU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melyről egy felugró ablak is tájékoztat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hu-HU" dirty="0" smtClean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tranzakciók nyilvántartása a könyvtár szemszögéből ki, illetve bevétel. Kölcsönzés esetén 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negatív, </a:t>
            </a:r>
            <a:r>
              <a:rPr lang="hu-H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visszavétel esetén 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pozitív szám jelenik </a:t>
            </a:r>
            <a:r>
              <a:rPr lang="hu-H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meg a rádió gombok előtti üres mezőben. 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„Mégse” gombbal a mezők üríthetők.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 készletű könyv nem kölcsönözhető. „System </a:t>
            </a:r>
            <a:r>
              <a:rPr lang="hu-HU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  <a:r>
              <a:rPr lang="hu-H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”-ként „A könyv nincs készleten!” üzenet jelenik meg.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Amennyiben 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rögzítettünk egy tranzakciót, </a:t>
            </a:r>
            <a:r>
              <a:rPr lang="hu-H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új 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tranzakciós adat </a:t>
            </a:r>
            <a:r>
              <a:rPr lang="hu-H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nem vihető 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rögtön, </a:t>
            </a:r>
            <a:r>
              <a:rPr lang="hu-H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„Új” 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gomb inaktív 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dupla rögzítést elkerülendő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Aktiválásához újra ki kell választani tagot/könyvet.</a:t>
            </a:r>
            <a:endParaRPr lang="hu-HU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369</TotalTime>
  <Words>796</Words>
  <Application>Microsoft Office PowerPoint</Application>
  <PresentationFormat>Szélesvásznú</PresentationFormat>
  <Paragraphs>67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20" baseType="lpstr">
      <vt:lpstr>Arial</vt:lpstr>
      <vt:lpstr>Calibri Light</vt:lpstr>
      <vt:lpstr>Palatino Linotype</vt:lpstr>
      <vt:lpstr>Times New Roman</vt:lpstr>
      <vt:lpstr>Trebuchet MS</vt:lpstr>
      <vt:lpstr>Tw Cen MT</vt:lpstr>
      <vt:lpstr>Áramkör</vt:lpstr>
      <vt:lpstr>LibraryAdmin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LibraryAdmin</dc:title>
  <dc:creator>User</dc:creator>
  <cp:lastModifiedBy>afrantal</cp:lastModifiedBy>
  <cp:revision>42</cp:revision>
  <dcterms:created xsi:type="dcterms:W3CDTF">2021-12-21T16:37:13Z</dcterms:created>
  <dcterms:modified xsi:type="dcterms:W3CDTF">2022-02-11T09:35:28Z</dcterms:modified>
</cp:coreProperties>
</file>