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137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D1850-6F8C-46CE-B91B-D05590EF08BE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E526-1A94-4A59-98AB-264C1A324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3E526-1A94-4A59-98AB-264C1A324C2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3E526-1A94-4A59-98AB-264C1A324C2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CC7-C79D-47E8-A25C-D1C18BCF35B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5DB-DCAB-4F39-9C73-1CBEB447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CC7-C79D-47E8-A25C-D1C18BCF35B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5DB-DCAB-4F39-9C73-1CBEB447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CC7-C79D-47E8-A25C-D1C18BCF35B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5DB-DCAB-4F39-9C73-1CBEB447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CC7-C79D-47E8-A25C-D1C18BCF35B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5DB-DCAB-4F39-9C73-1CBEB447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CC7-C79D-47E8-A25C-D1C18BCF35B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5DB-DCAB-4F39-9C73-1CBEB447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CC7-C79D-47E8-A25C-D1C18BCF35B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5DB-DCAB-4F39-9C73-1CBEB447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CC7-C79D-47E8-A25C-D1C18BCF35B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5DB-DCAB-4F39-9C73-1CBEB447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CC7-C79D-47E8-A25C-D1C18BCF35B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5DB-DCAB-4F39-9C73-1CBEB447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CC7-C79D-47E8-A25C-D1C18BCF35B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5DB-DCAB-4F39-9C73-1CBEB447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CC7-C79D-47E8-A25C-D1C18BCF35B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5DB-DCAB-4F39-9C73-1CBEB447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CC7-C79D-47E8-A25C-D1C18BCF35B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25DB-DCAB-4F39-9C73-1CBEB447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0CC7-C79D-47E8-A25C-D1C18BCF35BF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25DB-DCAB-4F39-9C73-1CBEB447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06997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Алгоритъм “Танцуващи връзки”</a:t>
            </a:r>
            <a:b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Dancing 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7772400" cy="51816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bg-BG" sz="3600" dirty="0" smtClean="0">
                <a:solidFill>
                  <a:schemeClr val="tx2">
                    <a:lumMod val="50000"/>
                  </a:schemeClr>
                </a:solidFill>
              </a:rPr>
              <a:t>Проблемът “Точно покритие” (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Exact Cover</a:t>
            </a:r>
            <a:r>
              <a:rPr lang="bg-BG" sz="3600" dirty="0" smtClean="0">
                <a:solidFill>
                  <a:schemeClr val="tx2">
                    <a:lumMod val="50000"/>
                  </a:schemeClr>
                </a:solidFill>
              </a:rPr>
              <a:t>):</a:t>
            </a:r>
          </a:p>
          <a:p>
            <a:pPr algn="l"/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1. Дадена е: матрица от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0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и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1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2. Търси се: подмножество от редове на матрицата.</a:t>
            </a:r>
          </a:p>
          <a:p>
            <a:pPr algn="l"/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3. Условие: сумата от избраните редове да е точно единичен вектор.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Пример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(Knuth)</a:t>
            </a:r>
          </a:p>
          <a:p>
            <a:pPr algn="l"/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0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0 1 0 1 1 0</a:t>
            </a:r>
          </a:p>
          <a:p>
            <a:pPr algn="l"/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1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0 0 1 0 0 1</a:t>
            </a:r>
          </a:p>
          <a:p>
            <a:pPr algn="l"/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0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1 1 0 0 1 0</a:t>
            </a:r>
          </a:p>
          <a:p>
            <a:pPr algn="l"/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1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0 0 1 0 0 0</a:t>
            </a:r>
          </a:p>
          <a:p>
            <a:pPr algn="l"/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0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1 0 0 0 0 1</a:t>
            </a:r>
          </a:p>
          <a:p>
            <a:pPr algn="l"/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0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0 0 1 1 0 1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Node(data</a:t>
            </a:r>
            <a:r>
              <a:rPr lang="bg-B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object) structure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data</a:t>
            </a:r>
            <a:r>
              <a:rPr lang="bg-B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object </a:t>
            </a:r>
            <a:r>
              <a:rPr lang="bg-BG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// matrix data structure.</a:t>
            </a:r>
          </a:p>
          <a:p>
            <a:pPr>
              <a:buNone/>
            </a:pPr>
            <a:r>
              <a:rPr lang="en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bg-B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data_object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* L;      //Link to next object left.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data_object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* R;     //         "          right.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data_object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* U;     //         "          up.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data_object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* D;     //         "          down.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data_object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* C;     //Link to column header.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x;         //In a column header: number of</a:t>
            </a:r>
            <a:r>
              <a:rPr lang="bg-B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ones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}        </a:t>
            </a:r>
            <a:r>
              <a:rPr lang="bg-B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   //in the column. Otherwise: row index.</a:t>
            </a:r>
          </a:p>
          <a:p>
            <a:pPr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Алгоритъм “”Танцуващи връзки”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Ако матрицата 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е празна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проблемът  е решен успешно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В противен случай избор на колона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съдържаща най-малко елементи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Избор на ред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така че </a:t>
            </a:r>
            <a:r>
              <a:rPr lang="en-US" i="1" dirty="0" err="1" smtClean="0">
                <a:solidFill>
                  <a:srgbClr val="FF00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, </a:t>
            </a:r>
            <a:r>
              <a:rPr lang="en-US" i="1" baseline="-25000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= 1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Включване на реда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в частичното решение.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За всяка колона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такава, че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, </a:t>
            </a:r>
            <a:r>
              <a:rPr lang="en-US" i="1" baseline="-25000" dirty="0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 = 1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за всеки ред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bg-BG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такъв, че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i="1" baseline="-25000" dirty="0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, </a:t>
            </a:r>
            <a:r>
              <a:rPr lang="en-US" i="1" baseline="-25000" dirty="0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 = 1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отстраняваме ред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от матрицата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;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 отстраняваме колоната </a:t>
            </a:r>
            <a:r>
              <a:rPr lang="en-US" i="1" dirty="0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от матрицата  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Повтаряме този алгоритъм рекурсивно за редуцираната матрица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Избор на колона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(cover/uncover)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http://www.ocf.berkeley.edu/~jchu/publicportal/sudoku/cover-figure-1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7467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Пример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bg-BG" smtClean="0">
                <a:solidFill>
                  <a:schemeClr val="tx2">
                    <a:lumMod val="50000"/>
                  </a:schemeClr>
                </a:solidFill>
              </a:rPr>
              <a:t>Нека е дадено множеството </a:t>
            </a:r>
            <a:r>
              <a:rPr lang="en-US" i="1" smtClean="0">
                <a:solidFill>
                  <a:schemeClr val="tx2">
                    <a:lumMod val="50000"/>
                  </a:schemeClr>
                </a:solidFill>
              </a:rPr>
              <a:t>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= {1, 2, 3, 4, 5, 6, 7} </a:t>
            </a:r>
            <a:r>
              <a:rPr lang="bg-BG" smtClean="0">
                <a:solidFill>
                  <a:schemeClr val="tx2">
                    <a:lumMod val="50000"/>
                  </a:schemeClr>
                </a:solidFill>
              </a:rPr>
              <a:t>и колекцията от групи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= {</a:t>
            </a:r>
            <a:r>
              <a:rPr lang="en-US" i="1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i="1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i="1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i="1" smtClean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i="1" smtClean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i="1" smtClean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}, </a:t>
            </a:r>
            <a:r>
              <a:rPr lang="bg-BG" smtClean="0">
                <a:solidFill>
                  <a:schemeClr val="tx2">
                    <a:lumMod val="50000"/>
                  </a:schemeClr>
                </a:solidFill>
              </a:rPr>
              <a:t>където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0">
              <a:spcBef>
                <a:spcPts val="0"/>
              </a:spcBef>
              <a:buNone/>
            </a:pPr>
            <a:r>
              <a:rPr lang="en-US" i="1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= {1, 4, 7};</a:t>
            </a:r>
            <a:r>
              <a:rPr lang="bg-BG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= {1, 4};</a:t>
            </a:r>
            <a:r>
              <a:rPr lang="bg-BG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= {4, 5, 7};</a:t>
            </a:r>
            <a:r>
              <a:rPr lang="bg-BG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mtClean="0">
              <a:solidFill>
                <a:schemeClr val="tx2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lang="en-US" i="1" smtClean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= {3, 5, 6};</a:t>
            </a:r>
            <a:r>
              <a:rPr lang="bg-BG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smtClean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= {2, 3, 6, 7};</a:t>
            </a:r>
            <a:r>
              <a:rPr lang="bg-BG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smtClean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 = {2, 7}.</a:t>
            </a:r>
          </a:p>
          <a:p>
            <a:pPr marL="0">
              <a:spcBef>
                <a:spcPts val="0"/>
              </a:spcBef>
              <a:buNone/>
            </a:pPr>
            <a:r>
              <a:rPr lang="bg-BG" smtClean="0">
                <a:solidFill>
                  <a:schemeClr val="tx2">
                    <a:lumMod val="50000"/>
                  </a:schemeClr>
                </a:solidFill>
              </a:rPr>
              <a:t>Проблемът се представя с матрицата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800" y="3962400"/>
          <a:ext cx="3657600" cy="258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533400"/>
                <a:gridCol w="457200"/>
                <a:gridCol w="381000"/>
                <a:gridCol w="457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47625" marR="47625" marT="47625" marB="47625" anchor="ctr"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47625" marR="47625" marT="47625" marB="47625" anchor="ctr"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47625" marR="47625" marT="47625" marB="47625" anchor="ctr"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bg-BG" sz="3200" smtClean="0">
                <a:solidFill>
                  <a:schemeClr val="tx2">
                    <a:lumMod val="50000"/>
                  </a:schemeClr>
                </a:solidFill>
              </a:rPr>
              <a:t>Практическо прилагане и оценка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bg-BG" sz="2400" b="1" u="sng" dirty="0" smtClean="0"/>
              <a:t>Представяне </a:t>
            </a:r>
            <a:r>
              <a:rPr lang="bg-BG" sz="2400" b="1" u="sng" dirty="0" smtClean="0"/>
              <a:t>на </a:t>
            </a:r>
            <a:r>
              <a:rPr lang="bg-BG" sz="2400" b="1" u="sng" dirty="0" smtClean="0"/>
              <a:t>Sudoku, като </a:t>
            </a:r>
            <a:r>
              <a:rPr lang="bg-BG" sz="2400" b="1" u="sng" dirty="0" smtClean="0"/>
              <a:t>проблем </a:t>
            </a:r>
            <a:r>
              <a:rPr lang="bg-BG" sz="2400" b="1" u="sng" dirty="0" smtClean="0"/>
              <a:t>“Точно Покритие”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buNone/>
            </a:pPr>
            <a:r>
              <a:rPr lang="bg-BG" sz="2400" dirty="0" smtClean="0"/>
              <a:t>Колоните </a:t>
            </a:r>
            <a:r>
              <a:rPr lang="bg-BG" sz="2400" dirty="0" smtClean="0"/>
              <a:t>представят </a:t>
            </a:r>
            <a:r>
              <a:rPr lang="bg-BG" sz="2400" dirty="0" smtClean="0"/>
              <a:t>ограниченията на пъзела. В Sudoku, имаме четири: </a:t>
            </a:r>
            <a:br>
              <a:rPr lang="bg-BG" sz="2400" dirty="0" smtClean="0"/>
            </a:br>
            <a:r>
              <a:rPr lang="bg-BG" sz="2400" dirty="0" smtClean="0"/>
              <a:t>1.  По позиция: </a:t>
            </a:r>
            <a:r>
              <a:rPr lang="bg-BG" sz="2400" dirty="0" smtClean="0"/>
              <a:t>Само </a:t>
            </a:r>
            <a:r>
              <a:rPr lang="bg-BG" sz="2400" dirty="0" smtClean="0"/>
              <a:t>едно число </a:t>
            </a:r>
            <a:r>
              <a:rPr lang="bg-BG" sz="2400" dirty="0" smtClean="0"/>
              <a:t>може да заема една клетка </a:t>
            </a:r>
            <a:br>
              <a:rPr lang="bg-BG" sz="2400" dirty="0" smtClean="0"/>
            </a:br>
            <a:r>
              <a:rPr lang="bg-BG" sz="2400" dirty="0" smtClean="0"/>
              <a:t>2. По ред: </a:t>
            </a:r>
            <a:r>
              <a:rPr lang="bg-BG" sz="2400" dirty="0" smtClean="0"/>
              <a:t>Само една инстанция на </a:t>
            </a:r>
            <a:r>
              <a:rPr lang="bg-BG" sz="2400" dirty="0" smtClean="0"/>
              <a:t>число </a:t>
            </a:r>
            <a:r>
              <a:rPr lang="bg-BG" sz="2400" dirty="0" smtClean="0"/>
              <a:t>може да бъде в ред </a:t>
            </a:r>
            <a:br>
              <a:rPr lang="bg-BG" sz="2400" dirty="0" smtClean="0"/>
            </a:br>
            <a:r>
              <a:rPr lang="bg-BG" sz="2400" dirty="0" smtClean="0"/>
              <a:t>3. По колона</a:t>
            </a:r>
            <a:r>
              <a:rPr lang="bg-BG" sz="2400" dirty="0" smtClean="0"/>
              <a:t>: Само една инстанция на число</a:t>
            </a:r>
            <a:r>
              <a:rPr lang="bg-BG" sz="2400" dirty="0" smtClean="0"/>
              <a:t> </a:t>
            </a:r>
            <a:r>
              <a:rPr lang="bg-BG" sz="2400" dirty="0" smtClean="0"/>
              <a:t>може да бъде в колона </a:t>
            </a:r>
            <a:br>
              <a:rPr lang="bg-BG" sz="2400" dirty="0" smtClean="0"/>
            </a:br>
            <a:r>
              <a:rPr lang="bg-BG" sz="2400" dirty="0" smtClean="0"/>
              <a:t>4. По регион: </a:t>
            </a:r>
            <a:r>
              <a:rPr lang="bg-BG" sz="2400" dirty="0" smtClean="0"/>
              <a:t>Само една инстанция на </a:t>
            </a:r>
            <a:r>
              <a:rPr lang="bg-BG" sz="2400" dirty="0" smtClean="0"/>
              <a:t>число </a:t>
            </a:r>
            <a:r>
              <a:rPr lang="bg-BG" sz="2400" dirty="0" smtClean="0"/>
              <a:t>може да бъде в един </a:t>
            </a:r>
            <a:r>
              <a:rPr lang="bg-BG" sz="2400" dirty="0" smtClean="0"/>
              <a:t>регион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buNone/>
            </a:pPr>
            <a:r>
              <a:rPr lang="bg-BG" sz="2400" dirty="0" smtClean="0"/>
              <a:t>Всяко </a:t>
            </a:r>
            <a:r>
              <a:rPr lang="bg-BG" sz="2400" dirty="0" smtClean="0"/>
              <a:t>число – кандидат, </a:t>
            </a:r>
            <a:r>
              <a:rPr lang="bg-BG" sz="2400" dirty="0" smtClean="0"/>
              <a:t>идва със собствен набор от ограничения. Затова </a:t>
            </a:r>
            <a:r>
              <a:rPr lang="bg-BG" sz="2400" dirty="0" smtClean="0"/>
              <a:t>са необходими 9 </a:t>
            </a:r>
            <a:r>
              <a:rPr lang="bg-BG" sz="2400" dirty="0" smtClean="0"/>
              <a:t>^ 2 * 4 </a:t>
            </a:r>
            <a:r>
              <a:rPr lang="bg-BG" sz="2400" dirty="0" smtClean="0"/>
              <a:t>= 324 колони.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buNone/>
            </a:pPr>
            <a:r>
              <a:rPr lang="bg-BG" sz="2400" dirty="0" smtClean="0"/>
              <a:t>Редовете </a:t>
            </a:r>
            <a:r>
              <a:rPr lang="bg-BG" sz="2400" dirty="0" smtClean="0"/>
              <a:t>представят </a:t>
            </a:r>
            <a:r>
              <a:rPr lang="bg-BG" sz="2400" dirty="0" smtClean="0"/>
              <a:t>всяка една възможна позиция за </a:t>
            </a:r>
            <a:r>
              <a:rPr lang="bg-BG" sz="2400" dirty="0" smtClean="0"/>
              <a:t>всяко число. </a:t>
            </a:r>
            <a:r>
              <a:rPr lang="bg-BG" sz="2400" dirty="0" smtClean="0"/>
              <a:t>Следователно</a:t>
            </a:r>
            <a:r>
              <a:rPr lang="bg-BG" sz="2400" dirty="0" smtClean="0"/>
              <a:t>, ще </a:t>
            </a:r>
            <a:r>
              <a:rPr lang="bg-BG" sz="2400" dirty="0" smtClean="0"/>
              <a:t>има </a:t>
            </a:r>
            <a:r>
              <a:rPr lang="bg-BG" sz="2400" dirty="0" smtClean="0"/>
              <a:t>9^3=729 реда. </a:t>
            </a:r>
            <a:r>
              <a:rPr lang="bg-BG" sz="2400" dirty="0" smtClean="0"/>
              <a:t>Всеки ред ще </a:t>
            </a:r>
            <a:r>
              <a:rPr lang="bg-BG" sz="2400" dirty="0" smtClean="0"/>
              <a:t>представя позицията само на един кандидат. </a:t>
            </a:r>
            <a:r>
              <a:rPr lang="bg-BG" sz="2400" dirty="0" smtClean="0"/>
              <a:t>Ето защо</a:t>
            </a:r>
            <a:r>
              <a:rPr lang="bg-BG" sz="2400" dirty="0" smtClean="0"/>
              <a:t>, във всеки ред </a:t>
            </a:r>
            <a:r>
              <a:rPr lang="bg-BG" sz="2400" dirty="0" smtClean="0"/>
              <a:t>само на 4 </a:t>
            </a:r>
            <a:r>
              <a:rPr lang="bg-BG" sz="2400" dirty="0" smtClean="0"/>
              <a:t>места </a:t>
            </a:r>
            <a:r>
              <a:rPr lang="bg-BG" sz="2400" dirty="0" smtClean="0"/>
              <a:t>ще </a:t>
            </a:r>
            <a:r>
              <a:rPr lang="bg-BG" sz="2400" dirty="0" smtClean="0"/>
              <a:t>се срещат 1-ци, </a:t>
            </a:r>
            <a:r>
              <a:rPr lang="bg-BG" sz="2400" dirty="0" smtClean="0"/>
              <a:t>представляващи </a:t>
            </a:r>
            <a:r>
              <a:rPr lang="bg-BG" sz="2400" dirty="0" smtClean="0"/>
              <a:t>избора на ограниченията за </a:t>
            </a:r>
            <a:r>
              <a:rPr lang="bg-BG" sz="2400" dirty="0" smtClean="0"/>
              <a:t>тази позиция.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Алгоритъм “Танцуващи връзки”</a:t>
            </a:r>
            <a:br>
              <a:rPr lang="bg-B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Dancing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bg-BG" b="1" u="sng" dirty="0" smtClean="0">
                <a:solidFill>
                  <a:schemeClr val="tx2">
                    <a:lumMod val="50000"/>
                  </a:schemeClr>
                </a:solidFill>
              </a:rPr>
              <a:t>Решение:</a:t>
            </a:r>
          </a:p>
          <a:p>
            <a:pPr>
              <a:buNone/>
            </a:pPr>
            <a:r>
              <a:rPr lang="bg-BG" dirty="0" smtClean="0">
                <a:solidFill>
                  <a:schemeClr val="tx2">
                    <a:lumMod val="50000"/>
                  </a:schemeClr>
                </a:solidFill>
              </a:rPr>
              <a:t>Избираме редове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4 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и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bg-BG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/>
              <a:t>	</a:t>
            </a:r>
            <a:r>
              <a:rPr lang="bg-BG" dirty="0" smtClean="0"/>
              <a:t>	</a:t>
            </a:r>
            <a:r>
              <a:rPr lang="bg-BG" dirty="0" smtClean="0">
                <a:solidFill>
                  <a:srgbClr val="00B050"/>
                </a:solidFill>
                <a:sym typeface="Wingdings" pitchFamily="2" charset="2"/>
              </a:rPr>
              <a:t></a:t>
            </a:r>
            <a:r>
              <a:rPr lang="bg-BG" dirty="0" smtClean="0">
                <a:sym typeface="Wingdings" pitchFamily="2" charset="2"/>
              </a:rPr>
              <a:t>	</a:t>
            </a:r>
            <a:r>
              <a:rPr lang="en-US" dirty="0" smtClean="0"/>
              <a:t>0 </a:t>
            </a:r>
            <a:r>
              <a:rPr lang="en-US" dirty="0"/>
              <a:t>0 1 0 1 1 0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/>
              <a:t>		</a:t>
            </a:r>
            <a:r>
              <a:rPr lang="bg-BG" dirty="0" smtClean="0">
                <a:solidFill>
                  <a:srgbClr val="00B050"/>
                </a:solidFill>
                <a:sym typeface="Wingdings" pitchFamily="2" charset="2"/>
              </a:rPr>
              <a:t> 	</a:t>
            </a:r>
            <a:r>
              <a:rPr lang="en-US" dirty="0" smtClean="0"/>
              <a:t>1 </a:t>
            </a:r>
            <a:r>
              <a:rPr lang="en-US" dirty="0"/>
              <a:t>0 0 1 0 0 1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/>
              <a:t>			</a:t>
            </a:r>
            <a:r>
              <a:rPr lang="en-US" dirty="0" smtClean="0"/>
              <a:t>0 </a:t>
            </a:r>
            <a:r>
              <a:rPr lang="en-US" dirty="0"/>
              <a:t>1 1 0 0 1 0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/>
              <a:t>		</a:t>
            </a:r>
            <a:r>
              <a:rPr lang="bg-BG" dirty="0" smtClean="0">
                <a:solidFill>
                  <a:srgbClr val="00B050"/>
                </a:solidFill>
                <a:sym typeface="Wingdings" pitchFamily="2" charset="2"/>
              </a:rPr>
              <a:t>  	</a:t>
            </a:r>
            <a:r>
              <a:rPr lang="en-US" dirty="0" smtClean="0"/>
              <a:t>1 </a:t>
            </a:r>
            <a:r>
              <a:rPr lang="en-US" dirty="0"/>
              <a:t>0 0 1 0 0 0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/>
              <a:t>		</a:t>
            </a:r>
            <a:r>
              <a:rPr lang="bg-BG" dirty="0" smtClean="0">
                <a:solidFill>
                  <a:srgbClr val="00B050"/>
                </a:solidFill>
                <a:sym typeface="Wingdings" pitchFamily="2" charset="2"/>
              </a:rPr>
              <a:t>  	</a:t>
            </a:r>
            <a:r>
              <a:rPr lang="en-US" dirty="0" smtClean="0"/>
              <a:t>0 </a:t>
            </a:r>
            <a:r>
              <a:rPr lang="en-US" dirty="0"/>
              <a:t>1 0 0 0 0 1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bg-BG" dirty="0" smtClean="0"/>
              <a:t>			</a:t>
            </a:r>
            <a:r>
              <a:rPr lang="en-US" dirty="0" smtClean="0"/>
              <a:t>0 </a:t>
            </a:r>
            <a:r>
              <a:rPr lang="en-US" dirty="0"/>
              <a:t>0 0 1 1 0 </a:t>
            </a:r>
            <a:r>
              <a:rPr lang="en-US" dirty="0" smtClean="0"/>
              <a:t>1</a:t>
            </a:r>
            <a:endParaRPr lang="bg-BG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bg-BG" dirty="0"/>
              <a:t>	</a:t>
            </a:r>
            <a:r>
              <a:rPr lang="bg-BG" dirty="0" smtClean="0"/>
              <a:t>	   </a:t>
            </a:r>
            <a:r>
              <a:rPr lang="bg-BG" sz="3300" dirty="0" smtClean="0">
                <a:solidFill>
                  <a:srgbClr val="00B050"/>
                </a:solidFill>
              </a:rPr>
              <a:t>+</a:t>
            </a:r>
            <a:r>
              <a:rPr lang="bg-BG" dirty="0" smtClean="0"/>
              <a:t>	</a:t>
            </a:r>
            <a:r>
              <a:rPr lang="bg-BG" dirty="0" smtClean="0">
                <a:solidFill>
                  <a:srgbClr val="00B050"/>
                </a:solidFill>
              </a:rPr>
              <a:t>==========</a:t>
            </a:r>
            <a:r>
              <a:rPr lang="bg-BG" dirty="0" smtClean="0"/>
              <a:t>                     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bg-BG" dirty="0" smtClean="0"/>
              <a:t>	</a:t>
            </a:r>
            <a:r>
              <a:rPr lang="bg-BG" dirty="0" smtClean="0">
                <a:solidFill>
                  <a:srgbClr val="00B050"/>
                </a:solidFill>
              </a:rPr>
              <a:t>Резултат:	</a:t>
            </a:r>
            <a:r>
              <a:rPr lang="en-US" dirty="0" smtClean="0"/>
              <a:t>1 </a:t>
            </a:r>
            <a:r>
              <a:rPr lang="en-US" dirty="0"/>
              <a:t>1 1 1 1 1 1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50000"/>
                  </a:schemeClr>
                </a:solidFill>
              </a:rPr>
              <a:t>Същината на а</a:t>
            </a:r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лгоритъм “Танцуващи Връзки”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bg-BG" sz="2800" b="1" u="sng" dirty="0" smtClean="0">
                <a:solidFill>
                  <a:schemeClr val="tx2">
                    <a:lumMod val="50000"/>
                  </a:schemeClr>
                </a:solidFill>
              </a:rPr>
              <a:t>История:</a:t>
            </a:r>
          </a:p>
          <a:p>
            <a:pPr marL="457200" indent="-457200">
              <a:buNone/>
            </a:pP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1. Публикуван от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Hitotumatu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Noshita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(1978, Information Processing Letters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2. Популяризиран от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Donald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Knuth,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“Dancing Links”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2000)</a:t>
            </a:r>
          </a:p>
          <a:p>
            <a:pPr>
              <a:buNone/>
            </a:pPr>
            <a:r>
              <a:rPr lang="bg-BG" sz="2800" b="1" u="sng" dirty="0" smtClean="0">
                <a:solidFill>
                  <a:schemeClr val="tx2">
                    <a:lumMod val="50000"/>
                  </a:schemeClr>
                </a:solidFill>
              </a:rPr>
              <a:t>От къде идва името:</a:t>
            </a:r>
            <a:endParaRPr lang="en-US" sz="2800" b="1" u="sng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	-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Algorithm </a:t>
            </a:r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традиционен </a:t>
            </a:r>
            <a:r>
              <a:rPr lang="en-US" sz="2400" dirty="0" smtClean="0">
                <a:solidFill>
                  <a:srgbClr val="C00000"/>
                </a:solidFill>
              </a:rPr>
              <a:t>backtracking</a:t>
            </a: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	-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Algorithm </a:t>
            </a:r>
            <a:r>
              <a:rPr lang="en-US" sz="2400" dirty="0">
                <a:solidFill>
                  <a:srgbClr val="C00000"/>
                </a:solidFill>
              </a:rPr>
              <a:t>DLX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ancing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inks + Algorithm </a:t>
            </a:r>
            <a:r>
              <a:rPr lang="en-US" sz="2400" dirty="0" smtClean="0">
                <a:solidFill>
                  <a:srgbClr val="C00000"/>
                </a:solidFill>
              </a:rPr>
              <a:t>X</a:t>
            </a: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>
              <a:buNone/>
            </a:pP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Наименованието “Танцуващите връзки” 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Dancing Links </a:t>
            </a: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) идва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от съществената роля на Двойно-свързаните списъци (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Doubly-Linked List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при реализацията на алгоритъма. </a:t>
            </a:r>
            <a:r>
              <a:rPr lang="bg-BG" sz="2400" dirty="0">
                <a:solidFill>
                  <a:schemeClr val="tx2">
                    <a:lumMod val="50000"/>
                  </a:schemeClr>
                </a:solidFill>
              </a:rPr>
              <a:t>Кнут се възползва от </a:t>
            </a: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ефективното и лесно добавяне и изключване на обекти от </a:t>
            </a:r>
            <a:r>
              <a:rPr lang="bg-BG" sz="2400" dirty="0">
                <a:solidFill>
                  <a:schemeClr val="tx2">
                    <a:lumMod val="50000"/>
                  </a:schemeClr>
                </a:solidFill>
              </a:rPr>
              <a:t>двойно </a:t>
            </a:r>
            <a:r>
              <a:rPr lang="bg-BG" sz="2400" dirty="0" smtClean="0">
                <a:solidFill>
                  <a:schemeClr val="tx2">
                    <a:lumMod val="50000"/>
                  </a:schemeClr>
                </a:solidFill>
              </a:rPr>
              <a:t>свързани списъци. Именно от тези действия идва името“Танцуващи връзки” 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Двойно-свързан списък - представяне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ll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887" y="2247900"/>
            <a:ext cx="7896225" cy="32004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bg-BG" sz="3600" dirty="0" smtClean="0">
                <a:solidFill>
                  <a:schemeClr val="tx2">
                    <a:lumMod val="50000"/>
                  </a:schemeClr>
                </a:solidFill>
              </a:rPr>
              <a:t>Двойно-свързан списък </a:t>
            </a:r>
            <a:br>
              <a:rPr lang="bg-BG" sz="36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bg-BG" sz="3600" dirty="0" smtClean="0">
                <a:solidFill>
                  <a:schemeClr val="tx2">
                    <a:lumMod val="50000"/>
                  </a:schemeClr>
                </a:solidFill>
              </a:rPr>
              <a:t>Отстраняване на елемент </a:t>
            </a:r>
            <a:r>
              <a:rPr lang="en-US" sz="3600" dirty="0" smtClean="0">
                <a:solidFill>
                  <a:srgbClr val="FF0000"/>
                </a:solidFill>
              </a:rPr>
              <a:t>C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ll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996281"/>
            <a:ext cx="7924800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Двойно-свързан списък</a:t>
            </a:r>
            <a:b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Отстраняване на елемент </a:t>
            </a:r>
            <a:r>
              <a:rPr lang="en-US" sz="3200" dirty="0" smtClean="0">
                <a:solidFill>
                  <a:srgbClr val="FF0000"/>
                </a:solidFill>
              </a:rPr>
              <a:t>C</a:t>
            </a:r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 – две операции</a:t>
            </a:r>
            <a:endParaRPr lang="en-US" sz="3200" dirty="0"/>
          </a:p>
        </p:txBody>
      </p:sp>
      <p:pic>
        <p:nvPicPr>
          <p:cNvPr id="4" name="Content Placeholder 3" descr="ll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9125" y="1853406"/>
            <a:ext cx="7905750" cy="4019550"/>
          </a:xfr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Двойно-свързани списъци</a:t>
            </a:r>
            <a:b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Възстановяване на елемент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C </a:t>
            </a:r>
            <a:r>
              <a:rPr lang="bg-BG" sz="3200" dirty="0" smtClean="0">
                <a:solidFill>
                  <a:schemeClr val="tx2">
                    <a:lumMod val="50000"/>
                  </a:schemeClr>
                </a:solidFill>
              </a:rPr>
              <a:t>в списъка</a:t>
            </a:r>
            <a:endParaRPr lang="en-US" sz="3200" dirty="0"/>
          </a:p>
        </p:txBody>
      </p:sp>
      <p:pic>
        <p:nvPicPr>
          <p:cNvPr id="4" name="Content Placeholder 3" descr="ll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9125" y="1834356"/>
            <a:ext cx="7905750" cy="4057650"/>
          </a:xfrm>
          <a:solidFill>
            <a:schemeClr val="tx2">
              <a:lumMod val="20000"/>
              <a:lumOff val="8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Алгоритъм “”Танцуващи връзки” за решаване на проблема “Точно покритие”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Алгоритъм “”Танцуващи връзки” представя матрицата “Точно Покритие” като тороидален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двойно-свързан списък. За всяка колона има специален </a:t>
            </a:r>
            <a:r>
              <a:rPr lang="bg-BG" dirty="0">
                <a:solidFill>
                  <a:srgbClr val="FF0000"/>
                </a:solidFill>
              </a:rPr>
              <a:t>ColumnNode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, който съдържа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уникалното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 тази колона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броя на възлите в колоната.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Всека единица (1)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списъка, е </a:t>
            </a:r>
            <a:r>
              <a:rPr lang="bg-BG" dirty="0">
                <a:solidFill>
                  <a:srgbClr val="FF0000"/>
                </a:solidFill>
              </a:rPr>
              <a:t>Node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 Всеки </a:t>
            </a:r>
            <a:r>
              <a:rPr lang="bg-BG" dirty="0" smtClean="0">
                <a:solidFill>
                  <a:srgbClr val="FF0000"/>
                </a:solidFill>
              </a:rPr>
              <a:t>Node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сочи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към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съседен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 нагоре, надолу, наляво, надясно,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към съответния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му </a:t>
            </a:r>
            <a:r>
              <a:rPr lang="bg-BG" dirty="0">
                <a:solidFill>
                  <a:srgbClr val="FF0000"/>
                </a:solidFill>
              </a:rPr>
              <a:t>ColumnNode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Специален </a:t>
            </a:r>
            <a:r>
              <a:rPr lang="bg-BG" dirty="0">
                <a:solidFill>
                  <a:srgbClr val="FF0000"/>
                </a:solidFill>
              </a:rPr>
              <a:t>ColumnNode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сочи към първия </a:t>
            </a:r>
            <a:r>
              <a:rPr lang="bg-BG" dirty="0">
                <a:solidFill>
                  <a:srgbClr val="FF0000"/>
                </a:solidFill>
              </a:rPr>
              <a:t>ColumnNode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 ляво,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като отправна точка за алгоритъма.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Кнут представя структурата така: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Вътрешно представяне на “Точно покритие”</a:t>
            </a:r>
            <a:endParaRPr lang="en-US" sz="3200" dirty="0"/>
          </a:p>
        </p:txBody>
      </p:sp>
      <p:pic>
        <p:nvPicPr>
          <p:cNvPr id="4" name="Content Placeholder 3" descr="http://www.ocf.berkeley.edu/~jchu/publicportal/sudoku/Knuth-figure-3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7772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543</Words>
  <Application>Microsoft Office PowerPoint</Application>
  <PresentationFormat>On-screen Show (4:3)</PresentationFormat>
  <Paragraphs>123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Алгоритъм “Танцуващи връзки” Dancing Links</vt:lpstr>
      <vt:lpstr>Алгоритъм “Танцуващи връзки” Dancing Links</vt:lpstr>
      <vt:lpstr>Същината на алгоритъм “Танцуващи Връзки”</vt:lpstr>
      <vt:lpstr>Двойно-свързан списък - представяне</vt:lpstr>
      <vt:lpstr>Двойно-свързан списък  Отстраняване на елемент C</vt:lpstr>
      <vt:lpstr>Двойно-свързан списък Отстраняване на елемент C – две операции</vt:lpstr>
      <vt:lpstr>Двойно-свързани списъци Възстановяване на елемент C в списъка</vt:lpstr>
      <vt:lpstr>Алгоритъм “”Танцуващи връзки” за решаване на проблема “Точно покритие” </vt:lpstr>
      <vt:lpstr>Вътрешно представяне на “Точно покритие”</vt:lpstr>
      <vt:lpstr>Node(data object) structure</vt:lpstr>
      <vt:lpstr>Алгоритъм “”Танцуващи връзки”</vt:lpstr>
      <vt:lpstr>Избор на колона (cover/uncover)</vt:lpstr>
      <vt:lpstr>Пример</vt:lpstr>
      <vt:lpstr>Практическо прилагане и оценка</vt:lpstr>
      <vt:lpstr>Slide 15</vt:lpstr>
    </vt:vector>
  </TitlesOfParts>
  <Company>ATSA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Pano</dc:creator>
  <cp:lastModifiedBy>Pano</cp:lastModifiedBy>
  <cp:revision>48</cp:revision>
  <dcterms:created xsi:type="dcterms:W3CDTF">2014-09-06T07:35:15Z</dcterms:created>
  <dcterms:modified xsi:type="dcterms:W3CDTF">2014-09-07T04:28:30Z</dcterms:modified>
</cp:coreProperties>
</file>