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5" r:id="rId3"/>
    <p:sldId id="1045" r:id="rId4"/>
    <p:sldId id="1093" r:id="rId5"/>
    <p:sldId id="1092" r:id="rId6"/>
    <p:sldId id="1096" r:id="rId7"/>
    <p:sldId id="312" r:id="rId8"/>
    <p:sldId id="300" r:id="rId9"/>
    <p:sldId id="1052" r:id="rId10"/>
    <p:sldId id="1073" r:id="rId11"/>
    <p:sldId id="1050" r:id="rId12"/>
    <p:sldId id="1074" r:id="rId13"/>
    <p:sldId id="1094" r:id="rId14"/>
    <p:sldId id="1039" r:id="rId15"/>
    <p:sldId id="1048" r:id="rId16"/>
    <p:sldId id="1053" r:id="rId17"/>
    <p:sldId id="1054" r:id="rId18"/>
    <p:sldId id="301" r:id="rId19"/>
    <p:sldId id="1059" r:id="rId20"/>
    <p:sldId id="1055" r:id="rId21"/>
    <p:sldId id="1056" r:id="rId22"/>
    <p:sldId id="1057" r:id="rId23"/>
    <p:sldId id="1067" r:id="rId24"/>
    <p:sldId id="1058" r:id="rId25"/>
    <p:sldId id="274" r:id="rId26"/>
    <p:sldId id="1060" r:id="rId27"/>
    <p:sldId id="1061" r:id="rId28"/>
    <p:sldId id="276" r:id="rId29"/>
    <p:sldId id="1065" r:id="rId30"/>
    <p:sldId id="1062" r:id="rId31"/>
    <p:sldId id="275" r:id="rId32"/>
    <p:sldId id="1066" r:id="rId33"/>
    <p:sldId id="1069" r:id="rId34"/>
    <p:sldId id="261" r:id="rId35"/>
    <p:sldId id="263" r:id="rId36"/>
    <p:sldId id="262" r:id="rId37"/>
    <p:sldId id="265" r:id="rId38"/>
    <p:sldId id="1070" r:id="rId39"/>
    <p:sldId id="1068" r:id="rId40"/>
    <p:sldId id="1071" r:id="rId41"/>
    <p:sldId id="264" r:id="rId42"/>
    <p:sldId id="271" r:id="rId43"/>
    <p:sldId id="266" r:id="rId44"/>
    <p:sldId id="273" r:id="rId45"/>
    <p:sldId id="1097" r:id="rId46"/>
    <p:sldId id="1075" r:id="rId47"/>
    <p:sldId id="1076" r:id="rId48"/>
    <p:sldId id="1077" r:id="rId49"/>
    <p:sldId id="1078" r:id="rId50"/>
    <p:sldId id="1079" r:id="rId51"/>
    <p:sldId id="310" r:id="rId52"/>
    <p:sldId id="1072" r:id="rId53"/>
    <p:sldId id="1080" r:id="rId54"/>
    <p:sldId id="1081" r:id="rId55"/>
    <p:sldId id="1082" r:id="rId56"/>
    <p:sldId id="1083" r:id="rId57"/>
    <p:sldId id="305" r:id="rId58"/>
    <p:sldId id="308" r:id="rId59"/>
    <p:sldId id="307" r:id="rId60"/>
    <p:sldId id="1088" r:id="rId61"/>
    <p:sldId id="1095" r:id="rId62"/>
    <p:sldId id="291" r:id="rId63"/>
    <p:sldId id="1086" r:id="rId64"/>
    <p:sldId id="302" r:id="rId65"/>
    <p:sldId id="1098" r:id="rId66"/>
    <p:sldId id="303" r:id="rId67"/>
    <p:sldId id="294" r:id="rId68"/>
    <p:sldId id="295" r:id="rId69"/>
    <p:sldId id="297" r:id="rId70"/>
    <p:sldId id="298" r:id="rId71"/>
    <p:sldId id="299" r:id="rId72"/>
    <p:sldId id="1090" r:id="rId73"/>
    <p:sldId id="1089" r:id="rId74"/>
    <p:sldId id="313" r:id="rId75"/>
    <p:sldId id="280" r:id="rId76"/>
    <p:sldId id="1091" r:id="rId77"/>
    <p:sldId id="272" r:id="rId78"/>
    <p:sldId id="257" r:id="rId79"/>
    <p:sldId id="258" r:id="rId80"/>
    <p:sldId id="260" r:id="rId81"/>
    <p:sldId id="269" r:id="rId82"/>
    <p:sldId id="278" r:id="rId83"/>
    <p:sldId id="281" r:id="rId84"/>
    <p:sldId id="279" r:id="rId85"/>
    <p:sldId id="284" r:id="rId86"/>
    <p:sldId id="285" r:id="rId87"/>
    <p:sldId id="283" r:id="rId88"/>
    <p:sldId id="287" r:id="rId89"/>
    <p:sldId id="288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B7467"/>
    <a:srgbClr val="0A16FE"/>
    <a:srgbClr val="080808"/>
    <a:srgbClr val="EFFB79"/>
    <a:srgbClr val="4472C4"/>
    <a:srgbClr val="B67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72" y="4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jpeg"/><Relationship Id="rId4" Type="http://schemas.openxmlformats.org/officeDocument/2006/relationships/hyperlink" Target="https://www.biorxiv.org/content/10.1101/2021.01.05.425510v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hyperlink" Target="https://www.biorxiv.org/content/10.1101/2021.01.05.425510v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orxiv.org/content/10.1101/2021.01.05.425510v1" TargetMode="External"/><Relationship Id="rId4" Type="http://schemas.openxmlformats.org/officeDocument/2006/relationships/hyperlink" Target="https://github.com/Hekstra-Lab/careles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emf"/><Relationship Id="rId7" Type="http://schemas.openxmlformats.org/officeDocument/2006/relationships/image" Target="../media/image2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9515969/" TargetMode="External"/><Relationship Id="rId2" Type="http://schemas.openxmlformats.org/officeDocument/2006/relationships/hyperlink" Target="http://scripts.iucr.org/cgi-bin/paper?S090744490400616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nsb958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s://www.sciencedirect.com/science/article/pii/S0969212614001403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1.05.425510v1" TargetMode="External"/><Relationship Id="rId2" Type="http://schemas.openxmlformats.org/officeDocument/2006/relationships/hyperlink" Target="https://github.com/Hekstra-Lab/care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emf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76.svg"/><Relationship Id="rId5" Type="http://schemas.openxmlformats.org/officeDocument/2006/relationships/image" Target="../media/image410.png"/><Relationship Id="rId10" Type="http://schemas.openxmlformats.org/officeDocument/2006/relationships/image" Target="../media/image75.png"/><Relationship Id="rId4" Type="http://schemas.openxmlformats.org/officeDocument/2006/relationships/image" Target="../media/image310.png"/><Relationship Id="rId9" Type="http://schemas.openxmlformats.org/officeDocument/2006/relationships/image" Target="../media/image74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0" Type="http://schemas.openxmlformats.org/officeDocument/2006/relationships/image" Target="../media/image79.png"/><Relationship Id="rId9" Type="http://schemas.openxmlformats.org/officeDocument/2006/relationships/image" Target="../media/image4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7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iucr.org/cgi-bin/paper?s0567740870002078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hyperlink" Target="https://en.wikipedia.org/wiki/Multivariate_normal_distribution#Conditional_distributions" TargetMode="External"/><Relationship Id="rId4" Type="http://schemas.openxmlformats.org/officeDocument/2006/relationships/image" Target="../media/image83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5" Type="http://schemas.openxmlformats.org/officeDocument/2006/relationships/image" Target="../media/image410.png"/><Relationship Id="rId10" Type="http://schemas.openxmlformats.org/officeDocument/2006/relationships/image" Target="../media/image76.svg"/><Relationship Id="rId4" Type="http://schemas.openxmlformats.org/officeDocument/2006/relationships/image" Target="../media/image310.png"/><Relationship Id="rId9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March 29,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278952" y="1671418"/>
            <a:ext cx="472084" cy="217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7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47 L 0.05157 -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487680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</a:t>
            </a:r>
            <a:r>
              <a:rPr lang="en-US" b="1" dirty="0">
                <a:solidFill>
                  <a:srgbClr val="FF0000"/>
                </a:solidFill>
              </a:rPr>
              <a:t>centric </a:t>
            </a:r>
            <a:r>
              <a:rPr lang="en-US" b="1" dirty="0"/>
              <a:t>structure factors looks like a </a:t>
            </a:r>
            <a:r>
              <a:rPr lang="en-US" b="1" dirty="0">
                <a:solidFill>
                  <a:srgbClr val="FF0000"/>
                </a:solidFill>
              </a:rPr>
              <a:t>univariate</a:t>
            </a:r>
            <a:r>
              <a:rPr lang="en-US" b="1" dirty="0"/>
              <a:t> normal distribution!</a:t>
            </a:r>
          </a:p>
          <a:p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5C3C6-4DD3-4814-A98F-DA2E2D31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83" y="3534910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122332-93B3-465C-B618-0F86785B16A1}"/>
              </a:ext>
            </a:extLst>
          </p:cNvPr>
          <p:cNvCxnSpPr/>
          <p:nvPr/>
        </p:nvCxnSpPr>
        <p:spPr>
          <a:xfrm flipV="1">
            <a:off x="7443387" y="3594732"/>
            <a:ext cx="0" cy="2077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3E2F7C-A05C-458E-8DB8-D7867369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1580974"/>
            <a:ext cx="1903685" cy="43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759581" y="1461331"/>
            <a:ext cx="418744" cy="21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Normalized structure factors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/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what follows, we will use </a:t>
                </a:r>
                <a:r>
                  <a:rPr lang="en-US" i="1" dirty="0"/>
                  <a:t>normalized</a:t>
                </a:r>
                <a:r>
                  <a:rPr lang="en-US" dirty="0"/>
                  <a:t> structure factors,</a:t>
                </a:r>
              </a:p>
              <a:p>
                <a:r>
                  <a:rPr lang="en-US" dirty="0"/>
                  <a:t>scaled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b="1" dirty="0"/>
              </a:p>
              <a:p>
                <a:r>
                  <a:rPr lang="en-US" dirty="0"/>
                  <a:t>This simplifies the statistical description.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blipFill>
                <a:blip r:embed="rId4"/>
                <a:stretch>
                  <a:fillRect l="-925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207028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612FCC-0D6E-4BBA-B147-03C2D840F1B8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44CDF-AEB9-41A6-9BFA-F17FE76A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2" y="340606"/>
            <a:ext cx="4789067" cy="629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1B1F8A-8181-44FA-9FCF-E39358FA7E57}"/>
              </a:ext>
            </a:extLst>
          </p:cNvPr>
          <p:cNvCxnSpPr/>
          <p:nvPr/>
        </p:nvCxnSpPr>
        <p:spPr>
          <a:xfrm flipH="1" flipV="1">
            <a:off x="2691925" y="5734228"/>
            <a:ext cx="3905428" cy="731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A166D-1808-4306-AFFF-FDF04CC3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1" y="2616786"/>
            <a:ext cx="5411959" cy="2447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AAC7E-7C4F-4A52-8FCB-1A65178D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" t="41807" r="71667" b="3387"/>
          <a:stretch/>
        </p:blipFill>
        <p:spPr>
          <a:xfrm>
            <a:off x="2857500" y="1275665"/>
            <a:ext cx="1310640" cy="13411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1798320" y="3619500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pic>
        <p:nvPicPr>
          <p:cNvPr id="3" name="Picture 2" descr="A picture containing person, grass, person, outdoor&#10;&#10;Description automatically generated">
            <a:extLst>
              <a:ext uri="{FF2B5EF4-FFF2-40B4-BE49-F238E27FC236}">
                <a16:creationId xmlns:a16="http://schemas.microsoft.com/office/drawing/2014/main" id="{38A261E8-3473-4AA0-AA7D-3C5B16F8B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34" y="5482304"/>
            <a:ext cx="1183415" cy="1183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/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blipFill>
                <a:blip r:embed="rId6"/>
                <a:stretch>
                  <a:fillRect l="-31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8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external knowledge  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5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CF0517-7655-4DC0-A0FB-ED19E94D88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AEFFBB1-1AD2-48D8-930A-E7CF7B3A395F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</p:spTree>
    <p:extLst>
      <p:ext uri="{BB962C8B-B14F-4D97-AF65-F5344CB8AC3E}">
        <p14:creationId xmlns:p14="http://schemas.microsoft.com/office/powerpoint/2010/main" val="14441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6192BB2-5419-42BA-9CA3-D4B84BBEFE48}"/>
              </a:ext>
            </a:extLst>
          </p:cNvPr>
          <p:cNvSpPr/>
          <p:nvPr/>
        </p:nvSpPr>
        <p:spPr>
          <a:xfrm>
            <a:off x="1965533" y="1871529"/>
            <a:ext cx="2213360" cy="4443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E270F4-5EC7-4247-8F37-D32262597818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</a:t>
                </a:r>
                <a:r>
                  <a:rPr lang="en-US" sz="2000" b="1" dirty="0"/>
                  <a:t>external knowledge  </a:t>
                </a:r>
                <a:r>
                  <a:rPr lang="en-US" sz="2000" dirty="0"/>
                  <a:t>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2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B3EF2-E4EC-460F-A5B9-EBB1EBA3121D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2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1131-8643-4CBD-A95E-82B40192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640"/>
            <a:ext cx="7886700" cy="506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Currently, the default priors are the (a)centric Wilson distributions.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if we already have a great dataset from a similar (or the same) crystal? Could we use that?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D7FF82-531E-43DF-9D21-2D1C5B541B2C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25FF01-EAB9-4052-828F-A6B12C087CF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0EB06E7-4E72-4032-9312-31BE4F3C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54" y="372946"/>
            <a:ext cx="3780787" cy="2835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E408197-379C-4316-8262-25513316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4" y="1209811"/>
            <a:ext cx="3403418" cy="19085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32DD94-685F-4F21-8EC5-D78FD2E77C85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027F2-AB49-47BB-8669-1AD1359E633E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721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CE4EBC-173D-4AF9-A5A6-DB5D3D9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55" y="3729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D9B40E-7070-4695-914C-B6594FE52F8C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BE89-28C7-4798-8CD4-54542B167C69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2942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481137"/>
            <a:ext cx="3141697" cy="31416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52" y="1481136"/>
            <a:ext cx="3141697" cy="3141697"/>
          </a:xfrm>
        </p:spPr>
      </p:pic>
      <p:sp>
        <p:nvSpPr>
          <p:cNvPr id="7" name="TextBox 6"/>
          <p:cNvSpPr txBox="1"/>
          <p:nvPr/>
        </p:nvSpPr>
        <p:spPr>
          <a:xfrm>
            <a:off x="956572" y="1228759"/>
            <a:ext cx="2443554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Amplitudes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243" y="1228759"/>
            <a:ext cx="2106539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changes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ED6762-B698-41D2-88E2-BC4AC5A3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4668B-FDD4-4F00-9AAF-D20F98CF6988}"/>
              </a:ext>
            </a:extLst>
          </p:cNvPr>
          <p:cNvSpPr txBox="1"/>
          <p:nvPr/>
        </p:nvSpPr>
        <p:spPr>
          <a:xfrm>
            <a:off x="455613" y="4983982"/>
            <a:ext cx="808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re-analyzed my PDZ domain EF-X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step was quite reproducible </a:t>
            </a:r>
            <a:r>
              <a:rPr lang="en-US" b="1" i="1" dirty="0"/>
              <a:t>except geometry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largely a black box in </a:t>
            </a:r>
            <a:r>
              <a:rPr lang="en-US" i="1" dirty="0"/>
              <a:t>Precognition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/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“internal” structure factor differences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/>
                  <a:t>0 under EF)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blipFill>
                <a:blip r:embed="rId4"/>
                <a:stretch>
                  <a:fillRect l="-113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F5F95AA-13F6-4CA6-A771-2FAF8B9D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93" y="3790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0CEA49-7E15-4121-B5A3-AC7A5322379A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47DF2-56EA-47B3-B692-32E5AC8BAA2F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50466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D1E32EB-2997-4E7E-9331-FF8F6933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64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9D26FD-E28F-4828-86A2-F5FC51DD59D2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2A928-4BDA-4763-AC50-08BA99E27B48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414806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0D522-2033-4622-B7BA-8F76AEC1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4" y="4781360"/>
            <a:ext cx="7148511" cy="16666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3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etc. are normally &amp; </a:t>
                </a:r>
                <a:r>
                  <a:rPr lang="en-US" dirty="0" err="1"/>
                  <a:t>isotropically</a:t>
                </a:r>
                <a:r>
                  <a:rPr lang="en-US" dirty="0"/>
                  <a:t> distributed,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blipFill>
                <a:blip r:embed="rId2"/>
                <a:stretch>
                  <a:fillRect l="-1261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EB7CD64-B9F2-4B42-B304-D8F593CC27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452" b="55836"/>
          <a:stretch/>
        </p:blipFill>
        <p:spPr>
          <a:xfrm>
            <a:off x="4930923" y="3747718"/>
            <a:ext cx="3946923" cy="22103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E8DE12-1924-4904-9DB5-55844F427290}"/>
              </a:ext>
            </a:extLst>
          </p:cNvPr>
          <p:cNvGrpSpPr/>
          <p:nvPr/>
        </p:nvGrpSpPr>
        <p:grpSpPr>
          <a:xfrm>
            <a:off x="911359" y="4910989"/>
            <a:ext cx="2642018" cy="1247686"/>
            <a:chOff x="84090" y="4595485"/>
            <a:chExt cx="2642018" cy="124768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88FB1EC-8D4B-4A47-AFB0-2A49708DD8B2}"/>
                </a:ext>
              </a:extLst>
            </p:cNvPr>
            <p:cNvSpPr/>
            <p:nvPr/>
          </p:nvSpPr>
          <p:spPr>
            <a:xfrm>
              <a:off x="84090" y="4595485"/>
              <a:ext cx="2584981" cy="12476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/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 will call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𝑫𝑾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chemeClr val="bg1"/>
                      </a:solidFill>
                    </a:rPr>
                    <a:t> the “Double Wilson parameter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”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168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50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82024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i="1" dirty="0"/>
              <a:t>conditional </a:t>
            </a:r>
            <a:r>
              <a:rPr lang="en-US" sz="2400" dirty="0"/>
              <a:t>distributions?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>
            <a:extLst>
              <a:ext uri="{FF2B5EF4-FFF2-40B4-BE49-F238E27FC236}">
                <a16:creationId xmlns:a16="http://schemas.microsoft.com/office/drawing/2014/main" id="{191A0029-AEE1-4DFF-9843-161581EA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90D9951-0420-482A-9AFE-AE7A30F7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13" y="2366398"/>
            <a:ext cx="3273624" cy="27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A91296-FCBF-4BFA-B7FD-0E07F6C0D485}"/>
              </a:ext>
            </a:extLst>
          </p:cNvPr>
          <p:cNvSpPr/>
          <p:nvPr/>
        </p:nvSpPr>
        <p:spPr>
          <a:xfrm>
            <a:off x="5613162" y="2493945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1ECA6-8BD4-4035-9292-544C2AE3FA5E}"/>
              </a:ext>
            </a:extLst>
          </p:cNvPr>
          <p:cNvSpPr/>
          <p:nvPr/>
        </p:nvSpPr>
        <p:spPr>
          <a:xfrm>
            <a:off x="6013396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7B0672-E809-4E60-A1DB-92D81B642FBE}"/>
              </a:ext>
            </a:extLst>
          </p:cNvPr>
          <p:cNvSpPr/>
          <p:nvPr/>
        </p:nvSpPr>
        <p:spPr>
          <a:xfrm>
            <a:off x="6526145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1B531-219F-43B9-81A9-C82A18BD03BD}"/>
              </a:ext>
            </a:extLst>
          </p:cNvPr>
          <p:cNvSpPr/>
          <p:nvPr/>
        </p:nvSpPr>
        <p:spPr>
          <a:xfrm>
            <a:off x="1169345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7177D-F1E2-4764-98CA-AEFB4739EAAB}"/>
              </a:ext>
            </a:extLst>
          </p:cNvPr>
          <p:cNvSpPr/>
          <p:nvPr/>
        </p:nvSpPr>
        <p:spPr>
          <a:xfrm>
            <a:off x="1865729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580DD3-DDBD-465E-8E1E-9F0900753337}"/>
              </a:ext>
            </a:extLst>
          </p:cNvPr>
          <p:cNvSpPr/>
          <p:nvPr/>
        </p:nvSpPr>
        <p:spPr>
          <a:xfrm>
            <a:off x="2518132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EDAB3B-8FDC-40B3-A25C-5C7720F15A2D}"/>
              </a:ext>
            </a:extLst>
          </p:cNvPr>
          <p:cNvSpPr txBox="1"/>
          <p:nvPr/>
        </p:nvSpPr>
        <p:spPr>
          <a:xfrm>
            <a:off x="1452784" y="214594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D759D-9DBA-47CE-A5B1-82AE34354189}"/>
              </a:ext>
            </a:extLst>
          </p:cNvPr>
          <p:cNvCxnSpPr/>
          <p:nvPr/>
        </p:nvCxnSpPr>
        <p:spPr>
          <a:xfrm flipH="1">
            <a:off x="1649338" y="2409914"/>
            <a:ext cx="350378" cy="28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587F2B-3417-490B-B147-57107003ADFD}"/>
              </a:ext>
            </a:extLst>
          </p:cNvPr>
          <p:cNvSpPr txBox="1"/>
          <p:nvPr/>
        </p:nvSpPr>
        <p:spPr>
          <a:xfrm>
            <a:off x="838821" y="19162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04CEF-10B7-4C8F-8BD5-525633DA1553}"/>
              </a:ext>
            </a:extLst>
          </p:cNvPr>
          <p:cNvCxnSpPr/>
          <p:nvPr/>
        </p:nvCxnSpPr>
        <p:spPr>
          <a:xfrm>
            <a:off x="1110953" y="2202486"/>
            <a:ext cx="102550" cy="37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7FE4B-2B80-44DD-B032-C88AAB818C42}"/>
              </a:ext>
            </a:extLst>
          </p:cNvPr>
          <p:cNvSpPr/>
          <p:nvPr/>
        </p:nvSpPr>
        <p:spPr>
          <a:xfrm>
            <a:off x="3230310" y="2285576"/>
            <a:ext cx="5285040" cy="224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0039B-7AB2-4EFF-99E7-FA4F038F1497}"/>
              </a:ext>
            </a:extLst>
          </p:cNvPr>
          <p:cNvSpPr/>
          <p:nvPr/>
        </p:nvSpPr>
        <p:spPr>
          <a:xfrm>
            <a:off x="3020404" y="2202486"/>
            <a:ext cx="321051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C8A99D-5859-406C-858D-9116903CADD5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82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/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6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E3440-281C-484B-BCED-3F6DD53A5E7F}"/>
              </a:ext>
            </a:extLst>
          </p:cNvPr>
          <p:cNvSpPr txBox="1"/>
          <p:nvPr/>
        </p:nvSpPr>
        <p:spPr>
          <a:xfrm>
            <a:off x="4828323" y="2435551"/>
            <a:ext cx="381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</a:t>
            </a:r>
            <a:r>
              <a:rPr lang="en-US" b="1" dirty="0"/>
              <a:t>correlation coefficient </a:t>
            </a:r>
            <a:r>
              <a:rPr lang="en-US" dirty="0"/>
              <a:t>between amplitudes, rather than between real or between imaginary components?</a:t>
            </a:r>
          </a:p>
        </p:txBody>
      </p:sp>
    </p:spTree>
    <p:extLst>
      <p:ext uri="{BB962C8B-B14F-4D97-AF65-F5344CB8AC3E}">
        <p14:creationId xmlns:p14="http://schemas.microsoft.com/office/powerpoint/2010/main" val="142999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/>
          <a:lstStyle/>
          <a:p>
            <a:r>
              <a:rPr lang="en-US" dirty="0"/>
              <a:t>But does it work?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138920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first look at three PYP datasets</a:t>
            </a:r>
          </a:p>
          <a:p>
            <a:r>
              <a:rPr lang="en-US" sz="2000" dirty="0"/>
              <a:t>1OTB @ 1.1Å (RT; </a:t>
            </a:r>
            <a:r>
              <a:rPr lang="en-US" sz="2000" dirty="0">
                <a:hlinkClick r:id="rId2"/>
              </a:rPr>
              <a:t>Anderson et al., Acta </a:t>
            </a:r>
            <a:r>
              <a:rPr lang="en-US" sz="2000" dirty="0" err="1">
                <a:hlinkClick r:id="rId2"/>
              </a:rPr>
              <a:t>Cryst</a:t>
            </a:r>
            <a:r>
              <a:rPr lang="en-US" sz="2000" dirty="0">
                <a:hlinkClick r:id="rId2"/>
              </a:rPr>
              <a:t>, 2004</a:t>
            </a:r>
            <a:r>
              <a:rPr lang="en-US" sz="2000" dirty="0"/>
              <a:t>)</a:t>
            </a:r>
          </a:p>
          <a:p>
            <a:r>
              <a:rPr lang="en-US" sz="2000" dirty="0"/>
              <a:t>3PYP @ 0.85Å (</a:t>
            </a:r>
            <a:r>
              <a:rPr lang="en-US" sz="2000" dirty="0" err="1"/>
              <a:t>cryotrapped</a:t>
            </a:r>
            <a:r>
              <a:rPr lang="en-US" sz="2000" dirty="0"/>
              <a:t>; </a:t>
            </a:r>
            <a:r>
              <a:rPr lang="en-US" sz="2000" dirty="0" err="1">
                <a:hlinkClick r:id="rId3"/>
              </a:rPr>
              <a:t>Genick</a:t>
            </a:r>
            <a:r>
              <a:rPr lang="en-US" sz="2000" dirty="0">
                <a:hlinkClick r:id="rId3"/>
              </a:rPr>
              <a:t> et al., Nature, 1998</a:t>
            </a:r>
            <a:r>
              <a:rPr lang="en-US" sz="2000" dirty="0"/>
              <a:t>)</a:t>
            </a:r>
          </a:p>
          <a:p>
            <a:r>
              <a:rPr lang="en-US" sz="2000" dirty="0"/>
              <a:t>1NWZ @ 0.82Å (</a:t>
            </a:r>
            <a:r>
              <a:rPr lang="en-US" sz="2000" dirty="0" err="1"/>
              <a:t>cryo</a:t>
            </a:r>
            <a:r>
              <a:rPr lang="en-US" sz="2000" dirty="0"/>
              <a:t>, dark; </a:t>
            </a:r>
            <a:r>
              <a:rPr lang="en-US" sz="2000" dirty="0" err="1">
                <a:hlinkClick r:id="rId4"/>
              </a:rPr>
              <a:t>Getzoff</a:t>
            </a:r>
            <a:r>
              <a:rPr lang="en-US" sz="2000" dirty="0">
                <a:hlinkClick r:id="rId4"/>
              </a:rPr>
              <a:t> et al., NSB 2003</a:t>
            </a:r>
            <a:r>
              <a:rPr lang="en-US" sz="2000" dirty="0"/>
              <a:t>)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97618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  <a:ln w="28575">
                <a:solidFill>
                  <a:srgbClr val="0A16F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A16F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1736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9608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about correlations between phases?</a:t>
                </a:r>
              </a:p>
              <a:p>
                <a:pPr lvl="1"/>
                <a:r>
                  <a:rPr lang="en-US" sz="2000" dirty="0"/>
                  <a:t>The DW model relates complex structure factors =&gt; predicts the distribution of phase differences.</a:t>
                </a:r>
              </a:p>
              <a:p>
                <a:pPr lvl="1"/>
                <a:r>
                  <a:rPr lang="en-US" sz="2000" dirty="0"/>
                  <a:t>The following is not perfect, as the PYP structures were both refined starting from the same reference.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 double-Wilson model is rotationally invariant</a:t>
                </a:r>
                <a:endParaRPr lang="en-US" sz="1600" dirty="0"/>
              </a:p>
              <a:p>
                <a:r>
                  <a:rPr lang="en-US" sz="2400" dirty="0"/>
                  <a:t>The phase difference,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follows the Von Mises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  <a:blipFill>
                <a:blip r:embed="rId2"/>
                <a:stretch>
                  <a:fillRect l="-1005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1901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  <a:p>
            <a:r>
              <a:rPr lang="en-US" b="1" dirty="0"/>
              <a:t>Key to scaling</a:t>
            </a:r>
            <a:r>
              <a:rPr lang="en-US" b="1" i="1" dirty="0"/>
              <a:t>: </a:t>
            </a:r>
            <a:r>
              <a:rPr lang="en-US" dirty="0"/>
              <a:t>comparing redundant observations</a:t>
            </a:r>
            <a:r>
              <a:rPr lang="en-US" b="1" i="1" dirty="0"/>
              <a:t>—</a:t>
            </a:r>
            <a:r>
              <a:rPr lang="en-US" b="1" dirty="0"/>
              <a:t>a problem for EF-X.</a:t>
            </a:r>
          </a:p>
        </p:txBody>
      </p:sp>
    </p:spTree>
    <p:extLst>
      <p:ext uri="{BB962C8B-B14F-4D97-AF65-F5344CB8AC3E}">
        <p14:creationId xmlns:p14="http://schemas.microsoft.com/office/powerpoint/2010/main" val="2587054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27B4A38-736A-4F3D-A04B-135CE480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282019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/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≥1.1</m:t>
                    </m:r>
                  </m:oMath>
                </a14:m>
                <a:r>
                  <a:rPr lang="en-US" dirty="0"/>
                  <a:t>Å) are strongly correlated.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blipFill>
                <a:blip r:embed="rId4"/>
                <a:stretch>
                  <a:fillRect l="-1661" t="-4717" r="-27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14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bins of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/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Luzzati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blipFill>
                <a:blip r:embed="rId5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67771-7B75-498B-ADE9-5ADDB1A93524}"/>
              </a:ext>
            </a:extLst>
          </p:cNvPr>
          <p:cNvCxnSpPr/>
          <p:nvPr/>
        </p:nvCxnSpPr>
        <p:spPr>
          <a:xfrm flipH="1">
            <a:off x="5999148" y="940037"/>
            <a:ext cx="333286" cy="5644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EA4B-CEFC-4B41-93EE-9661DC636710}"/>
              </a:ext>
            </a:extLst>
          </p:cNvPr>
          <p:cNvSpPr txBox="1"/>
          <p:nvPr/>
        </p:nvSpPr>
        <p:spPr>
          <a:xfrm>
            <a:off x="5253135" y="6055567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look at correlation of these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dirty="0" err="1"/>
              <a:t>uc’s</a:t>
            </a:r>
            <a:r>
              <a:rPr lang="en-US" dirty="0"/>
              <a:t> in </a:t>
            </a:r>
            <a:r>
              <a:rPr lang="en-US" dirty="0" err="1"/>
              <a:t>Mpro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2583831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𝑫𝑾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governs the correlation between datasets.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457030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centric reflections,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/>
                  <a:t> can be thought of as the sum of a random walk in the complex plane added to its own complex conjugate.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D48960A-A366-4AF5-87D6-8BE32EC67958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3038474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</p:spTree>
    <p:extLst>
      <p:ext uri="{BB962C8B-B14F-4D97-AF65-F5344CB8AC3E}">
        <p14:creationId xmlns:p14="http://schemas.microsoft.com/office/powerpoint/2010/main" val="22728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CAE03-8016-488A-B2D4-134CF307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069853"/>
            <a:ext cx="8943975" cy="518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5311C1-3819-44F4-9AB3-11E7E4CED48F}"/>
              </a:ext>
            </a:extLst>
          </p:cNvPr>
          <p:cNvSpPr/>
          <p:nvPr/>
        </p:nvSpPr>
        <p:spPr>
          <a:xfrm>
            <a:off x="333286" y="4597637"/>
            <a:ext cx="8710701" cy="165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9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/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the only thing relating ON and OFF is their correlation with the reference data set!)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blipFill>
                <a:blip r:embed="rId4"/>
                <a:stretch>
                  <a:fillRect l="-92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B8577D-725C-4DB5-A9DE-DD741B5F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5" y="1795462"/>
            <a:ext cx="3200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B298A4-617C-43A0-916F-352D60D3BB9D}"/>
              </a:ext>
            </a:extLst>
          </p:cNvPr>
          <p:cNvCxnSpPr/>
          <p:nvPr/>
        </p:nvCxnSpPr>
        <p:spPr>
          <a:xfrm flipH="1">
            <a:off x="1888621" y="2136449"/>
            <a:ext cx="478564" cy="478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/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line of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  <a:blipFill>
                <a:blip r:embed="rId3"/>
                <a:stretch>
                  <a:fillRect l="-2020" t="-2062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1ABD00-2A4E-40F5-A9C6-1EAC8802AAA3}"/>
              </a:ext>
            </a:extLst>
          </p:cNvPr>
          <p:cNvSpPr txBox="1"/>
          <p:nvPr/>
        </p:nvSpPr>
        <p:spPr>
          <a:xfrm>
            <a:off x="4742915" y="1795462"/>
            <a:ext cx="3443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just a single accurate observation of an intensity, all points on the line are equally plausible.</a:t>
            </a:r>
          </a:p>
          <a:p>
            <a:endParaRPr lang="en-US" dirty="0"/>
          </a:p>
          <a:p>
            <a:r>
              <a:rPr lang="en-US" b="1" dirty="0"/>
              <a:t>Scaling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 change in scale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could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05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A8269-359A-4404-8B67-D3C88190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68769"/>
            <a:ext cx="4409453" cy="384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EFA42-82C4-464C-87BC-684562CB9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44" y="4453407"/>
            <a:ext cx="3910250" cy="1307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/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059D7-FD56-4EBE-8992-9F79A1829A50}"/>
              </a:ext>
            </a:extLst>
          </p:cNvPr>
          <p:cNvSpPr/>
          <p:nvPr/>
        </p:nvSpPr>
        <p:spPr>
          <a:xfrm>
            <a:off x="3973794" y="2657742"/>
            <a:ext cx="2777384" cy="281156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80A7-BB55-4486-949A-22FB09CF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776"/>
            <a:ext cx="7886700" cy="207442"/>
          </a:xfrm>
        </p:spPr>
        <p:txBody>
          <a:bodyPr>
            <a:noAutofit/>
          </a:bodyPr>
          <a:lstStyle/>
          <a:p>
            <a:r>
              <a:rPr lang="en-US" sz="2800" dirty="0"/>
              <a:t>General EF-X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344BA-0931-462E-BE3F-DDF5765193E8}"/>
              </a:ext>
            </a:extLst>
          </p:cNvPr>
          <p:cNvSpPr txBox="1"/>
          <p:nvPr/>
        </p:nvSpPr>
        <p:spPr>
          <a:xfrm>
            <a:off x="482082" y="1070982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general EF-X experiment, we can expect correlations </a:t>
            </a:r>
            <a:r>
              <a:rPr lang="en-US" sz="2000" i="1" dirty="0"/>
              <a:t>over time</a:t>
            </a:r>
            <a:r>
              <a:rPr lang="en-US" sz="2000" dirty="0"/>
              <a:t> and </a:t>
            </a:r>
          </a:p>
          <a:p>
            <a:r>
              <a:rPr lang="en-US" sz="2000" i="1" dirty="0"/>
              <a:t>between broken-symmetry</a:t>
            </a:r>
            <a:r>
              <a:rPr lang="en-US" sz="2000" dirty="0"/>
              <a:t> </a:t>
            </a:r>
            <a:r>
              <a:rPr lang="en-US" sz="2000" i="1" dirty="0"/>
              <a:t>mates.</a:t>
            </a:r>
            <a:r>
              <a:rPr lang="en-US" sz="2000" dirty="0"/>
              <a:t> </a:t>
            </a:r>
          </a:p>
          <a:p>
            <a:endParaRPr lang="en-US" sz="2000" i="1" dirty="0"/>
          </a:p>
          <a:p>
            <a:r>
              <a:rPr lang="en-US" sz="2000" dirty="0"/>
              <a:t>One can represent that by the following conditional dependences: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26ED21-216B-4829-9E3D-C5B538B43F1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283E7B-7139-4F75-87C8-63BE3DE6D016}"/>
              </a:ext>
            </a:extLst>
          </p:cNvPr>
          <p:cNvSpPr txBox="1"/>
          <p:nvPr/>
        </p:nvSpPr>
        <p:spPr>
          <a:xfrm>
            <a:off x="482082" y="5934670"/>
            <a:ext cx="519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would call this a Directed Acyclic Graph</a:t>
            </a:r>
          </a:p>
          <a:p>
            <a:r>
              <a:rPr lang="en-US" dirty="0"/>
              <a:t>(Murphy provides the mean and variance of the corresponding multivariate normal)</a:t>
            </a:r>
          </a:p>
        </p:txBody>
      </p:sp>
      <p:pic>
        <p:nvPicPr>
          <p:cNvPr id="10" name="Picture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F3B9CB4-CB4C-4DB3-873F-D78888B5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1" y="2848185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2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902326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4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336"/>
          <a:stretch/>
        </p:blipFill>
        <p:spPr>
          <a:xfrm>
            <a:off x="358922" y="2520294"/>
            <a:ext cx="8282667" cy="52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2298819" y="2418460"/>
            <a:ext cx="2820112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/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4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23"/>
          <a:stretch/>
        </p:blipFill>
        <p:spPr>
          <a:xfrm>
            <a:off x="358922" y="2520294"/>
            <a:ext cx="8282667" cy="518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5247118" y="2414786"/>
            <a:ext cx="2358639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48658-FF34-4B4B-A487-14E4B259072B}"/>
              </a:ext>
            </a:extLst>
          </p:cNvPr>
          <p:cNvSpPr txBox="1"/>
          <p:nvPr/>
        </p:nvSpPr>
        <p:spPr>
          <a:xfrm>
            <a:off x="461473" y="3324314"/>
            <a:ext cx="552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“ELBO” balances correspondence to the data with correspondence to the prior</a:t>
            </a:r>
          </a:p>
        </p:txBody>
      </p:sp>
    </p:spTree>
    <p:extLst>
      <p:ext uri="{BB962C8B-B14F-4D97-AF65-F5344CB8AC3E}">
        <p14:creationId xmlns:p14="http://schemas.microsoft.com/office/powerpoint/2010/main" val="2292056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437"/>
          <a:stretch/>
        </p:blipFill>
        <p:spPr>
          <a:xfrm>
            <a:off x="358922" y="2520294"/>
            <a:ext cx="8282667" cy="1966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E6C9C7-C8A6-4EFC-A016-5979A82695D7}"/>
              </a:ext>
            </a:extLst>
          </p:cNvPr>
          <p:cNvSpPr/>
          <p:nvPr/>
        </p:nvSpPr>
        <p:spPr>
          <a:xfrm>
            <a:off x="2315910" y="3713746"/>
            <a:ext cx="452927" cy="7727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/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approximates expectation values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by drawing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blipFill>
                <a:blip r:embed="rId4"/>
                <a:stretch>
                  <a:fillRect l="-9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51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do we need?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priors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optimally represent our prior knowledge.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</m:func>
                  </m:oMath>
                </a14:m>
                <a:endParaRPr lang="en-US" sz="2000" dirty="0"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variational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resemble possible true posterior distributions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allow for efficient drawing of samples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func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we can reparametrize samples drawn from a uniform </a:t>
                </a:r>
                <a:r>
                  <a:rPr lang="en-US" sz="1800" dirty="0" err="1">
                    <a:cs typeface="Courier New" panose="02070309020205020404" pitchFamily="49" charset="0"/>
                  </a:rPr>
                  <a:t>dist</a:t>
                </a:r>
                <a:r>
                  <a:rPr lang="en-US" sz="1800" dirty="0">
                    <a:cs typeface="Courier New" panose="02070309020205020404" pitchFamily="49" charset="0"/>
                  </a:rPr>
                  <a:t> to yield the variational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  <a:blipFill>
                <a:blip r:embed="rId2"/>
                <a:stretch>
                  <a:fillRect l="-1236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420221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D22449C4-3534-4377-B316-74B8898E2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7632" y="4235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DD904-ED47-4C49-8BBB-D26639C61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1171"/>
          <a:stretch/>
        </p:blipFill>
        <p:spPr>
          <a:xfrm>
            <a:off x="338683" y="2207317"/>
            <a:ext cx="4732292" cy="474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47319-6969-48B8-BF4C-A926BDB57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611" y="3157163"/>
            <a:ext cx="5059679" cy="1975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5264E0-BA96-4701-AB63-4042F0831B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43" t="32578" r="22628" b="2459"/>
          <a:stretch/>
        </p:blipFill>
        <p:spPr>
          <a:xfrm>
            <a:off x="444137" y="2800510"/>
            <a:ext cx="2717075" cy="164968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00DB6F0-78AB-4BD8-84BB-A48C89CABE36}"/>
              </a:ext>
            </a:extLst>
          </p:cNvPr>
          <p:cNvSpPr/>
          <p:nvPr/>
        </p:nvSpPr>
        <p:spPr>
          <a:xfrm rot="2863524">
            <a:off x="3382788" y="2833268"/>
            <a:ext cx="618309" cy="474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/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(etc.),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works 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have the same variance.</a:t>
                </a:r>
              </a:p>
              <a:p>
                <a:r>
                  <a:rPr lang="en-US" dirty="0"/>
                  <a:t>A version exists for unequal variance but is giving me issues.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blipFill>
                <a:blip r:embed="rId9"/>
                <a:stretch>
                  <a:fillRect l="-775" t="-53939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C5CFA9-B568-4FAD-AA7E-15F9A3B935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50"/>
          <a:stretch/>
        </p:blipFill>
        <p:spPr>
          <a:xfrm>
            <a:off x="7585165" y="5397227"/>
            <a:ext cx="1247775" cy="61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982A0E-4435-4A32-A94A-0914B791679A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23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2D0D06FE-8EF8-4415-B99A-C3F431DF0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373" y="4414174"/>
            <a:ext cx="764920" cy="7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b="1" dirty="0"/>
              <a:t>Careless: Bayesian variational merging</a:t>
            </a:r>
            <a:r>
              <a:rPr lang="en-US" sz="2400" dirty="0"/>
              <a:t>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015475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538385" y="5095607"/>
            <a:ext cx="761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possible tracks:</a:t>
            </a:r>
          </a:p>
          <a:p>
            <a:pPr marL="342900" indent="-342900">
              <a:buAutoNum type="arabicPeriod"/>
            </a:pPr>
            <a:r>
              <a:rPr lang="en-US" dirty="0"/>
              <a:t>Approximate the joint prior on amplitudes</a:t>
            </a:r>
          </a:p>
          <a:p>
            <a:pPr marL="342900" indent="-342900">
              <a:buAutoNum type="arabicPeriod"/>
            </a:pPr>
            <a:r>
              <a:rPr lang="en-US" dirty="0"/>
              <a:t>Keep the phases around, the double-Wilson model (or many-Wilson) can act directly as the prior distribution—no complicated math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What if we keep the phases around?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9D0D032-7329-4935-A939-F51E19EA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52" y="2077429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F7B90-14F7-4D01-A06A-968F7E80629C}"/>
              </a:ext>
            </a:extLst>
          </p:cNvPr>
          <p:cNvSpPr txBox="1"/>
          <p:nvPr/>
        </p:nvSpPr>
        <p:spPr>
          <a:xfrm>
            <a:off x="538385" y="1162228"/>
            <a:ext cx="785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very challenging to extend this Rice distribution framework to larger cases like this one: </a:t>
            </a:r>
          </a:p>
        </p:txBody>
      </p:sp>
    </p:spTree>
    <p:extLst>
      <p:ext uri="{BB962C8B-B14F-4D97-AF65-F5344CB8AC3E}">
        <p14:creationId xmlns:p14="http://schemas.microsoft.com/office/powerpoint/2010/main" val="32424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5904-0A7F-462B-95A7-081416F4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855"/>
            <a:ext cx="7886700" cy="181805"/>
          </a:xfrm>
        </p:spPr>
        <p:txBody>
          <a:bodyPr>
            <a:noAutofit/>
          </a:bodyPr>
          <a:lstStyle/>
          <a:p>
            <a:r>
              <a:rPr lang="en-US" sz="3200" dirty="0"/>
              <a:t>Plan summary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35D3-9EFF-42D4-BBE1-77A2F38E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7129"/>
            <a:ext cx="7886700" cy="5219834"/>
          </a:xfrm>
        </p:spPr>
        <p:txBody>
          <a:bodyPr>
            <a:normAutofit/>
          </a:bodyPr>
          <a:lstStyle/>
          <a:p>
            <a:r>
              <a:rPr lang="en-US" sz="2000" dirty="0"/>
              <a:t>For inference of one or two structure factors, we can use Rice (and Folded Normal) distribution priors and variational distributions.</a:t>
            </a:r>
          </a:p>
          <a:p>
            <a:r>
              <a:rPr lang="en-US" sz="2000" dirty="0"/>
              <a:t>For &gt;2 structure factors, we can use the many-Wilson model as a prior, if we do inference directly on complex structure factors.</a:t>
            </a:r>
          </a:p>
          <a:p>
            <a:pPr lvl="1"/>
            <a:r>
              <a:rPr lang="en-US" sz="1600" dirty="0"/>
              <a:t>(or use multivariate approximate priors fit to the full prior)</a:t>
            </a:r>
          </a:p>
          <a:p>
            <a:r>
              <a:rPr lang="en-US" sz="2000" dirty="0"/>
              <a:t>In that case, what are good variational distributions?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87D5C-380F-4389-B70D-5F4C0C4ABCD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that appealing?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1. We can implement the Coppens model: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sz="2000" dirty="0"/>
                  <a:t>, and, possibly, a global B factor)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 With a posterior distribution on the complex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have, in principle, a rigorous way to </a:t>
                </a:r>
              </a:p>
              <a:p>
                <a:r>
                  <a:rPr lang="en-US" sz="2000" dirty="0"/>
                  <a:t>	a. calculate difference maps </a:t>
                </a:r>
              </a:p>
              <a:p>
                <a:r>
                  <a:rPr lang="en-US" sz="2000" dirty="0"/>
                  <a:t>	b. refine excited states.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3.  Indeed, we could switch to directly refining atomic coordinates against the data! (if we had a good way to navigate conformational space!)</a:t>
                </a:r>
              </a:p>
              <a:p>
                <a:endParaRPr lang="en-US" sz="2000" dirty="0"/>
              </a:p>
              <a:p>
                <a:pPr marL="339725"/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blipFill>
                <a:blip r:embed="rId2"/>
                <a:stretch>
                  <a:fillRect l="-120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Variational distributions </a:t>
            </a:r>
            <a:r>
              <a:rPr lang="en-US" sz="3200" dirty="0"/>
              <a:t>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6AB391-B133-4BBB-9D63-6EAE07F3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07" y="2302185"/>
            <a:ext cx="6041985" cy="75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832D3-D43C-4DF4-8494-D5A0B5013472}"/>
              </a:ext>
            </a:extLst>
          </p:cNvPr>
          <p:cNvSpPr txBox="1"/>
          <p:nvPr/>
        </p:nvSpPr>
        <p:spPr>
          <a:xfrm>
            <a:off x="3943350" y="6523838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Fournier and Coppens, Acta </a:t>
            </a:r>
            <a:r>
              <a:rPr lang="en-US" dirty="0" err="1"/>
              <a:t>Cryst</a:t>
            </a:r>
            <a:r>
              <a:rPr lang="en-US" dirty="0"/>
              <a:t>. A70: 514-517 (2014) </a:t>
            </a:r>
          </a:p>
        </p:txBody>
      </p:sp>
    </p:spTree>
    <p:extLst>
      <p:ext uri="{BB962C8B-B14F-4D97-AF65-F5344CB8AC3E}">
        <p14:creationId xmlns:p14="http://schemas.microsoft.com/office/powerpoint/2010/main" val="31671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do obtain some information on the phases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from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but much less than about amplitudes.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/>
                  <a:t>The multivariate normal is a poor variational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r>
                  <a:rPr lang="en-US" dirty="0"/>
                  <a:t>For example, in the limit of poor phase information and excellent amplitude information, the true posterior distribution is a ring!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blipFill>
                <a:blip r:embed="rId2"/>
                <a:stretch>
                  <a:fillRect l="-721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/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Naïve approach: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blipFill>
                <a:blip r:embed="rId3"/>
                <a:stretch>
                  <a:fillRect l="-72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CDEE74-48D7-4F76-AD4B-011E477BCABA}"/>
              </a:ext>
            </a:extLst>
          </p:cNvPr>
          <p:cNvCxnSpPr/>
          <p:nvPr/>
        </p:nvCxnSpPr>
        <p:spPr>
          <a:xfrm>
            <a:off x="3647768" y="6105832"/>
            <a:ext cx="1553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0FD8EF-C705-41FF-9669-5516E46883B1}"/>
              </a:ext>
            </a:extLst>
          </p:cNvPr>
          <p:cNvSpPr txBox="1"/>
          <p:nvPr/>
        </p:nvSpPr>
        <p:spPr>
          <a:xfrm>
            <a:off x="3485535" y="6211669"/>
            <a:ext cx="217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initialize from Careless + Wilson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70AA1-173C-43E5-8CA6-D536B2604919}"/>
              </a:ext>
            </a:extLst>
          </p:cNvPr>
          <p:cNvCxnSpPr/>
          <p:nvPr/>
        </p:nvCxnSpPr>
        <p:spPr>
          <a:xfrm>
            <a:off x="5363498" y="6105832"/>
            <a:ext cx="155349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9F948-7750-4E0B-8933-26AB4C0F4038}"/>
              </a:ext>
            </a:extLst>
          </p:cNvPr>
          <p:cNvSpPr txBox="1"/>
          <p:nvPr/>
        </p:nvSpPr>
        <p:spPr>
          <a:xfrm>
            <a:off x="5201265" y="6211669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initialize from prior</a:t>
            </a:r>
          </a:p>
        </p:txBody>
      </p:sp>
    </p:spTree>
    <p:extLst>
      <p:ext uri="{BB962C8B-B14F-4D97-AF65-F5344CB8AC3E}">
        <p14:creationId xmlns:p14="http://schemas.microsoft.com/office/powerpoint/2010/main" val="3665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C71D6-6B13-412A-869B-73090F4DCFC4}"/>
                  </a:ext>
                </a:extLst>
              </p:cNvPr>
              <p:cNvSpPr txBox="1"/>
              <p:nvPr/>
            </p:nvSpPr>
            <p:spPr>
              <a:xfrm>
                <a:off x="341499" y="1098767"/>
                <a:ext cx="701724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my experience simulating the double Wilson distribution, conditional bivariate phase distributions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remain zero-centered (zero mean)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are unimodal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correlation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note that without a prior based on the DW model, it may be hard to discriminate between width of the phase distribution and correlation between amplitudes. the DW </a:t>
                </a:r>
                <a:r>
                  <a:rPr lang="en-US"/>
                  <a:t>model prescribes both.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C71D6-6B13-412A-869B-73090F4D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" y="1098767"/>
                <a:ext cx="7017243" cy="4247317"/>
              </a:xfrm>
              <a:prstGeom prst="rect">
                <a:avLst/>
              </a:prstGeom>
              <a:blipFill>
                <a:blip r:embed="rId2"/>
                <a:stretch>
                  <a:fillRect l="-695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EDE49-F8B1-4D1B-ADD1-9A0E58D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022972"/>
            <a:ext cx="6356305" cy="2336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341499" y="1098767"/>
            <a:ext cx="7017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phasing of single structures, the Hendrickson-</a:t>
            </a:r>
            <a:r>
              <a:rPr lang="en-US" dirty="0" err="1"/>
              <a:t>Lattman</a:t>
            </a:r>
            <a:r>
              <a:rPr lang="en-US" dirty="0"/>
              <a:t> distribution is in common use.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extends the Von Mises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AD16-490E-498E-8D63-806E2BC4340A}"/>
              </a:ext>
            </a:extLst>
          </p:cNvPr>
          <p:cNvSpPr txBox="1"/>
          <p:nvPr/>
        </p:nvSpPr>
        <p:spPr>
          <a:xfrm>
            <a:off x="4572000" y="6472589"/>
            <a:ext cx="464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https://scripts.iucr.org/cgi-bin/paper?s0567740870002078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13B0-FB61-4AA7-A826-00CC6EC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3" y="1596889"/>
            <a:ext cx="4636394" cy="1699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2120E-045A-410F-A79A-69671C9ED5AF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402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29F33-AF23-4850-8269-1358FE9B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4" y="1068233"/>
            <a:ext cx="6576322" cy="91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43EAE-D500-457E-AF32-9013BFE4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56" y="2018394"/>
            <a:ext cx="5001137" cy="12321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28F3BF-5093-4743-801C-01E1369A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4E840-486D-4152-869C-FBBF32A4868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7CFD9-38ED-47C1-8C43-7795164410FE}"/>
              </a:ext>
            </a:extLst>
          </p:cNvPr>
          <p:cNvSpPr txBox="1"/>
          <p:nvPr/>
        </p:nvSpPr>
        <p:spPr>
          <a:xfrm>
            <a:off x="226423" y="3250525"/>
            <a:ext cx="564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distinct literature on bivariate extensions of the Von Mises distribution.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DFD19-F6A2-4B1F-806B-8B5F0419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11"/>
          <a:stretch/>
        </p:blipFill>
        <p:spPr>
          <a:xfrm>
            <a:off x="866490" y="4001358"/>
            <a:ext cx="7526940" cy="272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C744D-C4F5-475E-A4BB-8298CF02B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40" y="565626"/>
            <a:ext cx="2725960" cy="45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EB9FA-A635-4227-B214-A4153A8E5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520" y="2917092"/>
            <a:ext cx="6495699" cy="2981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C6275-2D0B-4D44-B459-0336FDD65F9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5333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42CA9-0981-4BCD-BE50-C37996A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820"/>
            <a:ext cx="8742784" cy="2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2901820" y="83053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Bivariate Von Mises (Sine BVM)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0455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4078-EE3E-4B4F-A2A0-FC6C2F7E0637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128D4-118B-4C13-B4BD-6ADD1E1B73BD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477848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9F92-F6B1-4392-BF87-5481E0301E94}"/>
              </a:ext>
            </a:extLst>
          </p:cNvPr>
          <p:cNvSpPr txBox="1"/>
          <p:nvPr/>
        </p:nvSpPr>
        <p:spPr>
          <a:xfrm>
            <a:off x="419254" y="1184962"/>
            <a:ext cx="41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 of both distributions are fast. </a:t>
            </a:r>
          </a:p>
          <a:p>
            <a:endParaRPr lang="en-US" dirty="0"/>
          </a:p>
          <a:p>
            <a:r>
              <a:rPr lang="en-US" dirty="0"/>
              <a:t>Somehow, I can’t get the Cos(+) BVM to integrate to 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06DB7-AC37-4C95-9878-0F6307D4F0BF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F794A-436D-43FC-8F00-75DDB71B8297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80743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CD76A740-30B7-461D-A0F6-B1A41D89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" y="4064001"/>
            <a:ext cx="8808093" cy="26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5D581-6719-4925-9E9A-24E328A6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18" y="1005624"/>
            <a:ext cx="367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961A1-321C-4518-A347-E751B9AFB991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62C09-004F-4BA5-9FFA-A8C0793684A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759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2972399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ACFD015-6BC8-4A73-9B33-024BCAE2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8" y="3686175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/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Comparison to Von Mises</a:t>
                </a:r>
              </a:p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(40 degrees), the correspondence is very good. The correspondence is again good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blipFill>
                <a:blip r:embed="rId4"/>
                <a:stretch>
                  <a:fillRect l="-1923" t="-1736" r="-363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D765CEF-EE70-4C74-AD71-C488A3B38514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F43C-84EB-4F88-AE2D-607529295240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928749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5B0F31-238C-423F-A78A-8DB1BDEB3466}"/>
              </a:ext>
            </a:extLst>
          </p:cNvPr>
          <p:cNvSpPr/>
          <p:nvPr/>
        </p:nvSpPr>
        <p:spPr>
          <a:xfrm>
            <a:off x="5747658" y="890951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Torus-folded Student </a:t>
            </a:r>
            <a:r>
              <a:rPr lang="nn-NO" i="1" dirty="0"/>
              <a:t>t</a:t>
            </a:r>
            <a:endParaRPr lang="nn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AD132C-4914-4651-8ABB-4887F5E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9" y="1232533"/>
            <a:ext cx="3264031" cy="2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F1DD4-A0D6-4F92-B482-B5390E0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" y="1167129"/>
            <a:ext cx="3370217" cy="25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54EE4-B422-4939-A495-07A44D736863}"/>
              </a:ext>
            </a:extLst>
          </p:cNvPr>
          <p:cNvSpPr/>
          <p:nvPr/>
        </p:nvSpPr>
        <p:spPr>
          <a:xfrm>
            <a:off x="935804" y="914574"/>
            <a:ext cx="295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bivariate torus-folded normal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D04BC37-C5F0-4063-B008-D4D13939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096035"/>
            <a:ext cx="8647170" cy="2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9568-A06E-4F7D-9740-117341EE3789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281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appears that two cases are readily implemented: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or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dirty="0"/>
                  <a:t>with correlation and conditioning on a common reference structure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general multivariate case, keeping track of phases.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blipFill>
                <a:blip r:embed="rId2"/>
                <a:stretch>
                  <a:fillRect l="-721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5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444137" y="1149531"/>
            <a:ext cx="761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priors are too tight, we push true differences into the scale estimates and suppress our signal (pushing signal into the scale function)</a:t>
            </a:r>
          </a:p>
          <a:p>
            <a:endParaRPr lang="en-US" dirty="0"/>
          </a:p>
          <a:p>
            <a:r>
              <a:rPr lang="en-US" dirty="0"/>
              <a:t>If our priors are too loose, we converge to the current situation, using independent Wilson priors for each structure factor. (i.e. pushing noise into the structure factors)</a:t>
            </a:r>
          </a:p>
          <a:p>
            <a:pPr marL="339725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(2): a robust strategy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4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6C-7F37-46E1-9871-4F06A814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05B-8E87-46D7-88B6-B22F56E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93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Parametrizing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Ultimately, we do not know </a:t>
                </a:r>
                <a:r>
                  <a:rPr lang="en-US" sz="2000" i="1" dirty="0"/>
                  <a:t>a priori</a:t>
                </a:r>
                <a:r>
                  <a:rPr lang="en-US" sz="2000" dirty="0"/>
                  <a:t> the correlation between a reference data set and a target data set which is to be scaled and merged.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To parametrize priors, we need to know:</a:t>
                </a:r>
              </a:p>
              <a:p>
                <a:pPr lvl="1"/>
                <a:r>
                  <a:rPr lang="en-US" sz="1800" dirty="0"/>
                  <a:t>The normalized structure factor amplitudes of the reference</a:t>
                </a:r>
              </a:p>
              <a:p>
                <a:pPr lvl="1"/>
                <a:r>
                  <a:rPr lang="en-US" sz="1800" dirty="0"/>
                  <a:t>Initial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/>
                  <a:t> calculated per structure factor using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600" b="1" dirty="0">
                    <a:cs typeface="Courier New" panose="02070309020205020404" pitchFamily="49" charset="0"/>
                  </a:rPr>
                  <a:t>(</a:t>
                </a:r>
                <a:r>
                  <a:rPr lang="it-IT" sz="1600" dirty="0">
                    <a:cs typeface="Courier New" panose="02070309020205020404" pitchFamily="49" charset="0"/>
                  </a:rPr>
                  <a:t>in</a:t>
                </a:r>
                <a:r>
                  <a:rPr lang="it-IT" sz="1600" b="1" dirty="0">
                    <a:cs typeface="Courier New" panose="02070309020205020404" pitchFamily="49" charset="0"/>
                  </a:rPr>
                  <a:t>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</a:p>
              <a:p>
                <a:pPr lvl="1"/>
                <a:endParaRPr lang="it-IT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/>
                  <a:t>5_Parsing_DW_parameters</a:t>
                </a:r>
                <a:r>
                  <a:rPr lang="en-US" sz="20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696" t="-154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5857971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  <a:p>
            <a:r>
              <a:rPr lang="en-US" sz="1800" b="1" dirty="0"/>
              <a:t>5_Parsing_DW_parameters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5FD-2F36-4EB2-B05D-95FE6190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120"/>
            <a:ext cx="7886700" cy="175648"/>
          </a:xfrm>
        </p:spPr>
        <p:txBody>
          <a:bodyPr>
            <a:noAutofit/>
          </a:bodyPr>
          <a:lstStyle/>
          <a:p>
            <a:r>
              <a:rPr lang="en-US" sz="32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86F9-FF05-4008-B0FE-4C7AFBCE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710"/>
            <a:ext cx="7886700" cy="5046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as discussed</a:t>
            </a:r>
          </a:p>
          <a:p>
            <a:pPr lvl="1"/>
            <a:r>
              <a:rPr lang="en-US" dirty="0"/>
              <a:t>switches functional form for the phases: parametrize variational distribution up-front by sampling from the prior.</a:t>
            </a:r>
          </a:p>
          <a:p>
            <a:r>
              <a:rPr lang="en-US" dirty="0"/>
              <a:t>Centric cases: </a:t>
            </a:r>
            <a:r>
              <a:rPr lang="en-US" dirty="0">
                <a:highlight>
                  <a:srgbClr val="FF00FF"/>
                </a:highlight>
              </a:rPr>
              <a:t>provide expressions</a:t>
            </a:r>
          </a:p>
          <a:p>
            <a:r>
              <a:rPr lang="en-US" dirty="0"/>
              <a:t>If we do a “multivariate amplitudes-only” approach, I think we should use a multivariate folded normal as the prior for simplicity. </a:t>
            </a:r>
          </a:p>
          <a:p>
            <a:pPr lvl="1"/>
            <a:r>
              <a:rPr lang="en-US" dirty="0"/>
              <a:t>We can parametrize that too upfront using samples from the multivariate normal model for complex structure factors.</a:t>
            </a:r>
          </a:p>
          <a:p>
            <a:r>
              <a:rPr lang="en-US" dirty="0"/>
              <a:t>Parametrization of the Rice and Folded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947331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9903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759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5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acentric structure factors looks like a bivariate normal distribution!</a:t>
            </a:r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E5F8DD-7BA6-4236-81D8-06B0EAD8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76080-96B2-44C5-98C0-59078E36B03B}"/>
              </a:ext>
            </a:extLst>
          </p:cNvPr>
          <p:cNvCxnSpPr/>
          <p:nvPr/>
        </p:nvCxnSpPr>
        <p:spPr>
          <a:xfrm flipV="1">
            <a:off x="7278952" y="3691783"/>
            <a:ext cx="754095" cy="58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1B581-E67D-43E2-9957-78CA0FC1DAF3}"/>
              </a:ext>
            </a:extLst>
          </p:cNvPr>
          <p:cNvCxnSpPr>
            <a:cxnSpLocks/>
          </p:cNvCxnSpPr>
          <p:nvPr/>
        </p:nvCxnSpPr>
        <p:spPr>
          <a:xfrm>
            <a:off x="6494804" y="4272897"/>
            <a:ext cx="188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DED0E-69C8-4B03-8CD8-A2747A058667}"/>
              </a:ext>
            </a:extLst>
          </p:cNvPr>
          <p:cNvCxnSpPr>
            <a:cxnSpLocks/>
          </p:cNvCxnSpPr>
          <p:nvPr/>
        </p:nvCxnSpPr>
        <p:spPr>
          <a:xfrm flipV="1">
            <a:off x="7278952" y="3466011"/>
            <a:ext cx="0" cy="162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/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/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2C8235-6E6F-47AC-BB43-497E67D4DADC}"/>
              </a:ext>
            </a:extLst>
          </p:cNvPr>
          <p:cNvSpPr txBox="1"/>
          <p:nvPr/>
        </p:nvSpPr>
        <p:spPr>
          <a:xfrm>
            <a:off x="6494803" y="5494946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FD4F21-7749-4E5C-B83A-4FA132792E9C}"/>
              </a:ext>
            </a:extLst>
          </p:cNvPr>
          <p:cNvSpPr txBox="1"/>
          <p:nvPr/>
        </p:nvSpPr>
        <p:spPr>
          <a:xfrm rot="16200000">
            <a:off x="4237391" y="4108012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480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3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4704599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5193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2259903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33633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0501592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/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ON and OFF are only correlated  due to mutual correlation with the reference,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blipFill>
                <a:blip r:embed="rId4"/>
                <a:stretch>
                  <a:fillRect l="-6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477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/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etc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760CC3-5CF8-4105-BA30-D1D407BEB230}"/>
              </a:ext>
            </a:extLst>
          </p:cNvPr>
          <p:cNvSpPr txBox="1"/>
          <p:nvPr/>
        </p:nvSpPr>
        <p:spPr>
          <a:xfrm>
            <a:off x="2459736" y="6550223"/>
            <a:ext cx="682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https://en.wikipedia.org/wiki/Multivariate_normal_distribution#Conditional_distributions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53D4B-7DA4-4575-953D-A5443331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125" y="4819630"/>
            <a:ext cx="4167344" cy="197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7C147C-438A-411C-93EE-158FF924C10D}"/>
              </a:ext>
            </a:extLst>
          </p:cNvPr>
          <p:cNvSpPr/>
          <p:nvPr/>
        </p:nvSpPr>
        <p:spPr>
          <a:xfrm>
            <a:off x="6433457" y="3315470"/>
            <a:ext cx="211183" cy="367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ED1544-9445-4BFB-A493-371A122713A1}"/>
              </a:ext>
            </a:extLst>
          </p:cNvPr>
          <p:cNvSpPr/>
          <p:nvPr/>
        </p:nvSpPr>
        <p:spPr>
          <a:xfrm>
            <a:off x="7768046" y="6203611"/>
            <a:ext cx="182880" cy="30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21A4-680A-4480-9CB2-BA455A8FA0C2}"/>
              </a:ext>
            </a:extLst>
          </p:cNvPr>
          <p:cNvSpPr/>
          <p:nvPr/>
        </p:nvSpPr>
        <p:spPr>
          <a:xfrm>
            <a:off x="6908074" y="3347515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4C8BE-AA16-4338-A577-03D45AAED9CB}"/>
              </a:ext>
            </a:extLst>
          </p:cNvPr>
          <p:cNvSpPr/>
          <p:nvPr/>
        </p:nvSpPr>
        <p:spPr>
          <a:xfrm>
            <a:off x="7530736" y="6442926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6F099-49CA-42CA-8AC5-75B89A88BDDF}"/>
              </a:ext>
            </a:extLst>
          </p:cNvPr>
          <p:cNvSpPr/>
          <p:nvPr/>
        </p:nvSpPr>
        <p:spPr>
          <a:xfrm>
            <a:off x="4924551" y="3344411"/>
            <a:ext cx="93196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C75996-0997-49BD-9227-EAAC915C62CA}"/>
              </a:ext>
            </a:extLst>
          </p:cNvPr>
          <p:cNvSpPr/>
          <p:nvPr/>
        </p:nvSpPr>
        <p:spPr>
          <a:xfrm>
            <a:off x="6002099" y="6262557"/>
            <a:ext cx="28549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4EDC8-EC84-48CC-80C0-81C77AE0CB6E}"/>
              </a:ext>
            </a:extLst>
          </p:cNvPr>
          <p:cNvSpPr/>
          <p:nvPr/>
        </p:nvSpPr>
        <p:spPr>
          <a:xfrm>
            <a:off x="6644640" y="3314831"/>
            <a:ext cx="26343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75118-E108-4429-B027-5C21795B46D1}"/>
              </a:ext>
            </a:extLst>
          </p:cNvPr>
          <p:cNvSpPr/>
          <p:nvPr/>
        </p:nvSpPr>
        <p:spPr>
          <a:xfrm>
            <a:off x="7957457" y="6154214"/>
            <a:ext cx="18288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 (</a:t>
                </a:r>
                <a:r>
                  <a:rPr lang="en-US" i="1" dirty="0"/>
                  <a:t>the same will apply to now-broken symmetry mates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blipFill>
                <a:blip r:embed="rId6"/>
                <a:stretch>
                  <a:fillRect l="-721" t="-2941" r="-48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EA0B7ED-16E0-4A2A-87C4-1B95F9799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19A689CC-1030-4EE6-8AB2-A522B3DDD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822" y="25167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332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more super-interesting prior: the multivariate normal on the full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breaks the phase degeneracy, so all phases are relative to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Without loss of generality, we can set that one to 0 for now.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Calculate the posterior analytically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1,2|3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I’m not mistaken, the integral in the denominator is analytically tractable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/>
                  <a:t> is a multivariate Student </a:t>
                </a:r>
                <a:r>
                  <a:rPr lang="en-US" i="1" dirty="0"/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blipFill>
                <a:blip r:embed="rId2"/>
                <a:stretch>
                  <a:fillRect l="-721" t="-683" r="-1202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CCBF3-E627-4FC3-8757-912051ED377C}"/>
              </a:ext>
            </a:extLst>
          </p:cNvPr>
          <p:cNvCxnSpPr/>
          <p:nvPr/>
        </p:nvCxnSpPr>
        <p:spPr>
          <a:xfrm flipV="1">
            <a:off x="1010194" y="3875314"/>
            <a:ext cx="5965372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DE13D-D72E-4D03-B2AE-85184E1156E5}"/>
              </a:ext>
            </a:extLst>
          </p:cNvPr>
          <p:cNvCxnSpPr>
            <a:cxnSpLocks/>
          </p:cNvCxnSpPr>
          <p:nvPr/>
        </p:nvCxnSpPr>
        <p:spPr>
          <a:xfrm>
            <a:off x="1214029" y="3875314"/>
            <a:ext cx="5761537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46C8B9-8687-4C90-ACDD-CFA5BC57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7" y="3857897"/>
            <a:ext cx="4767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b="1" dirty="0"/>
              <a:t>The distribution of the </a:t>
            </a:r>
            <a:r>
              <a:rPr lang="en-US" b="1" i="1" dirty="0"/>
              <a:t>amplitude </a:t>
            </a:r>
            <a:r>
              <a:rPr lang="en-US" b="1" dirty="0"/>
              <a:t>of acentric structure factors is the acentric Wilson distribution</a:t>
            </a:r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F328-44B1-466D-BFC6-5463291FE866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353847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13239</TotalTime>
  <Words>4843</Words>
  <Application>Microsoft Office PowerPoint</Application>
  <PresentationFormat>On-screen Show (4:3)</PresentationFormat>
  <Paragraphs>711</Paragraphs>
  <Slides>89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Gill Sans MT</vt:lpstr>
      <vt:lpstr>Symbol</vt:lpstr>
      <vt:lpstr>Times New Roman</vt:lpstr>
      <vt:lpstr>Office Theme</vt:lpstr>
      <vt:lpstr>PowerPoint Presentation</vt:lpstr>
      <vt:lpstr>Analysis: the real challenges (1)</vt:lpstr>
      <vt:lpstr>Analysis: the real challenges (2)</vt:lpstr>
      <vt:lpstr>Analysis: the real challenges (2)</vt:lpstr>
      <vt:lpstr>PowerPoint Presentation</vt:lpstr>
      <vt:lpstr>Outline</vt:lpstr>
      <vt:lpstr>Outline</vt:lpstr>
      <vt:lpstr>The CLT &amp; the Wilson distribution</vt:lpstr>
      <vt:lpstr>The CLT &amp; the Wilson distribution</vt:lpstr>
      <vt:lpstr>The CLT &amp; the Wilson distribution</vt:lpstr>
      <vt:lpstr>The CLT &amp; the Wilson distribution</vt:lpstr>
      <vt:lpstr>Normalized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structures</vt:lpstr>
      <vt:lpstr>Related structures</vt:lpstr>
      <vt:lpstr>Related structures</vt:lpstr>
      <vt:lpstr>Related structures</vt:lpstr>
      <vt:lpstr>Related structures</vt:lpstr>
      <vt:lpstr>Related structures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EF-X time series</vt:lpstr>
      <vt:lpstr>Outline</vt:lpstr>
      <vt:lpstr>PowerPoint Presentation</vt:lpstr>
      <vt:lpstr>PowerPoint Presentation</vt:lpstr>
      <vt:lpstr>PowerPoint Presentation</vt:lpstr>
      <vt:lpstr>PowerPoint Presentation</vt:lpstr>
      <vt:lpstr>Using informative priors</vt:lpstr>
      <vt:lpstr>Using informative priors in scaling &amp; merging</vt:lpstr>
      <vt:lpstr>Using informative priors in scaling &amp; merging</vt:lpstr>
      <vt:lpstr>What if we keep the phases around?</vt:lpstr>
      <vt:lpstr>Plan summary so far…</vt:lpstr>
      <vt:lpstr>Variational distributions (with phases)</vt:lpstr>
      <vt:lpstr>Variational distributions (with phases)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Summary (1)</vt:lpstr>
      <vt:lpstr>Summary (2): a robust strategy</vt:lpstr>
      <vt:lpstr>PowerPoint Presentation</vt:lpstr>
      <vt:lpstr>PowerPoint Presentation</vt:lpstr>
      <vt:lpstr>Implementation details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142</cp:revision>
  <dcterms:created xsi:type="dcterms:W3CDTF">2021-02-18T17:07:15Z</dcterms:created>
  <dcterms:modified xsi:type="dcterms:W3CDTF">2021-03-31T02:29:55Z</dcterms:modified>
</cp:coreProperties>
</file>