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1100" r:id="rId3"/>
    <p:sldId id="375" r:id="rId4"/>
    <p:sldId id="1045" r:id="rId5"/>
    <p:sldId id="1093" r:id="rId6"/>
    <p:sldId id="1092" r:id="rId7"/>
    <p:sldId id="1096" r:id="rId8"/>
    <p:sldId id="312" r:id="rId9"/>
    <p:sldId id="300" r:id="rId10"/>
    <p:sldId id="1052" r:id="rId11"/>
    <p:sldId id="1073" r:id="rId12"/>
    <p:sldId id="1050" r:id="rId13"/>
    <p:sldId id="1074" r:id="rId14"/>
    <p:sldId id="1094" r:id="rId15"/>
    <p:sldId id="1039" r:id="rId16"/>
    <p:sldId id="1048" r:id="rId17"/>
    <p:sldId id="1053" r:id="rId18"/>
    <p:sldId id="1054" r:id="rId19"/>
    <p:sldId id="301" r:id="rId20"/>
    <p:sldId id="1059" r:id="rId21"/>
    <p:sldId id="1055" r:id="rId22"/>
    <p:sldId id="1056" r:id="rId23"/>
    <p:sldId id="1057" r:id="rId24"/>
    <p:sldId id="1067" r:id="rId25"/>
    <p:sldId id="1058" r:id="rId26"/>
    <p:sldId id="274" r:id="rId27"/>
    <p:sldId id="1060" r:id="rId28"/>
    <p:sldId id="1061" r:id="rId29"/>
    <p:sldId id="276" r:id="rId30"/>
    <p:sldId id="1065" r:id="rId31"/>
    <p:sldId id="1062" r:id="rId32"/>
    <p:sldId id="275" r:id="rId33"/>
    <p:sldId id="1066" r:id="rId34"/>
    <p:sldId id="1069" r:id="rId35"/>
    <p:sldId id="261" r:id="rId36"/>
    <p:sldId id="263" r:id="rId37"/>
    <p:sldId id="262" r:id="rId38"/>
    <p:sldId id="265" r:id="rId39"/>
    <p:sldId id="1070" r:id="rId40"/>
    <p:sldId id="1068" r:id="rId41"/>
    <p:sldId id="1071" r:id="rId42"/>
    <p:sldId id="264" r:id="rId43"/>
    <p:sldId id="271" r:id="rId44"/>
    <p:sldId id="266" r:id="rId45"/>
    <p:sldId id="273" r:id="rId46"/>
    <p:sldId id="1097" r:id="rId47"/>
    <p:sldId id="1075" r:id="rId48"/>
    <p:sldId id="1076" r:id="rId49"/>
    <p:sldId id="1077" r:id="rId50"/>
    <p:sldId id="1078" r:id="rId51"/>
    <p:sldId id="1079" r:id="rId52"/>
    <p:sldId id="310" r:id="rId53"/>
    <p:sldId id="1099" r:id="rId54"/>
    <p:sldId id="1072" r:id="rId55"/>
    <p:sldId id="1080" r:id="rId56"/>
    <p:sldId id="1081" r:id="rId57"/>
    <p:sldId id="1082" r:id="rId58"/>
    <p:sldId id="1083" r:id="rId59"/>
    <p:sldId id="305" r:id="rId60"/>
    <p:sldId id="308" r:id="rId61"/>
    <p:sldId id="307" r:id="rId62"/>
    <p:sldId id="1088" r:id="rId63"/>
    <p:sldId id="1095" r:id="rId64"/>
    <p:sldId id="291" r:id="rId65"/>
    <p:sldId id="1086" r:id="rId66"/>
    <p:sldId id="302" r:id="rId67"/>
    <p:sldId id="1098" r:id="rId68"/>
    <p:sldId id="303" r:id="rId69"/>
    <p:sldId id="294" r:id="rId70"/>
    <p:sldId id="295" r:id="rId71"/>
    <p:sldId id="297" r:id="rId72"/>
    <p:sldId id="298" r:id="rId73"/>
    <p:sldId id="299" r:id="rId74"/>
    <p:sldId id="1090" r:id="rId75"/>
    <p:sldId id="1089" r:id="rId76"/>
    <p:sldId id="313" r:id="rId77"/>
    <p:sldId id="280" r:id="rId78"/>
    <p:sldId id="1091" r:id="rId79"/>
    <p:sldId id="272" r:id="rId80"/>
    <p:sldId id="257" r:id="rId81"/>
    <p:sldId id="258" r:id="rId82"/>
    <p:sldId id="260" r:id="rId83"/>
    <p:sldId id="269" r:id="rId84"/>
    <p:sldId id="278" r:id="rId85"/>
    <p:sldId id="281" r:id="rId86"/>
    <p:sldId id="279" r:id="rId87"/>
    <p:sldId id="284" r:id="rId88"/>
    <p:sldId id="285" r:id="rId89"/>
    <p:sldId id="283" r:id="rId90"/>
    <p:sldId id="287" r:id="rId91"/>
    <p:sldId id="288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B7467"/>
    <a:srgbClr val="0A16FE"/>
    <a:srgbClr val="080808"/>
    <a:srgbClr val="EFFB79"/>
    <a:srgbClr val="4472C4"/>
    <a:srgbClr val="B67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542" y="78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1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0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7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A67F-47DE-4585-834B-B401CBD3CF6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3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5A67F-47DE-4585-834B-B401CBD3CF6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7F20-F2EF-44EB-9BCD-C7A2C6F6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kstra-Lab/careles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jpeg"/><Relationship Id="rId4" Type="http://schemas.openxmlformats.org/officeDocument/2006/relationships/hyperlink" Target="https://www.biorxiv.org/content/10.1101/2021.01.05.425510v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kstra-Lab/careles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hyperlink" Target="https://www.biorxiv.org/content/10.1101/2021.01.05.425510v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iorxiv.org/content/10.1101/2021.01.05.425510v1" TargetMode="External"/><Relationship Id="rId4" Type="http://schemas.openxmlformats.org/officeDocument/2006/relationships/hyperlink" Target="https://github.com/Hekstra-Lab/careles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18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9.png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emf"/><Relationship Id="rId7" Type="http://schemas.openxmlformats.org/officeDocument/2006/relationships/image" Target="../media/image24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9515969/" TargetMode="External"/><Relationship Id="rId2" Type="http://schemas.openxmlformats.org/officeDocument/2006/relationships/hyperlink" Target="http://scripts.iucr.org/cgi-bin/paper?S090744490400616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articles/nsb958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hyperlink" Target="https://www.sciencedirect.com/science/article/pii/S0969212614001403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in.pinterest.com/pin/44473115054533313/" TargetMode="Externa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1.01.05.425510v1" TargetMode="External"/><Relationship Id="rId2" Type="http://schemas.openxmlformats.org/officeDocument/2006/relationships/hyperlink" Target="https://github.com/Hekstra-Lab/carel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70.emf"/><Relationship Id="rId4" Type="http://schemas.openxmlformats.org/officeDocument/2006/relationships/image" Target="../media/image69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20.png"/><Relationship Id="rId7" Type="http://schemas.openxmlformats.org/officeDocument/2006/relationships/image" Target="../media/image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76.svg"/><Relationship Id="rId5" Type="http://schemas.openxmlformats.org/officeDocument/2006/relationships/image" Target="../media/image410.png"/><Relationship Id="rId10" Type="http://schemas.openxmlformats.org/officeDocument/2006/relationships/image" Target="../media/image75.png"/><Relationship Id="rId4" Type="http://schemas.openxmlformats.org/officeDocument/2006/relationships/image" Target="../media/image310.png"/><Relationship Id="rId9" Type="http://schemas.openxmlformats.org/officeDocument/2006/relationships/image" Target="../media/image7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0" Type="http://schemas.openxmlformats.org/officeDocument/2006/relationships/image" Target="../media/image79.png"/><Relationship Id="rId9" Type="http://schemas.openxmlformats.org/officeDocument/2006/relationships/image" Target="../media/image45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20.png"/><Relationship Id="rId7" Type="http://schemas.openxmlformats.org/officeDocument/2006/relationships/image" Target="../media/image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Relationship Id="rId9" Type="http://schemas.openxmlformats.org/officeDocument/2006/relationships/image" Target="../media/image74.sv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ipts.iucr.org/cgi-bin/paper?s0567740870002078" TargetMode="Externa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emf"/><Relationship Id="rId5" Type="http://schemas.openxmlformats.org/officeDocument/2006/relationships/hyperlink" Target="https://en.wikipedia.org/wiki/Multivariate_normal_distribution#Conditional_distributions" TargetMode="External"/><Relationship Id="rId4" Type="http://schemas.openxmlformats.org/officeDocument/2006/relationships/image" Target="../media/image830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20.png"/><Relationship Id="rId7" Type="http://schemas.openxmlformats.org/officeDocument/2006/relationships/image" Target="../media/image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0.png"/><Relationship Id="rId5" Type="http://schemas.openxmlformats.org/officeDocument/2006/relationships/image" Target="../media/image410.png"/><Relationship Id="rId10" Type="http://schemas.openxmlformats.org/officeDocument/2006/relationships/image" Target="../media/image76.svg"/><Relationship Id="rId4" Type="http://schemas.openxmlformats.org/officeDocument/2006/relationships/image" Target="../media/image310.png"/><Relationship Id="rId9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5" Type="http://schemas.openxmlformats.org/officeDocument/2006/relationships/image" Target="../media/image8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hyperlink" Target="https://www.researchgate.net/publication/220557408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aussian_integral#n-dimensional_and_functional_generalization" TargetMode="External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B4C622-67B4-49C8-9902-3456D5057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Doeke Hekstra</a:t>
            </a:r>
          </a:p>
          <a:p>
            <a:r>
              <a:rPr lang="en-US" dirty="0"/>
              <a:t>March 29, 2021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9918D9-5B73-4B9C-826A-EABC75F53704}"/>
              </a:ext>
            </a:extLst>
          </p:cNvPr>
          <p:cNvSpPr txBox="1">
            <a:spLocks/>
          </p:cNvSpPr>
          <p:nvPr/>
        </p:nvSpPr>
        <p:spPr>
          <a:xfrm>
            <a:off x="304800" y="2234493"/>
            <a:ext cx="8393430" cy="5841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Informative priors in scaling &amp; merging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168F1F-AB6D-4BB7-AF07-99B4D0DBD148}"/>
              </a:ext>
            </a:extLst>
          </p:cNvPr>
          <p:cNvSpPr txBox="1"/>
          <p:nvPr/>
        </p:nvSpPr>
        <p:spPr>
          <a:xfrm>
            <a:off x="1219200" y="5368413"/>
            <a:ext cx="6695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discuss with Randy Read once we’ve tried </a:t>
            </a:r>
            <a:r>
              <a:rPr lang="en-US" sz="2400" dirty="0" err="1"/>
              <a:t>uni</a:t>
            </a:r>
            <a:r>
              <a:rPr lang="en-US" sz="2400" dirty="0"/>
              <a:t>- and bivariate Rice</a:t>
            </a:r>
          </a:p>
        </p:txBody>
      </p:sp>
    </p:spTree>
    <p:extLst>
      <p:ext uri="{BB962C8B-B14F-4D97-AF65-F5344CB8AC3E}">
        <p14:creationId xmlns:p14="http://schemas.microsoft.com/office/powerpoint/2010/main" val="320694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546C8B9-8687-4C90-ACDD-CFA5BC57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904" y="3211923"/>
            <a:ext cx="36004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CLT &amp; the Wilson distribution</a:t>
            </a:r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78E36A4E-73B5-4FFE-8443-D3D63B78B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95" y="399967"/>
            <a:ext cx="2803714" cy="2542903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539E9F-FAFD-4753-9385-AFD06724B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0" y="1209811"/>
            <a:ext cx="3403418" cy="1908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F87B1-3514-4A9D-93F6-4BED95ED5DF3}"/>
              </a:ext>
            </a:extLst>
          </p:cNvPr>
          <p:cNvSpPr txBox="1"/>
          <p:nvPr/>
        </p:nvSpPr>
        <p:spPr>
          <a:xfrm>
            <a:off x="308217" y="3857897"/>
            <a:ext cx="4767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up a structure in real space quickly looks like a random walk in the complex plane!</a:t>
            </a:r>
          </a:p>
          <a:p>
            <a:endParaRPr lang="en-US" dirty="0"/>
          </a:p>
          <a:p>
            <a:r>
              <a:rPr lang="en-US" b="1" dirty="0"/>
              <a:t>The distribution of the </a:t>
            </a:r>
            <a:r>
              <a:rPr lang="en-US" b="1" i="1" dirty="0"/>
              <a:t>amplitude </a:t>
            </a:r>
            <a:r>
              <a:rPr lang="en-US" b="1" dirty="0"/>
              <a:t>of acentric structure factors is the acentric Wilson distribution</a:t>
            </a:r>
          </a:p>
          <a:p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EF328-44B1-466D-BFC6-5463291FE866}"/>
              </a:ext>
            </a:extLst>
          </p:cNvPr>
          <p:cNvSpPr txBox="1"/>
          <p:nvPr/>
        </p:nvSpPr>
        <p:spPr>
          <a:xfrm>
            <a:off x="6597353" y="6465307"/>
            <a:ext cx="2777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2_Surrogate_data_example</a:t>
            </a:r>
          </a:p>
        </p:txBody>
      </p:sp>
    </p:spTree>
    <p:extLst>
      <p:ext uri="{BB962C8B-B14F-4D97-AF65-F5344CB8AC3E}">
        <p14:creationId xmlns:p14="http://schemas.microsoft.com/office/powerpoint/2010/main" val="353847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DFD76303-981A-4F5D-8220-F640B1BA9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95" y="399967"/>
            <a:ext cx="2803714" cy="2542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CLT &amp; the Wilson distribution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539E9F-FAFD-4753-9385-AFD06724B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0" y="1209811"/>
            <a:ext cx="3403418" cy="1908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526668-474C-482A-AC8D-21E24BD46A2D}"/>
              </a:ext>
            </a:extLst>
          </p:cNvPr>
          <p:cNvCxnSpPr>
            <a:cxnSpLocks/>
          </p:cNvCxnSpPr>
          <p:nvPr/>
        </p:nvCxnSpPr>
        <p:spPr>
          <a:xfrm>
            <a:off x="7278952" y="1671418"/>
            <a:ext cx="472084" cy="21720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7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347 L 0.05157 -0.0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DFD76303-981A-4F5D-8220-F640B1BA9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95" y="399967"/>
            <a:ext cx="2803714" cy="2542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CLT &amp; the Wilson distribution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539E9F-FAFD-4753-9385-AFD06724B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0" y="1209811"/>
            <a:ext cx="3403418" cy="1908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F87B1-3514-4A9D-93F6-4BED95ED5DF3}"/>
              </a:ext>
            </a:extLst>
          </p:cNvPr>
          <p:cNvSpPr txBox="1"/>
          <p:nvPr/>
        </p:nvSpPr>
        <p:spPr>
          <a:xfrm>
            <a:off x="487680" y="3857897"/>
            <a:ext cx="5084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up a structure in real space quickly looks like a random walk in the complex plane!</a:t>
            </a:r>
          </a:p>
          <a:p>
            <a:endParaRPr lang="en-US" dirty="0"/>
          </a:p>
          <a:p>
            <a:r>
              <a:rPr lang="en-US" dirty="0"/>
              <a:t>As a result, </a:t>
            </a:r>
            <a:r>
              <a:rPr lang="en-US" b="1" dirty="0"/>
              <a:t>the distribution of </a:t>
            </a:r>
            <a:r>
              <a:rPr lang="en-US" b="1" dirty="0">
                <a:solidFill>
                  <a:srgbClr val="FF0000"/>
                </a:solidFill>
              </a:rPr>
              <a:t>centric </a:t>
            </a:r>
            <a:r>
              <a:rPr lang="en-US" b="1" dirty="0"/>
              <a:t>structure factors looks like a </a:t>
            </a:r>
            <a:r>
              <a:rPr lang="en-US" b="1" dirty="0">
                <a:solidFill>
                  <a:srgbClr val="FF0000"/>
                </a:solidFill>
              </a:rPr>
              <a:t>univariate</a:t>
            </a:r>
            <a:r>
              <a:rPr lang="en-US" b="1" dirty="0"/>
              <a:t> normal distribution!</a:t>
            </a:r>
          </a:p>
          <a:p>
            <a:endParaRPr 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45C3C6-4DD3-4814-A98F-DA2E2D31F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83" y="3534910"/>
            <a:ext cx="36004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122332-93B3-465C-B618-0F86785B16A1}"/>
              </a:ext>
            </a:extLst>
          </p:cNvPr>
          <p:cNvCxnSpPr/>
          <p:nvPr/>
        </p:nvCxnSpPr>
        <p:spPr>
          <a:xfrm flipV="1">
            <a:off x="7443387" y="3594732"/>
            <a:ext cx="0" cy="20773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563E2F7C-A05C-458E-8DB8-D78673696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94" y="1580974"/>
            <a:ext cx="1903685" cy="435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7D5E21-9CF3-49C1-B01E-C7730B28D867}"/>
              </a:ext>
            </a:extLst>
          </p:cNvPr>
          <p:cNvSpPr txBox="1"/>
          <p:nvPr/>
        </p:nvSpPr>
        <p:spPr>
          <a:xfrm>
            <a:off x="6597353" y="6465307"/>
            <a:ext cx="2777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2_Surrogate_data_example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526668-474C-482A-AC8D-21E24BD46A2D}"/>
              </a:ext>
            </a:extLst>
          </p:cNvPr>
          <p:cNvCxnSpPr>
            <a:cxnSpLocks/>
          </p:cNvCxnSpPr>
          <p:nvPr/>
        </p:nvCxnSpPr>
        <p:spPr>
          <a:xfrm>
            <a:off x="7759581" y="1461331"/>
            <a:ext cx="418744" cy="210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2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DFD76303-981A-4F5D-8220-F640B1BA9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95" y="399967"/>
            <a:ext cx="2803714" cy="2542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Normalized structure factors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539E9F-FAFD-4753-9385-AFD06724B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0" y="1209811"/>
            <a:ext cx="3403418" cy="1908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EF87B1-3514-4A9D-93F6-4BED95ED5DF3}"/>
                  </a:ext>
                </a:extLst>
              </p:cNvPr>
              <p:cNvSpPr txBox="1"/>
              <p:nvPr/>
            </p:nvSpPr>
            <p:spPr>
              <a:xfrm>
                <a:off x="419313" y="3857897"/>
                <a:ext cx="593021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what follows, we will use </a:t>
                </a:r>
                <a:r>
                  <a:rPr lang="en-US" i="1" dirty="0"/>
                  <a:t>normalized</a:t>
                </a:r>
                <a:r>
                  <a:rPr lang="en-US" dirty="0"/>
                  <a:t> structure factors,</a:t>
                </a:r>
              </a:p>
              <a:p>
                <a:r>
                  <a:rPr lang="en-US" dirty="0"/>
                  <a:t>scaled such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b="1" dirty="0"/>
              </a:p>
              <a:p>
                <a:r>
                  <a:rPr lang="en-US" dirty="0"/>
                  <a:t>This simplifies the statistical description.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EF87B1-3514-4A9D-93F6-4BED95ED5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3" y="3857897"/>
                <a:ext cx="5930211" cy="1477328"/>
              </a:xfrm>
              <a:prstGeom prst="rect">
                <a:avLst/>
              </a:prstGeom>
              <a:blipFill>
                <a:blip r:embed="rId4"/>
                <a:stretch>
                  <a:fillRect l="-925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87D5E21-9CF3-49C1-B01E-C7730B28D867}"/>
              </a:ext>
            </a:extLst>
          </p:cNvPr>
          <p:cNvSpPr txBox="1"/>
          <p:nvPr/>
        </p:nvSpPr>
        <p:spPr>
          <a:xfrm>
            <a:off x="6597353" y="6465307"/>
            <a:ext cx="2777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2_Surrogate_data_example</a:t>
            </a:r>
          </a:p>
        </p:txBody>
      </p:sp>
    </p:spTree>
    <p:extLst>
      <p:ext uri="{BB962C8B-B14F-4D97-AF65-F5344CB8AC3E}">
        <p14:creationId xmlns:p14="http://schemas.microsoft.com/office/powerpoint/2010/main" val="2070289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612FCC-0D6E-4BBA-B147-03C2D840F1B8}"/>
              </a:ext>
            </a:extLst>
          </p:cNvPr>
          <p:cNvSpPr txBox="1"/>
          <p:nvPr/>
        </p:nvSpPr>
        <p:spPr>
          <a:xfrm>
            <a:off x="6597353" y="6465307"/>
            <a:ext cx="2777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2_Surrogate_data_example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44CDF-AEB9-41A6-9BFA-F17FE76A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02" y="340606"/>
            <a:ext cx="4789067" cy="6293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1B1F8A-8181-44FA-9FCF-E39358FA7E57}"/>
              </a:ext>
            </a:extLst>
          </p:cNvPr>
          <p:cNvCxnSpPr/>
          <p:nvPr/>
        </p:nvCxnSpPr>
        <p:spPr>
          <a:xfrm flipH="1" flipV="1">
            <a:off x="2691925" y="5734228"/>
            <a:ext cx="3905428" cy="731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6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6A166D-1808-4306-AFFF-FDF04CC34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61" y="2616786"/>
            <a:ext cx="5411959" cy="2447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BAAC7E-7C4F-4A52-8FCB-1A65178D1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6" t="41807" r="71667" b="3387"/>
          <a:stretch/>
        </p:blipFill>
        <p:spPr>
          <a:xfrm>
            <a:off x="2857500" y="1275665"/>
            <a:ext cx="1310640" cy="13411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D3992A6-CADE-45D1-859A-DB4B502C6D7A}"/>
              </a:ext>
            </a:extLst>
          </p:cNvPr>
          <p:cNvSpPr/>
          <p:nvPr/>
        </p:nvSpPr>
        <p:spPr>
          <a:xfrm>
            <a:off x="1798320" y="3619500"/>
            <a:ext cx="1478280" cy="1444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C50EE-4853-4590-B6E9-5B2E25FEA596}"/>
              </a:ext>
            </a:extLst>
          </p:cNvPr>
          <p:cNvSpPr txBox="1"/>
          <p:nvPr/>
        </p:nvSpPr>
        <p:spPr>
          <a:xfrm>
            <a:off x="50242" y="6198480"/>
            <a:ext cx="6217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https://github.com/Hekstra-Lab/careless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https://www.biorxiv.org/content/10.1101/2021.01.05.425510v1</a:t>
            </a:r>
            <a:r>
              <a:rPr lang="en-US" dirty="0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6CF217-DA22-41D3-8E91-2A2DED23F2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C83F59B-4BA7-4599-9714-75E2662459FD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  <p:pic>
        <p:nvPicPr>
          <p:cNvPr id="3" name="Picture 2" descr="A picture containing person, grass, person, outdoor&#10;&#10;Description automatically generated">
            <a:extLst>
              <a:ext uri="{FF2B5EF4-FFF2-40B4-BE49-F238E27FC236}">
                <a16:creationId xmlns:a16="http://schemas.microsoft.com/office/drawing/2014/main" id="{38A261E8-3473-4AA0-AA7D-3C5B16F8B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34" y="5482304"/>
            <a:ext cx="1183415" cy="1183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6D6A7-9E39-43DF-ACC0-C240D022157C}"/>
                  </a:ext>
                </a:extLst>
              </p:cNvPr>
              <p:cNvSpPr txBox="1"/>
              <p:nvPr/>
            </p:nvSpPr>
            <p:spPr>
              <a:xfrm>
                <a:off x="7132320" y="3429000"/>
                <a:ext cx="1926221" cy="476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h𝑚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6D6A7-9E39-43DF-ACC0-C240D022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0" y="3429000"/>
                <a:ext cx="1926221" cy="476284"/>
              </a:xfrm>
              <a:prstGeom prst="rect">
                <a:avLst/>
              </a:prstGeom>
              <a:blipFill>
                <a:blip r:embed="rId6"/>
                <a:stretch>
                  <a:fillRect l="-316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8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3992A6-CADE-45D1-859A-DB4B502C6D7A}"/>
              </a:ext>
            </a:extLst>
          </p:cNvPr>
          <p:cNvSpPr/>
          <p:nvPr/>
        </p:nvSpPr>
        <p:spPr>
          <a:xfrm>
            <a:off x="3759758" y="5413656"/>
            <a:ext cx="1478280" cy="1444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59807-E34B-4A0B-B208-45FC1CD3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137" y="4893546"/>
            <a:ext cx="4344621" cy="19644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132024-9BE2-4384-BD18-6E32CF789ABD}"/>
              </a:ext>
            </a:extLst>
          </p:cNvPr>
          <p:cNvSpPr/>
          <p:nvPr/>
        </p:nvSpPr>
        <p:spPr>
          <a:xfrm>
            <a:off x="4823209" y="5665181"/>
            <a:ext cx="1158407" cy="1179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C50EE-4853-4590-B6E9-5B2E25FEA596}"/>
              </a:ext>
            </a:extLst>
          </p:cNvPr>
          <p:cNvSpPr txBox="1"/>
          <p:nvPr/>
        </p:nvSpPr>
        <p:spPr>
          <a:xfrm>
            <a:off x="50242" y="6198480"/>
            <a:ext cx="6217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https://github.com/Hekstra-Lab/careless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https://www.biorxiv.org/content/10.1101/2021.01.05.425510v1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761FD4-7AF5-432F-9734-57CD30D19A36}"/>
                  </a:ext>
                </a:extLst>
              </p:cNvPr>
              <p:cNvSpPr txBox="1"/>
              <p:nvPr/>
            </p:nvSpPr>
            <p:spPr>
              <a:xfrm>
                <a:off x="364587" y="944203"/>
                <a:ext cx="812627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 Bayesian </a:t>
                </a:r>
                <a:r>
                  <a:rPr lang="en-US" sz="2000" i="1" dirty="0"/>
                  <a:t>forward </a:t>
                </a:r>
                <a:r>
                  <a:rPr lang="en-US" sz="2000" dirty="0"/>
                  <a:t>calculation of the probability of the observations</a:t>
                </a:r>
              </a:p>
              <a:p>
                <a:r>
                  <a:rPr lang="en-US" sz="2000" dirty="0"/>
                  <a:t>for candidate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</m:oMath>
                </a14:m>
                <a:r>
                  <a:rPr lang="en-US" sz="2000" dirty="0"/>
                  <a:t> and scale factors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dirty="0"/>
                  <a:t>We can use external knowledge  as “prior probability distributions”!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b="1" dirty="0"/>
                  <a:t>Harmonic deconvolution </a:t>
                </a:r>
                <a:r>
                  <a:rPr lang="en-US" sz="2000" dirty="0"/>
                  <a:t>is now conceptually trivial.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dirty="0"/>
                  <a:t>We can learn </a:t>
                </a:r>
                <a:r>
                  <a:rPr lang="en-US" sz="2000" b="1" dirty="0"/>
                  <a:t>wavelength normalization </a:t>
                </a:r>
                <a:r>
                  <a:rPr lang="en-US" sz="2000" dirty="0"/>
                  <a:t>given assigned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per spot.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761FD4-7AF5-432F-9734-57CD30D19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7" y="944203"/>
                <a:ext cx="8126270" cy="1938992"/>
              </a:xfrm>
              <a:prstGeom prst="rect">
                <a:avLst/>
              </a:prstGeom>
              <a:blipFill>
                <a:blip r:embed="rId5"/>
                <a:stretch>
                  <a:fillRect l="-825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CF0517-7655-4DC0-A0FB-ED19E94D881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4AEFFBB1-1AD2-48D8-930A-E7CF7B3A395F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</p:spTree>
    <p:extLst>
      <p:ext uri="{BB962C8B-B14F-4D97-AF65-F5344CB8AC3E}">
        <p14:creationId xmlns:p14="http://schemas.microsoft.com/office/powerpoint/2010/main" val="144418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6192BB2-5419-42BA-9CA3-D4B84BBEFE48}"/>
              </a:ext>
            </a:extLst>
          </p:cNvPr>
          <p:cNvSpPr/>
          <p:nvPr/>
        </p:nvSpPr>
        <p:spPr>
          <a:xfrm>
            <a:off x="1965533" y="1871529"/>
            <a:ext cx="2213360" cy="44438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5E270F4-5EC7-4247-8F37-D32262597818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3992A6-CADE-45D1-859A-DB4B502C6D7A}"/>
              </a:ext>
            </a:extLst>
          </p:cNvPr>
          <p:cNvSpPr/>
          <p:nvPr/>
        </p:nvSpPr>
        <p:spPr>
          <a:xfrm>
            <a:off x="3759758" y="5413656"/>
            <a:ext cx="1478280" cy="1444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0B426-5954-4680-A45F-1C60A658F5C6}"/>
                  </a:ext>
                </a:extLst>
              </p:cNvPr>
              <p:cNvSpPr txBox="1"/>
              <p:nvPr/>
            </p:nvSpPr>
            <p:spPr>
              <a:xfrm>
                <a:off x="364587" y="944203"/>
                <a:ext cx="812627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 Bayesian </a:t>
                </a:r>
                <a:r>
                  <a:rPr lang="en-US" sz="2000" i="1" dirty="0"/>
                  <a:t>forward </a:t>
                </a:r>
                <a:r>
                  <a:rPr lang="en-US" sz="2000" dirty="0"/>
                  <a:t>calculation of the probability of the observations</a:t>
                </a:r>
              </a:p>
              <a:p>
                <a:r>
                  <a:rPr lang="en-US" sz="2000" dirty="0"/>
                  <a:t>for candidate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</m:oMath>
                </a14:m>
                <a:r>
                  <a:rPr lang="en-US" sz="2000" dirty="0"/>
                  <a:t> and scale factors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dirty="0"/>
                  <a:t>We can use </a:t>
                </a:r>
                <a:r>
                  <a:rPr lang="en-US" sz="2000" b="1" dirty="0"/>
                  <a:t>external knowledge  </a:t>
                </a:r>
                <a:r>
                  <a:rPr lang="en-US" sz="2000" dirty="0"/>
                  <a:t>as “prior probability distributions”!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b="1" dirty="0"/>
                  <a:t>Harmonic deconvolution </a:t>
                </a:r>
                <a:r>
                  <a:rPr lang="en-US" sz="2000" dirty="0"/>
                  <a:t>is now conceptually trivial.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dirty="0"/>
                  <a:t>We can learn </a:t>
                </a:r>
                <a:r>
                  <a:rPr lang="en-US" sz="2000" b="1" dirty="0"/>
                  <a:t>wavelength normalization </a:t>
                </a:r>
                <a:r>
                  <a:rPr lang="en-US" sz="2000" dirty="0"/>
                  <a:t>given assigned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per spot.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0B426-5954-4680-A45F-1C60A658F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7" y="944203"/>
                <a:ext cx="8126270" cy="1938992"/>
              </a:xfrm>
              <a:prstGeom prst="rect">
                <a:avLst/>
              </a:prstGeom>
              <a:blipFill>
                <a:blip r:embed="rId2"/>
                <a:stretch>
                  <a:fillRect l="-825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3159807-E34B-4A0B-B208-45FC1CD39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37" y="4893546"/>
            <a:ext cx="4344621" cy="19644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132024-9BE2-4384-BD18-6E32CF789ABD}"/>
              </a:ext>
            </a:extLst>
          </p:cNvPr>
          <p:cNvSpPr/>
          <p:nvPr/>
        </p:nvSpPr>
        <p:spPr>
          <a:xfrm>
            <a:off x="4823209" y="5665181"/>
            <a:ext cx="1158407" cy="1179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C50EE-4853-4590-B6E9-5B2E25FEA596}"/>
              </a:ext>
            </a:extLst>
          </p:cNvPr>
          <p:cNvSpPr txBox="1"/>
          <p:nvPr/>
        </p:nvSpPr>
        <p:spPr>
          <a:xfrm>
            <a:off x="50242" y="6198480"/>
            <a:ext cx="6217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https://github.com/Hekstra-Lab/careless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https://www.biorxiv.org/content/10.1101/2021.01.05.425510v1</a:t>
            </a:r>
            <a:r>
              <a:rPr lang="en-US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4B3EF2-E4EC-460F-A5B9-EBB1EBA3121D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25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1131-8643-4CBD-A95E-82B40192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6640"/>
            <a:ext cx="7886700" cy="5060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Currently, the default priors are the (a)centric Wilson distributions.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if we already have a great dataset from a similar (or the same) crystal? Could we use that?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D7FF82-531E-43DF-9D21-2D1C5B541B2C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25FF01-EAB9-4052-828F-A6B12C087CFC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6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0EB06E7-4E72-4032-9312-31BE4F3C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54" y="372946"/>
            <a:ext cx="3780787" cy="2835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Related structures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CD65E4-F6C1-4DDF-A281-D10EA2720EFA}"/>
                  </a:ext>
                </a:extLst>
              </p:cNvPr>
              <p:cNvSpPr txBox="1"/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CD65E4-F6C1-4DDF-A281-D10EA2720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80808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2E408197-379C-4316-8262-255133163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4" y="1209811"/>
            <a:ext cx="3403418" cy="19085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C32DD94-685F-4F21-8EC5-D78FD2E77C85}"/>
              </a:ext>
            </a:extLst>
          </p:cNvPr>
          <p:cNvSpPr txBox="1"/>
          <p:nvPr/>
        </p:nvSpPr>
        <p:spPr>
          <a:xfrm>
            <a:off x="6025438" y="2982348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6027F2-AB49-47BB-8669-1AD1359E633E}"/>
              </a:ext>
            </a:extLst>
          </p:cNvPr>
          <p:cNvSpPr txBox="1"/>
          <p:nvPr/>
        </p:nvSpPr>
        <p:spPr>
          <a:xfrm rot="16200000">
            <a:off x="4360469" y="1606074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</p:spTree>
    <p:extLst>
      <p:ext uri="{BB962C8B-B14F-4D97-AF65-F5344CB8AC3E}">
        <p14:creationId xmlns:p14="http://schemas.microsoft.com/office/powerpoint/2010/main" val="27213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9612-CE58-48B3-AA59-AECA8E22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4B66-2D45-4645-82B3-17F859C63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1"/>
            <a:ext cx="7886700" cy="49086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/>
              <a:t>1 or 2-variate Rice</a:t>
            </a:r>
          </a:p>
          <a:p>
            <a:r>
              <a:rPr lang="en-US" dirty="0"/>
              <a:t>HEWL/</a:t>
            </a:r>
            <a:r>
              <a:rPr lang="en-US" dirty="0" err="1"/>
              <a:t>NaI</a:t>
            </a:r>
            <a:r>
              <a:rPr lang="en-US" dirty="0"/>
              <a:t> at BioCARS, constrained by NE-CAT data (Friedel mates for bivariate)</a:t>
            </a:r>
          </a:p>
          <a:p>
            <a:r>
              <a:rPr lang="en-US" dirty="0"/>
              <a:t>e35/2VWR/SSRL 4C data (on, off | ref) or (up, down | off or ref) and (off | ref)</a:t>
            </a:r>
          </a:p>
          <a:p>
            <a:r>
              <a:rPr lang="en-US" dirty="0"/>
              <a:t>DHFR e99 &amp; THz (same)</a:t>
            </a:r>
          </a:p>
          <a:p>
            <a:r>
              <a:rPr lang="en-US" dirty="0"/>
              <a:t>EGFP 4EUL/THz (same)</a:t>
            </a:r>
          </a:p>
          <a:p>
            <a:r>
              <a:rPr lang="en-US" dirty="0"/>
              <a:t>PYP (same)</a:t>
            </a:r>
          </a:p>
          <a:p>
            <a:r>
              <a:rPr lang="en-US" dirty="0"/>
              <a:t>HEWL T-jump (on, off | ref) (ask Mike Thompson)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&gt;2-variate</a:t>
            </a:r>
          </a:p>
          <a:p>
            <a:r>
              <a:rPr lang="en-US" dirty="0"/>
              <a:t>EF-X time series x broken symmetry</a:t>
            </a:r>
          </a:p>
          <a:p>
            <a:r>
              <a:rPr lang="en-US" dirty="0"/>
              <a:t>PYP time series</a:t>
            </a:r>
          </a:p>
          <a:p>
            <a:r>
              <a:rPr lang="en-US" dirty="0"/>
              <a:t>“reciprocal panda” (ligand screen)</a:t>
            </a:r>
          </a:p>
        </p:txBody>
      </p:sp>
    </p:spTree>
    <p:extLst>
      <p:ext uri="{BB962C8B-B14F-4D97-AF65-F5344CB8AC3E}">
        <p14:creationId xmlns:p14="http://schemas.microsoft.com/office/powerpoint/2010/main" val="4061992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Related structures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/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 quantifies the correlation between the real components of matching structure factors (and likewise for the imaginary ones)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blipFill>
                <a:blip r:embed="rId2"/>
                <a:stretch>
                  <a:fillRect l="-85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6ECE4EBC-173D-4AF9-A5A6-DB5D3D93F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755" y="372947"/>
            <a:ext cx="3780787" cy="283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26ABFF-2D20-4573-AE6C-C94825AB1D77}"/>
                  </a:ext>
                </a:extLst>
              </p:cNvPr>
              <p:cNvSpPr txBox="1"/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26ABFF-2D20-4573-AE6C-C94825AB1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2812C5-15DB-40A6-ADDF-F7C6083EF98F}"/>
                  </a:ext>
                </a:extLst>
              </p:cNvPr>
              <p:cNvSpPr txBox="1"/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2812C5-15DB-40A6-ADDF-F7C6083EF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90858A-EE45-421F-B2C7-715810FE4EE8}"/>
                  </a:ext>
                </a:extLst>
              </p:cNvPr>
              <p:cNvSpPr txBox="1"/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90858A-EE45-421F-B2C7-715810FE4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80808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ED9B40E-7070-4695-914C-B6594FE52F8C}"/>
              </a:ext>
            </a:extLst>
          </p:cNvPr>
          <p:cNvSpPr txBox="1"/>
          <p:nvPr/>
        </p:nvSpPr>
        <p:spPr>
          <a:xfrm>
            <a:off x="6025438" y="2982348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A5BE89-28C7-4798-8CD4-54542B167C69}"/>
              </a:ext>
            </a:extLst>
          </p:cNvPr>
          <p:cNvSpPr txBox="1"/>
          <p:nvPr/>
        </p:nvSpPr>
        <p:spPr>
          <a:xfrm rot="16200000">
            <a:off x="4360469" y="1606074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</p:spTree>
    <p:extLst>
      <p:ext uri="{BB962C8B-B14F-4D97-AF65-F5344CB8AC3E}">
        <p14:creationId xmlns:p14="http://schemas.microsoft.com/office/powerpoint/2010/main" val="2294204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Related structures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/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 quantifies the correlation between the real components of matching structure factors (and likewise for the imaginary ones)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blipFill>
                <a:blip r:embed="rId2"/>
                <a:stretch>
                  <a:fillRect l="-85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BF5F95AA-13F6-4CA6-A771-2FAF8B9D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193" y="379047"/>
            <a:ext cx="3780787" cy="283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45DCE4-0FC6-4849-95BF-A05C05185FC6}"/>
                  </a:ext>
                </a:extLst>
              </p:cNvPr>
              <p:cNvSpPr txBox="1"/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45DCE4-0FC6-4849-95BF-A05C05185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8ECEF-F703-4E56-B0D7-D9907D231D2D}"/>
                  </a:ext>
                </a:extLst>
              </p:cNvPr>
              <p:cNvSpPr txBox="1"/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8ECEF-F703-4E56-B0D7-D9907D231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305E94-313D-4FC8-B2C9-77361D580A8A}"/>
                  </a:ext>
                </a:extLst>
              </p:cNvPr>
              <p:cNvSpPr txBox="1"/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305E94-313D-4FC8-B2C9-77361D580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80808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50CEA49-7E15-4121-B5A3-AC7A5322379A}"/>
              </a:ext>
            </a:extLst>
          </p:cNvPr>
          <p:cNvSpPr txBox="1"/>
          <p:nvPr/>
        </p:nvSpPr>
        <p:spPr>
          <a:xfrm>
            <a:off x="6025438" y="2982348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E47DF2-56EA-47B3-B692-32E5AC8BAA2F}"/>
              </a:ext>
            </a:extLst>
          </p:cNvPr>
          <p:cNvSpPr txBox="1"/>
          <p:nvPr/>
        </p:nvSpPr>
        <p:spPr>
          <a:xfrm rot="16200000">
            <a:off x="4360469" y="1606074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</p:spTree>
    <p:extLst>
      <p:ext uri="{BB962C8B-B14F-4D97-AF65-F5344CB8AC3E}">
        <p14:creationId xmlns:p14="http://schemas.microsoft.com/office/powerpoint/2010/main" val="250466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Related structures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/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 quantifies the correlation between the real components of matching structure factors (and likewise for the imaginary ones)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blipFill>
                <a:blip r:embed="rId2"/>
                <a:stretch>
                  <a:fillRect l="-85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D1E32EB-2997-4E7E-9331-FF8F69331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64" y="375997"/>
            <a:ext cx="3780787" cy="283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F0F0FA-72DC-46A8-B9E0-D6AC9D11DAF6}"/>
                  </a:ext>
                </a:extLst>
              </p:cNvPr>
              <p:cNvSpPr txBox="1"/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F0F0FA-72DC-46A8-B9E0-D6AC9D11D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AC109C-7394-46E4-B931-F11395E0671A}"/>
                  </a:ext>
                </a:extLst>
              </p:cNvPr>
              <p:cNvSpPr txBox="1"/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AC109C-7394-46E4-B931-F11395E06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1C49AF-839E-4E26-B698-F3A48D2314DA}"/>
                  </a:ext>
                </a:extLst>
              </p:cNvPr>
              <p:cNvSpPr txBox="1"/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1C49AF-839E-4E26-B698-F3A48D231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80808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9D26FD-E28F-4828-86A2-F5FC51DD59D2}"/>
              </a:ext>
            </a:extLst>
          </p:cNvPr>
          <p:cNvSpPr txBox="1"/>
          <p:nvPr/>
        </p:nvSpPr>
        <p:spPr>
          <a:xfrm>
            <a:off x="6025438" y="2982348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C2A928-4BDA-4763-AC50-08BA99E27B48}"/>
              </a:ext>
            </a:extLst>
          </p:cNvPr>
          <p:cNvSpPr txBox="1"/>
          <p:nvPr/>
        </p:nvSpPr>
        <p:spPr>
          <a:xfrm rot="16200000">
            <a:off x="4360469" y="1606074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</p:spTree>
    <p:extLst>
      <p:ext uri="{BB962C8B-B14F-4D97-AF65-F5344CB8AC3E}">
        <p14:creationId xmlns:p14="http://schemas.microsoft.com/office/powerpoint/2010/main" val="4148063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Related structures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0D522-2033-4622-B7BA-8F76AEC12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44" y="4781360"/>
            <a:ext cx="7148511" cy="16666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/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 quantifies the correlation between the real components of matching structure factors (and likewise for the imaginary ones)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3857897"/>
                <a:ext cx="6388422" cy="646331"/>
              </a:xfrm>
              <a:prstGeom prst="rect">
                <a:avLst/>
              </a:prstGeom>
              <a:blipFill>
                <a:blip r:embed="rId3"/>
                <a:stretch>
                  <a:fillRect l="-85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EE81BA5-DCAA-4121-A416-F147F0B2F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65" y="375997"/>
            <a:ext cx="3780787" cy="283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E4C7E7-8EC0-4469-8058-0381B6B1797E}"/>
                  </a:ext>
                </a:extLst>
              </p:cNvPr>
              <p:cNvSpPr txBox="1"/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/>
                  <a:t>98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E4C7E7-8EC0-4469-8058-0381B6B17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6787A1F-8C06-49A7-B1A4-85FFF03EAC44}"/>
              </a:ext>
            </a:extLst>
          </p:cNvPr>
          <p:cNvSpPr txBox="1"/>
          <p:nvPr/>
        </p:nvSpPr>
        <p:spPr>
          <a:xfrm>
            <a:off x="6025438" y="2982348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E16B6A-8AC7-4D6E-8F5C-AD407C6DD322}"/>
              </a:ext>
            </a:extLst>
          </p:cNvPr>
          <p:cNvSpPr txBox="1"/>
          <p:nvPr/>
        </p:nvSpPr>
        <p:spPr>
          <a:xfrm rot="16200000">
            <a:off x="4360469" y="1606074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62C7CC-A8A2-43D9-9A51-5EF991CD0E65}"/>
                  </a:ext>
                </a:extLst>
              </p:cNvPr>
              <p:cNvSpPr txBox="1"/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62C7CC-A8A2-43D9-9A51-5EF991CD0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559F81-9EBB-42EA-BDFD-782C686A68DF}"/>
                  </a:ext>
                </a:extLst>
              </p:cNvPr>
              <p:cNvSpPr txBox="1"/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559F81-9EBB-42EA-BDFD-782C686A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80808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88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Related structures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/>
              <p:nvPr/>
            </p:nvSpPr>
            <p:spPr>
              <a:xfrm>
                <a:off x="576400" y="3857897"/>
                <a:ext cx="4354523" cy="68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etc. are normally &amp; </a:t>
                </a:r>
                <a:r>
                  <a:rPr lang="en-US" dirty="0" err="1"/>
                  <a:t>isotropically</a:t>
                </a:r>
                <a:r>
                  <a:rPr lang="en-US" dirty="0"/>
                  <a:t> distributed,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289884-DECF-4A7D-AEEF-4DC869A7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3857897"/>
                <a:ext cx="4354523" cy="684162"/>
              </a:xfrm>
              <a:prstGeom prst="rect">
                <a:avLst/>
              </a:prstGeom>
              <a:blipFill>
                <a:blip r:embed="rId2"/>
                <a:stretch>
                  <a:fillRect l="-1261" t="-53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EE81BA5-DCAA-4121-A416-F147F0B2F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165" y="375997"/>
            <a:ext cx="3780787" cy="2835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E4C7E7-8EC0-4469-8058-0381B6B1797E}"/>
                  </a:ext>
                </a:extLst>
              </p:cNvPr>
              <p:cNvSpPr txBox="1"/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/>
                  <a:t>98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E4C7E7-8EC0-4469-8058-0381B6B17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53" y="201791"/>
                <a:ext cx="151153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6787A1F-8C06-49A7-B1A4-85FFF03EAC44}"/>
              </a:ext>
            </a:extLst>
          </p:cNvPr>
          <p:cNvSpPr txBox="1"/>
          <p:nvPr/>
        </p:nvSpPr>
        <p:spPr>
          <a:xfrm>
            <a:off x="6025438" y="2982348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E16B6A-8AC7-4D6E-8F5C-AD407C6DD322}"/>
              </a:ext>
            </a:extLst>
          </p:cNvPr>
          <p:cNvSpPr txBox="1"/>
          <p:nvPr/>
        </p:nvSpPr>
        <p:spPr>
          <a:xfrm rot="16200000">
            <a:off x="4360469" y="1606074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62C7CC-A8A2-43D9-9A51-5EF991CD0E65}"/>
                  </a:ext>
                </a:extLst>
              </p:cNvPr>
              <p:cNvSpPr txBox="1"/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62C7CC-A8A2-43D9-9A51-5EF991CD0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2410227"/>
                <a:ext cx="3311936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559F81-9EBB-42EA-BDFD-782C686A68DF}"/>
                  </a:ext>
                </a:extLst>
              </p:cNvPr>
              <p:cNvSpPr txBox="1"/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h𝑘𝑙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559F81-9EBB-42EA-BDFD-782C686A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0" y="1229512"/>
                <a:ext cx="331193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80808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EB7CD64-B9F2-4B42-B304-D8F593CC27F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452" b="55836"/>
          <a:stretch/>
        </p:blipFill>
        <p:spPr>
          <a:xfrm>
            <a:off x="4930923" y="3747718"/>
            <a:ext cx="3946923" cy="221031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9E8DE12-1924-4904-9DB5-55844F427290}"/>
              </a:ext>
            </a:extLst>
          </p:cNvPr>
          <p:cNvGrpSpPr/>
          <p:nvPr/>
        </p:nvGrpSpPr>
        <p:grpSpPr>
          <a:xfrm>
            <a:off x="911359" y="4910989"/>
            <a:ext cx="2642018" cy="1247686"/>
            <a:chOff x="84090" y="4595485"/>
            <a:chExt cx="2642018" cy="124768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088FB1EC-8D4B-4A47-AFB0-2A49708DD8B2}"/>
                </a:ext>
              </a:extLst>
            </p:cNvPr>
            <p:cNvSpPr/>
            <p:nvPr/>
          </p:nvSpPr>
          <p:spPr>
            <a:xfrm>
              <a:off x="84090" y="4595485"/>
              <a:ext cx="2584981" cy="124768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C17F07F-5D13-4221-BCF8-631C5BEF0DEA}"/>
                    </a:ext>
                  </a:extLst>
                </p:cNvPr>
                <p:cNvSpPr txBox="1"/>
                <p:nvPr/>
              </p:nvSpPr>
              <p:spPr>
                <a:xfrm>
                  <a:off x="478564" y="4742916"/>
                  <a:ext cx="224754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I will call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𝑫𝑾</m:t>
                          </m:r>
                        </m:sub>
                      </m:sSub>
                    </m:oMath>
                  </a14:m>
                  <a:r>
                    <a:rPr lang="en-US" b="1" dirty="0">
                      <a:solidFill>
                        <a:schemeClr val="bg1"/>
                      </a:solidFill>
                    </a:rPr>
                    <a:t> the “Double Wilson parameter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”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C17F07F-5D13-4221-BCF8-631C5BEF0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64" y="4742916"/>
                  <a:ext cx="2247544" cy="923330"/>
                </a:xfrm>
                <a:prstGeom prst="rect">
                  <a:avLst/>
                </a:prstGeom>
                <a:blipFill>
                  <a:blip r:embed="rId8"/>
                  <a:stretch>
                    <a:fillRect l="-2168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505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7D16-9FCE-43C2-9209-9743B595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503"/>
            <a:ext cx="7886700" cy="224534"/>
          </a:xfrm>
        </p:spPr>
        <p:txBody>
          <a:bodyPr>
            <a:no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1687-5F29-40A5-9DBF-23A55C90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5675"/>
            <a:ext cx="7886700" cy="5211288"/>
          </a:xfrm>
        </p:spPr>
        <p:txBody>
          <a:bodyPr>
            <a:normAutofit/>
          </a:bodyPr>
          <a:lstStyle/>
          <a:p>
            <a:pPr marL="282575" indent="-282575">
              <a:buAutoNum type="arabicPeriod"/>
            </a:pPr>
            <a:r>
              <a:rPr lang="en-US" sz="2400" dirty="0"/>
              <a:t>Single datasets: the Wilson distribution</a:t>
            </a:r>
          </a:p>
          <a:p>
            <a:pPr marL="282575" indent="-282575">
              <a:buAutoNum type="arabicPeriod"/>
            </a:pPr>
            <a:r>
              <a:rPr lang="en-US" sz="2400" dirty="0"/>
              <a:t>Careless: 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a Bayesian formalism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with variational inference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using the Wilson distribution as a prior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b="1" dirty="0"/>
              <a:t>Is the Double-Wilson model realistic?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Better priors with reference data?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Time-resolved crystallography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pairs of structure factors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general case</a:t>
            </a:r>
          </a:p>
        </p:txBody>
      </p:sp>
    </p:spTree>
    <p:extLst>
      <p:ext uri="{BB962C8B-B14F-4D97-AF65-F5344CB8AC3E}">
        <p14:creationId xmlns:p14="http://schemas.microsoft.com/office/powerpoint/2010/main" val="3820249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amplitudes of the centric and acentric reflections follow the Wilson distribution: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EA1207C-F2F9-4BEF-8B20-9C6E7919D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43125"/>
            <a:ext cx="37719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7A909B6-8D22-435F-9F38-F6EC8E763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143125"/>
            <a:ext cx="37719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</p:spTree>
    <p:extLst>
      <p:ext uri="{BB962C8B-B14F-4D97-AF65-F5344CB8AC3E}">
        <p14:creationId xmlns:p14="http://schemas.microsoft.com/office/powerpoint/2010/main" val="4154134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53" y="960759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Double-Wilson model predicts a joint distribution of the structure factor amplitudes: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534620-1D65-4CD5-A8A4-EA53CC6A063F}"/>
                  </a:ext>
                </a:extLst>
              </p:cNvPr>
              <p:cNvSpPr txBox="1"/>
              <p:nvPr/>
            </p:nvSpPr>
            <p:spPr>
              <a:xfrm>
                <a:off x="1928265" y="1967154"/>
                <a:ext cx="1225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534620-1D65-4CD5-A8A4-EA53CC6A0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65" y="1967154"/>
                <a:ext cx="122527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237FF00C-F244-4F76-948D-E665C0E18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53" y="2326641"/>
            <a:ext cx="39052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82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53" y="960759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about </a:t>
            </a:r>
            <a:r>
              <a:rPr lang="en-US" sz="2400" i="1" dirty="0"/>
              <a:t>conditional </a:t>
            </a:r>
            <a:r>
              <a:rPr lang="en-US" sz="2400" dirty="0"/>
              <a:t>distributions?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B3D62-59E8-4B27-9961-D27857AE8FAE}"/>
                  </a:ext>
                </a:extLst>
              </p:cNvPr>
              <p:cNvSpPr txBox="1"/>
              <p:nvPr/>
            </p:nvSpPr>
            <p:spPr>
              <a:xfrm>
                <a:off x="1928265" y="1967154"/>
                <a:ext cx="1225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B3D62-59E8-4B27-9961-D27857AE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65" y="1967154"/>
                <a:ext cx="122527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>
            <a:extLst>
              <a:ext uri="{FF2B5EF4-FFF2-40B4-BE49-F238E27FC236}">
                <a16:creationId xmlns:a16="http://schemas.microsoft.com/office/drawing/2014/main" id="{191A0029-AEE1-4DFF-9843-161581EA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53" y="2326641"/>
            <a:ext cx="39052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E90D9951-0420-482A-9AFE-AE7A30F78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13" y="2366398"/>
            <a:ext cx="3273624" cy="27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1A91296-FCBF-4BFA-B7FD-0E07F6C0D485}"/>
              </a:ext>
            </a:extLst>
          </p:cNvPr>
          <p:cNvSpPr/>
          <p:nvPr/>
        </p:nvSpPr>
        <p:spPr>
          <a:xfrm>
            <a:off x="5613162" y="2493945"/>
            <a:ext cx="59820" cy="21207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51ECA6-8BD4-4035-9292-544C2AE3FA5E}"/>
              </a:ext>
            </a:extLst>
          </p:cNvPr>
          <p:cNvSpPr/>
          <p:nvPr/>
        </p:nvSpPr>
        <p:spPr>
          <a:xfrm>
            <a:off x="6013396" y="2501063"/>
            <a:ext cx="59820" cy="21207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7B0672-E809-4E60-A1DB-92D81B642FBE}"/>
              </a:ext>
            </a:extLst>
          </p:cNvPr>
          <p:cNvSpPr/>
          <p:nvPr/>
        </p:nvSpPr>
        <p:spPr>
          <a:xfrm>
            <a:off x="6526145" y="2501063"/>
            <a:ext cx="59820" cy="21207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A1B531-219F-43B9-81A9-C82A18BD03BD}"/>
              </a:ext>
            </a:extLst>
          </p:cNvPr>
          <p:cNvSpPr/>
          <p:nvPr/>
        </p:nvSpPr>
        <p:spPr>
          <a:xfrm>
            <a:off x="1169345" y="2597921"/>
            <a:ext cx="61248" cy="20424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67177D-F1E2-4764-98CA-AEFB4739EAAB}"/>
              </a:ext>
            </a:extLst>
          </p:cNvPr>
          <p:cNvSpPr/>
          <p:nvPr/>
        </p:nvSpPr>
        <p:spPr>
          <a:xfrm>
            <a:off x="1865729" y="2597921"/>
            <a:ext cx="61248" cy="20424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580DD3-DDBD-465E-8E1E-9F0900753337}"/>
              </a:ext>
            </a:extLst>
          </p:cNvPr>
          <p:cNvSpPr/>
          <p:nvPr/>
        </p:nvSpPr>
        <p:spPr>
          <a:xfrm>
            <a:off x="2518132" y="2597921"/>
            <a:ext cx="61248" cy="20424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conditional distributions of structure factor amplitudes of one data set given the other are described by the </a:t>
            </a:r>
            <a:r>
              <a:rPr lang="en-US" sz="2000" b="1" dirty="0"/>
              <a:t>Rice distribution </a:t>
            </a:r>
            <a:r>
              <a:rPr lang="en-US" sz="2000" dirty="0"/>
              <a:t>(acentric) and </a:t>
            </a:r>
            <a:r>
              <a:rPr lang="en-US" sz="2000" b="1" dirty="0"/>
              <a:t>Folded Normal </a:t>
            </a:r>
            <a:r>
              <a:rPr lang="en-US" sz="2000" dirty="0"/>
              <a:t>(centric).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DA8FBF4-BEB5-4F6A-B100-60376FBE9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2296380"/>
            <a:ext cx="7886701" cy="226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/>
              <p:nvPr/>
            </p:nvSpPr>
            <p:spPr>
              <a:xfrm>
                <a:off x="628649" y="5179629"/>
                <a:ext cx="6247639" cy="125361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Conditional mean,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(centric &amp; acentric)</a:t>
                </a:r>
              </a:p>
              <a:p>
                <a:r>
                  <a:rPr lang="en-US" dirty="0"/>
                  <a:t>Conditional variance,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4BB617-8CA1-4EC8-B295-B5C7F9A3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179629"/>
                <a:ext cx="6247639" cy="1253613"/>
              </a:xfrm>
              <a:prstGeom prst="rect">
                <a:avLst/>
              </a:prstGeom>
              <a:blipFill>
                <a:blip r:embed="rId3"/>
                <a:stretch>
                  <a:fillRect l="-681" t="-2404"/>
                </a:stretch>
              </a:blip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6EDAB3B-8FDC-40B3-A25C-5C7720F15A2D}"/>
              </a:ext>
            </a:extLst>
          </p:cNvPr>
          <p:cNvSpPr txBox="1"/>
          <p:nvPr/>
        </p:nvSpPr>
        <p:spPr>
          <a:xfrm>
            <a:off x="1452784" y="2145943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A16FE"/>
                </a:solidFill>
              </a:rPr>
              <a:t>Wilson mean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CD759D-9DBA-47CE-A5B1-82AE34354189}"/>
              </a:ext>
            </a:extLst>
          </p:cNvPr>
          <p:cNvCxnSpPr/>
          <p:nvPr/>
        </p:nvCxnSpPr>
        <p:spPr>
          <a:xfrm flipH="1">
            <a:off x="1649338" y="2409914"/>
            <a:ext cx="350378" cy="28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587F2B-3417-490B-B147-57107003ADFD}"/>
              </a:ext>
            </a:extLst>
          </p:cNvPr>
          <p:cNvSpPr txBox="1"/>
          <p:nvPr/>
        </p:nvSpPr>
        <p:spPr>
          <a:xfrm>
            <a:off x="838821" y="191624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Rice mean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A04CEF-10B7-4C8F-8BD5-525633DA1553}"/>
              </a:ext>
            </a:extLst>
          </p:cNvPr>
          <p:cNvCxnSpPr/>
          <p:nvPr/>
        </p:nvCxnSpPr>
        <p:spPr>
          <a:xfrm>
            <a:off x="1110953" y="2202486"/>
            <a:ext cx="102550" cy="37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57FE4B-2B80-44DD-B032-C88AAB818C42}"/>
              </a:ext>
            </a:extLst>
          </p:cNvPr>
          <p:cNvSpPr/>
          <p:nvPr/>
        </p:nvSpPr>
        <p:spPr>
          <a:xfrm>
            <a:off x="3230310" y="2285576"/>
            <a:ext cx="5285040" cy="2243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C0039B-7AB2-4EFF-99E7-FA4F038F1497}"/>
              </a:ext>
            </a:extLst>
          </p:cNvPr>
          <p:cNvSpPr/>
          <p:nvPr/>
        </p:nvSpPr>
        <p:spPr>
          <a:xfrm>
            <a:off x="3020404" y="2202486"/>
            <a:ext cx="321051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5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1481137"/>
            <a:ext cx="3141697" cy="314169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52" y="1481136"/>
            <a:ext cx="3141697" cy="3141697"/>
          </a:xfrm>
        </p:spPr>
      </p:pic>
      <p:sp>
        <p:nvSpPr>
          <p:cNvPr id="7" name="TextBox 6"/>
          <p:cNvSpPr txBox="1"/>
          <p:nvPr/>
        </p:nvSpPr>
        <p:spPr>
          <a:xfrm>
            <a:off x="956572" y="1228759"/>
            <a:ext cx="2443554" cy="252377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Gill Sans MT" pitchFamily="34" charset="0"/>
              </a:rPr>
              <a:t>Structure Factor Amplitudes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4243" y="1228759"/>
            <a:ext cx="2106539" cy="252377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Gill Sans MT" pitchFamily="34" charset="0"/>
              </a:rPr>
              <a:t>Structure factor changes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ED6762-B698-41D2-88E2-BC4AC5A3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3552"/>
            <a:ext cx="7886700" cy="177485"/>
          </a:xfrm>
        </p:spPr>
        <p:txBody>
          <a:bodyPr>
            <a:noAutofit/>
          </a:bodyPr>
          <a:lstStyle/>
          <a:p>
            <a:r>
              <a:rPr lang="en-US" sz="3200" dirty="0"/>
              <a:t>Analysis: the real challenges 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4668B-FDD4-4F00-9AAF-D20F98CF6988}"/>
              </a:ext>
            </a:extLst>
          </p:cNvPr>
          <p:cNvSpPr txBox="1"/>
          <p:nvPr/>
        </p:nvSpPr>
        <p:spPr>
          <a:xfrm>
            <a:off x="455613" y="4983982"/>
            <a:ext cx="808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Jack re-analyzed my PDZ domain EF-X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step was quite reproducible </a:t>
            </a:r>
            <a:r>
              <a:rPr lang="en-US" b="1" i="1" dirty="0"/>
              <a:t>except geometry refinement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largely a black box in </a:t>
            </a:r>
            <a:r>
              <a:rPr lang="en-US" i="1" dirty="0"/>
              <a:t>Precognition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FAA2CF-E616-4BA6-8ED1-6909BE5CDBC3}"/>
                  </a:ext>
                </a:extLst>
              </p:cNvPr>
              <p:cNvSpPr txBox="1"/>
              <p:nvPr/>
            </p:nvSpPr>
            <p:spPr>
              <a:xfrm>
                <a:off x="5471318" y="4582822"/>
                <a:ext cx="32170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“internal” structure factor differences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/>
                  <a:t>0 under EF)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FAA2CF-E616-4BA6-8ED1-6909BE5CD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318" y="4582822"/>
                <a:ext cx="3217069" cy="584775"/>
              </a:xfrm>
              <a:prstGeom prst="rect">
                <a:avLst/>
              </a:prstGeom>
              <a:blipFill>
                <a:blip r:embed="rId4"/>
                <a:stretch>
                  <a:fillRect l="-113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6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4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conditional distributions of structure factor amplitudes of one data set given the other are described by the </a:t>
            </a:r>
            <a:r>
              <a:rPr lang="en-US" sz="2000" b="1" dirty="0"/>
              <a:t>Rice distribution </a:t>
            </a:r>
            <a:r>
              <a:rPr lang="en-US" sz="2000" dirty="0"/>
              <a:t>(acentric) and </a:t>
            </a:r>
            <a:r>
              <a:rPr lang="en-US" sz="2000" b="1" dirty="0"/>
              <a:t>Folded Normal </a:t>
            </a:r>
            <a:r>
              <a:rPr lang="en-US" sz="2000" dirty="0"/>
              <a:t>(centric).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965748-36B6-4DB8-9545-780F619FD47E}"/>
                  </a:ext>
                </a:extLst>
              </p:cNvPr>
              <p:cNvSpPr txBox="1"/>
              <p:nvPr/>
            </p:nvSpPr>
            <p:spPr>
              <a:xfrm>
                <a:off x="628650" y="2564008"/>
                <a:ext cx="6247639" cy="125361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Conditional mean,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(centric &amp; acentric)</a:t>
                </a:r>
              </a:p>
              <a:p>
                <a:r>
                  <a:rPr lang="en-US" dirty="0"/>
                  <a:t>Conditional variance,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centric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965748-36B6-4DB8-9545-780F619FD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64008"/>
                <a:ext cx="6247639" cy="1253613"/>
              </a:xfrm>
              <a:prstGeom prst="rect">
                <a:avLst/>
              </a:prstGeom>
              <a:blipFill>
                <a:blip r:embed="rId2"/>
                <a:stretch>
                  <a:fillRect l="-681" t="-2404"/>
                </a:stretch>
              </a:blipFill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C8A99D-5859-406C-858D-9116903CADD5}"/>
              </a:ext>
            </a:extLst>
          </p:cNvPr>
          <p:cNvSpPr txBox="1"/>
          <p:nvPr/>
        </p:nvSpPr>
        <p:spPr>
          <a:xfrm>
            <a:off x="237744" y="4206437"/>
            <a:ext cx="890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rice.pdf(    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scale=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foldnorm.pdf(x,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scale=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88298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881-3223-492E-9812-A406F3A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53" y="960759"/>
            <a:ext cx="7886700" cy="55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Double-Wilson model predicts a joint distribution of the structure factor amplitudes: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534620-1D65-4CD5-A8A4-EA53CC6A063F}"/>
                  </a:ext>
                </a:extLst>
              </p:cNvPr>
              <p:cNvSpPr txBox="1"/>
              <p:nvPr/>
            </p:nvSpPr>
            <p:spPr>
              <a:xfrm>
                <a:off x="1928265" y="1967154"/>
                <a:ext cx="1225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534620-1D65-4CD5-A8A4-EA53CC6A0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65" y="1967154"/>
                <a:ext cx="122527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237FF00C-F244-4F76-948D-E665C0E18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53" y="2326641"/>
            <a:ext cx="39052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8E3440-281C-484B-BCED-3F6DD53A5E7F}"/>
              </a:ext>
            </a:extLst>
          </p:cNvPr>
          <p:cNvSpPr txBox="1"/>
          <p:nvPr/>
        </p:nvSpPr>
        <p:spPr>
          <a:xfrm>
            <a:off x="4828323" y="2435551"/>
            <a:ext cx="3811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about the </a:t>
            </a:r>
            <a:r>
              <a:rPr lang="en-US" b="1" dirty="0"/>
              <a:t>correlation coefficient </a:t>
            </a:r>
            <a:r>
              <a:rPr lang="en-US" dirty="0"/>
              <a:t>between amplitudes, rather than between real or between imaginary components?</a:t>
            </a:r>
          </a:p>
        </p:txBody>
      </p:sp>
    </p:spTree>
    <p:extLst>
      <p:ext uri="{BB962C8B-B14F-4D97-AF65-F5344CB8AC3E}">
        <p14:creationId xmlns:p14="http://schemas.microsoft.com/office/powerpoint/2010/main" val="1429995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Pearson correlations between structure factor amplitudes from two correlated data sets almost equal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1159" t="-1544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1867-91D3-4E46-B770-FF275A907979}"/>
              </a:ext>
            </a:extLst>
          </p:cNvPr>
          <p:cNvSpPr txBox="1"/>
          <p:nvPr/>
        </p:nvSpPr>
        <p:spPr>
          <a:xfrm>
            <a:off x="6300216" y="6457450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6E92073-C449-4B97-94E6-DCFF63A03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56" y="2027921"/>
            <a:ext cx="6804088" cy="280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89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5069-E6D5-48B2-85E7-B3799DB32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3864"/>
            <a:ext cx="7886700" cy="5083099"/>
          </a:xfrm>
        </p:spPr>
        <p:txBody>
          <a:bodyPr/>
          <a:lstStyle/>
          <a:p>
            <a:r>
              <a:rPr lang="en-US" dirty="0"/>
              <a:t>But does it work?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425E4F-561B-4EB1-A988-700DC5211569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3311451-555F-49E9-9658-34555D23F116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</p:spTree>
    <p:extLst>
      <p:ext uri="{BB962C8B-B14F-4D97-AF65-F5344CB8AC3E}">
        <p14:creationId xmlns:p14="http://schemas.microsoft.com/office/powerpoint/2010/main" val="1389201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5069-E6D5-48B2-85E7-B3799DB32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3864"/>
            <a:ext cx="7886700" cy="5083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will first look at three PYP datasets</a:t>
            </a:r>
          </a:p>
          <a:p>
            <a:r>
              <a:rPr lang="en-US" sz="2000" dirty="0"/>
              <a:t>1OTB @ 1.1Å (RT; </a:t>
            </a:r>
            <a:r>
              <a:rPr lang="en-US" sz="2000" dirty="0">
                <a:hlinkClick r:id="rId2"/>
              </a:rPr>
              <a:t>Anderson et al., Acta </a:t>
            </a:r>
            <a:r>
              <a:rPr lang="en-US" sz="2000" dirty="0" err="1">
                <a:hlinkClick r:id="rId2"/>
              </a:rPr>
              <a:t>Cryst</a:t>
            </a:r>
            <a:r>
              <a:rPr lang="en-US" sz="2000" dirty="0">
                <a:hlinkClick r:id="rId2"/>
              </a:rPr>
              <a:t>, 2004</a:t>
            </a:r>
            <a:r>
              <a:rPr lang="en-US" sz="2000" dirty="0"/>
              <a:t>)</a:t>
            </a:r>
          </a:p>
          <a:p>
            <a:r>
              <a:rPr lang="en-US" sz="2000" dirty="0"/>
              <a:t>3PYP @ 0.85Å (</a:t>
            </a:r>
            <a:r>
              <a:rPr lang="en-US" sz="2000" dirty="0" err="1"/>
              <a:t>cryotrapped</a:t>
            </a:r>
            <a:r>
              <a:rPr lang="en-US" sz="2000" dirty="0"/>
              <a:t>; </a:t>
            </a:r>
            <a:r>
              <a:rPr lang="en-US" sz="2000" dirty="0" err="1">
                <a:hlinkClick r:id="rId3"/>
              </a:rPr>
              <a:t>Genick</a:t>
            </a:r>
            <a:r>
              <a:rPr lang="en-US" sz="2000" dirty="0">
                <a:hlinkClick r:id="rId3"/>
              </a:rPr>
              <a:t> et al., Nature, 1998</a:t>
            </a:r>
            <a:r>
              <a:rPr lang="en-US" sz="2000" dirty="0"/>
              <a:t>)</a:t>
            </a:r>
          </a:p>
          <a:p>
            <a:r>
              <a:rPr lang="en-US" sz="2000" dirty="0"/>
              <a:t>1NWZ @ 0.82Å (</a:t>
            </a:r>
            <a:r>
              <a:rPr lang="en-US" sz="2000" dirty="0" err="1"/>
              <a:t>cryo</a:t>
            </a:r>
            <a:r>
              <a:rPr lang="en-US" sz="2000" dirty="0"/>
              <a:t>, dark; </a:t>
            </a:r>
            <a:r>
              <a:rPr lang="en-US" sz="2000" dirty="0" err="1">
                <a:hlinkClick r:id="rId4"/>
              </a:rPr>
              <a:t>Getzoff</a:t>
            </a:r>
            <a:r>
              <a:rPr lang="en-US" sz="2000" dirty="0">
                <a:hlinkClick r:id="rId4"/>
              </a:rPr>
              <a:t> et al., NSB 2003</a:t>
            </a:r>
            <a:r>
              <a:rPr lang="en-US" sz="2000" dirty="0"/>
              <a:t>)</a:t>
            </a: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425E4F-561B-4EB1-A988-700DC5211569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3311451-555F-49E9-9658-34555D23F116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</p:spTree>
    <p:extLst>
      <p:ext uri="{BB962C8B-B14F-4D97-AF65-F5344CB8AC3E}">
        <p14:creationId xmlns:p14="http://schemas.microsoft.com/office/powerpoint/2010/main" val="3976182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6A76979-1594-429C-930E-B25EE2EC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5" y="1024891"/>
            <a:ext cx="3399213" cy="267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C22B99-E94C-4ED3-818B-5993F34EFA6E}"/>
              </a:ext>
            </a:extLst>
          </p:cNvPr>
          <p:cNvSpPr txBox="1"/>
          <p:nvPr/>
        </p:nvSpPr>
        <p:spPr>
          <a:xfrm>
            <a:off x="3991811" y="2417499"/>
            <a:ext cx="18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1: 1OTB</a:t>
            </a:r>
          </a:p>
          <a:p>
            <a:r>
              <a:rPr lang="en-US" dirty="0"/>
              <a:t>dataset 2: 1NWZ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7D3E-5D34-48AC-913B-DDF4727133D5}"/>
              </a:ext>
            </a:extLst>
          </p:cNvPr>
          <p:cNvSpPr txBox="1"/>
          <p:nvPr/>
        </p:nvSpPr>
        <p:spPr>
          <a:xfrm>
            <a:off x="3991811" y="1024891"/>
            <a:ext cx="308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quality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Based on Anisotropic + Fourier</a:t>
            </a:r>
          </a:p>
          <a:p>
            <a:r>
              <a:rPr lang="en-US" dirty="0"/>
              <a:t>For the rest of the analysis, we’ll cut the datasets to 1.2 Å.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A6739B6-DAF8-495F-805A-C806516B1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5" y="3887980"/>
            <a:ext cx="6155328" cy="244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E1016-E8A2-49E4-AC17-AB2F9D5631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31CD2F26-9756-44AF-B807-E869690D3400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52EEB-5AE7-4FA8-B1C2-6B72EA31D45D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313996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E2A0FF1F-3ECE-46B0-989C-DC261122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43" y="965169"/>
            <a:ext cx="3132855" cy="27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5BCB8D-5236-48D2-A555-FA513A305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8" y="1045698"/>
            <a:ext cx="5243189" cy="1775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99325-5465-4201-9A1F-3FE3434AC357}"/>
                  </a:ext>
                </a:extLst>
              </p:cNvPr>
              <p:cNvSpPr txBox="1"/>
              <p:nvPr/>
            </p:nvSpPr>
            <p:spPr>
              <a:xfrm>
                <a:off x="400645" y="2935224"/>
                <a:ext cx="1759131" cy="407163"/>
              </a:xfrm>
              <a:prstGeom prst="rect">
                <a:avLst/>
              </a:prstGeom>
              <a:noFill/>
              <a:ln w="28575">
                <a:solidFill>
                  <a:srgbClr val="0A16FE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99325-5465-4201-9A1F-3FE3434AC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5" y="2935224"/>
                <a:ext cx="1759131" cy="407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A16FE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ADACC1-16C2-46E9-A935-C76F42E9DE42}"/>
                  </a:ext>
                </a:extLst>
              </p:cNvPr>
              <p:cNvSpPr txBox="1"/>
              <p:nvPr/>
            </p:nvSpPr>
            <p:spPr>
              <a:xfrm>
                <a:off x="391936" y="3524356"/>
                <a:ext cx="396060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is the inferred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after correcting for measurement error.</a:t>
                </a:r>
              </a:p>
              <a:p>
                <a:endParaRPr lang="en-US" dirty="0"/>
              </a:p>
              <a:p>
                <a:r>
                  <a:rPr lang="en-US" dirty="0"/>
                  <a:t>Note that the effective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 produced by </a:t>
                </a:r>
                <a:r>
                  <a:rPr lang="en-US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fitting_dw.eff_r_dw_per_hkl</a:t>
                </a:r>
                <a:r>
                  <a:rPr lang="en-US" dirty="0"/>
                  <a:t> is lower as it includes measurement error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ADACC1-16C2-46E9-A935-C76F42E9D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36" y="3524356"/>
                <a:ext cx="3960608" cy="1754326"/>
              </a:xfrm>
              <a:prstGeom prst="rect">
                <a:avLst/>
              </a:prstGeom>
              <a:blipFill>
                <a:blip r:embed="rId5"/>
                <a:stretch>
                  <a:fillRect l="-1231" t="-1736" r="-2000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A71690-BA8D-401D-857D-860404A785E6}"/>
              </a:ext>
            </a:extLst>
          </p:cNvPr>
          <p:cNvSpPr txBox="1"/>
          <p:nvPr/>
        </p:nvSpPr>
        <p:spPr>
          <a:xfrm>
            <a:off x="5934456" y="6211669"/>
            <a:ext cx="320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2_Surrogate_data_example</a:t>
            </a:r>
          </a:p>
          <a:p>
            <a:r>
              <a:rPr lang="en-US" b="1" dirty="0"/>
              <a:t>3_Fitting_DW_to_paired_data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1C1A25-6DAA-445C-804F-FD364296F0B9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0D6125DB-1CF3-4C8B-9937-4EF09F51EA79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</p:spTree>
    <p:extLst>
      <p:ext uri="{BB962C8B-B14F-4D97-AF65-F5344CB8AC3E}">
        <p14:creationId xmlns:p14="http://schemas.microsoft.com/office/powerpoint/2010/main" val="187488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9566B603-7378-4B76-BF00-EB97B8DF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13" y="1883523"/>
            <a:ext cx="7767774" cy="218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CE0ED0-1687-4C4F-80FE-7FD787E3E69D}"/>
                  </a:ext>
                </a:extLst>
              </p:cNvPr>
              <p:cNvSpPr txBox="1"/>
              <p:nvPr/>
            </p:nvSpPr>
            <p:spPr>
              <a:xfrm>
                <a:off x="400594" y="1132114"/>
                <a:ext cx="5974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At this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dirty="0"/>
                  <a:t>, the changes in prior are already quite small!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CE0ED0-1687-4C4F-80FE-7FD787E3E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4" y="1132114"/>
                <a:ext cx="5974080" cy="369332"/>
              </a:xfrm>
              <a:prstGeom prst="rect">
                <a:avLst/>
              </a:prstGeom>
              <a:blipFill>
                <a:blip r:embed="rId3"/>
                <a:stretch>
                  <a:fillRect l="-91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9E5A76-1010-4501-837E-2284D15C004E}"/>
              </a:ext>
            </a:extLst>
          </p:cNvPr>
          <p:cNvCxnSpPr>
            <a:cxnSpLocks/>
          </p:cNvCxnSpPr>
          <p:nvPr/>
        </p:nvCxnSpPr>
        <p:spPr>
          <a:xfrm flipH="1" flipV="1">
            <a:off x="1045028" y="3808505"/>
            <a:ext cx="226423" cy="52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12E6D-EAD6-4D52-9EBE-4FC23E3BFD6F}"/>
                  </a:ext>
                </a:extLst>
              </p:cNvPr>
              <p:cNvSpPr txBox="1"/>
              <p:nvPr/>
            </p:nvSpPr>
            <p:spPr>
              <a:xfrm>
                <a:off x="862149" y="4331019"/>
                <a:ext cx="2560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for a bin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1,200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12E6D-EAD6-4D52-9EBE-4FC23E3B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9" y="4331019"/>
                <a:ext cx="2560320" cy="646331"/>
              </a:xfrm>
              <a:prstGeom prst="rect">
                <a:avLst/>
              </a:prstGeom>
              <a:blipFill>
                <a:blip r:embed="rId4"/>
                <a:stretch>
                  <a:fillRect l="-190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3C20EC-5570-44E5-9878-111F9BA86726}"/>
              </a:ext>
            </a:extLst>
          </p:cNvPr>
          <p:cNvCxnSpPr/>
          <p:nvPr/>
        </p:nvCxnSpPr>
        <p:spPr>
          <a:xfrm flipH="1">
            <a:off x="1611086" y="1883523"/>
            <a:ext cx="278674" cy="371997"/>
          </a:xfrm>
          <a:prstGeom prst="straightConnector1">
            <a:avLst/>
          </a:prstGeom>
          <a:ln w="19050">
            <a:solidFill>
              <a:srgbClr val="0A16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69BD63-3F3B-4E3C-A065-5E58BBC696B1}"/>
              </a:ext>
            </a:extLst>
          </p:cNvPr>
          <p:cNvSpPr txBox="1"/>
          <p:nvPr/>
        </p:nvSpPr>
        <p:spPr>
          <a:xfrm>
            <a:off x="1567543" y="1585647"/>
            <a:ext cx="18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A16FE"/>
                </a:solidFill>
              </a:rPr>
              <a:t>Wilson mean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BC1F5B-AF3D-4217-B047-B6B680BBE5F5}"/>
              </a:ext>
            </a:extLst>
          </p:cNvPr>
          <p:cNvCxnSpPr/>
          <p:nvPr/>
        </p:nvCxnSpPr>
        <p:spPr>
          <a:xfrm>
            <a:off x="1210488" y="1909650"/>
            <a:ext cx="296092" cy="58971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6E775D-0E1E-435E-958C-676EC4848673}"/>
              </a:ext>
            </a:extLst>
          </p:cNvPr>
          <p:cNvSpPr txBox="1"/>
          <p:nvPr/>
        </p:nvSpPr>
        <p:spPr>
          <a:xfrm>
            <a:off x="406648" y="158564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Rice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D5F594-71B8-44C0-8FBF-7D44FCF04E3A}"/>
                  </a:ext>
                </a:extLst>
              </p:cNvPr>
              <p:cNvSpPr txBox="1"/>
              <p:nvPr/>
            </p:nvSpPr>
            <p:spPr>
              <a:xfrm>
                <a:off x="3686244" y="4331019"/>
                <a:ext cx="1904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middle bin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D5F594-71B8-44C0-8FBF-7D44FCF04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244" y="4331019"/>
                <a:ext cx="1904660" cy="369332"/>
              </a:xfrm>
              <a:prstGeom prst="rect">
                <a:avLst/>
              </a:prstGeom>
              <a:blipFill>
                <a:blip r:embed="rId5"/>
                <a:stretch>
                  <a:fillRect l="-2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7D586C-404A-45BF-837C-9EDED779A779}"/>
                  </a:ext>
                </a:extLst>
              </p:cNvPr>
              <p:cNvSpPr txBox="1"/>
              <p:nvPr/>
            </p:nvSpPr>
            <p:spPr>
              <a:xfrm>
                <a:off x="6253637" y="4331019"/>
                <a:ext cx="20282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one-but-largest bin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7D586C-404A-45BF-837C-9EDED779A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637" y="4331019"/>
                <a:ext cx="2028213" cy="646331"/>
              </a:xfrm>
              <a:prstGeom prst="rect">
                <a:avLst/>
              </a:prstGeom>
              <a:blipFill>
                <a:blip r:embed="rId6"/>
                <a:stretch>
                  <a:fillRect l="-2703" t="-4717" r="-180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834E15-3062-4D0F-B808-34590ED188B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D779AFFE-A5F9-4DBA-A24C-4E6E8D2E6A6B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1OTB v 1NWZ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31FB9-F427-4ECE-B40F-FF4296078526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368181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7E0FEF-739A-4032-90A9-D74A372122C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AB53626-D30C-4C18-B941-09218E814AA9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</a:t>
            </a:r>
            <a:r>
              <a:rPr lang="en-US" sz="3200" b="1" dirty="0"/>
              <a:t>3PYP</a:t>
            </a:r>
            <a:r>
              <a:rPr lang="en-US" sz="3200" dirty="0"/>
              <a:t> v 1NWZ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BEBE435-177E-46A5-A49E-D06028A0F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32" y="1259169"/>
            <a:ext cx="38576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EAF0FD-047A-4519-87D5-6A4C73A90322}"/>
              </a:ext>
            </a:extLst>
          </p:cNvPr>
          <p:cNvSpPr txBox="1"/>
          <p:nvPr/>
        </p:nvSpPr>
        <p:spPr>
          <a:xfrm>
            <a:off x="504202" y="4402419"/>
            <a:ext cx="367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are very nice data sets.</a:t>
            </a:r>
          </a:p>
          <a:p>
            <a:r>
              <a:rPr lang="en-US" dirty="0"/>
              <a:t>We’ll truncate at 1.1Å to keep measurement error very small.</a:t>
            </a:r>
          </a:p>
        </p:txBody>
      </p:sp>
    </p:spTree>
    <p:extLst>
      <p:ext uri="{BB962C8B-B14F-4D97-AF65-F5344CB8AC3E}">
        <p14:creationId xmlns:p14="http://schemas.microsoft.com/office/powerpoint/2010/main" val="3578324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5E5FB6-2139-4B31-A55E-8B4C257D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91" y="1004753"/>
            <a:ext cx="7514409" cy="213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DBD728-B711-4BB0-BF72-F397EE564434}"/>
                  </a:ext>
                </a:extLst>
              </p:cNvPr>
              <p:cNvSpPr txBox="1"/>
              <p:nvPr/>
            </p:nvSpPr>
            <p:spPr>
              <a:xfrm>
                <a:off x="524691" y="3101248"/>
                <a:ext cx="45023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this case, the priors are highly informative! (shown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DBD728-B711-4BB0-BF72-F397EE56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1" y="3101248"/>
                <a:ext cx="4502331" cy="646331"/>
              </a:xfrm>
              <a:prstGeom prst="rect">
                <a:avLst/>
              </a:prstGeom>
              <a:blipFill>
                <a:blip r:embed="rId3"/>
                <a:stretch>
                  <a:fillRect l="-108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7072C55-8F65-4858-89F8-BDFFC7D6E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60" y="4089748"/>
            <a:ext cx="3152503" cy="267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5B82F1-9665-4B00-87A2-22FF0073A43D}"/>
              </a:ext>
            </a:extLst>
          </p:cNvPr>
          <p:cNvSpPr txBox="1"/>
          <p:nvPr/>
        </p:nvSpPr>
        <p:spPr>
          <a:xfrm>
            <a:off x="524691" y="4089748"/>
            <a:ext cx="3709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case, the experimental errors dominate the correlation coefficient.</a:t>
            </a:r>
          </a:p>
          <a:p>
            <a:endParaRPr lang="en-US" dirty="0"/>
          </a:p>
          <a:p>
            <a:r>
              <a:rPr lang="en-US" dirty="0"/>
              <a:t>Variability in the black line suggests that </a:t>
            </a:r>
            <a:r>
              <a:rPr lang="en-US" dirty="0" err="1"/>
              <a:t>expt</a:t>
            </a:r>
            <a:r>
              <a:rPr lang="en-US" dirty="0"/>
              <a:t> error estimates are conservative, but not perfect.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7E0FEF-739A-4032-90A9-D74A372122C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AB53626-D30C-4C18-B941-09218E814AA9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</a:t>
            </a:r>
            <a:r>
              <a:rPr lang="en-US" sz="3200" b="1" dirty="0"/>
              <a:t>3PYP</a:t>
            </a:r>
            <a:r>
              <a:rPr lang="en-US" sz="3200" dirty="0"/>
              <a:t> v 1NWZ</a:t>
            </a:r>
          </a:p>
        </p:txBody>
      </p:sp>
    </p:spTree>
    <p:extLst>
      <p:ext uri="{BB962C8B-B14F-4D97-AF65-F5344CB8AC3E}">
        <p14:creationId xmlns:p14="http://schemas.microsoft.com/office/powerpoint/2010/main" val="396085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6794-8621-4172-A913-AB5FEAA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3552"/>
            <a:ext cx="7886700" cy="177485"/>
          </a:xfrm>
        </p:spPr>
        <p:txBody>
          <a:bodyPr>
            <a:noAutofit/>
          </a:bodyPr>
          <a:lstStyle/>
          <a:p>
            <a:r>
              <a:rPr lang="en-US" sz="3200" dirty="0"/>
              <a:t>Analysis: the real challenges (2)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8EF123B-43D0-4625-A75B-0E1DDF4C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3" y="915937"/>
            <a:ext cx="3700277" cy="2787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BE82B-24A9-427D-A097-A05551AABAFB}"/>
              </a:ext>
            </a:extLst>
          </p:cNvPr>
          <p:cNvSpPr txBox="1"/>
          <p:nvPr/>
        </p:nvSpPr>
        <p:spPr>
          <a:xfrm>
            <a:off x="4383565" y="1867827"/>
            <a:ext cx="4441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Measures the correlation between differences in structure factors which are equivalent </a:t>
            </a:r>
            <a:r>
              <a:rPr lang="en-US" i="1" dirty="0"/>
              <a:t>without </a:t>
            </a:r>
            <a:r>
              <a:rPr lang="en-US" dirty="0"/>
              <a:t>electric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But</a:t>
            </a:r>
            <a:r>
              <a:rPr lang="en-US" dirty="0"/>
              <a:t>, they are strongly correlated (</a:t>
            </a:r>
            <a:r>
              <a:rPr lang="en-US" b="1" dirty="0">
                <a:solidFill>
                  <a:srgbClr val="002EC0"/>
                </a:solidFill>
              </a:rPr>
              <a:t>blue</a:t>
            </a:r>
            <a:r>
              <a:rPr lang="en-US" dirty="0"/>
              <a:t>) without field. 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025E097-B6FF-4D51-9985-2E95023293EC}"/>
              </a:ext>
            </a:extLst>
          </p:cNvPr>
          <p:cNvSpPr/>
          <p:nvPr/>
        </p:nvSpPr>
        <p:spPr>
          <a:xfrm rot="10800000">
            <a:off x="1336429" y="1580824"/>
            <a:ext cx="301451" cy="728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05D01BC-02B9-4E0C-997C-1DF09E102997}"/>
              </a:ext>
            </a:extLst>
          </p:cNvPr>
          <p:cNvSpPr/>
          <p:nvPr/>
        </p:nvSpPr>
        <p:spPr>
          <a:xfrm rot="10800000">
            <a:off x="1336427" y="1316332"/>
            <a:ext cx="301451" cy="255362"/>
          </a:xfrm>
          <a:prstGeom prst="downArrow">
            <a:avLst/>
          </a:prstGeom>
          <a:solidFill>
            <a:srgbClr val="F84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F2F933-CF20-4183-A1E9-CECA232D5789}"/>
              </a:ext>
            </a:extLst>
          </p:cNvPr>
          <p:cNvCxnSpPr/>
          <p:nvPr/>
        </p:nvCxnSpPr>
        <p:spPr>
          <a:xfrm>
            <a:off x="683288" y="2309469"/>
            <a:ext cx="2622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DE2DCF-2161-4CAA-A262-C34DD7A6B53E}"/>
              </a:ext>
            </a:extLst>
          </p:cNvPr>
          <p:cNvSpPr txBox="1"/>
          <p:nvPr/>
        </p:nvSpPr>
        <p:spPr>
          <a:xfrm>
            <a:off x="1497204" y="3457633"/>
            <a:ext cx="14469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Resolution </a:t>
            </a:r>
            <a:r>
              <a:rPr lang="en-US" sz="1400" dirty="0"/>
              <a:t>(Å)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AA4B4B-2B9A-4BC7-92F2-0387C5F9CDE0}"/>
                  </a:ext>
                </a:extLst>
              </p:cNvPr>
              <p:cNvSpPr txBox="1"/>
              <p:nvPr/>
            </p:nvSpPr>
            <p:spPr>
              <a:xfrm>
                <a:off x="5105157" y="868205"/>
                <a:ext cx="2870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AA4B4B-2B9A-4BC7-92F2-0387C5F9C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157" y="868205"/>
                <a:ext cx="287019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A622F5-4A4F-4834-B8DB-CC8C23B78EAE}"/>
              </a:ext>
            </a:extLst>
          </p:cNvPr>
          <p:cNvSpPr txBox="1"/>
          <p:nvPr/>
        </p:nvSpPr>
        <p:spPr>
          <a:xfrm rot="5400000">
            <a:off x="5998298" y="975927"/>
            <a:ext cx="11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EE01E-0A2A-4547-A25B-FE9A39612464}"/>
              </a:ext>
            </a:extLst>
          </p:cNvPr>
          <p:cNvSpPr txBox="1"/>
          <p:nvPr/>
        </p:nvSpPr>
        <p:spPr>
          <a:xfrm>
            <a:off x="5305182" y="1333975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half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723F33-4FC0-48E4-B5A4-2DBDCBF3C95A}"/>
              </a:ext>
            </a:extLst>
          </p:cNvPr>
          <p:cNvSpPr txBox="1"/>
          <p:nvPr/>
        </p:nvSpPr>
        <p:spPr>
          <a:xfrm rot="5400000">
            <a:off x="7112722" y="975927"/>
            <a:ext cx="11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30AE5-BFA7-49A9-8574-999776B45A31}"/>
              </a:ext>
            </a:extLst>
          </p:cNvPr>
          <p:cNvSpPr txBox="1"/>
          <p:nvPr/>
        </p:nvSpPr>
        <p:spPr>
          <a:xfrm>
            <a:off x="6419606" y="1333975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half 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D020EB-17DF-4BBD-ABA4-330732CB4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48100"/>
            <a:ext cx="3424606" cy="310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208424-AB68-47D8-A7E7-322859AFFC9E}"/>
              </a:ext>
            </a:extLst>
          </p:cNvPr>
          <p:cNvSpPr txBox="1"/>
          <p:nvPr/>
        </p:nvSpPr>
        <p:spPr>
          <a:xfrm>
            <a:off x="4383565" y="3998666"/>
            <a:ext cx="4646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intensity varies by resolution, image number, etc., </a:t>
            </a:r>
          </a:p>
          <a:p>
            <a:endParaRPr lang="en-US" b="1" i="1" dirty="0"/>
          </a:p>
          <a:p>
            <a:r>
              <a:rPr lang="en-US" b="1" i="1" dirty="0"/>
              <a:t>Scaling</a:t>
            </a:r>
            <a:r>
              <a:rPr lang="en-US" dirty="0"/>
              <a:t> first needs to put all reflections on the same scale. Inaccurate scaling leads to apparent signal! </a:t>
            </a:r>
          </a:p>
          <a:p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F291FB-BA5C-4C38-81C0-33CE43422E10}"/>
                  </a:ext>
                </a:extLst>
              </p:cNvPr>
              <p:cNvSpPr txBox="1"/>
              <p:nvPr/>
            </p:nvSpPr>
            <p:spPr>
              <a:xfrm>
                <a:off x="5225062" y="5574641"/>
                <a:ext cx="2155230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F291FB-BA5C-4C38-81C0-33CE43422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62" y="5574641"/>
                <a:ext cx="2155230" cy="91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6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 animBg="1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415069-E6D5-48B2-85E7-B3799DB32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93864"/>
                <a:ext cx="7886700" cy="508309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What about correlations between phases?</a:t>
                </a:r>
              </a:p>
              <a:p>
                <a:pPr lvl="1"/>
                <a:r>
                  <a:rPr lang="en-US" sz="2000" dirty="0"/>
                  <a:t>The DW model relates complex structure factors =&gt; predicts the distribution of phase differences.</a:t>
                </a:r>
              </a:p>
              <a:p>
                <a:pPr lvl="1"/>
                <a:r>
                  <a:rPr lang="en-US" sz="2000" dirty="0"/>
                  <a:t>The following is not perfect, as the PYP structures were both refined starting from the same reference.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The double-Wilson model is rotationally invariant</a:t>
                </a:r>
                <a:endParaRPr lang="en-US" sz="1600" dirty="0"/>
              </a:p>
              <a:p>
                <a:r>
                  <a:rPr lang="en-US" sz="2400" dirty="0"/>
                  <a:t>The phase difference,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follows the Von Mises distribution.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415069-E6D5-48B2-85E7-B3799DB32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93864"/>
                <a:ext cx="7886700" cy="5083099"/>
              </a:xfrm>
              <a:blipFill>
                <a:blip r:embed="rId2"/>
                <a:stretch>
                  <a:fillRect l="-1005" t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425E4F-561B-4EB1-A988-700DC5211569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3311451-555F-49E9-9658-34555D23F116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</a:t>
            </a:r>
          </a:p>
        </p:txBody>
      </p:sp>
    </p:spTree>
    <p:extLst>
      <p:ext uri="{BB962C8B-B14F-4D97-AF65-F5344CB8AC3E}">
        <p14:creationId xmlns:p14="http://schemas.microsoft.com/office/powerpoint/2010/main" val="319015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7E0FEF-739A-4032-90A9-D74A372122C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AB53626-D30C-4C18-B941-09218E814AA9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</a:t>
            </a:r>
            <a:r>
              <a:rPr lang="en-US" sz="3200" b="1" dirty="0"/>
              <a:t>3PYP</a:t>
            </a:r>
            <a:r>
              <a:rPr lang="en-US" sz="3200" dirty="0"/>
              <a:t> v 1NWZ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BEBE435-177E-46A5-A49E-D06028A0F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32" y="1259169"/>
            <a:ext cx="38576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EAF0FD-047A-4519-87D5-6A4C73A90322}"/>
              </a:ext>
            </a:extLst>
          </p:cNvPr>
          <p:cNvSpPr txBox="1"/>
          <p:nvPr/>
        </p:nvSpPr>
        <p:spPr>
          <a:xfrm>
            <a:off x="504202" y="4402419"/>
            <a:ext cx="367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are very nice data sets.</a:t>
            </a:r>
          </a:p>
          <a:p>
            <a:r>
              <a:rPr lang="en-US" dirty="0"/>
              <a:t>We’ll truncate at 1.1Å to keep measurement error very small.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C27B4A38-736A-4F3D-A04B-135CE480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1282019"/>
            <a:ext cx="3810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D51895-59BB-44C8-B16E-7A2B70800BB0}"/>
                  </a:ext>
                </a:extLst>
              </p:cNvPr>
              <p:cNvSpPr txBox="1"/>
              <p:nvPr/>
            </p:nvSpPr>
            <p:spPr>
              <a:xfrm>
                <a:off x="4967645" y="4402419"/>
                <a:ext cx="33072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Phases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≥1.1</m:t>
                    </m:r>
                  </m:oMath>
                </a14:m>
                <a:r>
                  <a:rPr lang="en-US" dirty="0"/>
                  <a:t>Å) are strongly correlated.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D51895-59BB-44C8-B16E-7A2B70800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645" y="4402419"/>
                <a:ext cx="3307222" cy="646331"/>
              </a:xfrm>
              <a:prstGeom prst="rect">
                <a:avLst/>
              </a:prstGeom>
              <a:blipFill>
                <a:blip r:embed="rId4"/>
                <a:stretch>
                  <a:fillRect l="-1661" t="-4717" r="-276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1448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C214E8F-D77A-42F4-A54B-205CD4F5D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81"/>
          <a:stretch/>
        </p:blipFill>
        <p:spPr bwMode="auto">
          <a:xfrm>
            <a:off x="776650" y="1071159"/>
            <a:ext cx="7085013" cy="271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D4E38C-88E5-48E9-B267-B7ADFFDBC122}"/>
                  </a:ext>
                </a:extLst>
              </p:cNvPr>
              <p:cNvSpPr txBox="1"/>
              <p:nvPr/>
            </p:nvSpPr>
            <p:spPr>
              <a:xfrm>
                <a:off x="515983" y="3788233"/>
                <a:ext cx="78513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Phase differences are well-described by the corresponding Von Mises distribution.</a:t>
                </a:r>
              </a:p>
              <a:p>
                <a:r>
                  <a:rPr lang="en-US" dirty="0"/>
                  <a:t>(shown here for the 10 bins of largest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Red fit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D4E38C-88E5-48E9-B267-B7ADFFDBC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3" y="3788233"/>
                <a:ext cx="7851368" cy="923330"/>
              </a:xfrm>
              <a:prstGeom prst="rect">
                <a:avLst/>
              </a:prstGeom>
              <a:blipFill>
                <a:blip r:embed="rId3"/>
                <a:stretch>
                  <a:fillRect l="-699" t="-3289" r="-23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16DA27-A377-4E19-ABB0-CFB68B6C471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45EB8DE-92F5-4644-824A-13BDBA94C4B5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</a:t>
            </a:r>
            <a:r>
              <a:rPr lang="en-US" sz="3200" b="1" dirty="0"/>
              <a:t>3PYP</a:t>
            </a:r>
            <a:r>
              <a:rPr lang="en-US" sz="3200" dirty="0"/>
              <a:t> v 1NWZ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55835-BBE4-4BEA-AE2F-C91EED5C8D38}"/>
              </a:ext>
            </a:extLst>
          </p:cNvPr>
          <p:cNvSpPr txBox="1"/>
          <p:nvPr/>
        </p:nvSpPr>
        <p:spPr>
          <a:xfrm>
            <a:off x="603504" y="5084064"/>
            <a:ext cx="4096512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vonmises.pdf(x, E1*E2/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9F796-6905-4A47-BC05-9CF95BE97770}"/>
              </a:ext>
            </a:extLst>
          </p:cNvPr>
          <p:cNvSpPr txBox="1"/>
          <p:nvPr/>
        </p:nvSpPr>
        <p:spPr>
          <a:xfrm>
            <a:off x="5934456" y="6522181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3_Fitting_DW_to_paired_data</a:t>
            </a:r>
          </a:p>
        </p:txBody>
      </p:sp>
    </p:spTree>
    <p:extLst>
      <p:ext uri="{BB962C8B-B14F-4D97-AF65-F5344CB8AC3E}">
        <p14:creationId xmlns:p14="http://schemas.microsoft.com/office/powerpoint/2010/main" val="22912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BCFBE1-67B5-4823-9137-F8255ECEC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435347"/>
              </p:ext>
            </p:extLst>
          </p:nvPr>
        </p:nvGraphicFramePr>
        <p:xfrm>
          <a:off x="628650" y="1128939"/>
          <a:ext cx="68054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853">
                  <a:extLst>
                    <a:ext uri="{9D8B030D-6E8A-4147-A177-3AD203B41FA5}">
                      <a16:colId xmlns:a16="http://schemas.microsoft.com/office/drawing/2014/main" val="965098141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2626431688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659776126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1171253687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2321920953"/>
                    </a:ext>
                  </a:extLst>
                </a:gridCol>
                <a:gridCol w="1338072">
                  <a:extLst>
                    <a:ext uri="{9D8B030D-6E8A-4147-A177-3AD203B41FA5}">
                      <a16:colId xmlns:a16="http://schemas.microsoft.com/office/drawing/2014/main" val="65592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4KJK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4PST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4KJK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0.90, 0.43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0.95, 0.01</a:t>
                      </a:r>
                    </a:p>
                  </a:txBody>
                  <a:tcPr>
                    <a:solidFill>
                      <a:srgbClr val="EB74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0.88, 0.51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 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3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4KJJ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0.88, 0.26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0.93, 0.16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 </a:t>
                      </a:r>
                      <a:r>
                        <a:rPr lang="en-US" dirty="0" err="1"/>
                        <a:t>cryo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0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4PST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0.89, 0.22</a:t>
                      </a:r>
                    </a:p>
                  </a:txBody>
                  <a:tcPr>
                    <a:solidFill>
                      <a:srgbClr val="B676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2005 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65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4PSS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 </a:t>
                      </a:r>
                      <a:r>
                        <a:rPr lang="en-US" dirty="0" err="1"/>
                        <a:t>cryo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8044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F1D34C-78D9-470B-A003-E726DBBEEA40}"/>
              </a:ext>
            </a:extLst>
          </p:cNvPr>
          <p:cNvSpPr txBox="1"/>
          <p:nvPr/>
        </p:nvSpPr>
        <p:spPr>
          <a:xfrm>
            <a:off x="7217555" y="6273225"/>
            <a:ext cx="2340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4KJK, 4KJJ cut to 1.5Å</a:t>
            </a:r>
          </a:p>
          <a:p>
            <a:r>
              <a:rPr lang="en-US" sz="1600" dirty="0"/>
              <a:t>all else cut to 1.2Å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11D143-D4F7-47C2-8303-9017614F9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3731551"/>
            <a:ext cx="7097214" cy="199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6EE729-0439-4863-BF4B-05F96510E5AC}"/>
                  </a:ext>
                </a:extLst>
              </p:cNvPr>
              <p:cNvSpPr txBox="1"/>
              <p:nvPr/>
            </p:nvSpPr>
            <p:spPr>
              <a:xfrm>
                <a:off x="409575" y="5729061"/>
                <a:ext cx="223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fit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6EE729-0439-4863-BF4B-05F96510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5729061"/>
                <a:ext cx="2236470" cy="369332"/>
              </a:xfrm>
              <a:prstGeom prst="rect">
                <a:avLst/>
              </a:prstGeom>
              <a:blipFill>
                <a:blip r:embed="rId3"/>
                <a:stretch>
                  <a:fillRect l="-218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4560F56-9AB4-4574-BF88-AF3F916502EF}"/>
              </a:ext>
            </a:extLst>
          </p:cNvPr>
          <p:cNvSpPr/>
          <p:nvPr/>
        </p:nvSpPr>
        <p:spPr>
          <a:xfrm>
            <a:off x="4963886" y="2249424"/>
            <a:ext cx="1132114" cy="368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EF773-1F89-4DF2-A500-1DC4C773A71F}"/>
              </a:ext>
            </a:extLst>
          </p:cNvPr>
          <p:cNvSpPr txBox="1"/>
          <p:nvPr/>
        </p:nvSpPr>
        <p:spPr>
          <a:xfrm>
            <a:off x="307848" y="6334780"/>
            <a:ext cx="578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Keedy, </a:t>
            </a:r>
            <a:r>
              <a:rPr lang="en-US" sz="1400" i="1" u="sng" dirty="0"/>
              <a:t>Structure</a:t>
            </a:r>
            <a:r>
              <a:rPr lang="en-US" sz="1400" u="sng" dirty="0"/>
              <a:t>, 2013</a:t>
            </a:r>
            <a:endParaRPr lang="en-US" sz="1400" u="sng" dirty="0">
              <a:hlinkClick r:id="rId4"/>
            </a:endParaRPr>
          </a:p>
          <a:p>
            <a:r>
              <a:rPr lang="en-US" sz="1400" dirty="0">
                <a:hlinkClick r:id="rId4"/>
              </a:rPr>
              <a:t>https://www.sciencedirect.com/science/article/pii/S0969212614001403</a:t>
            </a:r>
            <a:r>
              <a:rPr lang="en-US" sz="1400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CFD437-53ED-4D1B-96FC-1F5DB97C375C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AAB98644-6B39-4B3C-90E7-D046A986CE2D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Comparison: DHFR (RT, </a:t>
            </a:r>
            <a:r>
              <a:rPr lang="en-US" sz="3200" dirty="0" err="1"/>
              <a:t>cryo</a:t>
            </a:r>
            <a:r>
              <a:rPr lang="en-US" sz="32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DF9BC1-6921-4F5A-BCBD-1281F356EDAE}"/>
                  </a:ext>
                </a:extLst>
              </p:cNvPr>
              <p:cNvSpPr txBox="1"/>
              <p:nvPr/>
            </p:nvSpPr>
            <p:spPr>
              <a:xfrm>
                <a:off x="5888052" y="554838"/>
                <a:ext cx="1931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Luzzati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DF9BC1-6921-4F5A-BCBD-1281F35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052" y="554838"/>
                <a:ext cx="1931349" cy="369332"/>
              </a:xfrm>
              <a:prstGeom prst="rect">
                <a:avLst/>
              </a:prstGeom>
              <a:blipFill>
                <a:blip r:embed="rId5"/>
                <a:stretch>
                  <a:fillRect l="-28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167771-7B75-498B-ADE9-5ADDB1A93524}"/>
              </a:ext>
            </a:extLst>
          </p:cNvPr>
          <p:cNvCxnSpPr/>
          <p:nvPr/>
        </p:nvCxnSpPr>
        <p:spPr>
          <a:xfrm flipH="1">
            <a:off x="5999148" y="940037"/>
            <a:ext cx="333286" cy="56447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4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7FBE06-B15E-4752-9217-695A8277B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335065"/>
              </p:ext>
            </p:extLst>
          </p:nvPr>
        </p:nvGraphicFramePr>
        <p:xfrm>
          <a:off x="628649" y="1578737"/>
          <a:ext cx="7886702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16">
                  <a:extLst>
                    <a:ext uri="{9D8B030D-6E8A-4147-A177-3AD203B41FA5}">
                      <a16:colId xmlns:a16="http://schemas.microsoft.com/office/drawing/2014/main" val="3853453461"/>
                    </a:ext>
                  </a:extLst>
                </a:gridCol>
                <a:gridCol w="1750423">
                  <a:extLst>
                    <a:ext uri="{9D8B030D-6E8A-4147-A177-3AD203B41FA5}">
                      <a16:colId xmlns:a16="http://schemas.microsoft.com/office/drawing/2014/main" val="411978836"/>
                    </a:ext>
                  </a:extLst>
                </a:gridCol>
                <a:gridCol w="592182">
                  <a:extLst>
                    <a:ext uri="{9D8B030D-6E8A-4147-A177-3AD203B41FA5}">
                      <a16:colId xmlns:a16="http://schemas.microsoft.com/office/drawing/2014/main" val="1099240601"/>
                    </a:ext>
                  </a:extLst>
                </a:gridCol>
                <a:gridCol w="636597">
                  <a:extLst>
                    <a:ext uri="{9D8B030D-6E8A-4147-A177-3AD203B41FA5}">
                      <a16:colId xmlns:a16="http://schemas.microsoft.com/office/drawing/2014/main" val="3607515082"/>
                    </a:ext>
                  </a:extLst>
                </a:gridCol>
                <a:gridCol w="1235746">
                  <a:extLst>
                    <a:ext uri="{9D8B030D-6E8A-4147-A177-3AD203B41FA5}">
                      <a16:colId xmlns:a16="http://schemas.microsoft.com/office/drawing/2014/main" val="2954190769"/>
                    </a:ext>
                  </a:extLst>
                </a:gridCol>
                <a:gridCol w="3420838">
                  <a:extLst>
                    <a:ext uri="{9D8B030D-6E8A-4147-A177-3AD203B41FA5}">
                      <a16:colId xmlns:a16="http://schemas.microsoft.com/office/drawing/2014/main" val="151390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Dataset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/>
                        <a:t>Res.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(5KVX, 5KW3)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1.7Å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Thaumatin (100K, 278K)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5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(2VWR, 5E1Y)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1.35Å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LNX2/PDZ2 (100K, 277K)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7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(3PYP, 1NWZ)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1.1Å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PYP (</a:t>
                      </a:r>
                      <a:r>
                        <a:rPr lang="en-US" sz="1600" dirty="0" err="1"/>
                        <a:t>cryotrapped</a:t>
                      </a:r>
                      <a:r>
                        <a:rPr lang="en-US" sz="1600" dirty="0"/>
                        <a:t> lit, dark, both 100K)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0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(1NWZ, 1OTB)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1.2Å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PYP (100K, 295K)*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7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(4EUL, GFP_1.37A)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(4EUL, GFP</a:t>
                      </a:r>
                      <a:r>
                        <a:rPr lang="en-US" sz="1600" baseline="-25000" dirty="0"/>
                        <a:t>PHENIX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0.66</a:t>
                      </a:r>
                    </a:p>
                    <a:p>
                      <a:r>
                        <a:rPr lang="en-US" sz="16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  <a:p>
                      <a:r>
                        <a:rPr lang="en-US" sz="16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1.8Å</a:t>
                      </a:r>
                    </a:p>
                    <a:p>
                      <a:r>
                        <a:rPr lang="en-US" sz="1600" dirty="0"/>
                        <a:t>Cut to 1.6Å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GFP (100K, 277K**)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5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DHFR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Cut to 1.2Å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(see previous slide)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2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HEWL/</a:t>
                      </a:r>
                      <a:r>
                        <a:rPr lang="en-US" sz="1600" dirty="0" err="1"/>
                        <a:t>NaI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anom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1.26Å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NECAT_HEWL_RT_NaI_82_XDS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146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8FC120-F619-4AFC-8646-F8A157D65BAC}"/>
              </a:ext>
            </a:extLst>
          </p:cNvPr>
          <p:cNvSpPr txBox="1"/>
          <p:nvPr/>
        </p:nvSpPr>
        <p:spPr>
          <a:xfrm>
            <a:off x="628650" y="6122126"/>
            <a:ext cx="3943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*31.9 v 35.3% solvent (1NWZ/1OTB)</a:t>
            </a:r>
          </a:p>
          <a:p>
            <a:r>
              <a:rPr lang="en-US" sz="1400" dirty="0"/>
              <a:t>**RT data set looks rather crappy; second row using “Filtered” FPs from PHENIX refinement MTZ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Summary of </a:t>
            </a:r>
            <a:r>
              <a:rPr lang="en-US" sz="3200" i="1" dirty="0"/>
              <a:t>(a</a:t>
            </a:r>
            <a:r>
              <a:rPr lang="en-US" sz="3200" dirty="0"/>
              <a:t>, </a:t>
            </a:r>
            <a:r>
              <a:rPr lang="en-US" sz="3200" i="1" dirty="0"/>
              <a:t>b</a:t>
            </a:r>
            <a:r>
              <a:rPr lang="en-US" sz="3200" dirty="0"/>
              <a:t>) estimates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BEA4B-CEFC-4B41-93EE-9661DC636710}"/>
              </a:ext>
            </a:extLst>
          </p:cNvPr>
          <p:cNvSpPr txBox="1"/>
          <p:nvPr/>
        </p:nvSpPr>
        <p:spPr>
          <a:xfrm>
            <a:off x="5253135" y="6055567"/>
            <a:ext cx="366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look at correlation of these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with </a:t>
            </a:r>
            <a:r>
              <a:rPr lang="en-US" dirty="0" err="1"/>
              <a:t>uc’s</a:t>
            </a:r>
            <a:r>
              <a:rPr lang="en-US" dirty="0"/>
              <a:t> in </a:t>
            </a:r>
            <a:r>
              <a:rPr lang="en-US" dirty="0" err="1"/>
              <a:t>Mpro</a:t>
            </a:r>
            <a:r>
              <a:rPr lang="en-US" dirty="0"/>
              <a:t> dataset.</a:t>
            </a:r>
          </a:p>
        </p:txBody>
      </p:sp>
    </p:spTree>
    <p:extLst>
      <p:ext uri="{BB962C8B-B14F-4D97-AF65-F5344CB8AC3E}">
        <p14:creationId xmlns:p14="http://schemas.microsoft.com/office/powerpoint/2010/main" val="1262493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In the DW model, the real and imaginary components of two data sets are both modeled as correlated random walks: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for a 2D random walk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steps each with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along each dimension.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773" t="-121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model—math summary!</a:t>
            </a:r>
          </a:p>
        </p:txBody>
      </p:sp>
    </p:spTree>
    <p:extLst>
      <p:ext uri="{BB962C8B-B14F-4D97-AF65-F5344CB8AC3E}">
        <p14:creationId xmlns:p14="http://schemas.microsoft.com/office/powerpoint/2010/main" val="2583831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In the DW model, the real and imaginary components of two data sets are both modeled as correlated random walks: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p>
                                      </m:s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for a 2D random walk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steps each with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along each dimension.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𝑫𝑾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governs the correlation between datasets.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773" t="-121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model—math summary!</a:t>
            </a:r>
          </a:p>
        </p:txBody>
      </p:sp>
    </p:spTree>
    <p:extLst>
      <p:ext uri="{BB962C8B-B14F-4D97-AF65-F5344CB8AC3E}">
        <p14:creationId xmlns:p14="http://schemas.microsoft.com/office/powerpoint/2010/main" val="457030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centric reflections,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Note that the ½ disappears,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2000" dirty="0"/>
                  <a:t> can be thought of as the sum of a random walk in the complex plane added to its own complex conjugate.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773" t="-1213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D48960A-A366-4AF5-87D6-8BE32EC67958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Double-Wilson model—math summary!</a:t>
            </a:r>
          </a:p>
        </p:txBody>
      </p:sp>
    </p:spTree>
    <p:extLst>
      <p:ext uri="{BB962C8B-B14F-4D97-AF65-F5344CB8AC3E}">
        <p14:creationId xmlns:p14="http://schemas.microsoft.com/office/powerpoint/2010/main" val="3038474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We could arbitrarily expand this, e.g.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𝑅𝑒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𝐹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𝐵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𝑅𝑒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𝐹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𝐼𝑚</m:t>
                                            </m:r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𝐼𝑚</m:t>
                                            </m:r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/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etc.</a:t>
                </a:r>
              </a:p>
              <a:p>
                <a:pPr marL="0" indent="0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:r>
                  <a:rPr lang="en-US" sz="2000" dirty="0"/>
                  <a:t>This is a joint distribution, we can calculate the distribution along slices that is, the distribution </a:t>
                </a:r>
                <a:r>
                  <a:rPr lang="en-US" sz="2000" i="1" dirty="0"/>
                  <a:t>given</a:t>
                </a:r>
                <a:r>
                  <a:rPr lang="en-US" sz="2000" dirty="0"/>
                  <a:t> the value of a variable.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773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Many</a:t>
            </a:r>
            <a:r>
              <a:rPr lang="en-US" sz="3200" dirty="0"/>
              <a:t>-Wilson model</a:t>
            </a:r>
          </a:p>
        </p:txBody>
      </p:sp>
    </p:spTree>
    <p:extLst>
      <p:ext uri="{BB962C8B-B14F-4D97-AF65-F5344CB8AC3E}">
        <p14:creationId xmlns:p14="http://schemas.microsoft.com/office/powerpoint/2010/main" val="227286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We could arbitrarily expand this, e.g.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𝑅𝑒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𝐹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𝐵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𝑅𝑒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𝐹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𝐼𝑚</m:t>
                                            </m:r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𝐼𝑚</m:t>
                                            </m:r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/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etc.</a:t>
                </a:r>
              </a:p>
              <a:p>
                <a:pPr marL="0" indent="0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:r>
                  <a:rPr lang="en-US" sz="2000" dirty="0"/>
                  <a:t>This is a joint distribution, we can calculate the distribution along slices that is, the distribution </a:t>
                </a:r>
                <a:r>
                  <a:rPr lang="en-US" sz="2000" i="1" dirty="0"/>
                  <a:t>given</a:t>
                </a:r>
                <a:r>
                  <a:rPr lang="en-US" sz="2000" dirty="0"/>
                  <a:t> the value of a variable.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D7881-3223-492E-9812-A406F3A05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1564"/>
                <a:ext cx="7886700" cy="5532115"/>
              </a:xfrm>
              <a:blipFill>
                <a:blip r:embed="rId2"/>
                <a:stretch>
                  <a:fillRect l="-773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B4B5EF-626C-4571-B112-31971805C4C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98826AF-D4EA-474C-BE2E-77726422EAF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Many</a:t>
            </a:r>
            <a:r>
              <a:rPr lang="en-US" sz="3200" dirty="0"/>
              <a:t>-Wilson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CAE03-8016-488A-B2D4-134CF307C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1069853"/>
            <a:ext cx="8943975" cy="518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5311C1-3819-44F4-9AB3-11E7E4CED48F}"/>
              </a:ext>
            </a:extLst>
          </p:cNvPr>
          <p:cNvSpPr/>
          <p:nvPr/>
        </p:nvSpPr>
        <p:spPr>
          <a:xfrm>
            <a:off x="333286" y="4597637"/>
            <a:ext cx="8710701" cy="1653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7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6794-8621-4172-A913-AB5FEAA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3552"/>
            <a:ext cx="7886700" cy="177485"/>
          </a:xfrm>
        </p:spPr>
        <p:txBody>
          <a:bodyPr>
            <a:noAutofit/>
          </a:bodyPr>
          <a:lstStyle/>
          <a:p>
            <a:r>
              <a:rPr lang="en-US" sz="3200" dirty="0"/>
              <a:t>Analysis: the real challenges (2)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8EF123B-43D0-4625-A75B-0E1DDF4C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3" y="915937"/>
            <a:ext cx="3700277" cy="2787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BE82B-24A9-427D-A097-A05551AABAFB}"/>
              </a:ext>
            </a:extLst>
          </p:cNvPr>
          <p:cNvSpPr txBox="1"/>
          <p:nvPr/>
        </p:nvSpPr>
        <p:spPr>
          <a:xfrm>
            <a:off x="4383565" y="1867827"/>
            <a:ext cx="4441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Measures the correlation between differences in structure factors which are equivalent </a:t>
            </a:r>
            <a:r>
              <a:rPr lang="en-US" i="1" dirty="0"/>
              <a:t>without </a:t>
            </a:r>
            <a:r>
              <a:rPr lang="en-US" dirty="0"/>
              <a:t>electric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But</a:t>
            </a:r>
            <a:r>
              <a:rPr lang="en-US" dirty="0"/>
              <a:t>, they are strongly correlated (</a:t>
            </a:r>
            <a:r>
              <a:rPr lang="en-US" b="1" dirty="0">
                <a:solidFill>
                  <a:srgbClr val="002EC0"/>
                </a:solidFill>
              </a:rPr>
              <a:t>blue</a:t>
            </a:r>
            <a:r>
              <a:rPr lang="en-US" dirty="0"/>
              <a:t>) without field. 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025E097-B6FF-4D51-9985-2E95023293EC}"/>
              </a:ext>
            </a:extLst>
          </p:cNvPr>
          <p:cNvSpPr/>
          <p:nvPr/>
        </p:nvSpPr>
        <p:spPr>
          <a:xfrm rot="10800000">
            <a:off x="1336429" y="1580824"/>
            <a:ext cx="301451" cy="728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05D01BC-02B9-4E0C-997C-1DF09E102997}"/>
              </a:ext>
            </a:extLst>
          </p:cNvPr>
          <p:cNvSpPr/>
          <p:nvPr/>
        </p:nvSpPr>
        <p:spPr>
          <a:xfrm rot="10800000">
            <a:off x="1336427" y="1316332"/>
            <a:ext cx="301451" cy="255362"/>
          </a:xfrm>
          <a:prstGeom prst="downArrow">
            <a:avLst/>
          </a:prstGeom>
          <a:solidFill>
            <a:srgbClr val="F84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F2F933-CF20-4183-A1E9-CECA232D5789}"/>
              </a:ext>
            </a:extLst>
          </p:cNvPr>
          <p:cNvCxnSpPr/>
          <p:nvPr/>
        </p:nvCxnSpPr>
        <p:spPr>
          <a:xfrm>
            <a:off x="683288" y="2309469"/>
            <a:ext cx="2622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DE2DCF-2161-4CAA-A262-C34DD7A6B53E}"/>
              </a:ext>
            </a:extLst>
          </p:cNvPr>
          <p:cNvSpPr txBox="1"/>
          <p:nvPr/>
        </p:nvSpPr>
        <p:spPr>
          <a:xfrm>
            <a:off x="1497204" y="3457633"/>
            <a:ext cx="14469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Resolution </a:t>
            </a:r>
            <a:r>
              <a:rPr lang="en-US" sz="1400" dirty="0"/>
              <a:t>(Å)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AA4B4B-2B9A-4BC7-92F2-0387C5F9CDE0}"/>
                  </a:ext>
                </a:extLst>
              </p:cNvPr>
              <p:cNvSpPr txBox="1"/>
              <p:nvPr/>
            </p:nvSpPr>
            <p:spPr>
              <a:xfrm>
                <a:off x="5105157" y="868205"/>
                <a:ext cx="2870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AA4B4B-2B9A-4BC7-92F2-0387C5F9C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157" y="868205"/>
                <a:ext cx="287019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A622F5-4A4F-4834-B8DB-CC8C23B78EAE}"/>
              </a:ext>
            </a:extLst>
          </p:cNvPr>
          <p:cNvSpPr txBox="1"/>
          <p:nvPr/>
        </p:nvSpPr>
        <p:spPr>
          <a:xfrm rot="5400000">
            <a:off x="5998298" y="975927"/>
            <a:ext cx="11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EE01E-0A2A-4547-A25B-FE9A39612464}"/>
              </a:ext>
            </a:extLst>
          </p:cNvPr>
          <p:cNvSpPr txBox="1"/>
          <p:nvPr/>
        </p:nvSpPr>
        <p:spPr>
          <a:xfrm>
            <a:off x="5305182" y="1333975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half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723F33-4FC0-48E4-B5A4-2DBDCBF3C95A}"/>
              </a:ext>
            </a:extLst>
          </p:cNvPr>
          <p:cNvSpPr txBox="1"/>
          <p:nvPr/>
        </p:nvSpPr>
        <p:spPr>
          <a:xfrm rot="5400000">
            <a:off x="7112722" y="975927"/>
            <a:ext cx="11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30AE5-BFA7-49A9-8574-999776B45A31}"/>
              </a:ext>
            </a:extLst>
          </p:cNvPr>
          <p:cNvSpPr txBox="1"/>
          <p:nvPr/>
        </p:nvSpPr>
        <p:spPr>
          <a:xfrm>
            <a:off x="6419606" y="1333975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half 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D020EB-17DF-4BBD-ABA4-330732CB4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48100"/>
            <a:ext cx="3424606" cy="310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208424-AB68-47D8-A7E7-322859AFFC9E}"/>
              </a:ext>
            </a:extLst>
          </p:cNvPr>
          <p:cNvSpPr txBox="1"/>
          <p:nvPr/>
        </p:nvSpPr>
        <p:spPr>
          <a:xfrm>
            <a:off x="4383565" y="3998666"/>
            <a:ext cx="46461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intensity varies by resolution, image number, etc., </a:t>
            </a:r>
          </a:p>
          <a:p>
            <a:endParaRPr lang="en-US" b="1" i="1" dirty="0"/>
          </a:p>
          <a:p>
            <a:r>
              <a:rPr lang="en-US" b="1" i="1" dirty="0"/>
              <a:t>Scaling</a:t>
            </a:r>
            <a:r>
              <a:rPr lang="en-US" dirty="0"/>
              <a:t> first needs to put all reflections on the same scale. Inaccurate scaling leads to apparent signal! </a:t>
            </a:r>
          </a:p>
          <a:p>
            <a:endParaRPr lang="en-US" b="1" i="1" dirty="0"/>
          </a:p>
          <a:p>
            <a:r>
              <a:rPr lang="en-US" b="1" dirty="0"/>
              <a:t>Key to scaling</a:t>
            </a:r>
            <a:r>
              <a:rPr lang="en-US" b="1" i="1" dirty="0"/>
              <a:t>: </a:t>
            </a:r>
            <a:r>
              <a:rPr lang="en-US" dirty="0"/>
              <a:t>comparing redundant observations</a:t>
            </a:r>
            <a:r>
              <a:rPr lang="en-US" b="1" i="1" dirty="0"/>
              <a:t>—</a:t>
            </a:r>
            <a:r>
              <a:rPr lang="en-US" b="1" dirty="0"/>
              <a:t>a problem for EF-X.</a:t>
            </a:r>
          </a:p>
        </p:txBody>
      </p:sp>
    </p:spTree>
    <p:extLst>
      <p:ext uri="{BB962C8B-B14F-4D97-AF65-F5344CB8AC3E}">
        <p14:creationId xmlns:p14="http://schemas.microsoft.com/office/powerpoint/2010/main" val="25870542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3A9B49-C2E7-47FA-8A75-D646A336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89974"/>
            <a:ext cx="4409452" cy="430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A5690E-72FA-431A-84AC-234ECE38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70" y="1652271"/>
            <a:ext cx="2978076" cy="177672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E07A98-7A40-424D-BE5B-B09877354977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3A9B13B-6D07-4104-BA5B-D287DE164C45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For example, 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92211-0D49-407A-8D44-20E6C51CBCBC}"/>
              </a:ext>
            </a:extLst>
          </p:cNvPr>
          <p:cNvSpPr txBox="1"/>
          <p:nvPr/>
        </p:nvSpPr>
        <p:spPr>
          <a:xfrm>
            <a:off x="247828" y="965675"/>
            <a:ext cx="819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 ON and OFF data sets from the same crystal, and a synchrotron reference data sets. Then one can assume: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CA63C7-34C3-4A85-B8B2-1331A8B71479}"/>
                  </a:ext>
                </a:extLst>
              </p:cNvPr>
              <p:cNvSpPr txBox="1"/>
              <p:nvPr/>
            </p:nvSpPr>
            <p:spPr>
              <a:xfrm>
                <a:off x="628650" y="3469265"/>
                <a:ext cx="52935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(note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if the only thing relating ON and OFF is their correlation with the reference data set!)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CA63C7-34C3-4A85-B8B2-1331A8B71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469265"/>
                <a:ext cx="5293586" cy="1200329"/>
              </a:xfrm>
              <a:prstGeom prst="rect">
                <a:avLst/>
              </a:prstGeom>
              <a:blipFill>
                <a:blip r:embed="rId4"/>
                <a:stretch>
                  <a:fillRect l="-922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1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3A9B49-C2E7-47FA-8A75-D646A336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89974"/>
            <a:ext cx="4409452" cy="430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A5690E-72FA-431A-84AC-234ECE38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70" y="1652271"/>
            <a:ext cx="2978076" cy="177672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E07A98-7A40-424D-BE5B-B09877354977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3A9B13B-6D07-4104-BA5B-D287DE164C45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723143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For example, 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92211-0D49-407A-8D44-20E6C51CBCBC}"/>
              </a:ext>
            </a:extLst>
          </p:cNvPr>
          <p:cNvSpPr txBox="1"/>
          <p:nvPr/>
        </p:nvSpPr>
        <p:spPr>
          <a:xfrm>
            <a:off x="247828" y="965675"/>
            <a:ext cx="81954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 ON and OFF data sets from the same crystal, and a synchrotron reference data sets. Then one can assume: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3A8269-359A-4404-8B67-D3C881903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168769"/>
            <a:ext cx="4409453" cy="384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CEFA42-82C4-464C-87BC-684562CB9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744" y="4453407"/>
            <a:ext cx="3910250" cy="1307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E90343-9FE8-467E-A028-3F6F9820FCAF}"/>
                  </a:ext>
                </a:extLst>
              </p:cNvPr>
              <p:cNvSpPr txBox="1"/>
              <p:nvPr/>
            </p:nvSpPr>
            <p:spPr>
              <a:xfrm>
                <a:off x="4127619" y="5989195"/>
                <a:ext cx="3418317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1|3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E90343-9FE8-467E-A028-3F6F9820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619" y="5989195"/>
                <a:ext cx="3418317" cy="3942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6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7059D7-FD56-4EBE-8992-9F79A1829A50}"/>
              </a:ext>
            </a:extLst>
          </p:cNvPr>
          <p:cNvSpPr/>
          <p:nvPr/>
        </p:nvSpPr>
        <p:spPr>
          <a:xfrm>
            <a:off x="3973794" y="2657742"/>
            <a:ext cx="2777384" cy="2811566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080A7-BB55-4486-949A-22FB09CF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9776"/>
            <a:ext cx="7886700" cy="207442"/>
          </a:xfrm>
        </p:spPr>
        <p:txBody>
          <a:bodyPr>
            <a:noAutofit/>
          </a:bodyPr>
          <a:lstStyle/>
          <a:p>
            <a:r>
              <a:rPr lang="en-US" sz="2800" dirty="0"/>
              <a:t>General EF-X time series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344BA-0931-462E-BE3F-DDF5765193E8}"/>
              </a:ext>
            </a:extLst>
          </p:cNvPr>
          <p:cNvSpPr txBox="1"/>
          <p:nvPr/>
        </p:nvSpPr>
        <p:spPr>
          <a:xfrm>
            <a:off x="482082" y="1070982"/>
            <a:ext cx="76220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a general EF-X experiment, we can expect correlations </a:t>
            </a:r>
            <a:r>
              <a:rPr lang="en-US" sz="2000" i="1" dirty="0"/>
              <a:t>over time</a:t>
            </a:r>
            <a:r>
              <a:rPr lang="en-US" sz="2000" dirty="0"/>
              <a:t> and </a:t>
            </a:r>
          </a:p>
          <a:p>
            <a:r>
              <a:rPr lang="en-US" sz="2000" i="1" dirty="0"/>
              <a:t>between broken-symmetry</a:t>
            </a:r>
            <a:r>
              <a:rPr lang="en-US" sz="2000" dirty="0"/>
              <a:t> </a:t>
            </a:r>
            <a:r>
              <a:rPr lang="en-US" sz="2000" i="1" dirty="0"/>
              <a:t>mates.</a:t>
            </a:r>
            <a:r>
              <a:rPr lang="en-US" sz="2000" dirty="0"/>
              <a:t> </a:t>
            </a:r>
          </a:p>
          <a:p>
            <a:endParaRPr lang="en-US" sz="2000" i="1" dirty="0"/>
          </a:p>
          <a:p>
            <a:r>
              <a:rPr lang="en-US" sz="2000" dirty="0"/>
              <a:t>One can represent that by the following conditional dependences: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26ED21-216B-4829-9E3D-C5B538B43F17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283E7B-7139-4F75-87C8-63BE3DE6D016}"/>
              </a:ext>
            </a:extLst>
          </p:cNvPr>
          <p:cNvSpPr txBox="1"/>
          <p:nvPr/>
        </p:nvSpPr>
        <p:spPr>
          <a:xfrm>
            <a:off x="482082" y="5934670"/>
            <a:ext cx="5195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Kevin would call this a Directed Acyclic Graph</a:t>
            </a:r>
          </a:p>
          <a:p>
            <a:r>
              <a:rPr lang="en-US" dirty="0"/>
              <a:t>(Murphy provides the mean and variance of the corresponding multivariate normal)</a:t>
            </a:r>
          </a:p>
        </p:txBody>
      </p:sp>
      <p:pic>
        <p:nvPicPr>
          <p:cNvPr id="10" name="Picture 9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EF3B9CB4-CB4C-4DB3-873F-D78888B5C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1" y="2848185"/>
            <a:ext cx="4264255" cy="2216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12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5DCEE1-AC7F-48EB-B1BC-477749C18622}"/>
              </a:ext>
            </a:extLst>
          </p:cNvPr>
          <p:cNvGrpSpPr/>
          <p:nvPr/>
        </p:nvGrpSpPr>
        <p:grpSpPr>
          <a:xfrm>
            <a:off x="7452852" y="5032545"/>
            <a:ext cx="1305232" cy="1602829"/>
            <a:chOff x="8219768" y="5255171"/>
            <a:chExt cx="1305232" cy="1602829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0CDD0AF0-3D61-4C47-A9DF-BBC5E2470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3168" y="6086168"/>
              <a:ext cx="771832" cy="771832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CF51DDC-4366-4E08-A815-ABE83190B34A}"/>
                </a:ext>
              </a:extLst>
            </p:cNvPr>
            <p:cNvCxnSpPr/>
            <p:nvPr/>
          </p:nvCxnSpPr>
          <p:spPr>
            <a:xfrm flipV="1">
              <a:off x="8219768" y="5476568"/>
              <a:ext cx="1022555" cy="10225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84A55C-C3FE-43F3-81CD-BB4BC8227423}"/>
                </a:ext>
              </a:extLst>
            </p:cNvPr>
            <p:cNvSpPr txBox="1"/>
            <p:nvPr/>
          </p:nvSpPr>
          <p:spPr>
            <a:xfrm>
              <a:off x="8233793" y="5255171"/>
              <a:ext cx="4972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25207B6-2CD0-4F15-B06F-32AC69FE74C6}"/>
              </a:ext>
            </a:extLst>
          </p:cNvPr>
          <p:cNvSpPr txBox="1"/>
          <p:nvPr/>
        </p:nvSpPr>
        <p:spPr>
          <a:xfrm>
            <a:off x="1671484" y="6311899"/>
            <a:ext cx="536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https://in.pinterest.com/pin/44473115054533313/</a:t>
            </a:r>
            <a:r>
              <a:rPr lang="en-US" dirty="0"/>
              <a:t> </a:t>
            </a:r>
          </a:p>
        </p:txBody>
      </p:sp>
      <p:pic>
        <p:nvPicPr>
          <p:cNvPr id="10" name="Picture 9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6C856C5D-5F3C-42DA-BF98-EBE2B8CFC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12" y="1649802"/>
            <a:ext cx="2061530" cy="36831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BF9926-B553-494E-ABDF-56E9B444CE4C}"/>
              </a:ext>
            </a:extLst>
          </p:cNvPr>
          <p:cNvSpPr txBox="1"/>
          <p:nvPr/>
        </p:nvSpPr>
        <p:spPr>
          <a:xfrm>
            <a:off x="4670323" y="1248697"/>
            <a:ext cx="395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also model unit cell variation in the OFF structure factors using a stochastic process.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95C11F8-A656-4A4F-A992-39386ADA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9776"/>
            <a:ext cx="7886700" cy="207442"/>
          </a:xfrm>
        </p:spPr>
        <p:txBody>
          <a:bodyPr>
            <a:noAutofit/>
          </a:bodyPr>
          <a:lstStyle/>
          <a:p>
            <a:r>
              <a:rPr lang="en-US" sz="2800" dirty="0"/>
              <a:t>Fragment screens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AAEFC0-B5AF-4BFA-BCBD-FF6822BC5374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91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7D16-9FCE-43C2-9209-9743B595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503"/>
            <a:ext cx="7886700" cy="224534"/>
          </a:xfrm>
        </p:spPr>
        <p:txBody>
          <a:bodyPr>
            <a:no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1687-5F29-40A5-9DBF-23A55C90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5675"/>
            <a:ext cx="7886700" cy="5211288"/>
          </a:xfrm>
        </p:spPr>
        <p:txBody>
          <a:bodyPr>
            <a:normAutofit/>
          </a:bodyPr>
          <a:lstStyle/>
          <a:p>
            <a:pPr marL="282575" indent="-282575">
              <a:buAutoNum type="arabicPeriod"/>
            </a:pPr>
            <a:r>
              <a:rPr lang="en-US" sz="2400" dirty="0"/>
              <a:t>Single datasets: the Wilson distribution</a:t>
            </a:r>
          </a:p>
          <a:p>
            <a:pPr marL="282575" indent="-282575">
              <a:buAutoNum type="arabicPeriod"/>
            </a:pPr>
            <a:r>
              <a:rPr lang="en-US" sz="2400" dirty="0"/>
              <a:t>Careless: 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a Bayesian formalism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with variational inference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using the Wilson distribution as a prior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Is the Double-Wilson model realistic?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b="1" dirty="0"/>
              <a:t>Better priors with reference data?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Time-resolved crystallography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pairs of structure factors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general case</a:t>
            </a:r>
          </a:p>
        </p:txBody>
      </p:sp>
    </p:spTree>
    <p:extLst>
      <p:ext uri="{BB962C8B-B14F-4D97-AF65-F5344CB8AC3E}">
        <p14:creationId xmlns:p14="http://schemas.microsoft.com/office/powerpoint/2010/main" val="9023268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09C50EE-4853-4590-B6E9-5B2E25FEA596}"/>
              </a:ext>
            </a:extLst>
          </p:cNvPr>
          <p:cNvSpPr txBox="1"/>
          <p:nvPr/>
        </p:nvSpPr>
        <p:spPr>
          <a:xfrm>
            <a:off x="50242" y="6198480"/>
            <a:ext cx="6217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https://github.com/Hekstra-Lab/careless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https://www.biorxiv.org/content/10.1101/2021.01.05.425510v1</a:t>
            </a:r>
            <a:r>
              <a:rPr lang="en-US" dirty="0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6CF217-DA22-41D3-8E91-2A2DED23F2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C83F59B-4BA7-4599-9714-75E2662459FD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C58D1-F1C9-4528-A04A-3F4870041236}"/>
                  </a:ext>
                </a:extLst>
              </p:cNvPr>
              <p:cNvSpPr txBox="1"/>
              <p:nvPr/>
            </p:nvSpPr>
            <p:spPr>
              <a:xfrm>
                <a:off x="358923" y="948583"/>
                <a:ext cx="82210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Careless does not optimize point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but the mean and standard deviation of a probability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(given the data and the prior).</a:t>
                </a:r>
              </a:p>
              <a:p>
                <a:endParaRPr lang="en-US" dirty="0"/>
              </a:p>
              <a:p>
                <a:r>
                  <a:rPr lang="en-US" dirty="0"/>
                  <a:t>This distribution is called the </a:t>
                </a:r>
                <a:r>
                  <a:rPr lang="en-US" i="1" dirty="0"/>
                  <a:t>variational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C58D1-F1C9-4528-A04A-3F487004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23" y="948583"/>
                <a:ext cx="8221055" cy="1200329"/>
              </a:xfrm>
              <a:prstGeom prst="rect">
                <a:avLst/>
              </a:prstGeom>
              <a:blipFill>
                <a:blip r:embed="rId4"/>
                <a:stretch>
                  <a:fillRect l="-668" t="-3046" r="-59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280DD5-274C-43B9-9B24-BDB0157108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3336"/>
          <a:stretch/>
        </p:blipFill>
        <p:spPr>
          <a:xfrm>
            <a:off x="358922" y="2520294"/>
            <a:ext cx="8282667" cy="5220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B555C3-BEE7-4533-8AC5-1153E7D5430D}"/>
              </a:ext>
            </a:extLst>
          </p:cNvPr>
          <p:cNvSpPr/>
          <p:nvPr/>
        </p:nvSpPr>
        <p:spPr>
          <a:xfrm>
            <a:off x="2298819" y="2418460"/>
            <a:ext cx="2820112" cy="6238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79978B-5A7E-465F-A28E-2080EC330984}"/>
                  </a:ext>
                </a:extLst>
              </p:cNvPr>
              <p:cNvSpPr txBox="1"/>
              <p:nvPr/>
            </p:nvSpPr>
            <p:spPr>
              <a:xfrm>
                <a:off x="2691925" y="2596632"/>
                <a:ext cx="3247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79978B-5A7E-465F-A28E-2080EC330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925" y="2596632"/>
                <a:ext cx="324740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48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6CF217-DA22-41D3-8E91-2A2DED23F2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C83F59B-4BA7-4599-9714-75E2662459FD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C58D1-F1C9-4528-A04A-3F4870041236}"/>
                  </a:ext>
                </a:extLst>
              </p:cNvPr>
              <p:cNvSpPr txBox="1"/>
              <p:nvPr/>
            </p:nvSpPr>
            <p:spPr>
              <a:xfrm>
                <a:off x="358923" y="948583"/>
                <a:ext cx="82210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Careless does not optimize point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but the mean and standard deviation of a probability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(given the data and the prior).</a:t>
                </a:r>
              </a:p>
              <a:p>
                <a:endParaRPr lang="en-US" dirty="0"/>
              </a:p>
              <a:p>
                <a:r>
                  <a:rPr lang="en-US" dirty="0"/>
                  <a:t>This distribution is called the </a:t>
                </a:r>
                <a:r>
                  <a:rPr lang="en-US" i="1" dirty="0"/>
                  <a:t>variational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C58D1-F1C9-4528-A04A-3F487004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23" y="948583"/>
                <a:ext cx="8221055" cy="1200329"/>
              </a:xfrm>
              <a:prstGeom prst="rect">
                <a:avLst/>
              </a:prstGeom>
              <a:blipFill>
                <a:blip r:embed="rId2"/>
                <a:stretch>
                  <a:fillRect l="-668" t="-3046" r="-59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280DD5-274C-43B9-9B24-BDB015710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523"/>
          <a:stretch/>
        </p:blipFill>
        <p:spPr>
          <a:xfrm>
            <a:off x="358922" y="2520294"/>
            <a:ext cx="8282667" cy="5183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B555C3-BEE7-4533-8AC5-1153E7D5430D}"/>
              </a:ext>
            </a:extLst>
          </p:cNvPr>
          <p:cNvSpPr/>
          <p:nvPr/>
        </p:nvSpPr>
        <p:spPr>
          <a:xfrm>
            <a:off x="5247118" y="2414786"/>
            <a:ext cx="2358639" cy="6238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48658-FF34-4B4B-A487-14E4B259072B}"/>
              </a:ext>
            </a:extLst>
          </p:cNvPr>
          <p:cNvSpPr txBox="1"/>
          <p:nvPr/>
        </p:nvSpPr>
        <p:spPr>
          <a:xfrm>
            <a:off x="461473" y="3324314"/>
            <a:ext cx="5529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“ELBO” balances correspondence to the data with correspondence to the prior</a:t>
            </a:r>
          </a:p>
        </p:txBody>
      </p:sp>
    </p:spTree>
    <p:extLst>
      <p:ext uri="{BB962C8B-B14F-4D97-AF65-F5344CB8AC3E}">
        <p14:creationId xmlns:p14="http://schemas.microsoft.com/office/powerpoint/2010/main" val="22920562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6CF217-DA22-41D3-8E91-2A2DED23F2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C83F59B-4BA7-4599-9714-75E2662459FD}"/>
              </a:ext>
            </a:extLst>
          </p:cNvPr>
          <p:cNvSpPr txBox="1">
            <a:spLocks/>
          </p:cNvSpPr>
          <p:nvPr/>
        </p:nvSpPr>
        <p:spPr>
          <a:xfrm>
            <a:off x="0" y="282011"/>
            <a:ext cx="9144000" cy="426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Careless</a:t>
            </a:r>
            <a:r>
              <a:rPr lang="en-US" sz="3200" dirty="0"/>
              <a:t>: machine learning to scale &amp; merge X-ray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C58D1-F1C9-4528-A04A-3F4870041236}"/>
                  </a:ext>
                </a:extLst>
              </p:cNvPr>
              <p:cNvSpPr txBox="1"/>
              <p:nvPr/>
            </p:nvSpPr>
            <p:spPr>
              <a:xfrm>
                <a:off x="358923" y="948583"/>
                <a:ext cx="82210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Careless does not optimize point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but the mean and standard deviation of a probability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(given the data and the prior).</a:t>
                </a:r>
              </a:p>
              <a:p>
                <a:endParaRPr lang="en-US" dirty="0"/>
              </a:p>
              <a:p>
                <a:r>
                  <a:rPr lang="en-US" dirty="0"/>
                  <a:t>This distribution is called the </a:t>
                </a:r>
                <a:r>
                  <a:rPr lang="en-US" i="1" dirty="0"/>
                  <a:t>variational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C58D1-F1C9-4528-A04A-3F487004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23" y="948583"/>
                <a:ext cx="8221055" cy="1200329"/>
              </a:xfrm>
              <a:prstGeom prst="rect">
                <a:avLst/>
              </a:prstGeom>
              <a:blipFill>
                <a:blip r:embed="rId2"/>
                <a:stretch>
                  <a:fillRect l="-668" t="-3046" r="-59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280DD5-274C-43B9-9B24-BDB015710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437"/>
          <a:stretch/>
        </p:blipFill>
        <p:spPr>
          <a:xfrm>
            <a:off x="358922" y="2520294"/>
            <a:ext cx="8282667" cy="19662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E6C9C7-C8A6-4EFC-A016-5979A82695D7}"/>
              </a:ext>
            </a:extLst>
          </p:cNvPr>
          <p:cNvSpPr/>
          <p:nvPr/>
        </p:nvSpPr>
        <p:spPr>
          <a:xfrm>
            <a:off x="2315910" y="3713746"/>
            <a:ext cx="452927" cy="77279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F59C11-FA38-4EDC-970F-A5C7BA20D081}"/>
                  </a:ext>
                </a:extLst>
              </p:cNvPr>
              <p:cNvSpPr txBox="1"/>
              <p:nvPr/>
            </p:nvSpPr>
            <p:spPr>
              <a:xfrm>
                <a:off x="470017" y="5161660"/>
                <a:ext cx="49394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Careless approximates expectation values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by drawing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F59C11-FA38-4EDC-970F-A5C7BA20D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17" y="5161660"/>
                <a:ext cx="4939471" cy="646331"/>
              </a:xfrm>
              <a:prstGeom prst="rect">
                <a:avLst/>
              </a:prstGeom>
              <a:blipFill>
                <a:blip r:embed="rId4"/>
                <a:stretch>
                  <a:fillRect l="-98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9518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What do we need?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042" y="1216768"/>
                <a:ext cx="7886700" cy="426108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Courier New" panose="02070309020205020404" pitchFamily="49" charset="0"/>
                  </a:rPr>
                  <a:t>We need priors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Courier New" panose="02070309020205020404" pitchFamily="49" charset="0"/>
                  </a:rPr>
                  <a:t> that </a:t>
                </a:r>
              </a:p>
              <a:p>
                <a:pPr marL="914400" lvl="1" indent="-457200">
                  <a:buAutoNum type="alphaLcPeriod"/>
                </a:pPr>
                <a:r>
                  <a:rPr lang="en-US" sz="2000" dirty="0">
                    <a:cs typeface="Courier New" panose="02070309020205020404" pitchFamily="49" charset="0"/>
                  </a:rPr>
                  <a:t>optimally represent our prior knowledge.</a:t>
                </a:r>
              </a:p>
              <a:p>
                <a:pPr marL="914400" lvl="1" indent="-457200">
                  <a:buAutoNum type="alphaLcPeriod"/>
                </a:pPr>
                <a:r>
                  <a:rPr lang="en-US" sz="2000" dirty="0">
                    <a:cs typeface="Courier New" panose="02070309020205020404" pitchFamily="49" charset="0"/>
                  </a:rPr>
                  <a:t>can calculate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</m:t>
                        </m:r>
                      </m:e>
                    </m:func>
                  </m:oMath>
                </a14:m>
                <a:endParaRPr lang="en-US" sz="2000" dirty="0"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Courier New" panose="02070309020205020404" pitchFamily="49" charset="0"/>
                  </a:rPr>
                  <a:t>We need variational distributions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Courier New" panose="02070309020205020404" pitchFamily="49" charset="0"/>
                  </a:rPr>
                  <a:t> that </a:t>
                </a:r>
              </a:p>
              <a:p>
                <a:pPr marL="800100" lvl="1" indent="-342900">
                  <a:buAutoNum type="alphaLcPeriod"/>
                </a:pPr>
                <a:r>
                  <a:rPr lang="en-US" sz="1800" dirty="0">
                    <a:cs typeface="Courier New" panose="02070309020205020404" pitchFamily="49" charset="0"/>
                  </a:rPr>
                  <a:t>resemble possible true posterior distributions</a:t>
                </a:r>
              </a:p>
              <a:p>
                <a:pPr marL="800100" lvl="1" indent="-342900">
                  <a:buAutoNum type="alphaLcPeriod"/>
                </a:pPr>
                <a:r>
                  <a:rPr lang="en-US" sz="1800" dirty="0">
                    <a:cs typeface="Courier New" panose="02070309020205020404" pitchFamily="49" charset="0"/>
                  </a:rPr>
                  <a:t>allow for efficient drawing of samples</a:t>
                </a:r>
              </a:p>
              <a:p>
                <a:pPr marL="800100" lvl="1" indent="-342900">
                  <a:buAutoNum type="alphaLcPeriod"/>
                </a:pPr>
                <a:r>
                  <a:rPr lang="en-US" sz="1800" dirty="0">
                    <a:cs typeface="Courier New" panose="02070309020205020404" pitchFamily="49" charset="0"/>
                  </a:rPr>
                  <a:t>can calculate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func>
                  </m:oMath>
                </a14:m>
                <a:endParaRPr lang="en-US" sz="1800" dirty="0">
                  <a:cs typeface="Courier New" panose="02070309020205020404" pitchFamily="49" charset="0"/>
                </a:endParaRPr>
              </a:p>
              <a:p>
                <a:pPr marL="800100" lvl="1" indent="-342900">
                  <a:buAutoNum type="alphaLcPeriod"/>
                </a:pPr>
                <a:r>
                  <a:rPr lang="en-US" sz="1800" dirty="0">
                    <a:cs typeface="Courier New" panose="02070309020205020404" pitchFamily="49" charset="0"/>
                  </a:rPr>
                  <a:t>we can reparametrize samples drawn from a uniform </a:t>
                </a:r>
                <a:r>
                  <a:rPr lang="en-US" sz="1800" dirty="0" err="1">
                    <a:cs typeface="Courier New" panose="02070309020205020404" pitchFamily="49" charset="0"/>
                  </a:rPr>
                  <a:t>dist</a:t>
                </a:r>
                <a:r>
                  <a:rPr lang="en-US" sz="1800" dirty="0">
                    <a:cs typeface="Courier New" panose="02070309020205020404" pitchFamily="49" charset="0"/>
                  </a:rPr>
                  <a:t> to yield the variational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42" y="1216768"/>
                <a:ext cx="7886700" cy="4261086"/>
              </a:xfrm>
              <a:blipFill>
                <a:blip r:embed="rId2"/>
                <a:stretch>
                  <a:fillRect l="-1236" t="-2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5792273-B3D5-42F4-86DF-E1947B586174}"/>
              </a:ext>
            </a:extLst>
          </p:cNvPr>
          <p:cNvSpPr txBox="1"/>
          <p:nvPr/>
        </p:nvSpPr>
        <p:spPr>
          <a:xfrm>
            <a:off x="6309360" y="6071616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4_Making_Priors</a:t>
            </a:r>
          </a:p>
          <a:p>
            <a:r>
              <a:rPr lang="en-US" b="1" dirty="0"/>
              <a:t>4A_Making_Priors_Anom</a:t>
            </a:r>
          </a:p>
        </p:txBody>
      </p:sp>
    </p:spTree>
    <p:extLst>
      <p:ext uri="{BB962C8B-B14F-4D97-AF65-F5344CB8AC3E}">
        <p14:creationId xmlns:p14="http://schemas.microsoft.com/office/powerpoint/2010/main" val="42022108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3EAC529B-B0D9-4FBF-A9F7-45F6B2513512}"/>
              </a:ext>
            </a:extLst>
          </p:cNvPr>
          <p:cNvSpPr/>
          <p:nvPr/>
        </p:nvSpPr>
        <p:spPr>
          <a:xfrm>
            <a:off x="3117667" y="3493505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/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/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/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/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blipFill>
                <a:blip r:embed="rId5"/>
                <a:stretch>
                  <a:fillRect r="-11966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0E45C8CB-A342-4C17-B892-8E973D4C1B59}"/>
              </a:ext>
            </a:extLst>
          </p:cNvPr>
          <p:cNvSpPr/>
          <p:nvPr/>
        </p:nvSpPr>
        <p:spPr>
          <a:xfrm>
            <a:off x="6220094" y="3521488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B429D-4494-4F3C-8C00-F93DACC04AAB}"/>
              </a:ext>
            </a:extLst>
          </p:cNvPr>
          <p:cNvSpPr/>
          <p:nvPr/>
        </p:nvSpPr>
        <p:spPr>
          <a:xfrm>
            <a:off x="4023359" y="3230250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282AD6-AADE-4C2A-9818-F8FDA92B73F2}"/>
              </a:ext>
            </a:extLst>
          </p:cNvPr>
          <p:cNvSpPr/>
          <p:nvPr/>
        </p:nvSpPr>
        <p:spPr>
          <a:xfrm>
            <a:off x="4023359" y="4796634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blipFill>
                <a:blip r:embed="rId6"/>
                <a:stretch>
                  <a:fillRect l="-721" t="-3797" r="-48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A36055-B6FE-43E3-B462-7631CB25EA70}"/>
              </a:ext>
            </a:extLst>
          </p:cNvPr>
          <p:cNvSpPr txBox="1"/>
          <p:nvPr/>
        </p:nvSpPr>
        <p:spPr>
          <a:xfrm>
            <a:off x="1778725" y="3805876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among on, 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98EB5-E699-4678-B9F3-D91F66EC230D}"/>
              </a:ext>
            </a:extLst>
          </p:cNvPr>
          <p:cNvSpPr txBox="1"/>
          <p:nvPr/>
        </p:nvSpPr>
        <p:spPr>
          <a:xfrm>
            <a:off x="3927564" y="2624788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w\ reference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Using informative priors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5B456A-3CB0-4CD3-A56E-242792237780}"/>
              </a:ext>
            </a:extLst>
          </p:cNvPr>
          <p:cNvSpPr/>
          <p:nvPr/>
        </p:nvSpPr>
        <p:spPr>
          <a:xfrm>
            <a:off x="1672046" y="2516777"/>
            <a:ext cx="6061165" cy="284770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9ED9FFCE-6BEA-4F30-8851-62757A938C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2373" y="2625980"/>
            <a:ext cx="764920" cy="76492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2751819E-F93A-419D-A748-4B1C45D3D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8888" y="2624788"/>
            <a:ext cx="764920" cy="764920"/>
          </a:xfrm>
          <a:prstGeom prst="rect">
            <a:avLst/>
          </a:prstGeom>
        </p:spPr>
      </p:pic>
      <p:pic>
        <p:nvPicPr>
          <p:cNvPr id="25" name="Graphic 24" descr="Question mark">
            <a:extLst>
              <a:ext uri="{FF2B5EF4-FFF2-40B4-BE49-F238E27FC236}">
                <a16:creationId xmlns:a16="http://schemas.microsoft.com/office/drawing/2014/main" id="{D22449C4-3534-4377-B316-74B8898E24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7632" y="42359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4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 animBg="1"/>
      <p:bldP spid="14" grpId="0" animBg="1"/>
      <p:bldP spid="16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EB8577D-725C-4DB5-A9DE-DD741B5F9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65" y="1795462"/>
            <a:ext cx="32004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B298A4-617C-43A0-916F-352D60D3BB9D}"/>
              </a:ext>
            </a:extLst>
          </p:cNvPr>
          <p:cNvCxnSpPr/>
          <p:nvPr/>
        </p:nvCxnSpPr>
        <p:spPr>
          <a:xfrm flipH="1">
            <a:off x="1888621" y="2136449"/>
            <a:ext cx="478564" cy="478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A8FD70-7C91-4D3C-A885-DF33DB259019}"/>
                  </a:ext>
                </a:extLst>
              </p:cNvPr>
              <p:cNvSpPr txBox="1"/>
              <p:nvPr/>
            </p:nvSpPr>
            <p:spPr>
              <a:xfrm>
                <a:off x="2042445" y="1795462"/>
                <a:ext cx="1196411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line of constant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A8FD70-7C91-4D3C-A885-DF33DB259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445" y="1795462"/>
                <a:ext cx="1196411" cy="584775"/>
              </a:xfrm>
              <a:prstGeom prst="rect">
                <a:avLst/>
              </a:prstGeom>
              <a:blipFill>
                <a:blip r:embed="rId3"/>
                <a:stretch>
                  <a:fillRect l="-2020" t="-2062" b="-1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11ABD00-2A4E-40F5-A9C6-1EAC8802AAA3}"/>
              </a:ext>
            </a:extLst>
          </p:cNvPr>
          <p:cNvSpPr txBox="1"/>
          <p:nvPr/>
        </p:nvSpPr>
        <p:spPr>
          <a:xfrm>
            <a:off x="4742915" y="1795462"/>
            <a:ext cx="34439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have just a single accurate observation of an intensity, all points on the line are equally plausible.</a:t>
            </a:r>
          </a:p>
          <a:p>
            <a:endParaRPr lang="en-US" dirty="0"/>
          </a:p>
          <a:p>
            <a:r>
              <a:rPr lang="en-US" b="1" dirty="0"/>
              <a:t>Scaling 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redundant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gradual change in scale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Can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“prior information”</a:t>
            </a:r>
          </a:p>
        </p:txBody>
      </p:sp>
    </p:spTree>
    <p:extLst>
      <p:ext uri="{BB962C8B-B14F-4D97-AF65-F5344CB8AC3E}">
        <p14:creationId xmlns:p14="http://schemas.microsoft.com/office/powerpoint/2010/main" val="243059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blipFill>
                <a:blip r:embed="rId6"/>
                <a:stretch>
                  <a:fillRect l="-721" t="-3797" r="-48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Using informative priors in scaling &amp; merging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83DD904-ED47-4C49-8BBB-D26639C616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81171"/>
          <a:stretch/>
        </p:blipFill>
        <p:spPr>
          <a:xfrm>
            <a:off x="338683" y="2207317"/>
            <a:ext cx="4732292" cy="4749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947319-6969-48B8-BF4C-A926BDB57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5611" y="3157163"/>
            <a:ext cx="5059679" cy="1975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55264E0-BA96-4701-AB63-4042F0831B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343" t="32578" r="22628" b="2459"/>
          <a:stretch/>
        </p:blipFill>
        <p:spPr>
          <a:xfrm>
            <a:off x="444137" y="2800510"/>
            <a:ext cx="2717075" cy="164968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00DB6F0-78AB-4BD8-84BB-A48C89CABE36}"/>
              </a:ext>
            </a:extLst>
          </p:cNvPr>
          <p:cNvSpPr/>
          <p:nvPr/>
        </p:nvSpPr>
        <p:spPr>
          <a:xfrm rot="2863524">
            <a:off x="3382788" y="2833268"/>
            <a:ext cx="618309" cy="474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0DEC62-BAD6-4AB8-8346-5A5B81224453}"/>
                  </a:ext>
                </a:extLst>
              </p:cNvPr>
              <p:cNvSpPr txBox="1"/>
              <p:nvPr/>
            </p:nvSpPr>
            <p:spPr>
              <a:xfrm>
                <a:off x="505096" y="5337535"/>
                <a:ext cx="7080069" cy="1006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(etc.),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=2/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works as long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have the same variance.</a:t>
                </a:r>
              </a:p>
              <a:p>
                <a:r>
                  <a:rPr lang="en-US" dirty="0"/>
                  <a:t>A version exists for unequal variance but is giving me issues.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0DEC62-BAD6-4AB8-8346-5A5B81224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6" y="5337535"/>
                <a:ext cx="7080069" cy="1006814"/>
              </a:xfrm>
              <a:prstGeom prst="rect">
                <a:avLst/>
              </a:prstGeom>
              <a:blipFill>
                <a:blip r:embed="rId9"/>
                <a:stretch>
                  <a:fillRect l="-775" t="-53939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DC5CFA9-B568-4FAD-AA7E-15F9A3B9357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4550"/>
          <a:stretch/>
        </p:blipFill>
        <p:spPr>
          <a:xfrm>
            <a:off x="7585165" y="5397227"/>
            <a:ext cx="1247775" cy="610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2982A0E-4435-4A32-A94A-0914B791679A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9230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3EAC529B-B0D9-4FBF-A9F7-45F6B2513512}"/>
              </a:ext>
            </a:extLst>
          </p:cNvPr>
          <p:cNvSpPr/>
          <p:nvPr/>
        </p:nvSpPr>
        <p:spPr>
          <a:xfrm>
            <a:off x="3117667" y="3493505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/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/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/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/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blipFill>
                <a:blip r:embed="rId5"/>
                <a:stretch>
                  <a:fillRect r="-11966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0E45C8CB-A342-4C17-B892-8E973D4C1B59}"/>
              </a:ext>
            </a:extLst>
          </p:cNvPr>
          <p:cNvSpPr/>
          <p:nvPr/>
        </p:nvSpPr>
        <p:spPr>
          <a:xfrm>
            <a:off x="6220094" y="3521488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B429D-4494-4F3C-8C00-F93DACC04AAB}"/>
              </a:ext>
            </a:extLst>
          </p:cNvPr>
          <p:cNvSpPr/>
          <p:nvPr/>
        </p:nvSpPr>
        <p:spPr>
          <a:xfrm>
            <a:off x="4023359" y="3230250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282AD6-AADE-4C2A-9818-F8FDA92B73F2}"/>
              </a:ext>
            </a:extLst>
          </p:cNvPr>
          <p:cNvSpPr/>
          <p:nvPr/>
        </p:nvSpPr>
        <p:spPr>
          <a:xfrm>
            <a:off x="4023359" y="4796634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967829"/>
              </a:xfrm>
              <a:prstGeom prst="rect">
                <a:avLst/>
              </a:prstGeom>
              <a:blipFill>
                <a:blip r:embed="rId6"/>
                <a:stretch>
                  <a:fillRect l="-721" t="-3797" r="-48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A36055-B6FE-43E3-B462-7631CB25EA70}"/>
              </a:ext>
            </a:extLst>
          </p:cNvPr>
          <p:cNvSpPr txBox="1"/>
          <p:nvPr/>
        </p:nvSpPr>
        <p:spPr>
          <a:xfrm>
            <a:off x="1778725" y="3805876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among on, 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98EB5-E699-4678-B9F3-D91F66EC230D}"/>
              </a:ext>
            </a:extLst>
          </p:cNvPr>
          <p:cNvSpPr txBox="1"/>
          <p:nvPr/>
        </p:nvSpPr>
        <p:spPr>
          <a:xfrm>
            <a:off x="3927564" y="2624788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w\ reference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Using informative priors in scaling &amp; merging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5B456A-3CB0-4CD3-A56E-242792237780}"/>
              </a:ext>
            </a:extLst>
          </p:cNvPr>
          <p:cNvSpPr/>
          <p:nvPr/>
        </p:nvSpPr>
        <p:spPr>
          <a:xfrm>
            <a:off x="1672046" y="2516777"/>
            <a:ext cx="6061165" cy="284770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9ED9FFCE-6BEA-4F30-8851-62757A938C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2373" y="2625980"/>
            <a:ext cx="764920" cy="76492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2751819E-F93A-419D-A748-4B1C45D3D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8888" y="2624788"/>
            <a:ext cx="764920" cy="764920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2D0D06FE-8EF8-4415-B99A-C3F431DF0C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2373" y="4414174"/>
            <a:ext cx="764920" cy="7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9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29E12E-AFCD-4695-8D92-FE273C98138D}"/>
              </a:ext>
            </a:extLst>
          </p:cNvPr>
          <p:cNvSpPr txBox="1"/>
          <p:nvPr/>
        </p:nvSpPr>
        <p:spPr>
          <a:xfrm>
            <a:off x="538385" y="5095607"/>
            <a:ext cx="7611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possible tracks:</a:t>
            </a:r>
          </a:p>
          <a:p>
            <a:pPr marL="342900" indent="-342900">
              <a:buAutoNum type="arabicPeriod"/>
            </a:pPr>
            <a:r>
              <a:rPr lang="en-US" dirty="0"/>
              <a:t>Approximate the joint prior on amplitudes</a:t>
            </a:r>
          </a:p>
          <a:p>
            <a:pPr marL="342900" indent="-342900">
              <a:buAutoNum type="arabicPeriod"/>
            </a:pPr>
            <a:r>
              <a:rPr lang="en-US" dirty="0"/>
              <a:t>Keep the phases around, the double-Wilson model (or many-Wilson) can act directly as the prior distribution—no complicated math needed.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What if we keep the phases around?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59D0D032-7329-4935-A939-F51E19EA6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52" y="2077429"/>
            <a:ext cx="4264255" cy="2216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4F7B90-14F7-4D01-A06A-968F7E80629C}"/>
              </a:ext>
            </a:extLst>
          </p:cNvPr>
          <p:cNvSpPr txBox="1"/>
          <p:nvPr/>
        </p:nvSpPr>
        <p:spPr>
          <a:xfrm>
            <a:off x="538385" y="1162228"/>
            <a:ext cx="785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seems very challenging to extend this Rice distribution framework to larger cases like this one: </a:t>
            </a:r>
          </a:p>
        </p:txBody>
      </p:sp>
    </p:spTree>
    <p:extLst>
      <p:ext uri="{BB962C8B-B14F-4D97-AF65-F5344CB8AC3E}">
        <p14:creationId xmlns:p14="http://schemas.microsoft.com/office/powerpoint/2010/main" val="324241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5904-0A7F-462B-95A7-081416F4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7855"/>
            <a:ext cx="7886700" cy="181805"/>
          </a:xfrm>
        </p:spPr>
        <p:txBody>
          <a:bodyPr>
            <a:noAutofit/>
          </a:bodyPr>
          <a:lstStyle/>
          <a:p>
            <a:r>
              <a:rPr lang="en-US" sz="3200" dirty="0"/>
              <a:t>Plan summary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35D3-9EFF-42D4-BBE1-77A2F38E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7129"/>
            <a:ext cx="7886700" cy="5219834"/>
          </a:xfrm>
        </p:spPr>
        <p:txBody>
          <a:bodyPr>
            <a:normAutofit/>
          </a:bodyPr>
          <a:lstStyle/>
          <a:p>
            <a:r>
              <a:rPr lang="en-US" sz="2000" dirty="0"/>
              <a:t>For inference of one or two structure factors, we can use Rice (and Folded Normal) distribution priors and variational distributions.</a:t>
            </a:r>
          </a:p>
          <a:p>
            <a:r>
              <a:rPr lang="en-US" sz="2000" dirty="0"/>
              <a:t>For &gt;2 structure factors, we can use the many-Wilson model as a prior, if we do inference directly on complex structure factors.</a:t>
            </a:r>
          </a:p>
          <a:p>
            <a:pPr lvl="1"/>
            <a:r>
              <a:rPr lang="en-US" sz="1600" dirty="0"/>
              <a:t>(or use multivariate approximate priors fit to the full prior)</a:t>
            </a:r>
          </a:p>
          <a:p>
            <a:r>
              <a:rPr lang="en-US" sz="2000" dirty="0"/>
              <a:t>In that case, what are good variational distributions?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987D5C-380F-4389-B70D-5F4C0C4ABCD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58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63802" y="1014638"/>
                <a:ext cx="7611292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Why is that appealing?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1. We can implement the Coppens model: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(that 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</m:oMath>
                </a14:m>
                <a:r>
                  <a:rPr lang="en-US" sz="2000" dirty="0"/>
                  <a:t>, and, possibly, a global B factor)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2. With a posterior distribution on the complex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𝑒𝑠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we have, in principle, a rigorous way to </a:t>
                </a:r>
              </a:p>
              <a:p>
                <a:r>
                  <a:rPr lang="en-US" sz="2000" dirty="0"/>
                  <a:t>	a. calculate difference maps </a:t>
                </a:r>
              </a:p>
              <a:p>
                <a:r>
                  <a:rPr lang="en-US" sz="2000" dirty="0"/>
                  <a:t>	b. refine excited states.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3.  Indeed, we could switch to directly refining atomic coordinates against the data! (if we had a good way to navigate conformational space!)</a:t>
                </a:r>
              </a:p>
              <a:p>
                <a:endParaRPr lang="en-US" sz="2000" dirty="0"/>
              </a:p>
              <a:p>
                <a:pPr marL="339725"/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02" y="1014638"/>
                <a:ext cx="7611292" cy="6001643"/>
              </a:xfrm>
              <a:prstGeom prst="rect">
                <a:avLst/>
              </a:prstGeom>
              <a:blipFill>
                <a:blip r:embed="rId2"/>
                <a:stretch>
                  <a:fillRect l="-120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DBDEA55C-6313-4470-8780-9A2542AD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0765"/>
            <a:ext cx="7886700" cy="224534"/>
          </a:xfrm>
        </p:spPr>
        <p:txBody>
          <a:bodyPr>
            <a:noAutofit/>
          </a:bodyPr>
          <a:lstStyle/>
          <a:p>
            <a:r>
              <a:rPr lang="en-US" sz="3200" b="1" dirty="0"/>
              <a:t>Variational distributions </a:t>
            </a:r>
            <a:r>
              <a:rPr lang="en-US" sz="3200" dirty="0"/>
              <a:t>(with phases)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6D86D8-E2FD-4CD7-AA6E-4CD09E33F3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36AB391-B133-4BBB-9D63-6EAE07F35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007" y="2302185"/>
            <a:ext cx="6041985" cy="75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5832D3-D43C-4DF4-8494-D5A0B5013472}"/>
              </a:ext>
            </a:extLst>
          </p:cNvPr>
          <p:cNvSpPr txBox="1"/>
          <p:nvPr/>
        </p:nvSpPr>
        <p:spPr>
          <a:xfrm>
            <a:off x="3943350" y="6523838"/>
            <a:ext cx="546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Fournier and Coppens, Acta </a:t>
            </a:r>
            <a:r>
              <a:rPr lang="en-US" dirty="0" err="1"/>
              <a:t>Cryst</a:t>
            </a:r>
            <a:r>
              <a:rPr lang="en-US" dirty="0"/>
              <a:t>. A70: 514-517 (2014) </a:t>
            </a:r>
          </a:p>
        </p:txBody>
      </p:sp>
    </p:spTree>
    <p:extLst>
      <p:ext uri="{BB962C8B-B14F-4D97-AF65-F5344CB8AC3E}">
        <p14:creationId xmlns:p14="http://schemas.microsoft.com/office/powerpoint/2010/main" val="316711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235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do obtain some information on the phases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𝑒𝑠</m:t>
                        </m:r>
                      </m:sup>
                    </m:sSup>
                  </m:oMath>
                </a14:m>
                <a:r>
                  <a:rPr lang="en-US" dirty="0"/>
                  <a:t> from measurement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, but much less than about amplitudes. 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dirty="0"/>
                  <a:t>The multivariate normal is a poor variational distribution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endParaRPr lang="en-US" dirty="0"/>
              </a:p>
              <a:p>
                <a:r>
                  <a:rPr lang="en-US" dirty="0"/>
                  <a:t>For example, in the limit of poor phase information and excellent amplitude information, the true posterior distribution is a ring!</a:t>
                </a:r>
              </a:p>
              <a:p>
                <a:pPr marL="339725"/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2352503"/>
              </a:xfrm>
              <a:prstGeom prst="rect">
                <a:avLst/>
              </a:prstGeom>
              <a:blipFill>
                <a:blip r:embed="rId2"/>
                <a:stretch>
                  <a:fillRect l="-721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DBDEA55C-6313-4470-8780-9A2542AD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0765"/>
            <a:ext cx="7886700" cy="224534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(with phases)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6D86D8-E2FD-4CD7-AA6E-4CD09E33F3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AC2384-3F89-47B1-B8E1-2341EB79B44E}"/>
                  </a:ext>
                </a:extLst>
              </p:cNvPr>
              <p:cNvSpPr txBox="1"/>
              <p:nvPr/>
            </p:nvSpPr>
            <p:spPr>
              <a:xfrm>
                <a:off x="766354" y="5449901"/>
                <a:ext cx="7611291" cy="94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Naïve approach: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𝑒𝑠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AC2384-3F89-47B1-B8E1-2341EB79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54" y="5449901"/>
                <a:ext cx="7611291" cy="948016"/>
              </a:xfrm>
              <a:prstGeom prst="rect">
                <a:avLst/>
              </a:prstGeom>
              <a:blipFill>
                <a:blip r:embed="rId3"/>
                <a:stretch>
                  <a:fillRect l="-721" t="-3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CDEE74-48D7-4F76-AD4B-011E477BCABA}"/>
              </a:ext>
            </a:extLst>
          </p:cNvPr>
          <p:cNvCxnSpPr/>
          <p:nvPr/>
        </p:nvCxnSpPr>
        <p:spPr>
          <a:xfrm>
            <a:off x="3647768" y="6105832"/>
            <a:ext cx="155349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0FD8EF-C705-41FF-9669-5516E46883B1}"/>
              </a:ext>
            </a:extLst>
          </p:cNvPr>
          <p:cNvSpPr txBox="1"/>
          <p:nvPr/>
        </p:nvSpPr>
        <p:spPr>
          <a:xfrm>
            <a:off x="3485535" y="6211669"/>
            <a:ext cx="2172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initialize from Careless + Wilson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70AA1-173C-43E5-8CA6-D536B2604919}"/>
              </a:ext>
            </a:extLst>
          </p:cNvPr>
          <p:cNvCxnSpPr/>
          <p:nvPr/>
        </p:nvCxnSpPr>
        <p:spPr>
          <a:xfrm>
            <a:off x="5363498" y="6105832"/>
            <a:ext cx="1553497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69F948-7750-4E0B-8933-26AB4C0F4038}"/>
              </a:ext>
            </a:extLst>
          </p:cNvPr>
          <p:cNvSpPr txBox="1"/>
          <p:nvPr/>
        </p:nvSpPr>
        <p:spPr>
          <a:xfrm>
            <a:off x="5201265" y="6211669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initialize from prior</a:t>
            </a:r>
          </a:p>
        </p:txBody>
      </p:sp>
    </p:spTree>
    <p:extLst>
      <p:ext uri="{BB962C8B-B14F-4D97-AF65-F5344CB8AC3E}">
        <p14:creationId xmlns:p14="http://schemas.microsoft.com/office/powerpoint/2010/main" val="36657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DC71D6-6B13-412A-869B-73090F4DCFC4}"/>
                  </a:ext>
                </a:extLst>
              </p:cNvPr>
              <p:cNvSpPr txBox="1"/>
              <p:nvPr/>
            </p:nvSpPr>
            <p:spPr>
              <a:xfrm>
                <a:off x="341499" y="1098767"/>
                <a:ext cx="7017243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my experience simulating the double Wilson distribution, conditional bivariate phase distributions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remain zero-centered (zero mean)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are unimodal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correlation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note that without a prior based on the DW model, it may be hard to discriminate between width of the phase distribution and correlation between amplitudes. the DW </a:t>
                </a:r>
                <a:r>
                  <a:rPr lang="en-US"/>
                  <a:t>model prescribes both.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DC71D6-6B13-412A-869B-73090F4DC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9" y="1098767"/>
                <a:ext cx="7017243" cy="4247317"/>
              </a:xfrm>
              <a:prstGeom prst="rect">
                <a:avLst/>
              </a:prstGeom>
              <a:blipFill>
                <a:blip r:embed="rId2"/>
                <a:stretch>
                  <a:fillRect l="-695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0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0EDE49-F8B1-4D1B-ADD1-9A0E58DE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61" y="4022972"/>
            <a:ext cx="6356305" cy="23360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DC71D6-6B13-412A-869B-73090F4DCFC4}"/>
              </a:ext>
            </a:extLst>
          </p:cNvPr>
          <p:cNvSpPr txBox="1"/>
          <p:nvPr/>
        </p:nvSpPr>
        <p:spPr>
          <a:xfrm>
            <a:off x="341499" y="1098767"/>
            <a:ext cx="70172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phasing of single structures, the Hendrickson-</a:t>
            </a:r>
            <a:r>
              <a:rPr lang="en-US" dirty="0" err="1"/>
              <a:t>Lattman</a:t>
            </a:r>
            <a:r>
              <a:rPr lang="en-US" dirty="0"/>
              <a:t> distribution is in common use.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approach extends the Von Mises distribution: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8AD16-490E-498E-8D63-806E2BC4340A}"/>
              </a:ext>
            </a:extLst>
          </p:cNvPr>
          <p:cNvSpPr txBox="1"/>
          <p:nvPr/>
        </p:nvSpPr>
        <p:spPr>
          <a:xfrm>
            <a:off x="4572000" y="6472589"/>
            <a:ext cx="4641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https://scripts.iucr.org/cgi-bin/paper?s0567740870002078</a:t>
            </a:r>
            <a:r>
              <a:rPr lang="en-US" sz="1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113B0-FB61-4AA7-A826-00CC6ECC8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803" y="1596889"/>
            <a:ext cx="4636394" cy="1699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2120E-045A-410F-A79A-69671C9ED5AF}"/>
              </a:ext>
            </a:extLst>
          </p:cNvPr>
          <p:cNvSpPr txBox="1"/>
          <p:nvPr/>
        </p:nvSpPr>
        <p:spPr>
          <a:xfrm>
            <a:off x="6020879" y="292410"/>
            <a:ext cx="116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SKIP!</a:t>
            </a:r>
          </a:p>
        </p:txBody>
      </p:sp>
    </p:spTree>
    <p:extLst>
      <p:ext uri="{BB962C8B-B14F-4D97-AF65-F5344CB8AC3E}">
        <p14:creationId xmlns:p14="http://schemas.microsoft.com/office/powerpoint/2010/main" val="140239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F29F33-AF23-4850-8269-1358FE9B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64" y="1068233"/>
            <a:ext cx="6576322" cy="914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B43EAE-D500-457E-AF32-9013BFE4D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56" y="2018394"/>
            <a:ext cx="5001137" cy="123213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28F3BF-5093-4743-801C-01E1369A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24E840-486D-4152-869C-FBBF32A48688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E7CFD9-38ED-47C1-8C43-7795164410FE}"/>
              </a:ext>
            </a:extLst>
          </p:cNvPr>
          <p:cNvSpPr txBox="1"/>
          <p:nvPr/>
        </p:nvSpPr>
        <p:spPr>
          <a:xfrm>
            <a:off x="226423" y="3250525"/>
            <a:ext cx="564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There’s a distinct literature on bivariate extensions of the Von Mises distribution.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0DFD19-F6A2-4B1F-806B-8B5F04192F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511"/>
          <a:stretch/>
        </p:blipFill>
        <p:spPr>
          <a:xfrm>
            <a:off x="866490" y="4001358"/>
            <a:ext cx="7526940" cy="2729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2C744D-C4F5-475E-A4BB-8298CF02B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040" y="565626"/>
            <a:ext cx="2725960" cy="459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1EB9FA-A635-4227-B214-A4153A8E5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1520" y="2917092"/>
            <a:ext cx="6495699" cy="29813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5C6275-2D0B-4D44-B459-0336FDD65F95}"/>
              </a:ext>
            </a:extLst>
          </p:cNvPr>
          <p:cNvSpPr txBox="1"/>
          <p:nvPr/>
        </p:nvSpPr>
        <p:spPr>
          <a:xfrm>
            <a:off x="6020879" y="292410"/>
            <a:ext cx="116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SKIP!</a:t>
            </a:r>
          </a:p>
        </p:txBody>
      </p:sp>
    </p:spTree>
    <p:extLst>
      <p:ext uri="{BB962C8B-B14F-4D97-AF65-F5344CB8AC3E}">
        <p14:creationId xmlns:p14="http://schemas.microsoft.com/office/powerpoint/2010/main" val="153332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42CA9-0981-4BCD-BE50-C37996A6B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4820"/>
            <a:ext cx="8742784" cy="267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C71D6-6B13-412A-869B-73090F4DCFC4}"/>
              </a:ext>
            </a:extLst>
          </p:cNvPr>
          <p:cNvSpPr txBox="1"/>
          <p:nvPr/>
        </p:nvSpPr>
        <p:spPr>
          <a:xfrm>
            <a:off x="2901820" y="830532"/>
            <a:ext cx="590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Sine Bivariate Von Mises (Sine BVM)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EA6F30-F949-4519-9CF5-56811B1D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0455"/>
            <a:ext cx="8808098" cy="269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939A7E-F746-44C5-BF9B-C9593EDFA613}"/>
              </a:ext>
            </a:extLst>
          </p:cNvPr>
          <p:cNvSpPr txBox="1"/>
          <p:nvPr/>
        </p:nvSpPr>
        <p:spPr>
          <a:xfrm>
            <a:off x="2459736" y="3798102"/>
            <a:ext cx="590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Bivariate Von Mises (Cos (+) BVM)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D4078-EE3E-4B4F-A2A0-FC6C2F7E0637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128D4-118B-4C13-B4BD-6ADD1E1B73BD}"/>
              </a:ext>
            </a:extLst>
          </p:cNvPr>
          <p:cNvSpPr txBox="1"/>
          <p:nvPr/>
        </p:nvSpPr>
        <p:spPr>
          <a:xfrm>
            <a:off x="6020879" y="292410"/>
            <a:ext cx="116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SKIP!</a:t>
            </a:r>
          </a:p>
        </p:txBody>
      </p:sp>
    </p:spTree>
    <p:extLst>
      <p:ext uri="{BB962C8B-B14F-4D97-AF65-F5344CB8AC3E}">
        <p14:creationId xmlns:p14="http://schemas.microsoft.com/office/powerpoint/2010/main" val="47784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7D16-9FCE-43C2-9209-9743B595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503"/>
            <a:ext cx="7886700" cy="224534"/>
          </a:xfrm>
        </p:spPr>
        <p:txBody>
          <a:bodyPr>
            <a:no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1687-5F29-40A5-9DBF-23A55C90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5675"/>
            <a:ext cx="7886700" cy="5211288"/>
          </a:xfrm>
        </p:spPr>
        <p:txBody>
          <a:bodyPr>
            <a:normAutofit/>
          </a:bodyPr>
          <a:lstStyle/>
          <a:p>
            <a:pPr marL="282575" indent="-282575">
              <a:buAutoNum type="arabicPeriod"/>
            </a:pPr>
            <a:r>
              <a:rPr lang="en-US" sz="2400" dirty="0"/>
              <a:t>Single datasets: the Wilson distribution</a:t>
            </a:r>
          </a:p>
          <a:p>
            <a:pPr marL="282575" indent="-282575">
              <a:buAutoNum type="arabicPeriod"/>
            </a:pPr>
            <a:r>
              <a:rPr lang="en-US" sz="2400" b="1" dirty="0"/>
              <a:t>Careless: Bayesian variational merging</a:t>
            </a:r>
            <a:r>
              <a:rPr lang="en-US" sz="2400" dirty="0"/>
              <a:t>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Is the Double-Wilson model realistic?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Better priors with reference data?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Time-resolved crystallography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pairs of structure factors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general case</a:t>
            </a:r>
          </a:p>
        </p:txBody>
      </p:sp>
    </p:spTree>
    <p:extLst>
      <p:ext uri="{BB962C8B-B14F-4D97-AF65-F5344CB8AC3E}">
        <p14:creationId xmlns:p14="http://schemas.microsoft.com/office/powerpoint/2010/main" val="30154759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EA6F30-F949-4519-9CF5-56811B1D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4000"/>
            <a:ext cx="8808098" cy="269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939A7E-F746-44C5-BF9B-C9593EDFA613}"/>
              </a:ext>
            </a:extLst>
          </p:cNvPr>
          <p:cNvSpPr txBox="1"/>
          <p:nvPr/>
        </p:nvSpPr>
        <p:spPr>
          <a:xfrm>
            <a:off x="2459736" y="3798102"/>
            <a:ext cx="590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Bivariate Von Mises (Cos (+) BVM)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59F92-F6B1-4392-BF87-5481E0301E94}"/>
              </a:ext>
            </a:extLst>
          </p:cNvPr>
          <p:cNvSpPr txBox="1"/>
          <p:nvPr/>
        </p:nvSpPr>
        <p:spPr>
          <a:xfrm>
            <a:off x="419254" y="1184962"/>
            <a:ext cx="4152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Evaluations of both distributions are fast. </a:t>
            </a:r>
          </a:p>
          <a:p>
            <a:endParaRPr lang="en-US" dirty="0"/>
          </a:p>
          <a:p>
            <a:r>
              <a:rPr lang="en-US" dirty="0"/>
              <a:t>Somehow, I can’t get the Cos(+) BVM to integrate to 1.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06DB7-AC37-4C95-9878-0F6307D4F0BF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F794A-436D-43FC-8F00-75DDB71B8297}"/>
              </a:ext>
            </a:extLst>
          </p:cNvPr>
          <p:cNvSpPr txBox="1"/>
          <p:nvPr/>
        </p:nvSpPr>
        <p:spPr>
          <a:xfrm>
            <a:off x="6020879" y="292410"/>
            <a:ext cx="116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SKIP!</a:t>
            </a:r>
          </a:p>
        </p:txBody>
      </p:sp>
    </p:spTree>
    <p:extLst>
      <p:ext uri="{BB962C8B-B14F-4D97-AF65-F5344CB8AC3E}">
        <p14:creationId xmlns:p14="http://schemas.microsoft.com/office/powerpoint/2010/main" val="1807433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24AB6-A627-4494-AAA7-B5791B6832F2}"/>
                  </a:ext>
                </a:extLst>
              </p:cNvPr>
              <p:cNvSpPr txBox="1"/>
              <p:nvPr/>
            </p:nvSpPr>
            <p:spPr>
              <a:xfrm>
                <a:off x="419254" y="1184962"/>
                <a:ext cx="415274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Evaluations of both distributions are fast. </a:t>
                </a:r>
              </a:p>
              <a:p>
                <a:endParaRPr lang="en-US" dirty="0"/>
              </a:p>
              <a:p>
                <a:r>
                  <a:rPr lang="en-US" dirty="0"/>
                  <a:t>Somehow, I can’t get the Cos(+) BVM to integrate to 1.</a:t>
                </a:r>
              </a:p>
              <a:p>
                <a:endParaRPr lang="en-US" dirty="0"/>
              </a:p>
              <a:p>
                <a:r>
                  <a:rPr lang="en-US" dirty="0"/>
                  <a:t>A bivariate normal folded onto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toroid seems to do just as well and is more intuitive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24AB6-A627-4494-AAA7-B5791B683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4" y="1184962"/>
                <a:ext cx="4152746" cy="2308324"/>
              </a:xfrm>
              <a:prstGeom prst="rect">
                <a:avLst/>
              </a:prstGeom>
              <a:blipFill>
                <a:blip r:embed="rId2"/>
                <a:stretch>
                  <a:fillRect l="-1322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>
            <a:extLst>
              <a:ext uri="{FF2B5EF4-FFF2-40B4-BE49-F238E27FC236}">
                <a16:creationId xmlns:a16="http://schemas.microsoft.com/office/drawing/2014/main" id="{CD76A740-30B7-461D-A0F6-B1A41D89D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9" y="4064001"/>
            <a:ext cx="8808093" cy="26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3B5D581-6719-4925-9E9A-24E328A69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818" y="1005624"/>
            <a:ext cx="36766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C961A1-321C-4518-A347-E751B9AFB991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62C09-004F-4BA5-9FFA-A8C0793684A5}"/>
              </a:ext>
            </a:extLst>
          </p:cNvPr>
          <p:cNvSpPr txBox="1"/>
          <p:nvPr/>
        </p:nvSpPr>
        <p:spPr>
          <a:xfrm>
            <a:off x="6020879" y="292410"/>
            <a:ext cx="116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SKIP!</a:t>
            </a:r>
          </a:p>
        </p:txBody>
      </p:sp>
    </p:spTree>
    <p:extLst>
      <p:ext uri="{BB962C8B-B14F-4D97-AF65-F5344CB8AC3E}">
        <p14:creationId xmlns:p14="http://schemas.microsoft.com/office/powerpoint/2010/main" val="37592415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24AB6-A627-4494-AAA7-B5791B6832F2}"/>
                  </a:ext>
                </a:extLst>
              </p:cNvPr>
              <p:cNvSpPr txBox="1"/>
              <p:nvPr/>
            </p:nvSpPr>
            <p:spPr>
              <a:xfrm>
                <a:off x="419254" y="1184962"/>
                <a:ext cx="415274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Evaluations of both distributions are fast. </a:t>
                </a:r>
              </a:p>
              <a:p>
                <a:endParaRPr lang="en-US" dirty="0"/>
              </a:p>
              <a:p>
                <a:r>
                  <a:rPr lang="en-US" dirty="0"/>
                  <a:t>Somehow, I can’t get the Cos(+) BVM to integrate to 1.</a:t>
                </a:r>
              </a:p>
              <a:p>
                <a:endParaRPr lang="en-US" dirty="0"/>
              </a:p>
              <a:p>
                <a:r>
                  <a:rPr lang="en-US" dirty="0"/>
                  <a:t>A bivariate normal folded onto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toroid seems to do just as well and is more intuitive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24AB6-A627-4494-AAA7-B5791B683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4" y="1184962"/>
                <a:ext cx="4152746" cy="2308324"/>
              </a:xfrm>
              <a:prstGeom prst="rect">
                <a:avLst/>
              </a:prstGeom>
              <a:blipFill>
                <a:blip r:embed="rId2"/>
                <a:stretch>
                  <a:fillRect l="-1322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FACFD015-6BC8-4A73-9B33-024BCAE20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58" y="3686175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1886BC-D43D-46A8-BF1B-467A0E677456}"/>
                  </a:ext>
                </a:extLst>
              </p:cNvPr>
              <p:cNvSpPr txBox="1"/>
              <p:nvPr/>
            </p:nvSpPr>
            <p:spPr>
              <a:xfrm>
                <a:off x="6052457" y="3701143"/>
                <a:ext cx="285641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Comparison to Von Mises</a:t>
                </a:r>
              </a:p>
              <a:p>
                <a:r>
                  <a:rPr lang="en-US" dirty="0"/>
                  <a:t>As long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≤0.7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en-US" dirty="0"/>
                  <a:t> (40 degrees), the correspondence is very good. The correspondence is again good at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1886BC-D43D-46A8-BF1B-467A0E677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457" y="3701143"/>
                <a:ext cx="2856412" cy="1754326"/>
              </a:xfrm>
              <a:prstGeom prst="rect">
                <a:avLst/>
              </a:prstGeom>
              <a:blipFill>
                <a:blip r:embed="rId4"/>
                <a:stretch>
                  <a:fillRect l="-1923" t="-1736" r="-3632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D765CEF-EE70-4C74-AD71-C488A3B38514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6F43C-84EB-4F88-AE2D-607529295240}"/>
              </a:ext>
            </a:extLst>
          </p:cNvPr>
          <p:cNvSpPr txBox="1"/>
          <p:nvPr/>
        </p:nvSpPr>
        <p:spPr>
          <a:xfrm>
            <a:off x="6020879" y="292410"/>
            <a:ext cx="116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SKIP!</a:t>
            </a:r>
          </a:p>
        </p:txBody>
      </p:sp>
    </p:spTree>
    <p:extLst>
      <p:ext uri="{BB962C8B-B14F-4D97-AF65-F5344CB8AC3E}">
        <p14:creationId xmlns:p14="http://schemas.microsoft.com/office/powerpoint/2010/main" val="39287497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Variational distributions for phases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65B0F31-238C-423F-A78A-8DB1BDEB3466}"/>
              </a:ext>
            </a:extLst>
          </p:cNvPr>
          <p:cNvSpPr/>
          <p:nvPr/>
        </p:nvSpPr>
        <p:spPr>
          <a:xfrm>
            <a:off x="5747658" y="890951"/>
            <a:ext cx="22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/>
              <a:t>Torus-folded Student </a:t>
            </a:r>
            <a:r>
              <a:rPr lang="nn-NO" i="1" dirty="0"/>
              <a:t>t</a:t>
            </a:r>
            <a:endParaRPr lang="nn-NO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AD132C-4914-4651-8ABB-4887F5E5E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19" y="1232533"/>
            <a:ext cx="3264031" cy="25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04F1DD4-A0D6-4F92-B482-B5390E08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0" y="1167129"/>
            <a:ext cx="3370217" cy="25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354EE4-B422-4939-A495-07A44D736863}"/>
              </a:ext>
            </a:extLst>
          </p:cNvPr>
          <p:cNvSpPr/>
          <p:nvPr/>
        </p:nvSpPr>
        <p:spPr>
          <a:xfrm>
            <a:off x="935804" y="914574"/>
            <a:ext cx="2954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/>
              <a:t>bivariate torus-folded normal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8D04BC37-C5F0-4063-B008-D4D139391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" y="4096035"/>
            <a:ext cx="8647170" cy="261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D79568-A06E-4F7D-9740-117341EE3789}"/>
              </a:ext>
            </a:extLst>
          </p:cNvPr>
          <p:cNvSpPr txBox="1"/>
          <p:nvPr/>
        </p:nvSpPr>
        <p:spPr>
          <a:xfrm>
            <a:off x="5412875" y="6606489"/>
            <a:ext cx="479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 </a:t>
            </a:r>
            <a:r>
              <a:rPr lang="en-US" sz="1400" b="1" dirty="0" err="1"/>
              <a:t>Bivariate_conditional_amplitude_phase_dists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62819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195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It appears that two cases are readily implemented: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single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or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h𝑘𝑙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h𝑘𝑙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US" dirty="0"/>
                  <a:t>with correlation and conditioning on a common reference structure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general multivariate case, keeping track of phases.</a:t>
                </a:r>
              </a:p>
              <a:p>
                <a:pPr marL="339725"/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1954959"/>
              </a:xfrm>
              <a:prstGeom prst="rect">
                <a:avLst/>
              </a:prstGeom>
              <a:blipFill>
                <a:blip r:embed="rId2"/>
                <a:stretch>
                  <a:fillRect l="-721"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DBDEA55C-6313-4470-8780-9A2542AD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0765"/>
            <a:ext cx="7886700" cy="224534"/>
          </a:xfrm>
        </p:spPr>
        <p:txBody>
          <a:bodyPr>
            <a:noAutofit/>
          </a:bodyPr>
          <a:lstStyle/>
          <a:p>
            <a:r>
              <a:rPr lang="en-US" sz="3200" dirty="0"/>
              <a:t>Summary (1)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6D86D8-E2FD-4CD7-AA6E-4CD09E33F3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050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29E12E-AFCD-4695-8D92-FE273C98138D}"/>
              </a:ext>
            </a:extLst>
          </p:cNvPr>
          <p:cNvSpPr txBox="1"/>
          <p:nvPr/>
        </p:nvSpPr>
        <p:spPr>
          <a:xfrm>
            <a:off x="444137" y="1149531"/>
            <a:ext cx="7611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our priors are too tight, we push true differences into the scale estimates and suppress our signal (pushing signal into the scale function)</a:t>
            </a:r>
          </a:p>
          <a:p>
            <a:endParaRPr lang="en-US" dirty="0"/>
          </a:p>
          <a:p>
            <a:r>
              <a:rPr lang="en-US" dirty="0"/>
              <a:t>If our priors are too loose, we converge to the current situation, using independent Wilson priors for each structure factor. (i.e. pushing noise into the structure factors)</a:t>
            </a:r>
          </a:p>
          <a:p>
            <a:pPr marL="339725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DEA55C-6313-4470-8780-9A2542AD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0765"/>
            <a:ext cx="7886700" cy="224534"/>
          </a:xfrm>
        </p:spPr>
        <p:txBody>
          <a:bodyPr>
            <a:noAutofit/>
          </a:bodyPr>
          <a:lstStyle/>
          <a:p>
            <a:r>
              <a:rPr lang="en-US" sz="3200" dirty="0"/>
              <a:t>Summary (2): a robust strategy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6D86D8-E2FD-4CD7-AA6E-4CD09E33F32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7449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6C-7F37-46E1-9871-4F06A814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905B-8E87-46D7-88B6-B22F56EA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793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FF0E9-8AEF-42E8-B050-1B2F26081B1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1A71CB8-C063-4D27-B9C7-C861F8C02A7A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558012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Parametrizing 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Ultimately, we do not know </a:t>
                </a:r>
                <a:r>
                  <a:rPr lang="en-US" sz="2000" i="1" dirty="0"/>
                  <a:t>a priori</a:t>
                </a:r>
                <a:r>
                  <a:rPr lang="en-US" sz="2000" dirty="0"/>
                  <a:t> the correlation between a reference data set and a target data set which is to be scaled and merged.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To parametrize priors, we need to know:</a:t>
                </a:r>
              </a:p>
              <a:p>
                <a:pPr lvl="1"/>
                <a:r>
                  <a:rPr lang="en-US" sz="1800" dirty="0"/>
                  <a:t>The normalized structure factor amplitudes of the reference</a:t>
                </a:r>
              </a:p>
              <a:p>
                <a:pPr lvl="1"/>
                <a:r>
                  <a:rPr lang="en-US" sz="1800" dirty="0"/>
                  <a:t>Initial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sz="1800" dirty="0"/>
                  <a:t> calculated per structure factor using </a:t>
                </a:r>
                <a:r>
                  <a:rPr lang="it-IT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eff_r_dw_per_hkl </a:t>
                </a:r>
                <a:r>
                  <a:rPr lang="it-IT" sz="1600" b="1" dirty="0">
                    <a:cs typeface="Courier New" panose="02070309020205020404" pitchFamily="49" charset="0"/>
                  </a:rPr>
                  <a:t>(</a:t>
                </a:r>
                <a:r>
                  <a:rPr lang="it-IT" sz="1600" dirty="0">
                    <a:cs typeface="Courier New" panose="02070309020205020404" pitchFamily="49" charset="0"/>
                  </a:rPr>
                  <a:t>in</a:t>
                </a:r>
                <a:r>
                  <a:rPr lang="it-IT" sz="1600" b="1" dirty="0">
                    <a:cs typeface="Courier New" panose="02070309020205020404" pitchFamily="49" charset="0"/>
                  </a:rPr>
                  <a:t> </a:t>
                </a:r>
                <a:r>
                  <a:rPr lang="it-IT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fitting_dw.py)</a:t>
                </a:r>
              </a:p>
              <a:p>
                <a:pPr lvl="1"/>
                <a:endParaRPr lang="it-IT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000" b="1" dirty="0"/>
                  <a:t>5_Parsing_DW_parameters</a:t>
                </a:r>
                <a:r>
                  <a:rPr lang="en-US" sz="2000" dirty="0"/>
                  <a:t> summarizes how to formulate priors based on the provided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</m:oMath>
                </a14:m>
                <a:r>
                  <a:rPr lang="en-US" sz="1800" dirty="0"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|</m:t>
                    </m:r>
                  </m:oMath>
                </a14:m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F72D3-7A5D-4746-97E1-FE4C88D9A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42" y="1216768"/>
                <a:ext cx="7886700" cy="4351338"/>
              </a:xfrm>
              <a:blipFill>
                <a:blip r:embed="rId2"/>
                <a:stretch>
                  <a:fillRect l="-696" t="-1543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5792273-B3D5-42F4-86DF-E1947B586174}"/>
              </a:ext>
            </a:extLst>
          </p:cNvPr>
          <p:cNvSpPr txBox="1"/>
          <p:nvPr/>
        </p:nvSpPr>
        <p:spPr>
          <a:xfrm>
            <a:off x="6309360" y="5857971"/>
            <a:ext cx="283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4_Making_Priors</a:t>
            </a:r>
          </a:p>
          <a:p>
            <a:r>
              <a:rPr lang="en-US" b="1" dirty="0"/>
              <a:t>4A_Making_Priors_Anom</a:t>
            </a:r>
          </a:p>
          <a:p>
            <a:r>
              <a:rPr lang="en-US" sz="1800" b="1" dirty="0"/>
              <a:t>5_Parsing_DW_parameters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6025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45FD-2F36-4EB2-B05D-95FE6190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4120"/>
            <a:ext cx="7886700" cy="175648"/>
          </a:xfrm>
        </p:spPr>
        <p:txBody>
          <a:bodyPr>
            <a:noAutofit/>
          </a:bodyPr>
          <a:lstStyle/>
          <a:p>
            <a:r>
              <a:rPr lang="en-US" sz="3200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86F9-FF05-4008-B0FE-4C7AFBCE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0710"/>
            <a:ext cx="7886700" cy="5046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Initialization as discussed</a:t>
            </a:r>
          </a:p>
          <a:p>
            <a:pPr lvl="1"/>
            <a:r>
              <a:rPr lang="en-US" dirty="0"/>
              <a:t>switches functional form for the phases: parametrize variational distribution up-front by sampling from the prior.</a:t>
            </a:r>
          </a:p>
          <a:p>
            <a:r>
              <a:rPr lang="en-US" dirty="0"/>
              <a:t>Centric cases: </a:t>
            </a:r>
            <a:r>
              <a:rPr lang="en-US" dirty="0">
                <a:highlight>
                  <a:srgbClr val="FF00FF"/>
                </a:highlight>
              </a:rPr>
              <a:t>provide expressions</a:t>
            </a:r>
          </a:p>
          <a:p>
            <a:r>
              <a:rPr lang="en-US" dirty="0"/>
              <a:t>If we do a “multivariate amplitudes-only” approach, I think we should use a multivariate folded normal as the prior for simplicity. </a:t>
            </a:r>
          </a:p>
          <a:p>
            <a:pPr lvl="1"/>
            <a:r>
              <a:rPr lang="en-US" dirty="0"/>
              <a:t>We can parametrize that too upfront using samples from the multivariate normal model for complex structure factors.</a:t>
            </a:r>
          </a:p>
          <a:p>
            <a:r>
              <a:rPr lang="en-US" dirty="0"/>
              <a:t>Parametrization of the Rice and Folded Normal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1947331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BB2E98-F69C-4F46-A7A6-BF0C81F26D58}"/>
              </a:ext>
            </a:extLst>
          </p:cNvPr>
          <p:cNvSpPr/>
          <p:nvPr/>
        </p:nvSpPr>
        <p:spPr>
          <a:xfrm>
            <a:off x="1618488" y="2926080"/>
            <a:ext cx="6592824" cy="438912"/>
          </a:xfrm>
          <a:prstGeom prst="rect">
            <a:avLst/>
          </a:prstGeom>
          <a:solidFill>
            <a:srgbClr val="EF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C981F2-2197-4992-9CDE-F271947E6862}"/>
              </a:ext>
            </a:extLst>
          </p:cNvPr>
          <p:cNvSpPr/>
          <p:nvPr/>
        </p:nvSpPr>
        <p:spPr>
          <a:xfrm>
            <a:off x="1618488" y="1499616"/>
            <a:ext cx="2167128" cy="612648"/>
          </a:xfrm>
          <a:prstGeom prst="rect">
            <a:avLst/>
          </a:prstGeom>
          <a:solidFill>
            <a:srgbClr val="EFFB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66923-9188-4A16-B751-C78E552C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" y="365126"/>
            <a:ext cx="6293358" cy="315911"/>
          </a:xfrm>
        </p:spPr>
        <p:txBody>
          <a:bodyPr>
            <a:noAutofit/>
          </a:bodyPr>
          <a:lstStyle/>
          <a:p>
            <a:r>
              <a:rPr lang="en-US" sz="3200" dirty="0"/>
              <a:t>Normalizing structure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D1E58-9FCB-4804-9482-60A18323B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05840"/>
                <a:ext cx="7886700" cy="54870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Three 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, using the Wilson distributions as the loss function,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short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400" dirty="0"/>
                  <a:t>Fit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r>
                  <a:rPr lang="en-US" sz="2400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short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and the same loss function for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/>
                  <a:t>. Pick best Fourier order by cross-validation. 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400" dirty="0"/>
                  <a:t>Perform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-nearest neighbor regression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 Obtains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 as the local estimate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𝑘𝑛𝑛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ra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D1E58-9FCB-4804-9482-60A18323B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05840"/>
                <a:ext cx="7886700" cy="5487034"/>
              </a:xfrm>
              <a:blipFill>
                <a:blip r:embed="rId2"/>
                <a:stretch>
                  <a:fillRect l="-1546" t="-1778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D97A31-7FE2-4E28-803D-A12EF45D3D58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A04230-3AF1-4A65-A907-79097A47B4EA}"/>
              </a:ext>
            </a:extLst>
          </p:cNvPr>
          <p:cNvSpPr txBox="1"/>
          <p:nvPr/>
        </p:nvSpPr>
        <p:spPr>
          <a:xfrm>
            <a:off x="5660136" y="6501766"/>
            <a:ext cx="371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1_Dataset_prep_and_local_scaling</a:t>
            </a:r>
          </a:p>
        </p:txBody>
      </p:sp>
    </p:spTree>
    <p:extLst>
      <p:ext uri="{BB962C8B-B14F-4D97-AF65-F5344CB8AC3E}">
        <p14:creationId xmlns:p14="http://schemas.microsoft.com/office/powerpoint/2010/main" val="99036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7D16-9FCE-43C2-9209-9743B595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503"/>
            <a:ext cx="7886700" cy="224534"/>
          </a:xfrm>
        </p:spPr>
        <p:txBody>
          <a:bodyPr>
            <a:no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1687-5F29-40A5-9DBF-23A55C90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5675"/>
            <a:ext cx="7886700" cy="5211288"/>
          </a:xfrm>
        </p:spPr>
        <p:txBody>
          <a:bodyPr>
            <a:normAutofit/>
          </a:bodyPr>
          <a:lstStyle/>
          <a:p>
            <a:pPr marL="282575" indent="-282575">
              <a:buAutoNum type="arabicPeriod"/>
            </a:pPr>
            <a:r>
              <a:rPr lang="en-US" sz="2400" dirty="0"/>
              <a:t>Single datasets: the Wilson distribution</a:t>
            </a:r>
          </a:p>
          <a:p>
            <a:pPr marL="282575" indent="-282575">
              <a:buAutoNum type="arabicPeriod"/>
            </a:pPr>
            <a:r>
              <a:rPr lang="en-US" sz="2400" dirty="0"/>
              <a:t>Careless: 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a Bayesian formalism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with variational inference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using the Wilson distribution as a prior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Better priors with reference data?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400" dirty="0"/>
              <a:t>Time-resolved crystallography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pairs of structure factors</a:t>
            </a:r>
          </a:p>
          <a:p>
            <a:pPr marL="739775" lvl="2" indent="-282575">
              <a:buFontTx/>
              <a:buChar char="-"/>
            </a:pPr>
            <a:r>
              <a:rPr lang="en-US" sz="1800" dirty="0"/>
              <a:t>general case</a:t>
            </a:r>
          </a:p>
        </p:txBody>
      </p:sp>
    </p:spTree>
    <p:extLst>
      <p:ext uri="{BB962C8B-B14F-4D97-AF65-F5344CB8AC3E}">
        <p14:creationId xmlns:p14="http://schemas.microsoft.com/office/powerpoint/2010/main" val="29723990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0912D2-2898-4B5F-BB8B-385C2D3C2B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7" y="1454180"/>
            <a:ext cx="5979432" cy="229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680F17-9E5F-4533-BEF3-8C319914A4F4}"/>
              </a:ext>
            </a:extLst>
          </p:cNvPr>
          <p:cNvSpPr txBox="1"/>
          <p:nvPr/>
        </p:nvSpPr>
        <p:spPr>
          <a:xfrm>
            <a:off x="271598" y="1023568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simple anisotropic scaling of 1OTB: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7FC8EF5-F32C-4218-8C7A-8E8F57C2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08697"/>
            <a:ext cx="8991600" cy="259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271597" y="3939366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1OTB: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921FE-81B6-435A-A37C-460FC0E68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582" y="1551708"/>
            <a:ext cx="3705225" cy="2228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6456931-63A6-4DE5-9149-4C603ABAEE88}"/>
              </a:ext>
            </a:extLst>
          </p:cNvPr>
          <p:cNvSpPr/>
          <p:nvPr/>
        </p:nvSpPr>
        <p:spPr>
          <a:xfrm>
            <a:off x="7872549" y="2743200"/>
            <a:ext cx="984068" cy="357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7C9FA4-E63D-4340-9F9A-271E907CF8AC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B752AAAE-EAF8-4B7F-8C75-91ED612C9556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1OTB</a:t>
            </a:r>
          </a:p>
        </p:txBody>
      </p:sp>
    </p:spTree>
    <p:extLst>
      <p:ext uri="{BB962C8B-B14F-4D97-AF65-F5344CB8AC3E}">
        <p14:creationId xmlns:p14="http://schemas.microsoft.com/office/powerpoint/2010/main" val="37599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4456203" y="895151"/>
            <a:ext cx="360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1OTB: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F99481-3875-4966-B499-09BF1A748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04" y="1549275"/>
            <a:ext cx="6579598" cy="259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C5C55AF-2487-41BE-986F-1F9042EA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57" y="4279209"/>
            <a:ext cx="5291546" cy="25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B9B821-6FFD-4484-B5B3-86F0DABC06C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25F7DD2-7FCE-4699-B1BE-A2B27EC50CBD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1OTB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29097-7E8E-403D-B159-0E7A79C00DD5}"/>
              </a:ext>
            </a:extLst>
          </p:cNvPr>
          <p:cNvSpPr txBox="1"/>
          <p:nvPr/>
        </p:nvSpPr>
        <p:spPr>
          <a:xfrm>
            <a:off x="1141857" y="902944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structure factor amplitudes: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330DB-298F-4B25-AB1D-3AE4E584226C}"/>
              </a:ext>
            </a:extLst>
          </p:cNvPr>
          <p:cNvSpPr/>
          <p:nvPr/>
        </p:nvSpPr>
        <p:spPr>
          <a:xfrm>
            <a:off x="4456203" y="902944"/>
            <a:ext cx="3864837" cy="323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8913A9-3BA7-44CA-B171-A9186313D3D9}"/>
              </a:ext>
            </a:extLst>
          </p:cNvPr>
          <p:cNvSpPr txBox="1"/>
          <p:nvPr/>
        </p:nvSpPr>
        <p:spPr>
          <a:xfrm>
            <a:off x="271598" y="990098"/>
            <a:ext cx="7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anisotropic scaling with Fourier corrections of 1NWZ: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F2C6554-CF31-4007-806E-582D8E8F3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3" t="-2724" r="-1212" b="2724"/>
          <a:stretch/>
        </p:blipFill>
        <p:spPr bwMode="auto">
          <a:xfrm>
            <a:off x="4712243" y="1362227"/>
            <a:ext cx="2986041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2FE4BB3-ACED-42A4-98E7-A43F693D0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71598" y="1359430"/>
            <a:ext cx="39147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0633FB5-0EDF-411B-94B0-CFB34B6AC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3" y="4602152"/>
            <a:ext cx="4628881" cy="225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6C1B79-E256-4B48-B0E5-20896F4B715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CC9E8EF-F343-4481-873B-BD73FD63080C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 normalizing 1NWZ</a:t>
            </a:r>
          </a:p>
        </p:txBody>
      </p:sp>
    </p:spTree>
    <p:extLst>
      <p:ext uri="{BB962C8B-B14F-4D97-AF65-F5344CB8AC3E}">
        <p14:creationId xmlns:p14="http://schemas.microsoft.com/office/powerpoint/2010/main" val="14704599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0C6B0E0-FCB1-43F0-8C58-D65DE655B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-36196" y="3967299"/>
            <a:ext cx="39624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560DD6-76D6-49CE-9499-834CD95C816D}"/>
              </a:ext>
            </a:extLst>
          </p:cNvPr>
          <p:cNvSpPr txBox="1"/>
          <p:nvPr/>
        </p:nvSpPr>
        <p:spPr>
          <a:xfrm>
            <a:off x="4572000" y="3738235"/>
            <a:ext cx="4082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dataset (here for </a:t>
            </a:r>
            <a:r>
              <a:rPr lang="en-US" i="1" dirty="0"/>
              <a:t>n</a:t>
            </a:r>
            <a:r>
              <a:rPr lang="en-US" dirty="0"/>
              <a:t> = 4) did not scale very well. </a:t>
            </a:r>
            <a:r>
              <a:rPr lang="en-US" i="1" dirty="0"/>
              <a:t>k-</a:t>
            </a:r>
            <a:r>
              <a:rPr lang="en-US" dirty="0"/>
              <a:t>NN may be more appropriate.</a:t>
            </a:r>
          </a:p>
          <a:p>
            <a:r>
              <a:rPr lang="en-US" dirty="0"/>
              <a:t>Perhaps reflects truncation approach…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4B148D4-FDCB-4B4B-BA30-EB731C0C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7" y="1117645"/>
            <a:ext cx="7620000" cy="224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D5DB48A-B333-4C62-92BC-476E3AD06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643" y="4778548"/>
            <a:ext cx="4333603" cy="211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DE31EE-3FF9-417C-A688-746494C86731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FF76F484-CFFE-4362-98FF-748845459493}"/>
              </a:ext>
            </a:extLst>
          </p:cNvPr>
          <p:cNvSpPr txBox="1">
            <a:spLocks/>
          </p:cNvSpPr>
          <p:nvPr/>
        </p:nvSpPr>
        <p:spPr>
          <a:xfrm>
            <a:off x="6858" y="365126"/>
            <a:ext cx="4802886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 troublemaker: </a:t>
            </a:r>
            <a:r>
              <a:rPr lang="en-US" sz="3200" b="1" dirty="0"/>
              <a:t>GFP@RT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95193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B5529-AFEC-4B0C-8A4A-07B23293D235}"/>
              </a:ext>
            </a:extLst>
          </p:cNvPr>
          <p:cNvSpPr txBox="1"/>
          <p:nvPr/>
        </p:nvSpPr>
        <p:spPr>
          <a:xfrm>
            <a:off x="743857" y="2721114"/>
            <a:ext cx="7238855" cy="7078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For simplicity...</a:t>
            </a:r>
          </a:p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ds1 = ds1[(ds1["I(+)"]&gt;=0) &amp; (ds1["I(-)"]&gt;=0)]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3B0EB7-2ECF-454D-B8F8-4250C7176A3E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E018FC50-2D6B-41C5-8075-B5F6F0B0048F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38895-2523-43F2-B004-CA676FA3F939}"/>
              </a:ext>
            </a:extLst>
          </p:cNvPr>
          <p:cNvSpPr txBox="1"/>
          <p:nvPr/>
        </p:nvSpPr>
        <p:spPr>
          <a:xfrm>
            <a:off x="5468112" y="6488668"/>
            <a:ext cx="375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1A_Anom_dataset_prep_and_scaling</a:t>
            </a:r>
          </a:p>
        </p:txBody>
      </p:sp>
    </p:spTree>
    <p:extLst>
      <p:ext uri="{BB962C8B-B14F-4D97-AF65-F5344CB8AC3E}">
        <p14:creationId xmlns:p14="http://schemas.microsoft.com/office/powerpoint/2010/main" val="2259903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0FDD30-C39A-4C79-A3B1-785974A9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7" y="694995"/>
            <a:ext cx="2924937" cy="17726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842944-060B-4752-B5DD-751B1BADD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1"/>
          <a:stretch/>
        </p:blipFill>
        <p:spPr>
          <a:xfrm>
            <a:off x="4977716" y="694996"/>
            <a:ext cx="3294133" cy="18579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DFF71E21-D432-4AC3-8AF1-EA3CDB42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0468"/>
            <a:ext cx="7068312" cy="20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A78F742A-42BE-4533-9B35-3975AB8A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6442"/>
            <a:ext cx="7068312" cy="20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2B5529-AFEC-4B0C-8A4A-07B23293D235}"/>
              </a:ext>
            </a:extLst>
          </p:cNvPr>
          <p:cNvSpPr txBox="1"/>
          <p:nvPr/>
        </p:nvSpPr>
        <p:spPr>
          <a:xfrm>
            <a:off x="56007" y="1211005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82AA9-2D97-43E8-AFDD-4367B0AF8385}"/>
              </a:ext>
            </a:extLst>
          </p:cNvPr>
          <p:cNvSpPr txBox="1"/>
          <p:nvPr/>
        </p:nvSpPr>
        <p:spPr>
          <a:xfrm>
            <a:off x="56007" y="2452399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76D8C-5CBB-41EC-8AAC-46C80DF78703}"/>
              </a:ext>
            </a:extLst>
          </p:cNvPr>
          <p:cNvSpPr txBox="1"/>
          <p:nvPr/>
        </p:nvSpPr>
        <p:spPr>
          <a:xfrm>
            <a:off x="56007" y="4499638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6412D-86B5-4560-8F5E-97A1F1E52C5A}"/>
              </a:ext>
            </a:extLst>
          </p:cNvPr>
          <p:cNvSpPr txBox="1"/>
          <p:nvPr/>
        </p:nvSpPr>
        <p:spPr>
          <a:xfrm>
            <a:off x="4675964" y="1188367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−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3B0EB7-2ECF-454D-B8F8-4250C7176A3E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E018FC50-2D6B-41C5-8075-B5F6F0B0048F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4356F-1D43-495F-B2C0-35E24F05224A}"/>
              </a:ext>
            </a:extLst>
          </p:cNvPr>
          <p:cNvSpPr/>
          <p:nvPr/>
        </p:nvSpPr>
        <p:spPr>
          <a:xfrm>
            <a:off x="6778246" y="6550223"/>
            <a:ext cx="2444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NECAT_HEWL_RT_NaI_82_XDS</a:t>
            </a:r>
          </a:p>
        </p:txBody>
      </p:sp>
    </p:spTree>
    <p:extLst>
      <p:ext uri="{BB962C8B-B14F-4D97-AF65-F5344CB8AC3E}">
        <p14:creationId xmlns:p14="http://schemas.microsoft.com/office/powerpoint/2010/main" val="336331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139946C-F507-46FC-9451-7ED7F6DB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5" y="3950498"/>
            <a:ext cx="5497068" cy="267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40FBC3AA-2C40-4499-9FA6-33C175D6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4" y="1138528"/>
            <a:ext cx="6019800" cy="23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95DB3E-5B61-4062-B379-610F703F6DFA}"/>
              </a:ext>
            </a:extLst>
          </p:cNvPr>
          <p:cNvCxnSpPr/>
          <p:nvPr/>
        </p:nvCxnSpPr>
        <p:spPr>
          <a:xfrm>
            <a:off x="100584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6859B50-00B1-4D09-B6E6-6D5A4AD90B64}"/>
              </a:ext>
            </a:extLst>
          </p:cNvPr>
          <p:cNvSpPr txBox="1">
            <a:spLocks/>
          </p:cNvSpPr>
          <p:nvPr/>
        </p:nvSpPr>
        <p:spPr>
          <a:xfrm>
            <a:off x="-2286" y="365126"/>
            <a:ext cx="6293358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Normalizing HEWL anomalous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6925C9-63DE-4689-8A14-1CFC1695E820}"/>
              </a:ext>
            </a:extLst>
          </p:cNvPr>
          <p:cNvSpPr txBox="1"/>
          <p:nvPr/>
        </p:nvSpPr>
        <p:spPr>
          <a:xfrm>
            <a:off x="5468112" y="6488668"/>
            <a:ext cx="375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1A_Anom_dataset_prep_and_scaling</a:t>
            </a:r>
          </a:p>
        </p:txBody>
      </p:sp>
    </p:spTree>
    <p:extLst>
      <p:ext uri="{BB962C8B-B14F-4D97-AF65-F5344CB8AC3E}">
        <p14:creationId xmlns:p14="http://schemas.microsoft.com/office/powerpoint/2010/main" val="30501592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For complex structure factors, these correlations are easily expressed as extensions of the Wilson model. For example,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blipFill>
                <a:blip r:embed="rId2"/>
                <a:stretch>
                  <a:fillRect l="-721" t="-1554" r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4FD4931-DBA1-46E2-AE85-3C00E30C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3014117"/>
            <a:ext cx="5772150" cy="307657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05FEDD30-A34C-4B9B-B17B-B94C8C0D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EC23F6-649A-4912-8D35-B2B688DC7882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5CB464-1B16-4DC5-BD5B-E135B31E7590}"/>
                  </a:ext>
                </a:extLst>
              </p:cNvPr>
              <p:cNvSpPr txBox="1"/>
              <p:nvPr/>
            </p:nvSpPr>
            <p:spPr>
              <a:xfrm>
                <a:off x="444137" y="6211669"/>
                <a:ext cx="83934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ON and OFF are only correlated  due to mutual correlation with the reference,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5CB464-1B16-4DC5-BD5B-E135B31E7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6211669"/>
                <a:ext cx="8393430" cy="646331"/>
              </a:xfrm>
              <a:prstGeom prst="rect">
                <a:avLst/>
              </a:prstGeom>
              <a:blipFill>
                <a:blip r:embed="rId4"/>
                <a:stretch>
                  <a:fillRect l="-65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4771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For complex structure factors, all of these correlations are easily expressed as extensions of the Wilson model. For example,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2352824"/>
              </a:xfrm>
              <a:prstGeom prst="rect">
                <a:avLst/>
              </a:prstGeom>
              <a:blipFill>
                <a:blip r:embed="rId2"/>
                <a:stretch>
                  <a:fillRect l="-721" t="-1554" r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E8FE10D-1671-49EA-BDEC-73A51CB4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029" y="3212919"/>
            <a:ext cx="6629400" cy="2495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A25B90-6680-426F-AED5-F8C519B1DB19}"/>
              </a:ext>
            </a:extLst>
          </p:cNvPr>
          <p:cNvSpPr/>
          <p:nvPr/>
        </p:nvSpPr>
        <p:spPr>
          <a:xfrm>
            <a:off x="1367246" y="3831771"/>
            <a:ext cx="2264228" cy="29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89D833-5AA2-481B-A4A8-F0EA71B6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F1D570-7660-4B7E-807E-7D6816AD68EA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FBFFFF-1C55-4331-BDE0-01A2CCCB6AC4}"/>
                  </a:ext>
                </a:extLst>
              </p:cNvPr>
              <p:cNvSpPr txBox="1"/>
              <p:nvPr/>
            </p:nvSpPr>
            <p:spPr>
              <a:xfrm>
                <a:off x="444137" y="5915608"/>
                <a:ext cx="3707985" cy="556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etc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FBFFFF-1C55-4331-BDE0-01A2CCCB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5915608"/>
                <a:ext cx="3707985" cy="556947"/>
              </a:xfrm>
              <a:prstGeom prst="rect">
                <a:avLst/>
              </a:prstGeom>
              <a:blipFill>
                <a:blip r:embed="rId4"/>
                <a:stretch>
                  <a:fillRect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C760CC3-5CF8-4105-BA30-D1D407BEB230}"/>
              </a:ext>
            </a:extLst>
          </p:cNvPr>
          <p:cNvSpPr txBox="1"/>
          <p:nvPr/>
        </p:nvSpPr>
        <p:spPr>
          <a:xfrm>
            <a:off x="2459736" y="6550223"/>
            <a:ext cx="682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5"/>
              </a:rPr>
              <a:t>https://en.wikipedia.org/wiki/Multivariate_normal_distribution#Conditional_distributions</a:t>
            </a:r>
            <a:r>
              <a:rPr lang="en-US" sz="14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A53D4B-7DA4-4575-953D-A54433312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8125" y="4819630"/>
            <a:ext cx="4167344" cy="1974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27C147C-438A-411C-93EE-158FF924C10D}"/>
              </a:ext>
            </a:extLst>
          </p:cNvPr>
          <p:cNvSpPr/>
          <p:nvPr/>
        </p:nvSpPr>
        <p:spPr>
          <a:xfrm>
            <a:off x="6433457" y="3315470"/>
            <a:ext cx="211183" cy="3671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ED1544-9445-4BFB-A493-371A122713A1}"/>
              </a:ext>
            </a:extLst>
          </p:cNvPr>
          <p:cNvSpPr/>
          <p:nvPr/>
        </p:nvSpPr>
        <p:spPr>
          <a:xfrm>
            <a:off x="7768046" y="6203611"/>
            <a:ext cx="182880" cy="3077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2521A4-680A-4480-9CB2-BA455A8FA0C2}"/>
              </a:ext>
            </a:extLst>
          </p:cNvPr>
          <p:cNvSpPr/>
          <p:nvPr/>
        </p:nvSpPr>
        <p:spPr>
          <a:xfrm>
            <a:off x="6908074" y="3347515"/>
            <a:ext cx="616131" cy="367104"/>
          </a:xfrm>
          <a:prstGeom prst="ellipse">
            <a:avLst/>
          </a:prstGeom>
          <a:noFill/>
          <a:ln w="38100">
            <a:solidFill>
              <a:srgbClr val="0A16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A4C8BE-AA16-4338-A577-03D45AAED9CB}"/>
              </a:ext>
            </a:extLst>
          </p:cNvPr>
          <p:cNvSpPr/>
          <p:nvPr/>
        </p:nvSpPr>
        <p:spPr>
          <a:xfrm>
            <a:off x="7530736" y="6442926"/>
            <a:ext cx="616131" cy="367104"/>
          </a:xfrm>
          <a:prstGeom prst="ellipse">
            <a:avLst/>
          </a:prstGeom>
          <a:noFill/>
          <a:ln w="38100">
            <a:solidFill>
              <a:srgbClr val="0A16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A6F099-49CA-42CA-8AC5-75B89A88BDDF}"/>
              </a:ext>
            </a:extLst>
          </p:cNvPr>
          <p:cNvSpPr/>
          <p:nvPr/>
        </p:nvSpPr>
        <p:spPr>
          <a:xfrm>
            <a:off x="4924551" y="3344411"/>
            <a:ext cx="931964" cy="367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C75996-0997-49BD-9227-EAAC915C62CA}"/>
              </a:ext>
            </a:extLst>
          </p:cNvPr>
          <p:cNvSpPr/>
          <p:nvPr/>
        </p:nvSpPr>
        <p:spPr>
          <a:xfrm>
            <a:off x="6002099" y="6262557"/>
            <a:ext cx="285490" cy="367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B4EDC8-EC84-48CC-80C0-81C77AE0CB6E}"/>
              </a:ext>
            </a:extLst>
          </p:cNvPr>
          <p:cNvSpPr/>
          <p:nvPr/>
        </p:nvSpPr>
        <p:spPr>
          <a:xfrm>
            <a:off x="6644640" y="3314831"/>
            <a:ext cx="263434" cy="367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175118-E108-4429-B027-5C21795B46D1}"/>
              </a:ext>
            </a:extLst>
          </p:cNvPr>
          <p:cNvSpPr/>
          <p:nvPr/>
        </p:nvSpPr>
        <p:spPr>
          <a:xfrm>
            <a:off x="7957457" y="6154214"/>
            <a:ext cx="182880" cy="3671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3EAC529B-B0D9-4FBF-A9F7-45F6B2513512}"/>
              </a:ext>
            </a:extLst>
          </p:cNvPr>
          <p:cNvSpPr/>
          <p:nvPr/>
        </p:nvSpPr>
        <p:spPr>
          <a:xfrm>
            <a:off x="3117667" y="3493505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/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4A740-942C-4BFE-BFAE-8A2ECE05B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4704301"/>
                <a:ext cx="142820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/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5F7AF6-90A9-46A5-9978-14F39DE8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8" y="3092415"/>
                <a:ext cx="142820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/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8D7BB-F4E1-4D91-AE6F-6A8557A1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34" y="3097247"/>
                <a:ext cx="2486299" cy="411331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/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9F664-F9AA-45A1-AFEA-1B9FAA81B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80" y="4693176"/>
                <a:ext cx="1428206" cy="391582"/>
              </a:xfrm>
              <a:prstGeom prst="rect">
                <a:avLst/>
              </a:prstGeom>
              <a:blipFill>
                <a:blip r:embed="rId5"/>
                <a:stretch>
                  <a:fillRect r="-11966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0E45C8CB-A342-4C17-B892-8E973D4C1B59}"/>
              </a:ext>
            </a:extLst>
          </p:cNvPr>
          <p:cNvSpPr/>
          <p:nvPr/>
        </p:nvSpPr>
        <p:spPr>
          <a:xfrm>
            <a:off x="6220094" y="3521488"/>
            <a:ext cx="191589" cy="121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B429D-4494-4F3C-8C00-F93DACC04AAB}"/>
              </a:ext>
            </a:extLst>
          </p:cNvPr>
          <p:cNvSpPr/>
          <p:nvPr/>
        </p:nvSpPr>
        <p:spPr>
          <a:xfrm>
            <a:off x="4023359" y="3230250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282AD6-AADE-4C2A-9818-F8FDA92B73F2}"/>
              </a:ext>
            </a:extLst>
          </p:cNvPr>
          <p:cNvSpPr/>
          <p:nvPr/>
        </p:nvSpPr>
        <p:spPr>
          <a:xfrm>
            <a:off x="4023359" y="4796634"/>
            <a:ext cx="11451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12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time-resolved crystallography data, we have two kinds of useful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High-quality synchrotron reference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tend to be highly correlated (</a:t>
                </a:r>
                <a:r>
                  <a:rPr lang="en-US" i="1" dirty="0"/>
                  <a:t>the same will apply to now-broken symmetry mates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1244828"/>
              </a:xfrm>
              <a:prstGeom prst="rect">
                <a:avLst/>
              </a:prstGeom>
              <a:blipFill>
                <a:blip r:embed="rId6"/>
                <a:stretch>
                  <a:fillRect l="-721" t="-2941" r="-481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A36055-B6FE-43E3-B462-7631CB25EA70}"/>
              </a:ext>
            </a:extLst>
          </p:cNvPr>
          <p:cNvSpPr txBox="1"/>
          <p:nvPr/>
        </p:nvSpPr>
        <p:spPr>
          <a:xfrm>
            <a:off x="1778725" y="3805876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among on, 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98EB5-E699-4678-B9F3-D91F66EC230D}"/>
              </a:ext>
            </a:extLst>
          </p:cNvPr>
          <p:cNvSpPr txBox="1"/>
          <p:nvPr/>
        </p:nvSpPr>
        <p:spPr>
          <a:xfrm>
            <a:off x="3927564" y="2624788"/>
            <a:ext cx="163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 w\ reference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5CEF41E-D7B5-407C-A3EF-7955F9F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8365D-0752-4ECA-9F29-02FA553D4593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5B456A-3CB0-4CD3-A56E-242792237780}"/>
              </a:ext>
            </a:extLst>
          </p:cNvPr>
          <p:cNvSpPr/>
          <p:nvPr/>
        </p:nvSpPr>
        <p:spPr>
          <a:xfrm>
            <a:off x="1672046" y="2516777"/>
            <a:ext cx="6061165" cy="284770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EEA0B7ED-16E0-4A2A-87C4-1B95F97990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98888" y="2624788"/>
            <a:ext cx="764920" cy="764920"/>
          </a:xfrm>
          <a:prstGeom prst="rect">
            <a:avLst/>
          </a:prstGeom>
        </p:spPr>
      </p:pic>
      <p:pic>
        <p:nvPicPr>
          <p:cNvPr id="3" name="Graphic 2" descr="Question mark">
            <a:extLst>
              <a:ext uri="{FF2B5EF4-FFF2-40B4-BE49-F238E27FC236}">
                <a16:creationId xmlns:a16="http://schemas.microsoft.com/office/drawing/2014/main" id="{19A689CC-1030-4EE6-8AB2-A522B3DDDF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36822" y="25167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 animBg="1"/>
      <p:bldP spid="14" grpId="0" animBg="1"/>
      <p:bldP spid="16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4C-AF0B-45E0-AE43-B5689B5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967"/>
            <a:ext cx="7886700" cy="253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CLT &amp; the Wilson distribution</a:t>
            </a:r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78E36A4E-73B5-4FFE-8443-D3D63B78B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95" y="399967"/>
            <a:ext cx="2803714" cy="2542903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539E9F-FAFD-4753-9385-AFD06724B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0" y="1209811"/>
            <a:ext cx="3403418" cy="1908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85562-555D-42A8-9164-6C74E47190E1}"/>
              </a:ext>
            </a:extLst>
          </p:cNvPr>
          <p:cNvSpPr/>
          <p:nvPr/>
        </p:nvSpPr>
        <p:spPr>
          <a:xfrm>
            <a:off x="2656114" y="3074126"/>
            <a:ext cx="76635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639B9-697A-471C-B0CF-EF6FB3C99C10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784A30-3A5A-4144-B42C-D12C5AC79CE7}"/>
              </a:ext>
            </a:extLst>
          </p:cNvPr>
          <p:cNvSpPr txBox="1"/>
          <p:nvPr/>
        </p:nvSpPr>
        <p:spPr>
          <a:xfrm>
            <a:off x="7618911" y="6458033"/>
            <a:ext cx="152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Ruppweb.org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4FADA-4B49-4A37-906C-B85E7140AFFC}"/>
              </a:ext>
            </a:extLst>
          </p:cNvPr>
          <p:cNvSpPr/>
          <p:nvPr/>
        </p:nvSpPr>
        <p:spPr>
          <a:xfrm>
            <a:off x="2037806" y="2255520"/>
            <a:ext cx="618308" cy="81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F87B1-3514-4A9D-93F6-4BED95ED5DF3}"/>
              </a:ext>
            </a:extLst>
          </p:cNvPr>
          <p:cNvSpPr txBox="1"/>
          <p:nvPr/>
        </p:nvSpPr>
        <p:spPr>
          <a:xfrm>
            <a:off x="308215" y="3857897"/>
            <a:ext cx="5084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up a structure in real space quickly looks like a random walk in the complex plane!</a:t>
            </a:r>
          </a:p>
          <a:p>
            <a:endParaRPr lang="en-US" dirty="0"/>
          </a:p>
          <a:p>
            <a:r>
              <a:rPr lang="en-US" dirty="0"/>
              <a:t>As a result, </a:t>
            </a:r>
            <a:r>
              <a:rPr lang="en-US" b="1" dirty="0"/>
              <a:t>the distribution of acentric structure factors looks like a bivariate normal distribution!</a:t>
            </a:r>
          </a:p>
          <a:p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E5F8DD-7BA6-4236-81D8-06B0EAD8A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904" y="3211923"/>
            <a:ext cx="36004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776080-96B2-44C5-98C0-59078E36B03B}"/>
              </a:ext>
            </a:extLst>
          </p:cNvPr>
          <p:cNvCxnSpPr/>
          <p:nvPr/>
        </p:nvCxnSpPr>
        <p:spPr>
          <a:xfrm flipV="1">
            <a:off x="7278952" y="3691783"/>
            <a:ext cx="754095" cy="58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51B581-E67D-43E2-9957-78CA0FC1DAF3}"/>
              </a:ext>
            </a:extLst>
          </p:cNvPr>
          <p:cNvCxnSpPr>
            <a:cxnSpLocks/>
          </p:cNvCxnSpPr>
          <p:nvPr/>
        </p:nvCxnSpPr>
        <p:spPr>
          <a:xfrm>
            <a:off x="6494804" y="4272897"/>
            <a:ext cx="18866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CDED0E-69C8-4B03-8CD8-A2747A058667}"/>
              </a:ext>
            </a:extLst>
          </p:cNvPr>
          <p:cNvCxnSpPr>
            <a:cxnSpLocks/>
          </p:cNvCxnSpPr>
          <p:nvPr/>
        </p:nvCxnSpPr>
        <p:spPr>
          <a:xfrm flipV="1">
            <a:off x="7278952" y="3466011"/>
            <a:ext cx="0" cy="1627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44BBB8-B658-417F-8D6B-676B6BB2307C}"/>
                  </a:ext>
                </a:extLst>
              </p:cNvPr>
              <p:cNvSpPr txBox="1"/>
              <p:nvPr/>
            </p:nvSpPr>
            <p:spPr>
              <a:xfrm>
                <a:off x="7541308" y="3903566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44BBB8-B658-417F-8D6B-676B6BB23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08" y="3903566"/>
                <a:ext cx="399597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C4DC8A-7A6B-49D0-83CE-DC9F5AC044A1}"/>
                  </a:ext>
                </a:extLst>
              </p:cNvPr>
              <p:cNvSpPr txBox="1"/>
              <p:nvPr/>
            </p:nvSpPr>
            <p:spPr>
              <a:xfrm>
                <a:off x="7655999" y="3470424"/>
                <a:ext cx="1146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C4DC8A-7A6B-49D0-83CE-DC9F5AC04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9" y="3470424"/>
                <a:ext cx="114658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52C8235-6E6F-47AC-BB43-497E67D4DADC}"/>
              </a:ext>
            </a:extLst>
          </p:cNvPr>
          <p:cNvSpPr txBox="1"/>
          <p:nvPr/>
        </p:nvSpPr>
        <p:spPr>
          <a:xfrm>
            <a:off x="6494803" y="5494946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component →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FD4F21-7749-4E5C-B83A-4FA132792E9C}"/>
              </a:ext>
            </a:extLst>
          </p:cNvPr>
          <p:cNvSpPr txBox="1"/>
          <p:nvPr/>
        </p:nvSpPr>
        <p:spPr>
          <a:xfrm rot="16200000">
            <a:off x="4237391" y="4108012"/>
            <a:ext cx="2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. component →</a:t>
            </a:r>
          </a:p>
        </p:txBody>
      </p:sp>
    </p:spTree>
    <p:extLst>
      <p:ext uri="{BB962C8B-B14F-4D97-AF65-F5344CB8AC3E}">
        <p14:creationId xmlns:p14="http://schemas.microsoft.com/office/powerpoint/2010/main" val="248082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8" grpId="0"/>
      <p:bldP spid="3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9E2B-FD25-462C-A1DA-6D8DF4AE7CE2}"/>
              </a:ext>
            </a:extLst>
          </p:cNvPr>
          <p:cNvSpPr txBox="1"/>
          <p:nvPr/>
        </p:nvSpPr>
        <p:spPr>
          <a:xfrm>
            <a:off x="3344091" y="6176963"/>
            <a:ext cx="54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 https://www.researchgate.net/publication/220557408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4915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now: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Normalization for better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Suitability of the Rice and Folded-Normal distributions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Pending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Use of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Bivariate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Non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central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(implemented*, but don’t know how to pick parameters).</a:t>
                </a:r>
              </a:p>
              <a:p>
                <a:endParaRPr lang="en-US" dirty="0"/>
              </a:p>
              <a:p>
                <a:r>
                  <a:rPr lang="en-US" b="1" dirty="0"/>
                  <a:t>Acentric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𝑊𝑖𝑙𝑠𝑜𝑛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tbd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𝐵𝑖𝑣𝑎𝑟𝑖𝑎𝑡𝑒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𝑅𝑖𝑐𝑒</m:t>
                    </m:r>
                  </m:oMath>
                </a14:m>
                <a:r>
                  <a:rPr lang="en-US" dirty="0"/>
                  <a:t>   </a:t>
                </a:r>
                <a:r>
                  <a:rPr lang="en-US"/>
                  <a:t>(done!)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Bivariate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central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(unfinished)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4915576"/>
              </a:xfrm>
              <a:prstGeom prst="rect">
                <a:avLst/>
              </a:prstGeom>
              <a:blipFill>
                <a:blip r:embed="rId3"/>
                <a:stretch>
                  <a:fillRect l="-721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332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5B0D-3D65-4DEF-9C8C-579F001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2"/>
            <a:ext cx="8393430" cy="584108"/>
          </a:xfrm>
        </p:spPr>
        <p:txBody>
          <a:bodyPr>
            <a:noAutofit/>
          </a:bodyPr>
          <a:lstStyle/>
          <a:p>
            <a:r>
              <a:rPr lang="en-US" sz="3200" dirty="0"/>
              <a:t>Aim: Using informative priors in scaling &amp; merging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/>
              <p:nvPr/>
            </p:nvSpPr>
            <p:spPr>
              <a:xfrm>
                <a:off x="444137" y="1149531"/>
                <a:ext cx="7611292" cy="5361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 more super-interesting prior: the multivariate normal on the full structure factors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breaks the phase degeneracy, so all phases are relative to the phase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 Without loss of generality, we can set that one to 0 for now.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can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𝑒𝑠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Two approaches:</a:t>
                </a:r>
              </a:p>
              <a:p>
                <a:endParaRPr lang="en-US" dirty="0"/>
              </a:p>
              <a:p>
                <a:pPr marL="342900" indent="-342900">
                  <a:buAutoNum type="arabicParenBoth"/>
                </a:pPr>
                <a:r>
                  <a:rPr lang="en-US" b="0" dirty="0"/>
                  <a:t>Calculate the posterior analytically per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𝑜𝑓𝑓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1,2|3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I’m not mistaken, the integral in the denominator is analytically tractable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en-US" dirty="0"/>
                  <a:t> is a multivariate Student </a:t>
                </a:r>
                <a:r>
                  <a:rPr lang="en-US" i="1" dirty="0"/>
                  <a:t>t.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9E12E-AFCD-4695-8D92-FE273C9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" y="1149531"/>
                <a:ext cx="7611292" cy="5361211"/>
              </a:xfrm>
              <a:prstGeom prst="rect">
                <a:avLst/>
              </a:prstGeom>
              <a:blipFill>
                <a:blip r:embed="rId2"/>
                <a:stretch>
                  <a:fillRect l="-721" t="-683" r="-1202" b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67370-2D42-44E0-9A11-45B39C3257EE}"/>
              </a:ext>
            </a:extLst>
          </p:cNvPr>
          <p:cNvCxnSpPr/>
          <p:nvPr/>
        </p:nvCxnSpPr>
        <p:spPr>
          <a:xfrm>
            <a:off x="109728" y="699325"/>
            <a:ext cx="4700016" cy="0"/>
          </a:xfrm>
          <a:prstGeom prst="line">
            <a:avLst/>
          </a:prstGeom>
          <a:ln w="7620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D38665-AD75-4492-91E2-C8FB360CA2C1}"/>
              </a:ext>
            </a:extLst>
          </p:cNvPr>
          <p:cNvSpPr txBox="1"/>
          <p:nvPr/>
        </p:nvSpPr>
        <p:spPr>
          <a:xfrm>
            <a:off x="1611086" y="6453051"/>
            <a:ext cx="753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https://en.wikipedia.org/wiki/Gaussian_integral#n-dimensional_and_functional_generalization</a:t>
            </a:r>
            <a:r>
              <a:rPr lang="en-US" sz="1400" dirty="0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BCCBF3-E627-4FC3-8757-912051ED377C}"/>
              </a:ext>
            </a:extLst>
          </p:cNvPr>
          <p:cNvCxnSpPr/>
          <p:nvPr/>
        </p:nvCxnSpPr>
        <p:spPr>
          <a:xfrm flipV="1">
            <a:off x="1010194" y="3875314"/>
            <a:ext cx="5965372" cy="21945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BDE13D-D72E-4D03-B2AE-85184E1156E5}"/>
              </a:ext>
            </a:extLst>
          </p:cNvPr>
          <p:cNvCxnSpPr>
            <a:cxnSpLocks/>
          </p:cNvCxnSpPr>
          <p:nvPr/>
        </p:nvCxnSpPr>
        <p:spPr>
          <a:xfrm>
            <a:off x="1214029" y="3875314"/>
            <a:ext cx="5761537" cy="21945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77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13436</TotalTime>
  <Words>4988</Words>
  <Application>Microsoft Office PowerPoint</Application>
  <PresentationFormat>On-screen Show (4:3)</PresentationFormat>
  <Paragraphs>729</Paragraphs>
  <Slides>91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0" baseType="lpstr">
      <vt:lpstr>Arial</vt:lpstr>
      <vt:lpstr>Calibri</vt:lpstr>
      <vt:lpstr>Calibri Light</vt:lpstr>
      <vt:lpstr>Cambria Math</vt:lpstr>
      <vt:lpstr>Courier New</vt:lpstr>
      <vt:lpstr>Gill Sans MT</vt:lpstr>
      <vt:lpstr>Symbol</vt:lpstr>
      <vt:lpstr>Times New Roman</vt:lpstr>
      <vt:lpstr>Office Theme</vt:lpstr>
      <vt:lpstr>PowerPoint Presentation</vt:lpstr>
      <vt:lpstr>Test data</vt:lpstr>
      <vt:lpstr>Analysis: the real challenges (1)</vt:lpstr>
      <vt:lpstr>Analysis: the real challenges (2)</vt:lpstr>
      <vt:lpstr>Analysis: the real challenges (2)</vt:lpstr>
      <vt:lpstr>PowerPoint Presentation</vt:lpstr>
      <vt:lpstr>Outline</vt:lpstr>
      <vt:lpstr>Outline</vt:lpstr>
      <vt:lpstr>The CLT &amp; the Wilson distribution</vt:lpstr>
      <vt:lpstr>The CLT &amp; the Wilson distribution</vt:lpstr>
      <vt:lpstr>The CLT &amp; the Wilson distribution</vt:lpstr>
      <vt:lpstr>The CLT &amp; the Wilson distribution</vt:lpstr>
      <vt:lpstr>Normalized structure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Related structures</vt:lpstr>
      <vt:lpstr>Related structures</vt:lpstr>
      <vt:lpstr>Related structures</vt:lpstr>
      <vt:lpstr>Related structures</vt:lpstr>
      <vt:lpstr>Related structures</vt:lpstr>
      <vt:lpstr>Related structures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EF-X time series</vt:lpstr>
      <vt:lpstr>Fragment screens</vt:lpstr>
      <vt:lpstr>Outline</vt:lpstr>
      <vt:lpstr>PowerPoint Presentation</vt:lpstr>
      <vt:lpstr>PowerPoint Presentation</vt:lpstr>
      <vt:lpstr>PowerPoint Presentation</vt:lpstr>
      <vt:lpstr>PowerPoint Presentation</vt:lpstr>
      <vt:lpstr>Using informative priors</vt:lpstr>
      <vt:lpstr>Using informative priors in scaling &amp; merging</vt:lpstr>
      <vt:lpstr>Using informative priors in scaling &amp; merging</vt:lpstr>
      <vt:lpstr>What if we keep the phases around?</vt:lpstr>
      <vt:lpstr>Plan summary so far…</vt:lpstr>
      <vt:lpstr>Variational distributions (with phases)</vt:lpstr>
      <vt:lpstr>Variational distributions (with phases)</vt:lpstr>
      <vt:lpstr>Variational distributions for phases</vt:lpstr>
      <vt:lpstr>Variational distributions for phases</vt:lpstr>
      <vt:lpstr>Variational distributions for phases</vt:lpstr>
      <vt:lpstr>Variational distributions for phases</vt:lpstr>
      <vt:lpstr>Variational distributions for phases</vt:lpstr>
      <vt:lpstr>Variational distributions for phases</vt:lpstr>
      <vt:lpstr>Variational distributions for phases</vt:lpstr>
      <vt:lpstr>Variational distributions for phases</vt:lpstr>
      <vt:lpstr>Summary (1)</vt:lpstr>
      <vt:lpstr>Summary (2): a robust strategy</vt:lpstr>
      <vt:lpstr>PowerPoint Presentation</vt:lpstr>
      <vt:lpstr>PowerPoint Presentation</vt:lpstr>
      <vt:lpstr>Implementation details</vt:lpstr>
      <vt:lpstr>Normalizing structure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Aim: Using informative priors in scaling &amp; merging</vt:lpstr>
      <vt:lpstr>Aim: Using informative priors in scaling &amp; merging</vt:lpstr>
      <vt:lpstr>Aim: Using informative priors in scaling &amp; merging</vt:lpstr>
      <vt:lpstr>Aim: Using informative priors in scaling &amp; merging</vt:lpstr>
      <vt:lpstr>Aim: Using informative priors in scaling &amp; merging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Hekstra, Doeke Romke</dc:creator>
  <cp:lastModifiedBy>Hekstra, Doeke Romke</cp:lastModifiedBy>
  <cp:revision>150</cp:revision>
  <dcterms:created xsi:type="dcterms:W3CDTF">2021-02-18T17:07:15Z</dcterms:created>
  <dcterms:modified xsi:type="dcterms:W3CDTF">2021-04-05T21:16:01Z</dcterms:modified>
</cp:coreProperties>
</file>