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60" r:id="rId6"/>
    <p:sldId id="269" r:id="rId7"/>
    <p:sldId id="278" r:id="rId8"/>
    <p:sldId id="281" r:id="rId9"/>
    <p:sldId id="279" r:id="rId10"/>
    <p:sldId id="273" r:id="rId11"/>
    <p:sldId id="274" r:id="rId12"/>
    <p:sldId id="275" r:id="rId13"/>
    <p:sldId id="276" r:id="rId14"/>
    <p:sldId id="277" r:id="rId15"/>
    <p:sldId id="261" r:id="rId16"/>
    <p:sldId id="263" r:id="rId17"/>
    <p:sldId id="262" r:id="rId18"/>
    <p:sldId id="265" r:id="rId19"/>
    <p:sldId id="264" r:id="rId20"/>
    <p:sldId id="271" r:id="rId21"/>
    <p:sldId id="266" r:id="rId22"/>
    <p:sldId id="280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B79"/>
    <a:srgbClr val="4472C4"/>
    <a:srgbClr val="B676EA"/>
    <a:srgbClr val="EB7467"/>
    <a:srgbClr val="0A1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68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A67F-47DE-4585-834B-B401CBD3CF6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96921261400140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B6EE-A937-4C27-A43E-80BC2C704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4C622-67B4-49C8-9902-3456D505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the DW model, the real and imaginary components of two data sets are both modeled as correlated random walks: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along each dimension.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400" dirty="0"/>
                  <a:t> governs the correlation between datasets. For centric reflections,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the ½ disappears,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can be thought of as the sum of a random walk in the complex plane added to its own complex conjugate.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005" t="-2315" b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65AB5-26CB-4F5F-B7F9-51DAEC44F5F6}"/>
              </a:ext>
            </a:extLst>
          </p:cNvPr>
          <p:cNvSpPr/>
          <p:nvPr/>
        </p:nvSpPr>
        <p:spPr>
          <a:xfrm>
            <a:off x="4133088" y="4059936"/>
            <a:ext cx="2724912" cy="31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amplitudes of the centric and acentric reflections follow the Wilson distribution: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A1207C-F2F9-4BEF-8B20-9C6E7919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A909B6-8D22-435F-9F38-F6EC8E76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415413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Pearson correlations between structure factor amplitudes from two correlated data sets almost equal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159" t="-154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E92073-C449-4B97-94E6-DCFF63A0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2027921"/>
            <a:ext cx="6804088" cy="28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8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conditional distributions of structure factor amplitudes of one data set given the other are described by the Rice distribution (acentric) and Folded Normal 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DA8FBF4-BEB5-4F6A-B100-60376FBE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296380"/>
            <a:ext cx="7886701" cy="2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blipFill>
                <a:blip r:embed="rId3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5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conditional distributions of structure factor amplitudes of one data set given the other are described by the Rice distribution (acentric) and Folded Normal 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3879342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blipFill>
                <a:blip r:embed="rId2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AFF55E-1926-4251-AFBE-F0388C639E03}"/>
              </a:ext>
            </a:extLst>
          </p:cNvPr>
          <p:cNvSpPr txBox="1"/>
          <p:nvPr/>
        </p:nvSpPr>
        <p:spPr>
          <a:xfrm>
            <a:off x="237744" y="4206437"/>
            <a:ext cx="890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rice.pdf(   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foldnorm.pdf(x,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311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6A76979-1594-429C-930E-B25EE2E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1024891"/>
            <a:ext cx="3399213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22B99-E94C-4ED3-818B-5993F34EFA6E}"/>
              </a:ext>
            </a:extLst>
          </p:cNvPr>
          <p:cNvSpPr txBox="1"/>
          <p:nvPr/>
        </p:nvSpPr>
        <p:spPr>
          <a:xfrm>
            <a:off x="3991811" y="2417499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1: 1OTB</a:t>
            </a:r>
          </a:p>
          <a:p>
            <a:r>
              <a:rPr lang="en-US" dirty="0"/>
              <a:t>dataset 2: 1NWZ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7D3E-5D34-48AC-913B-DDF4727133D5}"/>
              </a:ext>
            </a:extLst>
          </p:cNvPr>
          <p:cNvSpPr txBox="1"/>
          <p:nvPr/>
        </p:nvSpPr>
        <p:spPr>
          <a:xfrm>
            <a:off x="3991811" y="1024891"/>
            <a:ext cx="308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</a:t>
            </a:r>
          </a:p>
          <a:p>
            <a:r>
              <a:rPr lang="en-US" dirty="0"/>
              <a:t>Based on Anisotropic + Fourier</a:t>
            </a:r>
          </a:p>
          <a:p>
            <a:r>
              <a:rPr lang="en-US" dirty="0"/>
              <a:t>For the rest of the analysis, we’ll cut the datasets to 1.2 Å.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6739B6-DAF8-495F-805A-C806516B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3887980"/>
            <a:ext cx="6155328" cy="24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E1016-E8A2-49E4-AC17-AB2F9D5631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1CD2F26-9756-44AF-B807-E869690D3400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2EEB-5AE7-4FA8-B1C2-6B72EA31D45D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1399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E2A0FF1F-3ECE-46B0-989C-DC261122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43" y="965169"/>
            <a:ext cx="3132855" cy="2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5BCB8D-5236-48D2-A555-FA513A30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" y="1045698"/>
            <a:ext cx="5243189" cy="1775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/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/>
              <p:nvPr/>
            </p:nvSpPr>
            <p:spPr>
              <a:xfrm>
                <a:off x="391936" y="3455988"/>
                <a:ext cx="39606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the inferred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correcting for measurement error.</a:t>
                </a:r>
              </a:p>
              <a:p>
                <a:endParaRPr lang="en-US" dirty="0"/>
              </a:p>
              <a:p>
                <a:r>
                  <a:rPr lang="en-US" dirty="0"/>
                  <a:t>Note that the effective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produced by </a:t>
                </a:r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fitting_dw.eff_r_dw_per_hkl</a:t>
                </a:r>
                <a:r>
                  <a:rPr lang="en-US" dirty="0"/>
                  <a:t> is lower as it includes measurement error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" y="3455988"/>
                <a:ext cx="3960608" cy="1754326"/>
              </a:xfrm>
              <a:prstGeom prst="rect">
                <a:avLst/>
              </a:prstGeom>
              <a:blipFill>
                <a:blip r:embed="rId5"/>
                <a:stretch>
                  <a:fillRect l="-1231" t="-2083" r="-200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A71690-BA8D-401D-857D-860404A785E6}"/>
              </a:ext>
            </a:extLst>
          </p:cNvPr>
          <p:cNvSpPr txBox="1"/>
          <p:nvPr/>
        </p:nvSpPr>
        <p:spPr>
          <a:xfrm>
            <a:off x="5934456" y="6211669"/>
            <a:ext cx="320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  <a:p>
            <a:r>
              <a:rPr lang="en-US" b="1" dirty="0"/>
              <a:t>3_Fitting_DW_to_paired_data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C1A25-6DAA-445C-804F-FD364296F0B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D6125DB-1CF3-4C8B-9937-4EF09F51EA7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</p:spTree>
    <p:extLst>
      <p:ext uri="{BB962C8B-B14F-4D97-AF65-F5344CB8AC3E}">
        <p14:creationId xmlns:p14="http://schemas.microsoft.com/office/powerpoint/2010/main" val="18748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566B603-7378-4B76-BF00-EB97B8DF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3" y="1883523"/>
            <a:ext cx="7767774" cy="21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/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this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, the changes in prior are already quite small!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blipFill>
                <a:blip r:embed="rId3"/>
                <a:stretch>
                  <a:fillRect l="-9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E5A76-1010-4501-837E-2284D15C004E}"/>
              </a:ext>
            </a:extLst>
          </p:cNvPr>
          <p:cNvCxnSpPr>
            <a:cxnSpLocks/>
          </p:cNvCxnSpPr>
          <p:nvPr/>
        </p:nvCxnSpPr>
        <p:spPr>
          <a:xfrm flipH="1" flipV="1">
            <a:off x="1045028" y="3808505"/>
            <a:ext cx="226423" cy="52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/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a bin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1,200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blipFill>
                <a:blip r:embed="rId4"/>
                <a:stretch>
                  <a:fillRect l="-19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C20EC-5570-44E5-9878-111F9BA86726}"/>
              </a:ext>
            </a:extLst>
          </p:cNvPr>
          <p:cNvCxnSpPr/>
          <p:nvPr/>
        </p:nvCxnSpPr>
        <p:spPr>
          <a:xfrm flipH="1">
            <a:off x="1611086" y="1883523"/>
            <a:ext cx="278674" cy="371997"/>
          </a:xfrm>
          <a:prstGeom prst="straightConnector1">
            <a:avLst/>
          </a:prstGeom>
          <a:ln w="19050">
            <a:solidFill>
              <a:srgbClr val="0A16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69BD63-3F3B-4E3C-A065-5E58BBC696B1}"/>
              </a:ext>
            </a:extLst>
          </p:cNvPr>
          <p:cNvSpPr txBox="1"/>
          <p:nvPr/>
        </p:nvSpPr>
        <p:spPr>
          <a:xfrm>
            <a:off x="1567543" y="1585647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C1F5B-AF3D-4217-B047-B6B680BBE5F5}"/>
              </a:ext>
            </a:extLst>
          </p:cNvPr>
          <p:cNvCxnSpPr/>
          <p:nvPr/>
        </p:nvCxnSpPr>
        <p:spPr>
          <a:xfrm>
            <a:off x="1210488" y="1909650"/>
            <a:ext cx="296092" cy="58971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E775D-0E1E-435E-958C-676EC4848673}"/>
              </a:ext>
            </a:extLst>
          </p:cNvPr>
          <p:cNvSpPr txBox="1"/>
          <p:nvPr/>
        </p:nvSpPr>
        <p:spPr>
          <a:xfrm>
            <a:off x="406648" y="15856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/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middle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blipFill>
                <a:blip r:embed="rId5"/>
                <a:stretch>
                  <a:fillRect l="-2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/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one-but-largest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18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E664F99-55F3-4270-847A-3F1301E09684}"/>
              </a:ext>
            </a:extLst>
          </p:cNvPr>
          <p:cNvSpPr/>
          <p:nvPr/>
        </p:nvSpPr>
        <p:spPr>
          <a:xfrm>
            <a:off x="3274423" y="1811383"/>
            <a:ext cx="2560320" cy="28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AAA32E-2EF8-4E27-8829-6FB882FBCEF5}"/>
              </a:ext>
            </a:extLst>
          </p:cNvPr>
          <p:cNvSpPr/>
          <p:nvPr/>
        </p:nvSpPr>
        <p:spPr>
          <a:xfrm>
            <a:off x="5915229" y="2041866"/>
            <a:ext cx="2560320" cy="28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834E15-3062-4D0F-B808-34590ED188B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779AFFE-A5F9-4DBA-A24C-4E6E8D2E6A6B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31FB9-F427-4ECE-B40F-FF4296078526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6818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5E5FB6-2139-4B31-A55E-8B4C257D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1" y="1004753"/>
            <a:ext cx="7514409" cy="21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/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case, the priors are highly informative! (shown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blipFill>
                <a:blip r:embed="rId3"/>
                <a:stretch>
                  <a:fillRect l="-10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7072C55-8F65-4858-89F8-BDFFC7D6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60" y="4089748"/>
            <a:ext cx="3152503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B82F1-9665-4B00-87A2-22FF0073A43D}"/>
              </a:ext>
            </a:extLst>
          </p:cNvPr>
          <p:cNvSpPr txBox="1"/>
          <p:nvPr/>
        </p:nvSpPr>
        <p:spPr>
          <a:xfrm>
            <a:off x="524691" y="4089748"/>
            <a:ext cx="370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experimental errors dominate the correlation coefficient.</a:t>
            </a:r>
          </a:p>
          <a:p>
            <a:endParaRPr lang="en-US" dirty="0"/>
          </a:p>
          <a:p>
            <a:r>
              <a:rPr lang="en-US" dirty="0"/>
              <a:t>Variability in the black line suggests that </a:t>
            </a:r>
            <a:r>
              <a:rPr lang="en-US" dirty="0" err="1"/>
              <a:t>expt</a:t>
            </a:r>
            <a:r>
              <a:rPr lang="en-US" dirty="0"/>
              <a:t> error estimates are conservative, but not perfect.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</p:spTree>
    <p:extLst>
      <p:ext uri="{BB962C8B-B14F-4D97-AF65-F5344CB8AC3E}">
        <p14:creationId xmlns:p14="http://schemas.microsoft.com/office/powerpoint/2010/main" val="35783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214E8F-D77A-42F4-A54B-205CD4F5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1"/>
          <a:stretch/>
        </p:blipFill>
        <p:spPr bwMode="auto">
          <a:xfrm>
            <a:off x="776650" y="1071159"/>
            <a:ext cx="7085013" cy="2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/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differences are well-described by the corresponding Von Mises distribution.</a:t>
                </a:r>
              </a:p>
              <a:p>
                <a:r>
                  <a:rPr lang="en-US" dirty="0"/>
                  <a:t>(shown here for the 10 smallest bins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blipFill>
                <a:blip r:embed="rId3"/>
                <a:stretch>
                  <a:fillRect l="-699" t="-3289" r="-23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6DA27-A377-4E19-ABB0-CFB68B6C47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45EB8DE-92F5-4644-824A-13BDBA94C4B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5835-BBE4-4BEA-AE2F-C91EED5C8D38}"/>
              </a:ext>
            </a:extLst>
          </p:cNvPr>
          <p:cNvSpPr txBox="1"/>
          <p:nvPr/>
        </p:nvSpPr>
        <p:spPr>
          <a:xfrm>
            <a:off x="603504" y="5084064"/>
            <a:ext cx="40965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vonmises.pdf(x, E1*E2/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9F796-6905-4A47-BC05-9CF95BE97770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22912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B2E98-F69C-4F46-A7A6-BF0C81F26D58}"/>
              </a:ext>
            </a:extLst>
          </p:cNvPr>
          <p:cNvSpPr/>
          <p:nvPr/>
        </p:nvSpPr>
        <p:spPr>
          <a:xfrm>
            <a:off x="1618488" y="2926080"/>
            <a:ext cx="6592824" cy="438912"/>
          </a:xfrm>
          <a:prstGeom prst="rect">
            <a:avLst/>
          </a:prstGeom>
          <a:solidFill>
            <a:srgbClr val="EF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981F2-2197-4992-9CDE-F271947E6862}"/>
              </a:ext>
            </a:extLst>
          </p:cNvPr>
          <p:cNvSpPr/>
          <p:nvPr/>
        </p:nvSpPr>
        <p:spPr>
          <a:xfrm>
            <a:off x="1618488" y="1499616"/>
            <a:ext cx="2167128" cy="612648"/>
          </a:xfrm>
          <a:prstGeom prst="rect">
            <a:avLst/>
          </a:prstGeom>
          <a:solidFill>
            <a:srgbClr val="EFFB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66923-9188-4A16-B751-C78E552C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" y="365126"/>
            <a:ext cx="6293358" cy="315911"/>
          </a:xfrm>
        </p:spPr>
        <p:txBody>
          <a:bodyPr>
            <a:noAutofit/>
          </a:bodyPr>
          <a:lstStyle/>
          <a:p>
            <a:r>
              <a:rPr lang="en-US" sz="3200" dirty="0"/>
              <a:t>Normalizing structure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5840"/>
                <a:ext cx="7886700" cy="51711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Three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using the Wilson distributions as the loss function,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the same loss function for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Pick best Fourier order by cross-validation.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-nearest neighbor regression on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 Obtains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as the local estimate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5840"/>
                <a:ext cx="7886700" cy="5171123"/>
              </a:xfrm>
              <a:blipFill>
                <a:blip r:embed="rId2"/>
                <a:stretch>
                  <a:fillRect l="-1546" t="-1887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97A31-7FE2-4E28-803D-A12EF45D3D5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04230-3AF1-4A65-A907-79097A47B4EA}"/>
              </a:ext>
            </a:extLst>
          </p:cNvPr>
          <p:cNvSpPr txBox="1"/>
          <p:nvPr/>
        </p:nvSpPr>
        <p:spPr>
          <a:xfrm>
            <a:off x="5660136" y="6501766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1_Dataset_prep_and_local_scaling</a:t>
            </a:r>
          </a:p>
        </p:txBody>
      </p:sp>
    </p:spTree>
    <p:extLst>
      <p:ext uri="{BB962C8B-B14F-4D97-AF65-F5344CB8AC3E}">
        <p14:creationId xmlns:p14="http://schemas.microsoft.com/office/powerpoint/2010/main" val="23622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CFBE1-67B5-4823-9137-F8255ECEC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5347"/>
              </p:ext>
            </p:extLst>
          </p:nvPr>
        </p:nvGraphicFramePr>
        <p:xfrm>
          <a:off x="628650" y="1128939"/>
          <a:ext cx="680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3">
                  <a:extLst>
                    <a:ext uri="{9D8B030D-6E8A-4147-A177-3AD203B41FA5}">
                      <a16:colId xmlns:a16="http://schemas.microsoft.com/office/drawing/2014/main" val="96509814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626431688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659776126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17125368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321920953"/>
                    </a:ext>
                  </a:extLst>
                </a:gridCol>
                <a:gridCol w="1338072">
                  <a:extLst>
                    <a:ext uri="{9D8B030D-6E8A-4147-A177-3AD203B41FA5}">
                      <a16:colId xmlns:a16="http://schemas.microsoft.com/office/drawing/2014/main" val="65592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0.90, 0.43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0.95, 0.01</a:t>
                      </a:r>
                    </a:p>
                  </a:txBody>
                  <a:tcPr>
                    <a:solidFill>
                      <a:srgbClr val="EB74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0.88, 0.51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0.88, 0.26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0.93, 0.16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0.89, 0.22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04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1D34C-78D9-470B-A003-E726DBBEEA40}"/>
              </a:ext>
            </a:extLst>
          </p:cNvPr>
          <p:cNvSpPr txBox="1"/>
          <p:nvPr/>
        </p:nvSpPr>
        <p:spPr>
          <a:xfrm>
            <a:off x="7217555" y="6273225"/>
            <a:ext cx="234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4KJK, 4KJJ cut to 1.5Å</a:t>
            </a:r>
          </a:p>
          <a:p>
            <a:r>
              <a:rPr lang="en-US" sz="1600" dirty="0"/>
              <a:t>all else cut to 1.2Å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1D143-D4F7-47C2-8303-9017614F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731551"/>
            <a:ext cx="7097214" cy="1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/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fit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blipFill>
                <a:blip r:embed="rId3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4560F56-9AB4-4574-BF88-AF3F916502EF}"/>
              </a:ext>
            </a:extLst>
          </p:cNvPr>
          <p:cNvSpPr/>
          <p:nvPr/>
        </p:nvSpPr>
        <p:spPr>
          <a:xfrm>
            <a:off x="4963886" y="2249424"/>
            <a:ext cx="1132114" cy="368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EF773-1F89-4DF2-A500-1DC4C773A71F}"/>
              </a:ext>
            </a:extLst>
          </p:cNvPr>
          <p:cNvSpPr txBox="1"/>
          <p:nvPr/>
        </p:nvSpPr>
        <p:spPr>
          <a:xfrm>
            <a:off x="307848" y="6334780"/>
            <a:ext cx="578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Keedy, </a:t>
            </a:r>
            <a:r>
              <a:rPr lang="en-US" sz="1400" i="1" u="sng" dirty="0"/>
              <a:t>Structure</a:t>
            </a:r>
            <a:r>
              <a:rPr lang="en-US" sz="1400" u="sng" dirty="0"/>
              <a:t>, 2013</a:t>
            </a:r>
            <a:endParaRPr lang="en-US" sz="1400" u="sng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https://www.sciencedirect.com/science/article/pii/S0969212614001403</a:t>
            </a:r>
            <a:r>
              <a:rPr lang="en-US" sz="1400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CFD437-53ED-4D1B-96FC-1F5DB97C375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AB98644-6B39-4B3C-90E7-D046A986CE2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DHFR (RT, </a:t>
            </a:r>
            <a:r>
              <a:rPr lang="en-US" sz="3200" dirty="0" err="1"/>
              <a:t>cryo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6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FBE06-B15E-4752-9217-695A8277B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35065"/>
              </p:ext>
            </p:extLst>
          </p:nvPr>
        </p:nvGraphicFramePr>
        <p:xfrm>
          <a:off x="628649" y="1578737"/>
          <a:ext cx="78867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6">
                  <a:extLst>
                    <a:ext uri="{9D8B030D-6E8A-4147-A177-3AD203B41FA5}">
                      <a16:colId xmlns:a16="http://schemas.microsoft.com/office/drawing/2014/main" val="3853453461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11978836"/>
                    </a:ext>
                  </a:extLst>
                </a:gridCol>
                <a:gridCol w="592182">
                  <a:extLst>
                    <a:ext uri="{9D8B030D-6E8A-4147-A177-3AD203B41FA5}">
                      <a16:colId xmlns:a16="http://schemas.microsoft.com/office/drawing/2014/main" val="1099240601"/>
                    </a:ext>
                  </a:extLst>
                </a:gridCol>
                <a:gridCol w="636597">
                  <a:extLst>
                    <a:ext uri="{9D8B030D-6E8A-4147-A177-3AD203B41FA5}">
                      <a16:colId xmlns:a16="http://schemas.microsoft.com/office/drawing/2014/main" val="3607515082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2954190769"/>
                    </a:ext>
                  </a:extLst>
                </a:gridCol>
                <a:gridCol w="3420838">
                  <a:extLst>
                    <a:ext uri="{9D8B030D-6E8A-4147-A177-3AD203B41FA5}">
                      <a16:colId xmlns:a16="http://schemas.microsoft.com/office/drawing/2014/main" val="151390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Res.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(5KVX, 5KW3)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1.7Å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Thaumatin (100K, 278K)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(2VWR, 5E1Y)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1.35Å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LNX2/PDZ2 (100K, 277K)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(3PYP, 1NWZ)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1.1Å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</a:t>
                      </a:r>
                      <a:r>
                        <a:rPr lang="en-US" sz="1600" dirty="0" err="1"/>
                        <a:t>cryotrapped</a:t>
                      </a:r>
                      <a:r>
                        <a:rPr lang="en-US" sz="1600" dirty="0"/>
                        <a:t> lit, dark, both 100K)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(1NWZ, 1OTB)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(100K, 295K)*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(4EUL, GFP_1.37A)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(4EUL, GFP</a:t>
                      </a:r>
                      <a:r>
                        <a:rPr lang="en-US" sz="1600" baseline="-25000" dirty="0"/>
                        <a:t>PHENIX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1.8Å</a:t>
                      </a:r>
                    </a:p>
                    <a:p>
                      <a:r>
                        <a:rPr lang="en-US" sz="1600" dirty="0"/>
                        <a:t>Cut to 1.6Å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GFP (100K, 277K**)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(see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HEWL/</a:t>
                      </a:r>
                      <a:r>
                        <a:rPr lang="en-US" sz="1600" dirty="0" err="1"/>
                        <a:t>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anom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1.26Å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NECAT_HEWL_RT_NaI_82_XDS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FC120-F619-4AFC-8646-F8A157D65BAC}"/>
              </a:ext>
            </a:extLst>
          </p:cNvPr>
          <p:cNvSpPr txBox="1"/>
          <p:nvPr/>
        </p:nvSpPr>
        <p:spPr>
          <a:xfrm>
            <a:off x="628650" y="6122126"/>
            <a:ext cx="3943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*31.9 v 35.3% solvent (1NWZ/1OTB)</a:t>
            </a:r>
          </a:p>
          <a:p>
            <a:r>
              <a:rPr lang="en-US" sz="1400" dirty="0"/>
              <a:t>**RT data set looks rather crappy; second row using “Filtered” FPs from PHENIX refinement MTZ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 of </a:t>
            </a:r>
            <a:r>
              <a:rPr lang="en-US" sz="3200" i="1" dirty="0"/>
              <a:t>(a</a:t>
            </a:r>
            <a:r>
              <a:rPr lang="en-US" sz="3200" dirty="0"/>
              <a:t>, </a:t>
            </a:r>
            <a:r>
              <a:rPr lang="en-US" sz="3200" i="1" dirty="0"/>
              <a:t>b</a:t>
            </a:r>
            <a:r>
              <a:rPr lang="en-US" sz="3200" dirty="0"/>
              <a:t>) estimates</a:t>
            </a:r>
          </a:p>
        </p:txBody>
      </p:sp>
    </p:spTree>
    <p:extLst>
      <p:ext uri="{BB962C8B-B14F-4D97-AF65-F5344CB8AC3E}">
        <p14:creationId xmlns:p14="http://schemas.microsoft.com/office/powerpoint/2010/main" val="126249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Specifying 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Ultimately, we do not know </a:t>
                </a:r>
                <a:r>
                  <a:rPr lang="en-US" sz="2400" i="1" dirty="0"/>
                  <a:t>a priori</a:t>
                </a:r>
                <a:r>
                  <a:rPr lang="en-US" sz="2400" dirty="0"/>
                  <a:t> the correlation between a reference data set and a target data set which is to be scaled and merged.</a:t>
                </a:r>
              </a:p>
              <a:p>
                <a:r>
                  <a:rPr lang="en-US" sz="2400" dirty="0"/>
                  <a:t>To parametrize priors, we need to know:</a:t>
                </a:r>
              </a:p>
              <a:p>
                <a:pPr lvl="1"/>
                <a:r>
                  <a:rPr lang="en-US" sz="2000" dirty="0"/>
                  <a:t>The normalized structure factor amplitudes of the reference</a:t>
                </a:r>
              </a:p>
              <a:p>
                <a:pPr lvl="1"/>
                <a:r>
                  <a:rPr lang="en-US" sz="2000" dirty="0"/>
                  <a:t>Initial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000" dirty="0"/>
                  <a:t> calculated per </a:t>
                </a:r>
                <a:r>
                  <a:rPr lang="en-US" sz="2000" dirty="0" err="1"/>
                  <a:t>s.f.</a:t>
                </a:r>
                <a:r>
                  <a:rPr lang="en-US" sz="2000" dirty="0"/>
                  <a:t> using </a:t>
                </a:r>
                <a:r>
                  <a:rPr lang="it-I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eff_r_dw_per_hkl </a:t>
                </a:r>
                <a:r>
                  <a:rPr lang="it-IT" sz="1800" b="1" dirty="0">
                    <a:cs typeface="Courier New" panose="02070309020205020404" pitchFamily="49" charset="0"/>
                  </a:rPr>
                  <a:t>(</a:t>
                </a:r>
                <a:r>
                  <a:rPr lang="it-IT" sz="1800" dirty="0">
                    <a:cs typeface="Courier New" panose="02070309020205020404" pitchFamily="49" charset="0"/>
                  </a:rPr>
                  <a:t>in</a:t>
                </a:r>
                <a:r>
                  <a:rPr lang="it-IT" sz="1800" b="1" dirty="0">
                    <a:cs typeface="Courier New" panose="02070309020205020404" pitchFamily="49" charset="0"/>
                  </a:rPr>
                  <a:t> </a:t>
                </a:r>
                <a:r>
                  <a:rPr lang="it-I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fitting_dw.py)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1005" t="-196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07161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</p:txBody>
      </p:sp>
    </p:spTree>
    <p:extLst>
      <p:ext uri="{BB962C8B-B14F-4D97-AF65-F5344CB8AC3E}">
        <p14:creationId xmlns:p14="http://schemas.microsoft.com/office/powerpoint/2010/main" val="349260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Specifying 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5_Parsing_DW_parameters</a:t>
                </a:r>
                <a:r>
                  <a:rPr lang="en-US" sz="2400" dirty="0"/>
                  <a:t> summarizes how to formulate priors based on the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2000" dirty="0"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39644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5_Parsing_DW_parameters</a:t>
            </a:r>
          </a:p>
        </p:txBody>
      </p:sp>
    </p:spTree>
    <p:extLst>
      <p:ext uri="{BB962C8B-B14F-4D97-AF65-F5344CB8AC3E}">
        <p14:creationId xmlns:p14="http://schemas.microsoft.com/office/powerpoint/2010/main" val="111094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0912D2-2898-4B5F-BB8B-385C2D3C2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" y="1454180"/>
            <a:ext cx="5979432" cy="22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80F17-9E5F-4533-BEF3-8C319914A4F4}"/>
              </a:ext>
            </a:extLst>
          </p:cNvPr>
          <p:cNvSpPr txBox="1"/>
          <p:nvPr/>
        </p:nvSpPr>
        <p:spPr>
          <a:xfrm>
            <a:off x="271598" y="102356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simple anisotropic scaling of 1OTB: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FC8EF5-F32C-4218-8C7A-8E8F57C2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08697"/>
            <a:ext cx="8991600" cy="25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7" y="3939366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21FE-81B6-435A-A37C-460FC0E6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2" y="1551708"/>
            <a:ext cx="3705225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56931-63A6-4DE5-9149-4C603ABAEE88}"/>
              </a:ext>
            </a:extLst>
          </p:cNvPr>
          <p:cNvSpPr/>
          <p:nvPr/>
        </p:nvSpPr>
        <p:spPr>
          <a:xfrm>
            <a:off x="7872549" y="2743200"/>
            <a:ext cx="984068" cy="35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C9FA4-E63D-4340-9F9A-271E907CF8AC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752AAAE-EAF8-4B7F-8C75-91ED612C9556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</p:spTree>
    <p:extLst>
      <p:ext uri="{BB962C8B-B14F-4D97-AF65-F5344CB8AC3E}">
        <p14:creationId xmlns:p14="http://schemas.microsoft.com/office/powerpoint/2010/main" val="30054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4456203" y="895151"/>
            <a:ext cx="36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99481-3875-4966-B499-09BF1A74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4" y="1549275"/>
            <a:ext cx="6579598" cy="25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5C55AF-2487-41BE-986F-1F9042EA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7" y="4279209"/>
            <a:ext cx="5291546" cy="25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B9B821-6FFD-4484-B5B3-86F0DABC06C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25F7DD2-7FCE-4699-B1BE-A2B27EC50CB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9097-7E8E-403D-B159-0E7A79C00DD5}"/>
              </a:ext>
            </a:extLst>
          </p:cNvPr>
          <p:cNvSpPr txBox="1"/>
          <p:nvPr/>
        </p:nvSpPr>
        <p:spPr>
          <a:xfrm>
            <a:off x="1141857" y="90294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structure factor amplitudes: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30DB-298F-4B25-AB1D-3AE4E584226C}"/>
              </a:ext>
            </a:extLst>
          </p:cNvPr>
          <p:cNvSpPr/>
          <p:nvPr/>
        </p:nvSpPr>
        <p:spPr>
          <a:xfrm>
            <a:off x="4456203" y="902944"/>
            <a:ext cx="3864837" cy="323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8" y="99009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1NWZ: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2C6554-CF31-4007-806E-582D8E8F3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3" t="-2724" r="-1212" b="2724"/>
          <a:stretch/>
        </p:blipFill>
        <p:spPr bwMode="auto">
          <a:xfrm>
            <a:off x="4712243" y="1362227"/>
            <a:ext cx="2986041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2FE4BB3-ACED-42A4-98E7-A43F693D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1598" y="1359430"/>
            <a:ext cx="3914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33FB5-0EDF-411B-94B0-CFB34B6A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" y="4602152"/>
            <a:ext cx="4628881" cy="22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C1B79-E256-4B48-B0E5-20896F4B715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CC9E8EF-F343-4481-873B-BD73FD63080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1NWZ</a:t>
            </a:r>
          </a:p>
        </p:txBody>
      </p:sp>
    </p:spTree>
    <p:extLst>
      <p:ext uri="{BB962C8B-B14F-4D97-AF65-F5344CB8AC3E}">
        <p14:creationId xmlns:p14="http://schemas.microsoft.com/office/powerpoint/2010/main" val="151881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0C6B0E0-FCB1-43F0-8C58-D65DE655B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36196" y="3967299"/>
            <a:ext cx="3962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60DD6-76D6-49CE-9499-834CD95C816D}"/>
              </a:ext>
            </a:extLst>
          </p:cNvPr>
          <p:cNvSpPr txBox="1"/>
          <p:nvPr/>
        </p:nvSpPr>
        <p:spPr>
          <a:xfrm>
            <a:off x="4572000" y="3738235"/>
            <a:ext cx="408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(here for </a:t>
            </a:r>
            <a:r>
              <a:rPr lang="en-US" i="1" dirty="0"/>
              <a:t>n</a:t>
            </a:r>
            <a:r>
              <a:rPr lang="en-US" dirty="0"/>
              <a:t> = 4) did not scale very well. </a:t>
            </a:r>
            <a:r>
              <a:rPr lang="en-US" i="1" dirty="0"/>
              <a:t>k-</a:t>
            </a:r>
            <a:r>
              <a:rPr lang="en-US" dirty="0"/>
              <a:t>NN may be more appropriate.</a:t>
            </a:r>
          </a:p>
          <a:p>
            <a:r>
              <a:rPr lang="en-US" dirty="0"/>
              <a:t>Perhaps reflects truncation approach…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B148D4-FDCB-4B4B-BA30-EB731C0C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" y="1117645"/>
            <a:ext cx="7620000" cy="224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5DB48A-B333-4C62-92BC-476E3AD0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3" y="4778548"/>
            <a:ext cx="4333603" cy="2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DE31EE-3FF9-417C-A688-746494C86731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F76F484-CFFE-4362-98FF-748845459493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troublemaker: </a:t>
            </a:r>
            <a:r>
              <a:rPr lang="en-US" sz="3200" b="1" dirty="0"/>
              <a:t>GFP@RT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08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743857" y="2721114"/>
            <a:ext cx="7238855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For simplicity...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ds1 = ds1[(ds1["I(+)"]&gt;=0) &amp; (ds1["I(-)"]&gt;=0)]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38895-2523-43F2-B004-CA676FA3F939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126681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FDD30-C39A-4C79-A3B1-785974A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" y="694995"/>
            <a:ext cx="2924937" cy="17726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42944-060B-4752-B5DD-751B1BAD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/>
          <a:stretch/>
        </p:blipFill>
        <p:spPr>
          <a:xfrm>
            <a:off x="4977716" y="694996"/>
            <a:ext cx="3294133" cy="185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FF71E21-D432-4AC3-8AF1-EA3CDB42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0468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78F742A-42BE-4533-9B35-3975AB8A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442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56007" y="1211005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2AA9-2D97-43E8-AFDD-4367B0AF8385}"/>
              </a:ext>
            </a:extLst>
          </p:cNvPr>
          <p:cNvSpPr txBox="1"/>
          <p:nvPr/>
        </p:nvSpPr>
        <p:spPr>
          <a:xfrm>
            <a:off x="56007" y="245239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76D8C-5CBB-41EC-8AAC-46C80DF78703}"/>
              </a:ext>
            </a:extLst>
          </p:cNvPr>
          <p:cNvSpPr txBox="1"/>
          <p:nvPr/>
        </p:nvSpPr>
        <p:spPr>
          <a:xfrm>
            <a:off x="56007" y="4499638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6412D-86B5-4560-8F5E-97A1F1E52C5A}"/>
              </a:ext>
            </a:extLst>
          </p:cNvPr>
          <p:cNvSpPr txBox="1"/>
          <p:nvPr/>
        </p:nvSpPr>
        <p:spPr>
          <a:xfrm>
            <a:off x="4675964" y="118836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4356F-1D43-495F-B2C0-35E24F05224A}"/>
              </a:ext>
            </a:extLst>
          </p:cNvPr>
          <p:cNvSpPr/>
          <p:nvPr/>
        </p:nvSpPr>
        <p:spPr>
          <a:xfrm>
            <a:off x="6778246" y="6550223"/>
            <a:ext cx="244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NECAT_HEWL_RT_NaI_82_XDS</a:t>
            </a:r>
          </a:p>
        </p:txBody>
      </p:sp>
    </p:spTree>
    <p:extLst>
      <p:ext uri="{BB962C8B-B14F-4D97-AF65-F5344CB8AC3E}">
        <p14:creationId xmlns:p14="http://schemas.microsoft.com/office/powerpoint/2010/main" val="17209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39946C-F507-46FC-9451-7ED7F6DB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5" y="3950498"/>
            <a:ext cx="5497068" cy="267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0FBC3AA-2C40-4499-9FA6-33C175D6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4" y="1138528"/>
            <a:ext cx="6019800" cy="2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5DB3E-5B61-4062-B379-610F703F6DFA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859B50-00B1-4D09-B6E6-6D5A4AD90B64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925C9-63DE-4689-8A14-1CFC1695E820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39310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1256</Words>
  <Application>Microsoft Office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Normalizing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Hekstra, Doeke Romke</dc:creator>
  <cp:lastModifiedBy>Hekstra, Doeke Romke</cp:lastModifiedBy>
  <cp:revision>41</cp:revision>
  <dcterms:created xsi:type="dcterms:W3CDTF">2021-02-18T17:07:15Z</dcterms:created>
  <dcterms:modified xsi:type="dcterms:W3CDTF">2021-02-19T20:55:02Z</dcterms:modified>
</cp:coreProperties>
</file>