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6" r:id="rId3"/>
    <p:sldId id="300" r:id="rId4"/>
    <p:sldId id="301" r:id="rId5"/>
    <p:sldId id="284" r:id="rId6"/>
    <p:sldId id="285" r:id="rId7"/>
    <p:sldId id="283" r:id="rId8"/>
    <p:sldId id="287" r:id="rId9"/>
    <p:sldId id="293" r:id="rId10"/>
    <p:sldId id="296" r:id="rId11"/>
    <p:sldId id="272" r:id="rId12"/>
    <p:sldId id="257" r:id="rId13"/>
    <p:sldId id="258" r:id="rId14"/>
    <p:sldId id="260" r:id="rId15"/>
    <p:sldId id="269" r:id="rId16"/>
    <p:sldId id="278" r:id="rId17"/>
    <p:sldId id="281" r:id="rId18"/>
    <p:sldId id="279" r:id="rId19"/>
    <p:sldId id="273" r:id="rId20"/>
    <p:sldId id="274" r:id="rId21"/>
    <p:sldId id="275" r:id="rId22"/>
    <p:sldId id="276" r:id="rId23"/>
    <p:sldId id="277" r:id="rId24"/>
    <p:sldId id="261" r:id="rId25"/>
    <p:sldId id="263" r:id="rId26"/>
    <p:sldId id="262" r:id="rId27"/>
    <p:sldId id="265" r:id="rId28"/>
    <p:sldId id="264" r:id="rId29"/>
    <p:sldId id="271" r:id="rId30"/>
    <p:sldId id="266" r:id="rId31"/>
    <p:sldId id="280" r:id="rId32"/>
    <p:sldId id="282" r:id="rId33"/>
    <p:sldId id="304" r:id="rId34"/>
    <p:sldId id="305" r:id="rId35"/>
    <p:sldId id="308" r:id="rId36"/>
    <p:sldId id="307" r:id="rId37"/>
    <p:sldId id="306" r:id="rId38"/>
    <p:sldId id="288" r:id="rId39"/>
    <p:sldId id="291" r:id="rId40"/>
    <p:sldId id="302" r:id="rId41"/>
    <p:sldId id="303" r:id="rId42"/>
    <p:sldId id="294" r:id="rId43"/>
    <p:sldId id="295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6FE"/>
    <a:srgbClr val="EFFB79"/>
    <a:srgbClr val="4472C4"/>
    <a:srgbClr val="B676EA"/>
    <a:srgbClr val="EB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02" y="10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nlinelibrary.wiley.com/doi/epdf/10.1111/j.1541-0420.2006.00682.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6921261400140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0" Type="http://schemas.openxmlformats.org/officeDocument/2006/relationships/image" Target="../media/image46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svg"/><Relationship Id="rId5" Type="http://schemas.openxmlformats.org/officeDocument/2006/relationships/image" Target="../media/image4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iucr.org/cgi-bin/paper?s0567740870002078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hyperlink" Target="https://en.wikipedia.org/wiki/Multivariate_normal_distribution#Conditional_distributions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0C35-5998-4FE2-BB8A-6CBEF072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59A0-45FA-4C51-94A7-5D282385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illustrator how acentric Wilson follows from bivariate normal</a:t>
            </a:r>
          </a:p>
          <a:p>
            <a:r>
              <a:rPr lang="en-US" dirty="0"/>
              <a:t>illustrate how conditional histogram arises from 2d histogram as a slice</a:t>
            </a:r>
          </a:p>
          <a:p>
            <a:r>
              <a:rPr lang="en-US" dirty="0"/>
              <a:t>illustrate folded normal </a:t>
            </a:r>
            <a:r>
              <a:rPr lang="en-US"/>
              <a:t>and bivariate Rice</a:t>
            </a:r>
          </a:p>
        </p:txBody>
      </p:sp>
    </p:spTree>
    <p:extLst>
      <p:ext uri="{BB962C8B-B14F-4D97-AF65-F5344CB8AC3E}">
        <p14:creationId xmlns:p14="http://schemas.microsoft.com/office/powerpoint/2010/main" val="82200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444137" y="1149531"/>
            <a:ext cx="761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for the bivariate Von Mises </a:t>
            </a:r>
            <a:r>
              <a:rPr lang="en-US" dirty="0" err="1"/>
              <a:t>dist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805543" y="6158675"/>
            <a:ext cx="753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https://onlinelibrary.wiley.com/doi/epdf/10.1111/j.1541-0420.2006.00682.x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06C3-2983-4B05-BDCF-B037ABE5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44" y="1852764"/>
            <a:ext cx="6629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23622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0054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51881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08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126681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17209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93101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DW model, the real and imaginary components of two data sets are both modeled as correlated random walks: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400" dirty="0"/>
                  <a:t> governs the correlation between datasets. For centric reflections,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can be thought of as the sum of a random walk in the complex plane added to its own complex conjugate.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005" t="-2315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65AB5-26CB-4F5F-B7F9-51DAEC44F5F6}"/>
              </a:ext>
            </a:extLst>
          </p:cNvPr>
          <p:cNvSpPr/>
          <p:nvPr/>
        </p:nvSpPr>
        <p:spPr>
          <a:xfrm>
            <a:off x="4133088" y="4059936"/>
            <a:ext cx="2724912" cy="31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February 22,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3879342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AFF55E-1926-4251-AFBE-F0388C639E03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311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/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2083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E664F99-55F3-4270-847A-3F1301E09684}"/>
              </a:ext>
            </a:extLst>
          </p:cNvPr>
          <p:cNvSpPr/>
          <p:nvPr/>
        </p:nvSpPr>
        <p:spPr>
          <a:xfrm>
            <a:off x="-2917879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AA32E-2EF8-4E27-8829-6FB882FBCEF5}"/>
              </a:ext>
            </a:extLst>
          </p:cNvPr>
          <p:cNvSpPr/>
          <p:nvPr/>
        </p:nvSpPr>
        <p:spPr>
          <a:xfrm>
            <a:off x="9666820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smallest bins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04" y="88609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487680" y="3857897"/>
            <a:ext cx="5738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acentric structure factors looks like a bivariate normal distribution!</a:t>
            </a:r>
          </a:p>
          <a:p>
            <a:endParaRPr lang="en-US" b="1" dirty="0"/>
          </a:p>
          <a:p>
            <a:r>
              <a:rPr lang="en-US" dirty="0"/>
              <a:t>(For </a:t>
            </a:r>
            <a:r>
              <a:rPr lang="en-US" dirty="0" err="1"/>
              <a:t>centrics</a:t>
            </a:r>
            <a:r>
              <a:rPr lang="en-US" dirty="0"/>
              <a:t>, it looks like a univariate normal distribution.)</a:t>
            </a:r>
          </a:p>
        </p:txBody>
      </p:sp>
    </p:spTree>
    <p:extLst>
      <p:ext uri="{BB962C8B-B14F-4D97-AF65-F5344CB8AC3E}">
        <p14:creationId xmlns:p14="http://schemas.microsoft.com/office/powerpoint/2010/main" val="2480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EA4B-CEFC-4B41-93EE-9661DC636710}"/>
              </a:ext>
            </a:extLst>
          </p:cNvPr>
          <p:cNvSpPr txBox="1"/>
          <p:nvPr/>
        </p:nvSpPr>
        <p:spPr>
          <a:xfrm>
            <a:off x="5253135" y="6055567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look at correlation of these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dirty="0" err="1"/>
              <a:t>uc’s</a:t>
            </a:r>
            <a:r>
              <a:rPr lang="en-US" dirty="0"/>
              <a:t> in </a:t>
            </a:r>
            <a:r>
              <a:rPr lang="en-US" dirty="0" err="1"/>
              <a:t>Mpro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Ultimately, we do not know 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 the correlation between a reference data set and a target data set which is to be scaled and merged.</a:t>
                </a:r>
              </a:p>
              <a:p>
                <a:r>
                  <a:rPr lang="en-US" sz="2400" dirty="0"/>
                  <a:t>To parametrize priors, we need to know:</a:t>
                </a:r>
              </a:p>
              <a:p>
                <a:pPr lvl="1"/>
                <a:r>
                  <a:rPr lang="en-US" sz="2000" dirty="0"/>
                  <a:t>The normalized structure factor amplitudes of the reference</a:t>
                </a:r>
              </a:p>
              <a:p>
                <a:pPr lvl="1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/>
                  <a:t> calculated per </a:t>
                </a:r>
                <a:r>
                  <a:rPr lang="en-US" sz="2000" dirty="0" err="1"/>
                  <a:t>s.f.</a:t>
                </a:r>
                <a:r>
                  <a:rPr lang="en-US" sz="2000" dirty="0"/>
                  <a:t> using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800" b="1" dirty="0">
                    <a:cs typeface="Courier New" panose="02070309020205020404" pitchFamily="49" charset="0"/>
                  </a:rPr>
                  <a:t>(</a:t>
                </a:r>
                <a:r>
                  <a:rPr lang="it-IT" sz="1800" dirty="0">
                    <a:cs typeface="Courier New" panose="02070309020205020404" pitchFamily="49" charset="0"/>
                  </a:rPr>
                  <a:t>in</a:t>
                </a:r>
                <a:r>
                  <a:rPr lang="it-IT" sz="1800" b="1" dirty="0">
                    <a:cs typeface="Courier New" panose="02070309020205020404" pitchFamily="49" charset="0"/>
                  </a:rPr>
                  <a:t>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5_Parsing_DW_parameters</a:t>
                </a:r>
                <a:r>
                  <a:rPr lang="en-US" sz="24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39644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5_Parsing_DW_parameters</a:t>
            </a:r>
          </a:p>
        </p:txBody>
      </p:sp>
    </p:spTree>
    <p:extLst>
      <p:ext uri="{BB962C8B-B14F-4D97-AF65-F5344CB8AC3E}">
        <p14:creationId xmlns:p14="http://schemas.microsoft.com/office/powerpoint/2010/main" val="111094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CC78-FADE-4DE2-8EAF-2524A50A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E51E-B2BF-438A-8DE3-339E7137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D22449C4-3534-4377-B316-74B8898E2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7632" y="4235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DD904-ED47-4C49-8BBB-D26639C61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1171"/>
          <a:stretch/>
        </p:blipFill>
        <p:spPr>
          <a:xfrm>
            <a:off x="338683" y="2207317"/>
            <a:ext cx="4732292" cy="474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47319-6969-48B8-BF4C-A926BDB57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611" y="3157163"/>
            <a:ext cx="5059679" cy="1975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5264E0-BA96-4701-AB63-4042F0831B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43" t="32578" r="22628" b="2459"/>
          <a:stretch/>
        </p:blipFill>
        <p:spPr>
          <a:xfrm>
            <a:off x="444137" y="2800510"/>
            <a:ext cx="2717075" cy="164968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00DB6F0-78AB-4BD8-84BB-A48C89CABE36}"/>
              </a:ext>
            </a:extLst>
          </p:cNvPr>
          <p:cNvSpPr/>
          <p:nvPr/>
        </p:nvSpPr>
        <p:spPr>
          <a:xfrm rot="2863524">
            <a:off x="3382788" y="2833268"/>
            <a:ext cx="618309" cy="474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/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(etc.),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works 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have the same variance.</a:t>
                </a:r>
              </a:p>
              <a:p>
                <a:r>
                  <a:rPr lang="en-US" dirty="0"/>
                  <a:t>A version exists for unequal variance but is giving me issues.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blipFill>
                <a:blip r:embed="rId9"/>
                <a:stretch>
                  <a:fillRect l="-775" t="-53939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C5CFA9-B568-4FAD-AA7E-15F9A3B935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50"/>
          <a:stretch/>
        </p:blipFill>
        <p:spPr>
          <a:xfrm>
            <a:off x="7585165" y="5397227"/>
            <a:ext cx="1247775" cy="61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982A0E-4435-4A32-A94A-0914B791679A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23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2D0D06FE-8EF8-4415-B99A-C3F431DF0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373" y="4414174"/>
            <a:ext cx="764920" cy="7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581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D22449C4-3534-4377-B316-74B8898E2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7632" y="4235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more super-interesting prior: the multivariate normal on the full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breaks the phase degeneracy, so all phases are relative to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Without loss of generality, we can set that one to 0 for now.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Calculate the posterior analytically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1,2|3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I’m not mistaken, the integral in the denominator is analytically tractable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/>
                  <a:t> is a multivariate Student </a:t>
                </a:r>
                <a:r>
                  <a:rPr lang="en-US" i="1" dirty="0"/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blipFill>
                <a:blip r:embed="rId2"/>
                <a:stretch>
                  <a:fillRect l="-721" t="-683" r="-1202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CCBF3-E627-4FC3-8757-912051ED377C}"/>
              </a:ext>
            </a:extLst>
          </p:cNvPr>
          <p:cNvCxnSpPr/>
          <p:nvPr/>
        </p:nvCxnSpPr>
        <p:spPr>
          <a:xfrm flipV="1">
            <a:off x="1010194" y="3875314"/>
            <a:ext cx="5965372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DE13D-D72E-4D03-B2AE-85184E1156E5}"/>
              </a:ext>
            </a:extLst>
          </p:cNvPr>
          <p:cNvCxnSpPr>
            <a:cxnSpLocks/>
          </p:cNvCxnSpPr>
          <p:nvPr/>
        </p:nvCxnSpPr>
        <p:spPr>
          <a:xfrm>
            <a:off x="1214029" y="3875314"/>
            <a:ext cx="5761537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2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59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multivariate normal on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prior: </a:t>
                </a:r>
              </a:p>
              <a:p>
                <a:endParaRPr lang="en-US" dirty="0"/>
              </a:p>
              <a:p>
                <a:r>
                  <a:rPr lang="en-US" b="1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b="0" u="sng" dirty="0"/>
                  <a:t>Variational inference</a:t>
                </a:r>
              </a:p>
              <a:p>
                <a:pPr marL="339725"/>
                <a:r>
                  <a:rPr lang="en-US" dirty="0"/>
                  <a:t>We do obtain some information on the phases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from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but not nearly as much as about their magnitudes. It is not clear that the multivariate normal is a good variational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39725"/>
                <a:endParaRPr lang="en-US" dirty="0"/>
              </a:p>
              <a:p>
                <a:r>
                  <a:rPr lang="en-US" dirty="0"/>
                  <a:t>Regardless of approach, if we can calculate a posterior distribution on the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have, in principle, a rigorous way to calculate difference maps and a starting point for more disciplined refinement of excited states.</a:t>
                </a:r>
              </a:p>
              <a:p>
                <a:endParaRPr lang="en-US" dirty="0"/>
              </a:p>
              <a:p>
                <a:r>
                  <a:rPr lang="en-US" dirty="0"/>
                  <a:t>Naïve approach: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590424"/>
              </a:xfrm>
              <a:prstGeom prst="rect">
                <a:avLst/>
              </a:prstGeom>
              <a:blipFill>
                <a:blip r:embed="rId2"/>
                <a:stretch>
                  <a:fillRect l="-721" t="-664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1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E9BB4-2AE3-40C0-B465-4DE75651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02" y="399967"/>
            <a:ext cx="4467225" cy="33504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0D522-2033-4622-B7BA-8F76AEC1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09" y="4119825"/>
            <a:ext cx="7148511" cy="16666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1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EDE49-F8B1-4D1B-ADD1-9A0E58D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022972"/>
            <a:ext cx="6356305" cy="2336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341499" y="1098767"/>
            <a:ext cx="7017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phasing of single structures, the Hendrickson-</a:t>
            </a:r>
            <a:r>
              <a:rPr lang="en-US" dirty="0" err="1"/>
              <a:t>Lattman</a:t>
            </a:r>
            <a:r>
              <a:rPr lang="en-US" dirty="0"/>
              <a:t> distribution is in common use.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extends the Von Mises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AD16-490E-498E-8D63-806E2BC4340A}"/>
              </a:ext>
            </a:extLst>
          </p:cNvPr>
          <p:cNvSpPr txBox="1"/>
          <p:nvPr/>
        </p:nvSpPr>
        <p:spPr>
          <a:xfrm>
            <a:off x="4572000" y="6472589"/>
            <a:ext cx="464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https://scripts.iucr.org/cgi-bin/paper?s0567740870002078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13B0-FB61-4AA7-A826-00CC6EC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3" y="1596889"/>
            <a:ext cx="4636394" cy="1699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29F33-AF23-4850-8269-1358FE9B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4" y="1068233"/>
            <a:ext cx="6576322" cy="91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43EAE-D500-457E-AF32-9013BFE4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56" y="2018394"/>
            <a:ext cx="5001137" cy="12321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28F3BF-5093-4743-801C-01E1369A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4E840-486D-4152-869C-FBBF32A4868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7CFD9-38ED-47C1-8C43-7795164410FE}"/>
              </a:ext>
            </a:extLst>
          </p:cNvPr>
          <p:cNvSpPr txBox="1"/>
          <p:nvPr/>
        </p:nvSpPr>
        <p:spPr>
          <a:xfrm>
            <a:off x="226423" y="3250525"/>
            <a:ext cx="564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distinct literature on bivariate extensions of the Von Mises distribution.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DFD19-F6A2-4B1F-806B-8B5F0419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11"/>
          <a:stretch/>
        </p:blipFill>
        <p:spPr>
          <a:xfrm>
            <a:off x="866490" y="4001358"/>
            <a:ext cx="7526940" cy="272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C744D-C4F5-475E-A4BB-8298CF02B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40" y="565626"/>
            <a:ext cx="2725960" cy="45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EB9FA-A635-4227-B214-A4153A8E5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736" y="3722803"/>
            <a:ext cx="6495699" cy="2981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3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42CA9-0981-4BCD-BE50-C37996A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820"/>
            <a:ext cx="8742784" cy="2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2901820" y="83053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Bivariate Von Mises (Sine BVM)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0455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4078-EE3E-4B4F-A2A0-FC6C2F7E0637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7848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9F92-F6B1-4392-BF87-5481E0301E94}"/>
              </a:ext>
            </a:extLst>
          </p:cNvPr>
          <p:cNvSpPr txBox="1"/>
          <p:nvPr/>
        </p:nvSpPr>
        <p:spPr>
          <a:xfrm>
            <a:off x="419254" y="1184962"/>
            <a:ext cx="41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 of both distributions are fast. </a:t>
            </a:r>
          </a:p>
          <a:p>
            <a:endParaRPr lang="en-US" dirty="0"/>
          </a:p>
          <a:p>
            <a:r>
              <a:rPr lang="en-US" dirty="0"/>
              <a:t>Somehow, I can’t get the Cos(+) BVM to integrate to 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06DB7-AC37-4C95-9878-0F6307D4F0BF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743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CD76A740-30B7-461D-A0F6-B1A41D89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" y="4064001"/>
            <a:ext cx="8808093" cy="26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5D581-6719-4925-9E9A-24E328A6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18" y="1005624"/>
            <a:ext cx="367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961A1-321C-4518-A347-E751B9AFB991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9241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ACFD015-6BC8-4A73-9B33-024BCAE2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8" y="3686175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/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Comparison to Von Mises</a:t>
                </a:r>
              </a:p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(40 degrees), the correspondence is very good. The correspondence is again good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blipFill>
                <a:blip r:embed="rId4"/>
                <a:stretch>
                  <a:fillRect l="-1923" t="-1736" r="-363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D765CEF-EE70-4C74-AD71-C488A3B38514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28749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5B0F31-238C-423F-A78A-8DB1BDEB3466}"/>
              </a:ext>
            </a:extLst>
          </p:cNvPr>
          <p:cNvSpPr/>
          <p:nvPr/>
        </p:nvSpPr>
        <p:spPr>
          <a:xfrm>
            <a:off x="5747658" y="890951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Torus-folded Student </a:t>
            </a:r>
            <a:r>
              <a:rPr lang="nn-NO" i="1" dirty="0"/>
              <a:t>t</a:t>
            </a:r>
            <a:endParaRPr lang="nn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AD132C-4914-4651-8ABB-4887F5E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9" y="1232533"/>
            <a:ext cx="3264031" cy="2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F1DD4-A0D6-4F92-B482-B5390E0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" y="1167129"/>
            <a:ext cx="3370217" cy="25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54EE4-B422-4939-A495-07A44D736863}"/>
              </a:ext>
            </a:extLst>
          </p:cNvPr>
          <p:cNvSpPr/>
          <p:nvPr/>
        </p:nvSpPr>
        <p:spPr>
          <a:xfrm>
            <a:off x="935804" y="914574"/>
            <a:ext cx="295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bivariate torus-folded normal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D04BC37-C5F0-4063-B008-D4D13939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096035"/>
            <a:ext cx="8647170" cy="2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9568-A06E-4F7D-9740-117341EE3789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2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/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etc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760CC3-5CF8-4105-BA30-D1D407BEB230}"/>
              </a:ext>
            </a:extLst>
          </p:cNvPr>
          <p:cNvSpPr txBox="1"/>
          <p:nvPr/>
        </p:nvSpPr>
        <p:spPr>
          <a:xfrm>
            <a:off x="2459736" y="6550223"/>
            <a:ext cx="682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https://en.wikipedia.org/wiki/Multivariate_normal_distribution#Conditional_distributions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53D4B-7DA4-4575-953D-A5443331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125" y="4819630"/>
            <a:ext cx="4167344" cy="197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7C147C-438A-411C-93EE-158FF924C10D}"/>
              </a:ext>
            </a:extLst>
          </p:cNvPr>
          <p:cNvSpPr/>
          <p:nvPr/>
        </p:nvSpPr>
        <p:spPr>
          <a:xfrm>
            <a:off x="6433457" y="3315470"/>
            <a:ext cx="211183" cy="367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ED1544-9445-4BFB-A493-371A122713A1}"/>
              </a:ext>
            </a:extLst>
          </p:cNvPr>
          <p:cNvSpPr/>
          <p:nvPr/>
        </p:nvSpPr>
        <p:spPr>
          <a:xfrm>
            <a:off x="7768046" y="6203611"/>
            <a:ext cx="182880" cy="30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21A4-680A-4480-9CB2-BA455A8FA0C2}"/>
              </a:ext>
            </a:extLst>
          </p:cNvPr>
          <p:cNvSpPr/>
          <p:nvPr/>
        </p:nvSpPr>
        <p:spPr>
          <a:xfrm>
            <a:off x="6908074" y="3347515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4C8BE-AA16-4338-A577-03D45AAED9CB}"/>
              </a:ext>
            </a:extLst>
          </p:cNvPr>
          <p:cNvSpPr/>
          <p:nvPr/>
        </p:nvSpPr>
        <p:spPr>
          <a:xfrm>
            <a:off x="7530736" y="6442926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6F099-49CA-42CA-8AC5-75B89A88BDDF}"/>
              </a:ext>
            </a:extLst>
          </p:cNvPr>
          <p:cNvSpPr/>
          <p:nvPr/>
        </p:nvSpPr>
        <p:spPr>
          <a:xfrm>
            <a:off x="4924551" y="3344411"/>
            <a:ext cx="93196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C75996-0997-49BD-9227-EAAC915C62CA}"/>
              </a:ext>
            </a:extLst>
          </p:cNvPr>
          <p:cNvSpPr/>
          <p:nvPr/>
        </p:nvSpPr>
        <p:spPr>
          <a:xfrm>
            <a:off x="6002099" y="6262557"/>
            <a:ext cx="28549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4EDC8-EC84-48CC-80C0-81C77AE0CB6E}"/>
              </a:ext>
            </a:extLst>
          </p:cNvPr>
          <p:cNvSpPr/>
          <p:nvPr/>
        </p:nvSpPr>
        <p:spPr>
          <a:xfrm>
            <a:off x="6644640" y="3314831"/>
            <a:ext cx="26343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75118-E108-4429-B027-5C21795B46D1}"/>
              </a:ext>
            </a:extLst>
          </p:cNvPr>
          <p:cNvSpPr/>
          <p:nvPr/>
        </p:nvSpPr>
        <p:spPr>
          <a:xfrm>
            <a:off x="7957457" y="6154214"/>
            <a:ext cx="18288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EA0B7ED-16E0-4A2A-87C4-1B95F9799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19A689CC-1030-4EE6-8AB2-A522B3DDD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822" y="25167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9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53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for the bivariate Rice </a:t>
                </a:r>
                <a:r>
                  <a:rPr lang="en-US" dirty="0" err="1"/>
                  <a:t>dist</a:t>
                </a:r>
                <a:r>
                  <a:rPr lang="en-US" dirty="0"/>
                  <a:t>: draw from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etc.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533998"/>
              </a:xfrm>
              <a:prstGeom prst="rect">
                <a:avLst/>
              </a:prstGeom>
              <a:blipFill>
                <a:blip r:embed="rId2"/>
                <a:stretch>
                  <a:fillRect l="-721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06C3-2983-4B05-BDCF-B037ABE5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44" y="1852764"/>
            <a:ext cx="6629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9008</TotalTime>
  <Words>2662</Words>
  <Application>Microsoft Office PowerPoint</Application>
  <PresentationFormat>On-screen Show (4:3)</PresentationFormat>
  <Paragraphs>374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to do </vt:lpstr>
      <vt:lpstr>PowerPoint Presentation</vt:lpstr>
      <vt:lpstr>The CLT &amp; the Wilson distribution</vt:lpstr>
      <vt:lpstr>Related structures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informative priors in scaling &amp; merging</vt:lpstr>
      <vt:lpstr>Using informative priors in scaling &amp; merging</vt:lpstr>
      <vt:lpstr>Using informative priors in scaling &amp; merging</vt:lpstr>
      <vt:lpstr>Using informative priors in scaling &amp; merging</vt:lpstr>
      <vt:lpstr>Aim: Using informative priors in scaling &amp; merging</vt:lpstr>
      <vt:lpstr>Aim: Using informative priors in scaling &amp; merging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83</cp:revision>
  <dcterms:created xsi:type="dcterms:W3CDTF">2021-02-18T17:07:15Z</dcterms:created>
  <dcterms:modified xsi:type="dcterms:W3CDTF">2021-03-08T04:20:49Z</dcterms:modified>
</cp:coreProperties>
</file>