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0" r:id="rId3"/>
    <p:sldId id="301" r:id="rId4"/>
    <p:sldId id="284" r:id="rId5"/>
    <p:sldId id="285" r:id="rId6"/>
    <p:sldId id="283" r:id="rId7"/>
    <p:sldId id="287" r:id="rId8"/>
    <p:sldId id="293" r:id="rId9"/>
    <p:sldId id="296" r:id="rId10"/>
    <p:sldId id="272" r:id="rId11"/>
    <p:sldId id="257" r:id="rId12"/>
    <p:sldId id="258" r:id="rId13"/>
    <p:sldId id="260" r:id="rId14"/>
    <p:sldId id="269" r:id="rId15"/>
    <p:sldId id="278" r:id="rId16"/>
    <p:sldId id="281" r:id="rId17"/>
    <p:sldId id="279" r:id="rId18"/>
    <p:sldId id="273" r:id="rId19"/>
    <p:sldId id="274" r:id="rId20"/>
    <p:sldId id="275" r:id="rId21"/>
    <p:sldId id="276" r:id="rId22"/>
    <p:sldId id="277" r:id="rId23"/>
    <p:sldId id="261" r:id="rId24"/>
    <p:sldId id="263" r:id="rId25"/>
    <p:sldId id="262" r:id="rId26"/>
    <p:sldId id="265" r:id="rId27"/>
    <p:sldId id="264" r:id="rId28"/>
    <p:sldId id="271" r:id="rId29"/>
    <p:sldId id="266" r:id="rId30"/>
    <p:sldId id="280" r:id="rId31"/>
    <p:sldId id="282" r:id="rId32"/>
    <p:sldId id="288" r:id="rId33"/>
    <p:sldId id="291" r:id="rId34"/>
    <p:sldId id="294" r:id="rId35"/>
    <p:sldId id="302" r:id="rId36"/>
    <p:sldId id="295" r:id="rId37"/>
    <p:sldId id="297" r:id="rId38"/>
    <p:sldId id="298" r:id="rId39"/>
    <p:sldId id="29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6FE"/>
    <a:srgbClr val="EFFB79"/>
    <a:srgbClr val="4472C4"/>
    <a:srgbClr val="B676EA"/>
    <a:srgbClr val="EB7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08" y="108"/>
      </p:cViewPr>
      <p:guideLst>
        <p:guide orient="horz" pos="21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6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3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3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1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0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9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1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3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7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3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5A67F-47DE-4585-834B-B401CBD3CF6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article/pii/S0969212614001403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aussian_integral#n-dimensional_and_functional_generalization" TargetMode="External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cripts.iucr.org/cgi-bin/paper?s0567740870002078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hyperlink" Target="https://en.wikipedia.org/wiki/Multivariate_normal_distribution#Conditional_distributions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researchgate.net/publication/22055740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aussian_integral#n-dimensional_and_functional_generalizatio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onlinelibrary.wiley.com/doi/epdf/10.1111/j.1541-0420.2006.00682.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B4C622-67B4-49C8-9902-3456D5057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Doeke Hekstra</a:t>
            </a:r>
          </a:p>
          <a:p>
            <a:r>
              <a:rPr lang="en-US" dirty="0"/>
              <a:t>February 22, 2021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9918D9-5B73-4B9C-826A-EABC75F53704}"/>
              </a:ext>
            </a:extLst>
          </p:cNvPr>
          <p:cNvSpPr txBox="1">
            <a:spLocks/>
          </p:cNvSpPr>
          <p:nvPr/>
        </p:nvSpPr>
        <p:spPr>
          <a:xfrm>
            <a:off x="304800" y="2234493"/>
            <a:ext cx="8393430" cy="5841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Informative priors in scaling &amp; merging</a:t>
            </a:r>
          </a:p>
        </p:txBody>
      </p:sp>
    </p:spTree>
    <p:extLst>
      <p:ext uri="{BB962C8B-B14F-4D97-AF65-F5344CB8AC3E}">
        <p14:creationId xmlns:p14="http://schemas.microsoft.com/office/powerpoint/2010/main" val="320694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BB2E98-F69C-4F46-A7A6-BF0C81F26D58}"/>
              </a:ext>
            </a:extLst>
          </p:cNvPr>
          <p:cNvSpPr/>
          <p:nvPr/>
        </p:nvSpPr>
        <p:spPr>
          <a:xfrm>
            <a:off x="1618488" y="2926080"/>
            <a:ext cx="6592824" cy="438912"/>
          </a:xfrm>
          <a:prstGeom prst="rect">
            <a:avLst/>
          </a:prstGeom>
          <a:solidFill>
            <a:srgbClr val="EF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C981F2-2197-4992-9CDE-F271947E6862}"/>
              </a:ext>
            </a:extLst>
          </p:cNvPr>
          <p:cNvSpPr/>
          <p:nvPr/>
        </p:nvSpPr>
        <p:spPr>
          <a:xfrm>
            <a:off x="1618488" y="1499616"/>
            <a:ext cx="2167128" cy="612648"/>
          </a:xfrm>
          <a:prstGeom prst="rect">
            <a:avLst/>
          </a:prstGeom>
          <a:solidFill>
            <a:srgbClr val="EFFB7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66923-9188-4A16-B751-C78E552C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" y="365126"/>
            <a:ext cx="6293358" cy="315911"/>
          </a:xfrm>
        </p:spPr>
        <p:txBody>
          <a:bodyPr>
            <a:noAutofit/>
          </a:bodyPr>
          <a:lstStyle/>
          <a:p>
            <a:r>
              <a:rPr lang="en-US" sz="3200" dirty="0"/>
              <a:t>Normalizing structure 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D1E58-9FCB-4804-9482-60A18323B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05840"/>
                <a:ext cx="7886700" cy="54870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Three steps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/>
                  <a:t>, using the Wilson distributions as the loss function,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=1/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short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400" dirty="0"/>
                  <a:t>Fit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</m:e>
                    </m:d>
                  </m:oMath>
                </a14:m>
                <a:r>
                  <a:rPr lang="en-US" sz="2400" dirty="0"/>
                  <a:t>,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short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and the same loss function for 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400" dirty="0"/>
                  <a:t>. Pick best Fourier order by cross-validation. 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endParaRPr lang="en-US" sz="2400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400" dirty="0"/>
                  <a:t>Perform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-nearest neighbor regression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. Obtains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 as the local estimate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𝑘𝑛𝑛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rad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D1E58-9FCB-4804-9482-60A18323B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05840"/>
                <a:ext cx="7886700" cy="5487034"/>
              </a:xfrm>
              <a:blipFill>
                <a:blip r:embed="rId2"/>
                <a:stretch>
                  <a:fillRect l="-1546" t="-1778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D97A31-7FE2-4E28-803D-A12EF45D3D58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A04230-3AF1-4A65-A907-79097A47B4EA}"/>
              </a:ext>
            </a:extLst>
          </p:cNvPr>
          <p:cNvSpPr txBox="1"/>
          <p:nvPr/>
        </p:nvSpPr>
        <p:spPr>
          <a:xfrm>
            <a:off x="5660136" y="6501766"/>
            <a:ext cx="371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1_Dataset_prep_and_local_scaling</a:t>
            </a:r>
          </a:p>
        </p:txBody>
      </p:sp>
    </p:spTree>
    <p:extLst>
      <p:ext uri="{BB962C8B-B14F-4D97-AF65-F5344CB8AC3E}">
        <p14:creationId xmlns:p14="http://schemas.microsoft.com/office/powerpoint/2010/main" val="236220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20912D2-2898-4B5F-BB8B-385C2D3C2B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7" y="1454180"/>
            <a:ext cx="5979432" cy="229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680F17-9E5F-4533-BEF3-8C319914A4F4}"/>
              </a:ext>
            </a:extLst>
          </p:cNvPr>
          <p:cNvSpPr txBox="1"/>
          <p:nvPr/>
        </p:nvSpPr>
        <p:spPr>
          <a:xfrm>
            <a:off x="271598" y="1023568"/>
            <a:ext cx="708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simple anisotropic scaling of 1OTB: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7FC8EF5-F32C-4218-8C7A-8E8F57C2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308697"/>
            <a:ext cx="8991600" cy="259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8913A9-3BA7-44CA-B171-A9186313D3D9}"/>
              </a:ext>
            </a:extLst>
          </p:cNvPr>
          <p:cNvSpPr txBox="1"/>
          <p:nvPr/>
        </p:nvSpPr>
        <p:spPr>
          <a:xfrm>
            <a:off x="271597" y="3939366"/>
            <a:ext cx="708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anisotropic scaling with Fourier corrections of 1OTB: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921FE-81B6-435A-A37C-460FC0E68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582" y="1551708"/>
            <a:ext cx="3705225" cy="2228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6456931-63A6-4DE5-9149-4C603ABAEE88}"/>
              </a:ext>
            </a:extLst>
          </p:cNvPr>
          <p:cNvSpPr/>
          <p:nvPr/>
        </p:nvSpPr>
        <p:spPr>
          <a:xfrm>
            <a:off x="7872549" y="2743200"/>
            <a:ext cx="984068" cy="3570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7C9FA4-E63D-4340-9F9A-271E907CF8AC}"/>
              </a:ext>
            </a:extLst>
          </p:cNvPr>
          <p:cNvCxnSpPr/>
          <p:nvPr/>
        </p:nvCxnSpPr>
        <p:spPr>
          <a:xfrm>
            <a:off x="100584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B752AAAE-EAF8-4B7F-8C75-91ED612C9556}"/>
              </a:ext>
            </a:extLst>
          </p:cNvPr>
          <p:cNvSpPr txBox="1">
            <a:spLocks/>
          </p:cNvSpPr>
          <p:nvPr/>
        </p:nvSpPr>
        <p:spPr>
          <a:xfrm>
            <a:off x="-2286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Example: normalizing 1OTB</a:t>
            </a:r>
          </a:p>
        </p:txBody>
      </p:sp>
    </p:spTree>
    <p:extLst>
      <p:ext uri="{BB962C8B-B14F-4D97-AF65-F5344CB8AC3E}">
        <p14:creationId xmlns:p14="http://schemas.microsoft.com/office/powerpoint/2010/main" val="300541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8913A9-3BA7-44CA-B171-A9186313D3D9}"/>
              </a:ext>
            </a:extLst>
          </p:cNvPr>
          <p:cNvSpPr txBox="1"/>
          <p:nvPr/>
        </p:nvSpPr>
        <p:spPr>
          <a:xfrm>
            <a:off x="4456203" y="895151"/>
            <a:ext cx="3605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anisotropic scaling with Fourier corrections of 1OTB: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F99481-3875-4966-B499-09BF1A748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04" y="1549275"/>
            <a:ext cx="6579598" cy="259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C5C55AF-2487-41BE-986F-1F9042EAC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857" y="4279209"/>
            <a:ext cx="5291546" cy="25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B9B821-6FFD-4484-B5B3-86F0DABC06C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25F7DD2-7FCE-4699-B1BE-A2B27EC50CBD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Example: normalizing 1OTB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29097-7E8E-403D-B159-0E7A79C00DD5}"/>
              </a:ext>
            </a:extLst>
          </p:cNvPr>
          <p:cNvSpPr txBox="1"/>
          <p:nvPr/>
        </p:nvSpPr>
        <p:spPr>
          <a:xfrm>
            <a:off x="1141857" y="902944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Naïve structure factor amplitudes: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5330DB-298F-4B25-AB1D-3AE4E584226C}"/>
              </a:ext>
            </a:extLst>
          </p:cNvPr>
          <p:cNvSpPr/>
          <p:nvPr/>
        </p:nvSpPr>
        <p:spPr>
          <a:xfrm>
            <a:off x="4456203" y="902944"/>
            <a:ext cx="3864837" cy="3239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4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8913A9-3BA7-44CA-B171-A9186313D3D9}"/>
              </a:ext>
            </a:extLst>
          </p:cNvPr>
          <p:cNvSpPr txBox="1"/>
          <p:nvPr/>
        </p:nvSpPr>
        <p:spPr>
          <a:xfrm>
            <a:off x="271598" y="990098"/>
            <a:ext cx="708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anisotropic scaling with Fourier corrections of 1NWZ: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F2C6554-CF31-4007-806E-582D8E8F3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03" t="-2724" r="-1212" b="2724"/>
          <a:stretch/>
        </p:blipFill>
        <p:spPr bwMode="auto">
          <a:xfrm>
            <a:off x="4712243" y="1362227"/>
            <a:ext cx="2986041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2FE4BB3-ACED-42A4-98E7-A43F693D0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271598" y="1359430"/>
            <a:ext cx="391477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0633FB5-0EDF-411B-94B0-CFB34B6AC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73" y="4602152"/>
            <a:ext cx="4628881" cy="225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6C1B79-E256-4B48-B0E5-20896F4B7152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FCC9E8EF-F343-4481-873B-BD73FD63080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Example: normalizing 1NWZ</a:t>
            </a:r>
          </a:p>
        </p:txBody>
      </p:sp>
    </p:spTree>
    <p:extLst>
      <p:ext uri="{BB962C8B-B14F-4D97-AF65-F5344CB8AC3E}">
        <p14:creationId xmlns:p14="http://schemas.microsoft.com/office/powerpoint/2010/main" val="151881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0C6B0E0-FCB1-43F0-8C58-D65DE655B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-36196" y="3967299"/>
            <a:ext cx="39624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560DD6-76D6-49CE-9499-834CD95C816D}"/>
              </a:ext>
            </a:extLst>
          </p:cNvPr>
          <p:cNvSpPr txBox="1"/>
          <p:nvPr/>
        </p:nvSpPr>
        <p:spPr>
          <a:xfrm>
            <a:off x="4572000" y="3738235"/>
            <a:ext cx="4082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dataset (here for </a:t>
            </a:r>
            <a:r>
              <a:rPr lang="en-US" i="1" dirty="0"/>
              <a:t>n</a:t>
            </a:r>
            <a:r>
              <a:rPr lang="en-US" dirty="0"/>
              <a:t> = 4) did not scale very well. </a:t>
            </a:r>
            <a:r>
              <a:rPr lang="en-US" i="1" dirty="0"/>
              <a:t>k-</a:t>
            </a:r>
            <a:r>
              <a:rPr lang="en-US" dirty="0"/>
              <a:t>NN may be more appropriate.</a:t>
            </a:r>
          </a:p>
          <a:p>
            <a:r>
              <a:rPr lang="en-US" dirty="0"/>
              <a:t>Perhaps reflects truncation approach…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4B148D4-FDCB-4B4B-BA30-EB731C0C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87" y="1117645"/>
            <a:ext cx="7620000" cy="224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BD5DB48A-B333-4C62-92BC-476E3AD06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643" y="4778548"/>
            <a:ext cx="4333603" cy="211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DE31EE-3FF9-417C-A688-746494C86731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FF76F484-CFFE-4362-98FF-748845459493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 troublemaker: </a:t>
            </a:r>
            <a:r>
              <a:rPr lang="en-US" sz="3200" b="1" dirty="0"/>
              <a:t>GFP@RT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508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B5529-AFEC-4B0C-8A4A-07B23293D235}"/>
              </a:ext>
            </a:extLst>
          </p:cNvPr>
          <p:cNvSpPr txBox="1"/>
          <p:nvPr/>
        </p:nvSpPr>
        <p:spPr>
          <a:xfrm>
            <a:off x="743857" y="2721114"/>
            <a:ext cx="7238855" cy="7078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For simplicity...</a:t>
            </a:r>
          </a:p>
          <a:p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ds1 = ds1[(ds1["I(+)"]&gt;=0) &amp; (ds1["I(-)"]&gt;=0)]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3B0EB7-2ECF-454D-B8F8-4250C7176A3E}"/>
              </a:ext>
            </a:extLst>
          </p:cNvPr>
          <p:cNvCxnSpPr/>
          <p:nvPr/>
        </p:nvCxnSpPr>
        <p:spPr>
          <a:xfrm>
            <a:off x="100584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E018FC50-2D6B-41C5-8075-B5F6F0B0048F}"/>
              </a:ext>
            </a:extLst>
          </p:cNvPr>
          <p:cNvSpPr txBox="1">
            <a:spLocks/>
          </p:cNvSpPr>
          <p:nvPr/>
        </p:nvSpPr>
        <p:spPr>
          <a:xfrm>
            <a:off x="-2286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Normalizing HEWL anomalous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938895-2523-43F2-B004-CA676FA3F939}"/>
              </a:ext>
            </a:extLst>
          </p:cNvPr>
          <p:cNvSpPr txBox="1"/>
          <p:nvPr/>
        </p:nvSpPr>
        <p:spPr>
          <a:xfrm>
            <a:off x="5468112" y="6488668"/>
            <a:ext cx="3751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1A_Anom_dataset_prep_and_scaling</a:t>
            </a:r>
          </a:p>
        </p:txBody>
      </p:sp>
    </p:spTree>
    <p:extLst>
      <p:ext uri="{BB962C8B-B14F-4D97-AF65-F5344CB8AC3E}">
        <p14:creationId xmlns:p14="http://schemas.microsoft.com/office/powerpoint/2010/main" val="1266811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0FDD30-C39A-4C79-A3B1-785974A9F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67" y="694995"/>
            <a:ext cx="2924937" cy="17726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842944-060B-4752-B5DD-751B1BADD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41"/>
          <a:stretch/>
        </p:blipFill>
        <p:spPr>
          <a:xfrm>
            <a:off x="4977716" y="694996"/>
            <a:ext cx="3294133" cy="18579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DFF71E21-D432-4AC3-8AF1-EA3CDB42C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10468"/>
            <a:ext cx="7068312" cy="208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A78F742A-42BE-4533-9B35-3975AB8A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76442"/>
            <a:ext cx="7068312" cy="208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2B5529-AFEC-4B0C-8A4A-07B23293D235}"/>
              </a:ext>
            </a:extLst>
          </p:cNvPr>
          <p:cNvSpPr txBox="1"/>
          <p:nvPr/>
        </p:nvSpPr>
        <p:spPr>
          <a:xfrm>
            <a:off x="56007" y="1211005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82AA9-2D97-43E8-AFDD-4367B0AF8385}"/>
              </a:ext>
            </a:extLst>
          </p:cNvPr>
          <p:cNvSpPr txBox="1"/>
          <p:nvPr/>
        </p:nvSpPr>
        <p:spPr>
          <a:xfrm>
            <a:off x="56007" y="2452399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A76D8C-5CBB-41EC-8AAC-46C80DF78703}"/>
              </a:ext>
            </a:extLst>
          </p:cNvPr>
          <p:cNvSpPr txBox="1"/>
          <p:nvPr/>
        </p:nvSpPr>
        <p:spPr>
          <a:xfrm>
            <a:off x="56007" y="4499638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B6412D-86B5-4560-8F5E-97A1F1E52C5A}"/>
              </a:ext>
            </a:extLst>
          </p:cNvPr>
          <p:cNvSpPr txBox="1"/>
          <p:nvPr/>
        </p:nvSpPr>
        <p:spPr>
          <a:xfrm>
            <a:off x="4675964" y="1188367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−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3B0EB7-2ECF-454D-B8F8-4250C7176A3E}"/>
              </a:ext>
            </a:extLst>
          </p:cNvPr>
          <p:cNvCxnSpPr/>
          <p:nvPr/>
        </p:nvCxnSpPr>
        <p:spPr>
          <a:xfrm>
            <a:off x="100584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E018FC50-2D6B-41C5-8075-B5F6F0B0048F}"/>
              </a:ext>
            </a:extLst>
          </p:cNvPr>
          <p:cNvSpPr txBox="1">
            <a:spLocks/>
          </p:cNvSpPr>
          <p:nvPr/>
        </p:nvSpPr>
        <p:spPr>
          <a:xfrm>
            <a:off x="-2286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Normalizing HEWL anomalous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F4356F-1D43-495F-B2C0-35E24F05224A}"/>
              </a:ext>
            </a:extLst>
          </p:cNvPr>
          <p:cNvSpPr/>
          <p:nvPr/>
        </p:nvSpPr>
        <p:spPr>
          <a:xfrm>
            <a:off x="6778246" y="6550223"/>
            <a:ext cx="2444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NECAT_HEWL_RT_NaI_82_XDS</a:t>
            </a:r>
          </a:p>
        </p:txBody>
      </p:sp>
    </p:spTree>
    <p:extLst>
      <p:ext uri="{BB962C8B-B14F-4D97-AF65-F5344CB8AC3E}">
        <p14:creationId xmlns:p14="http://schemas.microsoft.com/office/powerpoint/2010/main" val="172096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7139946C-F507-46FC-9451-7ED7F6DBF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55" y="3950498"/>
            <a:ext cx="5497068" cy="267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40FBC3AA-2C40-4499-9FA6-33C175D61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84" y="1138528"/>
            <a:ext cx="6019800" cy="237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95DB3E-5B61-4062-B379-610F703F6DFA}"/>
              </a:ext>
            </a:extLst>
          </p:cNvPr>
          <p:cNvCxnSpPr/>
          <p:nvPr/>
        </p:nvCxnSpPr>
        <p:spPr>
          <a:xfrm>
            <a:off x="100584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96859B50-00B1-4D09-B6E6-6D5A4AD90B64}"/>
              </a:ext>
            </a:extLst>
          </p:cNvPr>
          <p:cNvSpPr txBox="1">
            <a:spLocks/>
          </p:cNvSpPr>
          <p:nvPr/>
        </p:nvSpPr>
        <p:spPr>
          <a:xfrm>
            <a:off x="-2286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Normalizing HEWL anomalous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6925C9-63DE-4689-8A14-1CFC1695E820}"/>
              </a:ext>
            </a:extLst>
          </p:cNvPr>
          <p:cNvSpPr txBox="1"/>
          <p:nvPr/>
        </p:nvSpPr>
        <p:spPr>
          <a:xfrm>
            <a:off x="5468112" y="6488668"/>
            <a:ext cx="3751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1A_Anom_dataset_prep_and_scaling</a:t>
            </a:r>
          </a:p>
        </p:txBody>
      </p:sp>
    </p:spTree>
    <p:extLst>
      <p:ext uri="{BB962C8B-B14F-4D97-AF65-F5344CB8AC3E}">
        <p14:creationId xmlns:p14="http://schemas.microsoft.com/office/powerpoint/2010/main" val="3931019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In the DW model, the real and imaginary components of two data sets are both modeled as correlated random walks: 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𝑅𝑒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𝐼𝑚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𝑅𝑒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𝐼𝑚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p>
                                      </m:s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for a 2D random walk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steps each with variance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along each dimension.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sz="2400" dirty="0"/>
                  <a:t> governs the correlation between datasets. For centric reflections,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Note that the ½ disappears,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sz="2400" dirty="0"/>
                  <a:t> can be thought of as the sum of a random walk in the complex plane added to its own complex conjugate.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  <a:blipFill>
                <a:blip r:embed="rId2"/>
                <a:stretch>
                  <a:fillRect l="-1005" t="-2315" b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D65AB5-26CB-4F5F-B7F9-51DAEC44F5F6}"/>
              </a:ext>
            </a:extLst>
          </p:cNvPr>
          <p:cNvSpPr/>
          <p:nvPr/>
        </p:nvSpPr>
        <p:spPr>
          <a:xfrm>
            <a:off x="4133088" y="4059936"/>
            <a:ext cx="2724912" cy="315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5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881-3223-492E-9812-A406F3A0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564"/>
            <a:ext cx="7886700" cy="5532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amplitudes of the centric and acentric reflections follow the Wilson distribution: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EA1207C-F2F9-4BEF-8B20-9C6E7919D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143125"/>
            <a:ext cx="37719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B7A909B6-8D22-435F-9F38-F6EC8E763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2143125"/>
            <a:ext cx="37719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</p:spTree>
    <p:extLst>
      <p:ext uri="{BB962C8B-B14F-4D97-AF65-F5344CB8AC3E}">
        <p14:creationId xmlns:p14="http://schemas.microsoft.com/office/powerpoint/2010/main" val="415413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The CLT &amp; the Wilson distribution</a:t>
            </a:r>
          </a:p>
        </p:txBody>
      </p:sp>
      <p:pic>
        <p:nvPicPr>
          <p:cNvPr id="5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78E36A4E-73B5-4FFE-8443-D3D63B78B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604" y="886097"/>
            <a:ext cx="2803714" cy="2542903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9539E9F-FAFD-4753-9385-AFD06724B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0" y="1209811"/>
            <a:ext cx="3403418" cy="19085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784A30-3A5A-4144-B42C-D12C5AC79CE7}"/>
              </a:ext>
            </a:extLst>
          </p:cNvPr>
          <p:cNvSpPr txBox="1"/>
          <p:nvPr/>
        </p:nvSpPr>
        <p:spPr>
          <a:xfrm>
            <a:off x="7618911" y="6458033"/>
            <a:ext cx="1525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Ruppweb.org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F87B1-3514-4A9D-93F6-4BED95ED5DF3}"/>
              </a:ext>
            </a:extLst>
          </p:cNvPr>
          <p:cNvSpPr txBox="1"/>
          <p:nvPr/>
        </p:nvSpPr>
        <p:spPr>
          <a:xfrm>
            <a:off x="487680" y="3857897"/>
            <a:ext cx="57389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up a structure in real space quickly looks like a random walk in the complex plane!</a:t>
            </a:r>
          </a:p>
          <a:p>
            <a:endParaRPr lang="en-US" dirty="0"/>
          </a:p>
          <a:p>
            <a:r>
              <a:rPr lang="en-US" dirty="0"/>
              <a:t>As a result, </a:t>
            </a:r>
            <a:r>
              <a:rPr lang="en-US" b="1" dirty="0"/>
              <a:t>the distribution of acentric structure factors looks like a bivariate normal distribution!</a:t>
            </a:r>
          </a:p>
          <a:p>
            <a:endParaRPr lang="en-US" b="1" dirty="0"/>
          </a:p>
          <a:p>
            <a:r>
              <a:rPr lang="en-US" dirty="0"/>
              <a:t>(For </a:t>
            </a:r>
            <a:r>
              <a:rPr lang="en-US" dirty="0" err="1"/>
              <a:t>centrics</a:t>
            </a:r>
            <a:r>
              <a:rPr lang="en-US" dirty="0"/>
              <a:t>, it looks like a univariate normal distribution.)</a:t>
            </a:r>
          </a:p>
        </p:txBody>
      </p:sp>
    </p:spTree>
    <p:extLst>
      <p:ext uri="{BB962C8B-B14F-4D97-AF65-F5344CB8AC3E}">
        <p14:creationId xmlns:p14="http://schemas.microsoft.com/office/powerpoint/2010/main" val="248082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Pearson correlations between structure factor amplitudes from two correlated data sets almost equal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  <a:blipFill>
                <a:blip r:embed="rId2"/>
                <a:stretch>
                  <a:fillRect l="-1159" t="-1544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6E92073-C449-4B97-94E6-DCFF63A03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56" y="2027921"/>
            <a:ext cx="6804088" cy="280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489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881-3223-492E-9812-A406F3A0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564"/>
            <a:ext cx="7886700" cy="5532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conditional distributions of structure factor amplitudes of one data set given the other are described by the Rice distribution (acentric) and Folded Normal (centric).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DA8FBF4-BEB5-4F6A-B100-60376FBE9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2296380"/>
            <a:ext cx="7886701" cy="226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4BB617-8CA1-4EC8-B295-B5C7F9A3315F}"/>
                  </a:ext>
                </a:extLst>
              </p:cNvPr>
              <p:cNvSpPr txBox="1"/>
              <p:nvPr/>
            </p:nvSpPr>
            <p:spPr>
              <a:xfrm>
                <a:off x="628649" y="5179629"/>
                <a:ext cx="6247639" cy="125361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Conditional mean,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 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 (centric &amp; acentric)</a:t>
                </a:r>
              </a:p>
              <a:p>
                <a:r>
                  <a:rPr lang="en-US" dirty="0"/>
                  <a:t>Conditional variance,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centric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centric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4BB617-8CA1-4EC8-B295-B5C7F9A33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5179629"/>
                <a:ext cx="6247639" cy="1253613"/>
              </a:xfrm>
              <a:prstGeom prst="rect">
                <a:avLst/>
              </a:prstGeom>
              <a:blipFill>
                <a:blip r:embed="rId3"/>
                <a:stretch>
                  <a:fillRect l="-681" t="-2404"/>
                </a:stretch>
              </a:blipFill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65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881-3223-492E-9812-A406F3A0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564"/>
            <a:ext cx="7886700" cy="5532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conditional distributions of structure factor amplitudes of one data set given the other are described by the Rice distribution (acentric) and Folded Normal (centric).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3879342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4BB617-8CA1-4EC8-B295-B5C7F9A3315F}"/>
                  </a:ext>
                </a:extLst>
              </p:cNvPr>
              <p:cNvSpPr txBox="1"/>
              <p:nvPr/>
            </p:nvSpPr>
            <p:spPr>
              <a:xfrm>
                <a:off x="628650" y="2564008"/>
                <a:ext cx="6247639" cy="125361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Conditional mean,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 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 (centric &amp; acentric)</a:t>
                </a:r>
              </a:p>
              <a:p>
                <a:r>
                  <a:rPr lang="en-US" dirty="0"/>
                  <a:t>Conditional variance,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centric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centric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4BB617-8CA1-4EC8-B295-B5C7F9A33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64008"/>
                <a:ext cx="6247639" cy="1253613"/>
              </a:xfrm>
              <a:prstGeom prst="rect">
                <a:avLst/>
              </a:prstGeom>
              <a:blipFill>
                <a:blip r:embed="rId2"/>
                <a:stretch>
                  <a:fillRect l="-681" t="-2404"/>
                </a:stretch>
              </a:blipFill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BAFF55E-1926-4251-AFBE-F0388C639E03}"/>
              </a:ext>
            </a:extLst>
          </p:cNvPr>
          <p:cNvSpPr txBox="1"/>
          <p:nvPr/>
        </p:nvSpPr>
        <p:spPr>
          <a:xfrm>
            <a:off x="237744" y="4206437"/>
            <a:ext cx="8906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rice.pdf(    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scale=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foldnorm.pdf(x,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scale=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84311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6A76979-1594-429C-930E-B25EE2EC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5" y="1024891"/>
            <a:ext cx="3399213" cy="267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C22B99-E94C-4ED3-818B-5993F34EFA6E}"/>
              </a:ext>
            </a:extLst>
          </p:cNvPr>
          <p:cNvSpPr txBox="1"/>
          <p:nvPr/>
        </p:nvSpPr>
        <p:spPr>
          <a:xfrm>
            <a:off x="3991811" y="2417499"/>
            <a:ext cx="18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1: 1OTB</a:t>
            </a:r>
          </a:p>
          <a:p>
            <a:r>
              <a:rPr lang="en-US" dirty="0"/>
              <a:t>dataset 2: 1NWZ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F7D3E-5D34-48AC-913B-DDF4727133D5}"/>
              </a:ext>
            </a:extLst>
          </p:cNvPr>
          <p:cNvSpPr txBox="1"/>
          <p:nvPr/>
        </p:nvSpPr>
        <p:spPr>
          <a:xfrm>
            <a:off x="3991811" y="1024891"/>
            <a:ext cx="3085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quality</a:t>
            </a:r>
          </a:p>
          <a:p>
            <a:r>
              <a:rPr lang="en-US" dirty="0"/>
              <a:t>Based on Anisotropic + Fourier</a:t>
            </a:r>
          </a:p>
          <a:p>
            <a:r>
              <a:rPr lang="en-US" dirty="0"/>
              <a:t>For the rest of the analysis, we’ll cut the datasets to 1.2 Å.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A6739B6-DAF8-495F-805A-C806516B1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5" y="3887980"/>
            <a:ext cx="6155328" cy="244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9E1016-E8A2-49E4-AC17-AB2F9D5631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31CD2F26-9756-44AF-B807-E869690D3400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1OTB v 1NWZ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52EEB-5AE7-4FA8-B1C2-6B72EA31D45D}"/>
              </a:ext>
            </a:extLst>
          </p:cNvPr>
          <p:cNvSpPr txBox="1"/>
          <p:nvPr/>
        </p:nvSpPr>
        <p:spPr>
          <a:xfrm>
            <a:off x="5934456" y="6522181"/>
            <a:ext cx="32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3_Fitting_DW_to_paired_data</a:t>
            </a:r>
          </a:p>
        </p:txBody>
      </p:sp>
    </p:spTree>
    <p:extLst>
      <p:ext uri="{BB962C8B-B14F-4D97-AF65-F5344CB8AC3E}">
        <p14:creationId xmlns:p14="http://schemas.microsoft.com/office/powerpoint/2010/main" val="313996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>
            <a:extLst>
              <a:ext uri="{FF2B5EF4-FFF2-40B4-BE49-F238E27FC236}">
                <a16:creationId xmlns:a16="http://schemas.microsoft.com/office/drawing/2014/main" id="{E2A0FF1F-3ECE-46B0-989C-DC2611223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43" y="965169"/>
            <a:ext cx="3132855" cy="274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C5BCB8D-5236-48D2-A555-FA513A305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8" y="1045698"/>
            <a:ext cx="5243189" cy="1775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99325-5465-4201-9A1F-3FE3434AC357}"/>
                  </a:ext>
                </a:extLst>
              </p:cNvPr>
              <p:cNvSpPr txBox="1"/>
              <p:nvPr/>
            </p:nvSpPr>
            <p:spPr>
              <a:xfrm>
                <a:off x="400645" y="2935224"/>
                <a:ext cx="1759131" cy="40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99325-5465-4201-9A1F-3FE3434AC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45" y="2935224"/>
                <a:ext cx="1759131" cy="4071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ADACC1-16C2-46E9-A935-C76F42E9DE42}"/>
                  </a:ext>
                </a:extLst>
              </p:cNvPr>
              <p:cNvSpPr txBox="1"/>
              <p:nvPr/>
            </p:nvSpPr>
            <p:spPr>
              <a:xfrm>
                <a:off x="391936" y="3455988"/>
                <a:ext cx="396060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is the inferred true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after correcting for measurement error.</a:t>
                </a:r>
              </a:p>
              <a:p>
                <a:endParaRPr lang="en-US" dirty="0"/>
              </a:p>
              <a:p>
                <a:r>
                  <a:rPr lang="en-US" dirty="0"/>
                  <a:t>Note that the effective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dirty="0"/>
                  <a:t> produced by </a:t>
                </a:r>
                <a:r>
                  <a:rPr lang="en-US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fitting_dw.eff_r_dw_per_hkl</a:t>
                </a:r>
                <a:r>
                  <a:rPr lang="en-US" dirty="0"/>
                  <a:t> is lower as it includes measurement error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ADACC1-16C2-46E9-A935-C76F42E9D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36" y="3455988"/>
                <a:ext cx="3960608" cy="1754326"/>
              </a:xfrm>
              <a:prstGeom prst="rect">
                <a:avLst/>
              </a:prstGeom>
              <a:blipFill>
                <a:blip r:embed="rId5"/>
                <a:stretch>
                  <a:fillRect l="-1231" t="-2083" r="-2000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9A71690-BA8D-401D-857D-860404A785E6}"/>
              </a:ext>
            </a:extLst>
          </p:cNvPr>
          <p:cNvSpPr txBox="1"/>
          <p:nvPr/>
        </p:nvSpPr>
        <p:spPr>
          <a:xfrm>
            <a:off x="5934456" y="6211669"/>
            <a:ext cx="3209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  <a:p>
            <a:r>
              <a:rPr lang="en-US" b="1" dirty="0"/>
              <a:t>3_Fitting_DW_to_paired_data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1C1A25-6DAA-445C-804F-FD364296F0B9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0D6125DB-1CF3-4C8B-9937-4EF09F51EA79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1OTB v 1NWZ</a:t>
            </a:r>
          </a:p>
        </p:txBody>
      </p:sp>
    </p:spTree>
    <p:extLst>
      <p:ext uri="{BB962C8B-B14F-4D97-AF65-F5344CB8AC3E}">
        <p14:creationId xmlns:p14="http://schemas.microsoft.com/office/powerpoint/2010/main" val="187488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9566B603-7378-4B76-BF00-EB97B8DF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13" y="1883523"/>
            <a:ext cx="7767774" cy="218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CE0ED0-1687-4C4F-80FE-7FD787E3E69D}"/>
                  </a:ext>
                </a:extLst>
              </p:cNvPr>
              <p:cNvSpPr txBox="1"/>
              <p:nvPr/>
            </p:nvSpPr>
            <p:spPr>
              <a:xfrm>
                <a:off x="400594" y="1132114"/>
                <a:ext cx="5974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At this 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dirty="0"/>
                  <a:t>, the changes in prior are already quite small!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CE0ED0-1687-4C4F-80FE-7FD787E3E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94" y="1132114"/>
                <a:ext cx="5974080" cy="369332"/>
              </a:xfrm>
              <a:prstGeom prst="rect">
                <a:avLst/>
              </a:prstGeom>
              <a:blipFill>
                <a:blip r:embed="rId3"/>
                <a:stretch>
                  <a:fillRect l="-91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9E5A76-1010-4501-837E-2284D15C004E}"/>
              </a:ext>
            </a:extLst>
          </p:cNvPr>
          <p:cNvCxnSpPr>
            <a:cxnSpLocks/>
          </p:cNvCxnSpPr>
          <p:nvPr/>
        </p:nvCxnSpPr>
        <p:spPr>
          <a:xfrm flipH="1" flipV="1">
            <a:off x="1045028" y="3808505"/>
            <a:ext cx="226423" cy="522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512E6D-EAD6-4D52-9EBE-4FC23E3BFD6F}"/>
                  </a:ext>
                </a:extLst>
              </p:cNvPr>
              <p:cNvSpPr txBox="1"/>
              <p:nvPr/>
            </p:nvSpPr>
            <p:spPr>
              <a:xfrm>
                <a:off x="862149" y="4331019"/>
                <a:ext cx="25603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for a bin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1,200 smallest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512E6D-EAD6-4D52-9EBE-4FC23E3B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49" y="4331019"/>
                <a:ext cx="2560320" cy="646331"/>
              </a:xfrm>
              <a:prstGeom prst="rect">
                <a:avLst/>
              </a:prstGeom>
              <a:blipFill>
                <a:blip r:embed="rId4"/>
                <a:stretch>
                  <a:fillRect l="-190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3C20EC-5570-44E5-9878-111F9BA86726}"/>
              </a:ext>
            </a:extLst>
          </p:cNvPr>
          <p:cNvCxnSpPr/>
          <p:nvPr/>
        </p:nvCxnSpPr>
        <p:spPr>
          <a:xfrm flipH="1">
            <a:off x="1611086" y="1883523"/>
            <a:ext cx="278674" cy="371997"/>
          </a:xfrm>
          <a:prstGeom prst="straightConnector1">
            <a:avLst/>
          </a:prstGeom>
          <a:ln w="19050">
            <a:solidFill>
              <a:srgbClr val="0A16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69BD63-3F3B-4E3C-A065-5E58BBC696B1}"/>
              </a:ext>
            </a:extLst>
          </p:cNvPr>
          <p:cNvSpPr txBox="1"/>
          <p:nvPr/>
        </p:nvSpPr>
        <p:spPr>
          <a:xfrm>
            <a:off x="1567543" y="1585647"/>
            <a:ext cx="18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A16FE"/>
                </a:solidFill>
              </a:rPr>
              <a:t>Wilson mean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BC1F5B-AF3D-4217-B047-B6B680BBE5F5}"/>
              </a:ext>
            </a:extLst>
          </p:cNvPr>
          <p:cNvCxnSpPr/>
          <p:nvPr/>
        </p:nvCxnSpPr>
        <p:spPr>
          <a:xfrm>
            <a:off x="1210488" y="1909650"/>
            <a:ext cx="296092" cy="58971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6E775D-0E1E-435E-958C-676EC4848673}"/>
              </a:ext>
            </a:extLst>
          </p:cNvPr>
          <p:cNvSpPr txBox="1"/>
          <p:nvPr/>
        </p:nvSpPr>
        <p:spPr>
          <a:xfrm>
            <a:off x="406648" y="158564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Rice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D5F594-71B8-44C0-8FBF-7D44FCF04E3A}"/>
                  </a:ext>
                </a:extLst>
              </p:cNvPr>
              <p:cNvSpPr txBox="1"/>
              <p:nvPr/>
            </p:nvSpPr>
            <p:spPr>
              <a:xfrm>
                <a:off x="3686244" y="4331019"/>
                <a:ext cx="1904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middle bin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D5F594-71B8-44C0-8FBF-7D44FCF04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244" y="4331019"/>
                <a:ext cx="1904660" cy="369332"/>
              </a:xfrm>
              <a:prstGeom prst="rect">
                <a:avLst/>
              </a:prstGeom>
              <a:blipFill>
                <a:blip r:embed="rId5"/>
                <a:stretch>
                  <a:fillRect l="-28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7D586C-404A-45BF-837C-9EDED779A779}"/>
                  </a:ext>
                </a:extLst>
              </p:cNvPr>
              <p:cNvSpPr txBox="1"/>
              <p:nvPr/>
            </p:nvSpPr>
            <p:spPr>
              <a:xfrm>
                <a:off x="6253637" y="4331019"/>
                <a:ext cx="20282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one-but-largest bin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7D586C-404A-45BF-837C-9EDED779A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637" y="4331019"/>
                <a:ext cx="2028213" cy="646331"/>
              </a:xfrm>
              <a:prstGeom prst="rect">
                <a:avLst/>
              </a:prstGeom>
              <a:blipFill>
                <a:blip r:embed="rId6"/>
                <a:stretch>
                  <a:fillRect l="-2703" t="-4717" r="-180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BE664F99-55F3-4270-847A-3F1301E09684}"/>
              </a:ext>
            </a:extLst>
          </p:cNvPr>
          <p:cNvSpPr/>
          <p:nvPr/>
        </p:nvSpPr>
        <p:spPr>
          <a:xfrm>
            <a:off x="-2917879" y="1811383"/>
            <a:ext cx="2560320" cy="2888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AAA32E-2EF8-4E27-8829-6FB882FBCEF5}"/>
              </a:ext>
            </a:extLst>
          </p:cNvPr>
          <p:cNvSpPr/>
          <p:nvPr/>
        </p:nvSpPr>
        <p:spPr>
          <a:xfrm>
            <a:off x="9666820" y="1811383"/>
            <a:ext cx="2560320" cy="2888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834E15-3062-4D0F-B808-34590ED188B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D779AFFE-A5F9-4DBA-A24C-4E6E8D2E6A6B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1OTB v 1NWZ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31FB9-F427-4ECE-B40F-FF4296078526}"/>
              </a:ext>
            </a:extLst>
          </p:cNvPr>
          <p:cNvSpPr txBox="1"/>
          <p:nvPr/>
        </p:nvSpPr>
        <p:spPr>
          <a:xfrm>
            <a:off x="5934456" y="6522181"/>
            <a:ext cx="32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3_Fitting_DW_to_paired_data</a:t>
            </a:r>
          </a:p>
        </p:txBody>
      </p:sp>
    </p:spTree>
    <p:extLst>
      <p:ext uri="{BB962C8B-B14F-4D97-AF65-F5344CB8AC3E}">
        <p14:creationId xmlns:p14="http://schemas.microsoft.com/office/powerpoint/2010/main" val="368181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85E5FB6-2139-4B31-A55E-8B4C257D9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91" y="1004753"/>
            <a:ext cx="7514409" cy="213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DBD728-B711-4BB0-BF72-F397EE564434}"/>
                  </a:ext>
                </a:extLst>
              </p:cNvPr>
              <p:cNvSpPr txBox="1"/>
              <p:nvPr/>
            </p:nvSpPr>
            <p:spPr>
              <a:xfrm>
                <a:off x="524691" y="3101248"/>
                <a:ext cx="45023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this case, the priors are highly informative! (shown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DBD728-B711-4BB0-BF72-F397EE564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91" y="3101248"/>
                <a:ext cx="4502331" cy="646331"/>
              </a:xfrm>
              <a:prstGeom prst="rect">
                <a:avLst/>
              </a:prstGeom>
              <a:blipFill>
                <a:blip r:embed="rId3"/>
                <a:stretch>
                  <a:fillRect l="-108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7072C55-8F65-4858-89F8-BDFFC7D6E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460" y="4089748"/>
            <a:ext cx="3152503" cy="267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5B82F1-9665-4B00-87A2-22FF0073A43D}"/>
              </a:ext>
            </a:extLst>
          </p:cNvPr>
          <p:cNvSpPr txBox="1"/>
          <p:nvPr/>
        </p:nvSpPr>
        <p:spPr>
          <a:xfrm>
            <a:off x="524691" y="4089748"/>
            <a:ext cx="3709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case, the experimental errors dominate the correlation coefficient.</a:t>
            </a:r>
          </a:p>
          <a:p>
            <a:endParaRPr lang="en-US" dirty="0"/>
          </a:p>
          <a:p>
            <a:r>
              <a:rPr lang="en-US" dirty="0"/>
              <a:t>Variability in the black line suggests that </a:t>
            </a:r>
            <a:r>
              <a:rPr lang="en-US" dirty="0" err="1"/>
              <a:t>expt</a:t>
            </a:r>
            <a:r>
              <a:rPr lang="en-US" dirty="0"/>
              <a:t> error estimates are conservative, but not perfect.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7E0FEF-739A-4032-90A9-D74A372122C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4AB53626-D30C-4C18-B941-09218E814AA9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</a:t>
            </a:r>
            <a:r>
              <a:rPr lang="en-US" sz="3200" b="1" dirty="0"/>
              <a:t>3PYP</a:t>
            </a:r>
            <a:r>
              <a:rPr lang="en-US" sz="3200" dirty="0"/>
              <a:t> v 1NWZ</a:t>
            </a:r>
          </a:p>
        </p:txBody>
      </p:sp>
    </p:spTree>
    <p:extLst>
      <p:ext uri="{BB962C8B-B14F-4D97-AF65-F5344CB8AC3E}">
        <p14:creationId xmlns:p14="http://schemas.microsoft.com/office/powerpoint/2010/main" val="35783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C214E8F-D77A-42F4-A54B-205CD4F5D6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81"/>
          <a:stretch/>
        </p:blipFill>
        <p:spPr bwMode="auto">
          <a:xfrm>
            <a:off x="776650" y="1071159"/>
            <a:ext cx="7085013" cy="271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D4E38C-88E5-48E9-B267-B7ADFFDBC122}"/>
                  </a:ext>
                </a:extLst>
              </p:cNvPr>
              <p:cNvSpPr txBox="1"/>
              <p:nvPr/>
            </p:nvSpPr>
            <p:spPr>
              <a:xfrm>
                <a:off x="515983" y="3788233"/>
                <a:ext cx="78513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Phase differences are well-described by the corresponding Von Mises distribution.</a:t>
                </a:r>
              </a:p>
              <a:p>
                <a:r>
                  <a:rPr lang="en-US" dirty="0"/>
                  <a:t>(shown here for the 10 smallest bins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Red fit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D4E38C-88E5-48E9-B267-B7ADFFDBC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3" y="3788233"/>
                <a:ext cx="7851368" cy="923330"/>
              </a:xfrm>
              <a:prstGeom prst="rect">
                <a:avLst/>
              </a:prstGeom>
              <a:blipFill>
                <a:blip r:embed="rId3"/>
                <a:stretch>
                  <a:fillRect l="-699" t="-3289" r="-233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16DA27-A377-4E19-ABB0-CFB68B6C4712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45EB8DE-92F5-4644-824A-13BDBA94C4B5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</a:t>
            </a:r>
            <a:r>
              <a:rPr lang="en-US" sz="3200" b="1" dirty="0"/>
              <a:t>3PYP</a:t>
            </a:r>
            <a:r>
              <a:rPr lang="en-US" sz="3200" dirty="0"/>
              <a:t> v 1NWZ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55835-BBE4-4BEA-AE2F-C91EED5C8D38}"/>
              </a:ext>
            </a:extLst>
          </p:cNvPr>
          <p:cNvSpPr txBox="1"/>
          <p:nvPr/>
        </p:nvSpPr>
        <p:spPr>
          <a:xfrm>
            <a:off x="603504" y="5084064"/>
            <a:ext cx="4096512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vonmises.pdf(x, E1*E2/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89F796-6905-4A47-BC05-9CF95BE97770}"/>
              </a:ext>
            </a:extLst>
          </p:cNvPr>
          <p:cNvSpPr txBox="1"/>
          <p:nvPr/>
        </p:nvSpPr>
        <p:spPr>
          <a:xfrm>
            <a:off x="5934456" y="6522181"/>
            <a:ext cx="32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3_Fitting_DW_to_paired_data</a:t>
            </a:r>
          </a:p>
        </p:txBody>
      </p:sp>
    </p:spTree>
    <p:extLst>
      <p:ext uri="{BB962C8B-B14F-4D97-AF65-F5344CB8AC3E}">
        <p14:creationId xmlns:p14="http://schemas.microsoft.com/office/powerpoint/2010/main" val="229123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BCFBE1-67B5-4823-9137-F8255ECEC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435347"/>
              </p:ext>
            </p:extLst>
          </p:nvPr>
        </p:nvGraphicFramePr>
        <p:xfrm>
          <a:off x="628650" y="1128939"/>
          <a:ext cx="68054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853">
                  <a:extLst>
                    <a:ext uri="{9D8B030D-6E8A-4147-A177-3AD203B41FA5}">
                      <a16:colId xmlns:a16="http://schemas.microsoft.com/office/drawing/2014/main" val="965098141"/>
                    </a:ext>
                  </a:extLst>
                </a:gridCol>
                <a:gridCol w="1105988">
                  <a:extLst>
                    <a:ext uri="{9D8B030D-6E8A-4147-A177-3AD203B41FA5}">
                      <a16:colId xmlns:a16="http://schemas.microsoft.com/office/drawing/2014/main" val="2626431688"/>
                    </a:ext>
                  </a:extLst>
                </a:gridCol>
                <a:gridCol w="1132115">
                  <a:extLst>
                    <a:ext uri="{9D8B030D-6E8A-4147-A177-3AD203B41FA5}">
                      <a16:colId xmlns:a16="http://schemas.microsoft.com/office/drawing/2014/main" val="659776126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1171253687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2321920953"/>
                    </a:ext>
                  </a:extLst>
                </a:gridCol>
                <a:gridCol w="1338072">
                  <a:extLst>
                    <a:ext uri="{9D8B030D-6E8A-4147-A177-3AD203B41FA5}">
                      <a16:colId xmlns:a16="http://schemas.microsoft.com/office/drawing/2014/main" val="655925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4KJK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4KJJ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4PST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4PSS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4KJK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0.90, 0.43</a:t>
                      </a:r>
                    </a:p>
                  </a:txBody>
                  <a:tcPr>
                    <a:solidFill>
                      <a:srgbClr val="B67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0.95, 0.01</a:t>
                      </a:r>
                    </a:p>
                  </a:txBody>
                  <a:tcPr>
                    <a:solidFill>
                      <a:srgbClr val="EB74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0.88, 0.51</a:t>
                      </a:r>
                    </a:p>
                  </a:txBody>
                  <a:tcPr>
                    <a:solidFill>
                      <a:srgbClr val="B67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 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3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4KJJ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0.88, 0.26</a:t>
                      </a:r>
                    </a:p>
                  </a:txBody>
                  <a:tcPr>
                    <a:solidFill>
                      <a:srgbClr val="B67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0.93, 0.16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 </a:t>
                      </a:r>
                      <a:r>
                        <a:rPr lang="en-US" dirty="0" err="1"/>
                        <a:t>cryo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0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4PST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0.89, 0.22</a:t>
                      </a:r>
                    </a:p>
                  </a:txBody>
                  <a:tcPr>
                    <a:solidFill>
                      <a:srgbClr val="B67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2005 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65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4PSS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 </a:t>
                      </a:r>
                      <a:r>
                        <a:rPr lang="en-US" dirty="0" err="1"/>
                        <a:t>cryo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8044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9F1D34C-78D9-470B-A003-E726DBBEEA40}"/>
              </a:ext>
            </a:extLst>
          </p:cNvPr>
          <p:cNvSpPr txBox="1"/>
          <p:nvPr/>
        </p:nvSpPr>
        <p:spPr>
          <a:xfrm>
            <a:off x="7217555" y="6273225"/>
            <a:ext cx="2340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4KJK, 4KJJ cut to 1.5Å</a:t>
            </a:r>
          </a:p>
          <a:p>
            <a:r>
              <a:rPr lang="en-US" sz="1600" dirty="0"/>
              <a:t>all else cut to 1.2Å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711D143-D4F7-47C2-8303-9017614F9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3731551"/>
            <a:ext cx="7097214" cy="199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6EE729-0439-4863-BF4B-05F96510E5AC}"/>
                  </a:ext>
                </a:extLst>
              </p:cNvPr>
              <p:cNvSpPr txBox="1"/>
              <p:nvPr/>
            </p:nvSpPr>
            <p:spPr>
              <a:xfrm>
                <a:off x="409575" y="5729061"/>
                <a:ext cx="223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fit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6EE729-0439-4863-BF4B-05F96510E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5729061"/>
                <a:ext cx="2236470" cy="369332"/>
              </a:xfrm>
              <a:prstGeom prst="rect">
                <a:avLst/>
              </a:prstGeom>
              <a:blipFill>
                <a:blip r:embed="rId3"/>
                <a:stretch>
                  <a:fillRect l="-218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4560F56-9AB4-4574-BF88-AF3F916502EF}"/>
              </a:ext>
            </a:extLst>
          </p:cNvPr>
          <p:cNvSpPr/>
          <p:nvPr/>
        </p:nvSpPr>
        <p:spPr>
          <a:xfrm>
            <a:off x="4963886" y="2249424"/>
            <a:ext cx="1132114" cy="3682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CEF773-1F89-4DF2-A500-1DC4C773A71F}"/>
              </a:ext>
            </a:extLst>
          </p:cNvPr>
          <p:cNvSpPr txBox="1"/>
          <p:nvPr/>
        </p:nvSpPr>
        <p:spPr>
          <a:xfrm>
            <a:off x="307848" y="6334780"/>
            <a:ext cx="578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Keedy, </a:t>
            </a:r>
            <a:r>
              <a:rPr lang="en-US" sz="1400" i="1" u="sng" dirty="0"/>
              <a:t>Structure</a:t>
            </a:r>
            <a:r>
              <a:rPr lang="en-US" sz="1400" u="sng" dirty="0"/>
              <a:t>, 2013</a:t>
            </a:r>
            <a:endParaRPr lang="en-US" sz="1400" u="sng" dirty="0">
              <a:hlinkClick r:id="rId4"/>
            </a:endParaRPr>
          </a:p>
          <a:p>
            <a:r>
              <a:rPr lang="en-US" sz="1400" dirty="0">
                <a:hlinkClick r:id="rId4"/>
              </a:rPr>
              <a:t>https://www.sciencedirect.com/science/article/pii/S0969212614001403</a:t>
            </a:r>
            <a:r>
              <a:rPr lang="en-US" sz="1400" dirty="0"/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CFD437-53ED-4D1B-96FC-1F5DB97C375C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AAB98644-6B39-4B3C-90E7-D046A986CE2D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558012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DHFR (RT, </a:t>
            </a:r>
            <a:r>
              <a:rPr lang="en-US" sz="3200" dirty="0" err="1"/>
              <a:t>cryo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464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7FBE06-B15E-4752-9217-695A8277B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335065"/>
              </p:ext>
            </p:extLst>
          </p:nvPr>
        </p:nvGraphicFramePr>
        <p:xfrm>
          <a:off x="628649" y="1578737"/>
          <a:ext cx="7886702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16">
                  <a:extLst>
                    <a:ext uri="{9D8B030D-6E8A-4147-A177-3AD203B41FA5}">
                      <a16:colId xmlns:a16="http://schemas.microsoft.com/office/drawing/2014/main" val="3853453461"/>
                    </a:ext>
                  </a:extLst>
                </a:gridCol>
                <a:gridCol w="1750423">
                  <a:extLst>
                    <a:ext uri="{9D8B030D-6E8A-4147-A177-3AD203B41FA5}">
                      <a16:colId xmlns:a16="http://schemas.microsoft.com/office/drawing/2014/main" val="411978836"/>
                    </a:ext>
                  </a:extLst>
                </a:gridCol>
                <a:gridCol w="592182">
                  <a:extLst>
                    <a:ext uri="{9D8B030D-6E8A-4147-A177-3AD203B41FA5}">
                      <a16:colId xmlns:a16="http://schemas.microsoft.com/office/drawing/2014/main" val="1099240601"/>
                    </a:ext>
                  </a:extLst>
                </a:gridCol>
                <a:gridCol w="636597">
                  <a:extLst>
                    <a:ext uri="{9D8B030D-6E8A-4147-A177-3AD203B41FA5}">
                      <a16:colId xmlns:a16="http://schemas.microsoft.com/office/drawing/2014/main" val="3607515082"/>
                    </a:ext>
                  </a:extLst>
                </a:gridCol>
                <a:gridCol w="1235746">
                  <a:extLst>
                    <a:ext uri="{9D8B030D-6E8A-4147-A177-3AD203B41FA5}">
                      <a16:colId xmlns:a16="http://schemas.microsoft.com/office/drawing/2014/main" val="2954190769"/>
                    </a:ext>
                  </a:extLst>
                </a:gridCol>
                <a:gridCol w="3420838">
                  <a:extLst>
                    <a:ext uri="{9D8B030D-6E8A-4147-A177-3AD203B41FA5}">
                      <a16:colId xmlns:a16="http://schemas.microsoft.com/office/drawing/2014/main" val="1513905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Dataset 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i="0" dirty="0"/>
                        <a:t>Res.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i="0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(5KVX, 5KW3)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1.7Å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Thaumatin (100K, 278K)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25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(2VWR, 5E1Y)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 1.35Å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LNX2/PDZ2 (100K, 277K)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37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(3PYP, 1NWZ)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1.1Å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PYP (</a:t>
                      </a:r>
                      <a:r>
                        <a:rPr lang="en-US" sz="1600" dirty="0" err="1"/>
                        <a:t>cryotrapped</a:t>
                      </a:r>
                      <a:r>
                        <a:rPr lang="en-US" sz="1600" dirty="0"/>
                        <a:t> lit, dark, both 100K)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70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(1NWZ, 1OTB)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1.2Å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PYP (100K, 295K)*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57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(4EUL, GFP_1.37A)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(4EUL, GFP</a:t>
                      </a:r>
                      <a:r>
                        <a:rPr lang="en-US" sz="1600" baseline="-25000" dirty="0"/>
                        <a:t>PHENIX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0.66</a:t>
                      </a:r>
                    </a:p>
                    <a:p>
                      <a:r>
                        <a:rPr lang="en-US" sz="16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</a:t>
                      </a:r>
                    </a:p>
                    <a:p>
                      <a:r>
                        <a:rPr lang="en-US" sz="16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1.8Å</a:t>
                      </a:r>
                    </a:p>
                    <a:p>
                      <a:r>
                        <a:rPr lang="en-US" sz="1600" dirty="0"/>
                        <a:t>Cut to 1.6Å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GFP (100K, 277K**)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35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DHFR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~0.9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1.2Å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(see previous slide)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82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HEWL/</a:t>
                      </a:r>
                      <a:r>
                        <a:rPr lang="en-US" sz="1600" dirty="0" err="1"/>
                        <a:t>NaI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anom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 1.26Å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NECAT_HEWL_RT_NaI_82_XDS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146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8FC120-F619-4AFC-8646-F8A157D65BAC}"/>
              </a:ext>
            </a:extLst>
          </p:cNvPr>
          <p:cNvSpPr txBox="1"/>
          <p:nvPr/>
        </p:nvSpPr>
        <p:spPr>
          <a:xfrm>
            <a:off x="628650" y="6122126"/>
            <a:ext cx="3943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*31.9 v 35.3% solvent (1NWZ/1OTB)</a:t>
            </a:r>
          </a:p>
          <a:p>
            <a:r>
              <a:rPr lang="en-US" sz="1400" dirty="0"/>
              <a:t>**RT data set looks rather crappy; second row using “Filtered” FPs from PHENIX refinement MTZ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2FF0E9-8AEF-42E8-B050-1B2F26081B1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1A71CB8-C063-4D27-B9C7-C861F8C02A7A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558012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Summary of </a:t>
            </a:r>
            <a:r>
              <a:rPr lang="en-US" sz="3200" i="1" dirty="0"/>
              <a:t>(a</a:t>
            </a:r>
            <a:r>
              <a:rPr lang="en-US" sz="3200" dirty="0"/>
              <a:t>, </a:t>
            </a:r>
            <a:r>
              <a:rPr lang="en-US" sz="3200" i="1" dirty="0"/>
              <a:t>b</a:t>
            </a:r>
            <a:r>
              <a:rPr lang="en-US" sz="3200" dirty="0"/>
              <a:t>) estimates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BEA4B-CEFC-4B41-93EE-9661DC636710}"/>
              </a:ext>
            </a:extLst>
          </p:cNvPr>
          <p:cNvSpPr txBox="1"/>
          <p:nvPr/>
        </p:nvSpPr>
        <p:spPr>
          <a:xfrm>
            <a:off x="5253135" y="6055567"/>
            <a:ext cx="366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look at correlation of these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with </a:t>
            </a:r>
            <a:r>
              <a:rPr lang="en-US" dirty="0" err="1"/>
              <a:t>uc’s</a:t>
            </a:r>
            <a:r>
              <a:rPr lang="en-US" dirty="0"/>
              <a:t> in </a:t>
            </a:r>
            <a:r>
              <a:rPr lang="en-US" dirty="0" err="1"/>
              <a:t>Mpro</a:t>
            </a:r>
            <a:r>
              <a:rPr lang="en-US" dirty="0"/>
              <a:t> dataset.</a:t>
            </a:r>
          </a:p>
        </p:txBody>
      </p:sp>
    </p:spTree>
    <p:extLst>
      <p:ext uri="{BB962C8B-B14F-4D97-AF65-F5344CB8AC3E}">
        <p14:creationId xmlns:p14="http://schemas.microsoft.com/office/powerpoint/2010/main" val="126249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Related structures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9539E9F-FAFD-4753-9385-AFD06724B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0" y="1209811"/>
            <a:ext cx="3403418" cy="19085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784A30-3A5A-4144-B42C-D12C5AC79CE7}"/>
              </a:ext>
            </a:extLst>
          </p:cNvPr>
          <p:cNvSpPr txBox="1"/>
          <p:nvPr/>
        </p:nvSpPr>
        <p:spPr>
          <a:xfrm>
            <a:off x="7618911" y="6458033"/>
            <a:ext cx="1525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Ruppweb.org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0E9BB4-2AE3-40C0-B465-4DE756519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302" y="399967"/>
            <a:ext cx="4467225" cy="33504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0D522-2033-4622-B7BA-8F76AEC12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109" y="4119825"/>
            <a:ext cx="7148511" cy="16666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213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2FF0E9-8AEF-42E8-B050-1B2F26081B1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1A71CB8-C063-4D27-B9C7-C861F8C02A7A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558012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Specifying priors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F72D3-7A5D-4746-97E1-FE4C88D9A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042" y="1216768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Ultimately, we do not know </a:t>
                </a:r>
                <a:r>
                  <a:rPr lang="en-US" sz="2400" i="1" dirty="0"/>
                  <a:t>a priori</a:t>
                </a:r>
                <a:r>
                  <a:rPr lang="en-US" sz="2400" dirty="0"/>
                  <a:t> the correlation between a reference data set and a target data set which is to be scaled and merged.</a:t>
                </a:r>
              </a:p>
              <a:p>
                <a:r>
                  <a:rPr lang="en-US" sz="2400" dirty="0"/>
                  <a:t>To parametrize priors, we need to know:</a:t>
                </a:r>
              </a:p>
              <a:p>
                <a:pPr lvl="1"/>
                <a:r>
                  <a:rPr lang="en-US" sz="2000" dirty="0"/>
                  <a:t>The normalized structure factor amplitudes of the reference</a:t>
                </a:r>
              </a:p>
              <a:p>
                <a:pPr lvl="1"/>
                <a:r>
                  <a:rPr lang="en-US" sz="2000" dirty="0"/>
                  <a:t>Initial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sz="2000" dirty="0"/>
                  <a:t> calculated per </a:t>
                </a:r>
                <a:r>
                  <a:rPr lang="en-US" sz="2000" dirty="0" err="1"/>
                  <a:t>s.f.</a:t>
                </a:r>
                <a:r>
                  <a:rPr lang="en-US" sz="2000" dirty="0"/>
                  <a:t> using </a:t>
                </a:r>
                <a:r>
                  <a:rPr lang="it-IT" sz="1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eff_r_dw_per_hkl </a:t>
                </a:r>
                <a:r>
                  <a:rPr lang="it-IT" sz="1800" b="1" dirty="0">
                    <a:cs typeface="Courier New" panose="02070309020205020404" pitchFamily="49" charset="0"/>
                  </a:rPr>
                  <a:t>(</a:t>
                </a:r>
                <a:r>
                  <a:rPr lang="it-IT" sz="1800" dirty="0">
                    <a:cs typeface="Courier New" panose="02070309020205020404" pitchFamily="49" charset="0"/>
                  </a:rPr>
                  <a:t>in</a:t>
                </a:r>
                <a:r>
                  <a:rPr lang="it-IT" sz="1800" b="1" dirty="0">
                    <a:cs typeface="Courier New" panose="02070309020205020404" pitchFamily="49" charset="0"/>
                  </a:rPr>
                  <a:t> </a:t>
                </a:r>
                <a:r>
                  <a:rPr lang="it-IT" sz="1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fitting_dw.py)</a:t>
                </a:r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F72D3-7A5D-4746-97E1-FE4C88D9A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042" y="1216768"/>
                <a:ext cx="7886700" cy="4351338"/>
              </a:xfrm>
              <a:blipFill>
                <a:blip r:embed="rId2"/>
                <a:stretch>
                  <a:fillRect l="-1005" t="-1964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5792273-B3D5-42F4-86DF-E1947B586174}"/>
              </a:ext>
            </a:extLst>
          </p:cNvPr>
          <p:cNvSpPr txBox="1"/>
          <p:nvPr/>
        </p:nvSpPr>
        <p:spPr>
          <a:xfrm>
            <a:off x="6309360" y="6071616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4_Making_Priors</a:t>
            </a:r>
          </a:p>
          <a:p>
            <a:r>
              <a:rPr lang="en-US" b="1" dirty="0"/>
              <a:t>4A_Making_Priors_Anom</a:t>
            </a:r>
          </a:p>
        </p:txBody>
      </p:sp>
    </p:spTree>
    <p:extLst>
      <p:ext uri="{BB962C8B-B14F-4D97-AF65-F5344CB8AC3E}">
        <p14:creationId xmlns:p14="http://schemas.microsoft.com/office/powerpoint/2010/main" val="3492602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2FF0E9-8AEF-42E8-B050-1B2F26081B1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1A71CB8-C063-4D27-B9C7-C861F8C02A7A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558012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Specifying priors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F72D3-7A5D-4746-97E1-FE4C88D9A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042" y="1216768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5_Parsing_DW_parameters</a:t>
                </a:r>
                <a:r>
                  <a:rPr lang="en-US" sz="2400" dirty="0"/>
                  <a:t> summarizes how to formulate priors based on the provided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sz="2000" dirty="0"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|</m:t>
                    </m:r>
                  </m:oMath>
                </a14:m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F72D3-7A5D-4746-97E1-FE4C88D9A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042" y="1216768"/>
                <a:ext cx="7886700" cy="4351338"/>
              </a:xfrm>
              <a:blipFill>
                <a:blip r:embed="rId2"/>
                <a:stretch>
                  <a:fillRect l="-1005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5792273-B3D5-42F4-86DF-E1947B586174}"/>
              </a:ext>
            </a:extLst>
          </p:cNvPr>
          <p:cNvSpPr txBox="1"/>
          <p:nvPr/>
        </p:nvSpPr>
        <p:spPr>
          <a:xfrm>
            <a:off x="6309360" y="6396444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5_Parsing_DW_parameters</a:t>
            </a:r>
          </a:p>
        </p:txBody>
      </p:sp>
    </p:spTree>
    <p:extLst>
      <p:ext uri="{BB962C8B-B14F-4D97-AF65-F5344CB8AC3E}">
        <p14:creationId xmlns:p14="http://schemas.microsoft.com/office/powerpoint/2010/main" val="1110941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5361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One more super-interesting prior: the multivariate normal on the full structure factors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breaks the phase degeneracy, so all phases are relative to the phase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. Without loss of generality, we can set that one to 0 for now.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can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𝑒𝑠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Two approaches:</a:t>
                </a:r>
              </a:p>
              <a:p>
                <a:endParaRPr lang="en-US" dirty="0"/>
              </a:p>
              <a:p>
                <a:pPr marL="342900" indent="-342900">
                  <a:buAutoNum type="arabicParenBoth"/>
                </a:pPr>
                <a:r>
                  <a:rPr lang="en-US" b="0" dirty="0"/>
                  <a:t>Calculate the posterior analytically per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b="0" dirty="0"/>
                  <a:t>:</a:t>
                </a:r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𝑜𝑓𝑓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1,2|3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nary>
                      <m:naryPr>
                        <m:chr m:val="∬"/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I’m not mistaken, the integral in the denominator is analytically tractable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e>
                    </m:d>
                  </m:oMath>
                </a14:m>
                <a:r>
                  <a:rPr lang="en-US" dirty="0"/>
                  <a:t> is a multivariate Student </a:t>
                </a:r>
                <a:r>
                  <a:rPr lang="en-US" i="1" dirty="0"/>
                  <a:t>t.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5361211"/>
              </a:xfrm>
              <a:prstGeom prst="rect">
                <a:avLst/>
              </a:prstGeom>
              <a:blipFill>
                <a:blip r:embed="rId2"/>
                <a:stretch>
                  <a:fillRect l="-721" t="-683" r="-1202" b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D38665-AD75-4492-91E2-C8FB360CA2C1}"/>
              </a:ext>
            </a:extLst>
          </p:cNvPr>
          <p:cNvSpPr txBox="1"/>
          <p:nvPr/>
        </p:nvSpPr>
        <p:spPr>
          <a:xfrm>
            <a:off x="1611086" y="6453051"/>
            <a:ext cx="7532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https://en.wikipedia.org/wiki/Gaussian_integral#n-dimensional_and_functional_generalization</a:t>
            </a:r>
            <a:r>
              <a:rPr lang="en-US" sz="1400" dirty="0"/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BCCBF3-E627-4FC3-8757-912051ED377C}"/>
              </a:ext>
            </a:extLst>
          </p:cNvPr>
          <p:cNvCxnSpPr/>
          <p:nvPr/>
        </p:nvCxnSpPr>
        <p:spPr>
          <a:xfrm flipV="1">
            <a:off x="1010194" y="3875314"/>
            <a:ext cx="5965372" cy="21945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BDE13D-D72E-4D03-B2AE-85184E1156E5}"/>
              </a:ext>
            </a:extLst>
          </p:cNvPr>
          <p:cNvCxnSpPr>
            <a:cxnSpLocks/>
          </p:cNvCxnSpPr>
          <p:nvPr/>
        </p:nvCxnSpPr>
        <p:spPr>
          <a:xfrm>
            <a:off x="1214029" y="3875314"/>
            <a:ext cx="5761537" cy="21945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772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4590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multivariate normal on structure factors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a prior: </a:t>
                </a:r>
              </a:p>
              <a:p>
                <a:endParaRPr lang="en-US" dirty="0"/>
              </a:p>
              <a:p>
                <a:r>
                  <a:rPr lang="en-US" b="1" dirty="0"/>
                  <a:t>Two approaches:</a:t>
                </a:r>
              </a:p>
              <a:p>
                <a:endParaRPr lang="en-US" dirty="0"/>
              </a:p>
              <a:p>
                <a:pPr marL="342900" indent="-342900">
                  <a:buFont typeface="+mj-lt"/>
                  <a:buAutoNum type="arabicParenR" startAt="2"/>
                </a:pPr>
                <a:r>
                  <a:rPr lang="en-US" b="0" u="sng" dirty="0"/>
                  <a:t>Variational inference</a:t>
                </a:r>
              </a:p>
              <a:p>
                <a:pPr marL="339725"/>
                <a:r>
                  <a:rPr lang="en-US" dirty="0"/>
                  <a:t>We do obtain some information on the phases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𝑒𝑠</m:t>
                        </m:r>
                      </m:sup>
                    </m:sSup>
                  </m:oMath>
                </a14:m>
                <a:r>
                  <a:rPr lang="en-US" dirty="0"/>
                  <a:t> from measurement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, but not nearly as much as about their magnitudes. It is not clear that the multivariate normal is a good variational distribution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39725"/>
                <a:endParaRPr lang="en-US" dirty="0"/>
              </a:p>
              <a:p>
                <a:r>
                  <a:rPr lang="en-US" dirty="0"/>
                  <a:t>Regardless of approach, if we can calculate a posterior distribution on the complex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have, in principle, a rigorous way to calculate difference maps and a starting point for more disciplined refinement of excited states.</a:t>
                </a:r>
              </a:p>
              <a:p>
                <a:endParaRPr lang="en-US" dirty="0"/>
              </a:p>
              <a:p>
                <a:r>
                  <a:rPr lang="en-US" dirty="0"/>
                  <a:t>Naïve approach: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𝑒𝑠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4590424"/>
              </a:xfrm>
              <a:prstGeom prst="rect">
                <a:avLst/>
              </a:prstGeom>
              <a:blipFill>
                <a:blip r:embed="rId2"/>
                <a:stretch>
                  <a:fillRect l="-721" t="-664" r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111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A42CA9-0981-4BCD-BE50-C37996A6B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0947"/>
            <a:ext cx="8742784" cy="267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DC71D6-6B13-412A-869B-73090F4DCFC4}"/>
              </a:ext>
            </a:extLst>
          </p:cNvPr>
          <p:cNvSpPr txBox="1"/>
          <p:nvPr/>
        </p:nvSpPr>
        <p:spPr>
          <a:xfrm>
            <a:off x="2901820" y="830532"/>
            <a:ext cx="590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Sine Bivariate Von Mises (Sine BVM)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FEA6F30-F949-4519-9CF5-56811B1DD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64000"/>
            <a:ext cx="8808098" cy="269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939A7E-F746-44C5-BF9B-C9593EDFA613}"/>
              </a:ext>
            </a:extLst>
          </p:cNvPr>
          <p:cNvSpPr txBox="1"/>
          <p:nvPr/>
        </p:nvSpPr>
        <p:spPr>
          <a:xfrm>
            <a:off x="2459736" y="3798102"/>
            <a:ext cx="590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Cosine Bivariate Von Mises (Cos (+) BVM)</a:t>
            </a:r>
          </a:p>
        </p:txBody>
      </p:sp>
    </p:spTree>
    <p:extLst>
      <p:ext uri="{BB962C8B-B14F-4D97-AF65-F5344CB8AC3E}">
        <p14:creationId xmlns:p14="http://schemas.microsoft.com/office/powerpoint/2010/main" val="477848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0EDE49-F8B1-4D1B-ADD1-9A0E58DE1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661" y="4022972"/>
            <a:ext cx="6356305" cy="233607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4DC71D6-6B13-412A-869B-73090F4DCFC4}"/>
              </a:ext>
            </a:extLst>
          </p:cNvPr>
          <p:cNvSpPr txBox="1"/>
          <p:nvPr/>
        </p:nvSpPr>
        <p:spPr>
          <a:xfrm>
            <a:off x="341499" y="1098767"/>
            <a:ext cx="70172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phasing of single structures, the Hendrickson-</a:t>
            </a:r>
            <a:r>
              <a:rPr lang="en-US" dirty="0" err="1"/>
              <a:t>Lattman</a:t>
            </a:r>
            <a:r>
              <a:rPr lang="en-US" dirty="0"/>
              <a:t> distribution is in common use.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approach extends the Von Mises distribution: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8AD16-490E-498E-8D63-806E2BC4340A}"/>
              </a:ext>
            </a:extLst>
          </p:cNvPr>
          <p:cNvSpPr txBox="1"/>
          <p:nvPr/>
        </p:nvSpPr>
        <p:spPr>
          <a:xfrm>
            <a:off x="4572000" y="6472589"/>
            <a:ext cx="4641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https://scripts.iucr.org/cgi-bin/paper?s0567740870002078</a:t>
            </a:r>
            <a:r>
              <a:rPr lang="en-US" sz="1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113B0-FB61-4AA7-A826-00CC6ECC8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803" y="1596889"/>
            <a:ext cx="4636394" cy="16990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90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AFEA6F30-F949-4519-9CF5-56811B1DD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64000"/>
            <a:ext cx="8808098" cy="269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939A7E-F746-44C5-BF9B-C9593EDFA613}"/>
              </a:ext>
            </a:extLst>
          </p:cNvPr>
          <p:cNvSpPr txBox="1"/>
          <p:nvPr/>
        </p:nvSpPr>
        <p:spPr>
          <a:xfrm>
            <a:off x="2459736" y="3798102"/>
            <a:ext cx="590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Cosine Bivariate Von Mises (Cos (+) BVM)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59F92-F6B1-4392-BF87-5481E0301E94}"/>
              </a:ext>
            </a:extLst>
          </p:cNvPr>
          <p:cNvSpPr txBox="1"/>
          <p:nvPr/>
        </p:nvSpPr>
        <p:spPr>
          <a:xfrm>
            <a:off x="419254" y="1184962"/>
            <a:ext cx="4152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Evaluations of both distributions are fast. </a:t>
            </a:r>
          </a:p>
          <a:p>
            <a:endParaRPr lang="en-US" dirty="0"/>
          </a:p>
          <a:p>
            <a:r>
              <a:rPr lang="en-US" dirty="0"/>
              <a:t>Somehow, I can’t get the Cos(+) BVM to integrate to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3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A24AB6-A627-4494-AAA7-B5791B6832F2}"/>
                  </a:ext>
                </a:extLst>
              </p:cNvPr>
              <p:cNvSpPr txBox="1"/>
              <p:nvPr/>
            </p:nvSpPr>
            <p:spPr>
              <a:xfrm>
                <a:off x="419254" y="1184962"/>
                <a:ext cx="415274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Evaluations of both distributions are fast. </a:t>
                </a:r>
              </a:p>
              <a:p>
                <a:endParaRPr lang="en-US" dirty="0"/>
              </a:p>
              <a:p>
                <a:r>
                  <a:rPr lang="en-US" dirty="0"/>
                  <a:t>Somehow, I can’t get the Cos(+) BVM to integrate to 1.</a:t>
                </a:r>
              </a:p>
              <a:p>
                <a:endParaRPr lang="en-US" dirty="0"/>
              </a:p>
              <a:p>
                <a:r>
                  <a:rPr lang="en-US" dirty="0"/>
                  <a:t>A bivariate normal folded onto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toroid seems to do just as well and is more intuitive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A24AB6-A627-4494-AAA7-B5791B683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54" y="1184962"/>
                <a:ext cx="4152746" cy="2308324"/>
              </a:xfrm>
              <a:prstGeom prst="rect">
                <a:avLst/>
              </a:prstGeom>
              <a:blipFill>
                <a:blip r:embed="rId2"/>
                <a:stretch>
                  <a:fillRect l="-1322" t="-1319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4">
            <a:extLst>
              <a:ext uri="{FF2B5EF4-FFF2-40B4-BE49-F238E27FC236}">
                <a16:creationId xmlns:a16="http://schemas.microsoft.com/office/drawing/2014/main" id="{CD76A740-30B7-461D-A0F6-B1A41D89D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9" y="4064001"/>
            <a:ext cx="8808093" cy="269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3B5D581-6719-4925-9E9A-24E328A69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818" y="1005624"/>
            <a:ext cx="36766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241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A24AB6-A627-4494-AAA7-B5791B6832F2}"/>
                  </a:ext>
                </a:extLst>
              </p:cNvPr>
              <p:cNvSpPr txBox="1"/>
              <p:nvPr/>
            </p:nvSpPr>
            <p:spPr>
              <a:xfrm>
                <a:off x="419254" y="1184962"/>
                <a:ext cx="415274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Evaluations of both distributions are fast. </a:t>
                </a:r>
              </a:p>
              <a:p>
                <a:endParaRPr lang="en-US" dirty="0"/>
              </a:p>
              <a:p>
                <a:r>
                  <a:rPr lang="en-US" dirty="0"/>
                  <a:t>Somehow, I can’t get the Cos(+) BVM to integrate to 1.</a:t>
                </a:r>
              </a:p>
              <a:p>
                <a:endParaRPr lang="en-US" dirty="0"/>
              </a:p>
              <a:p>
                <a:r>
                  <a:rPr lang="en-US" dirty="0"/>
                  <a:t>A bivariate normal folded onto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toroid seems to do just as well and is more intuitive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A24AB6-A627-4494-AAA7-B5791B683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54" y="1184962"/>
                <a:ext cx="4152746" cy="2308324"/>
              </a:xfrm>
              <a:prstGeom prst="rect">
                <a:avLst/>
              </a:prstGeom>
              <a:blipFill>
                <a:blip r:embed="rId2"/>
                <a:stretch>
                  <a:fillRect l="-1322" t="-1319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FACFD015-6BC8-4A73-9B33-024BCAE20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58" y="3686175"/>
            <a:ext cx="47339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1886BC-D43D-46A8-BF1B-467A0E677456}"/>
                  </a:ext>
                </a:extLst>
              </p:cNvPr>
              <p:cNvSpPr txBox="1"/>
              <p:nvPr/>
            </p:nvSpPr>
            <p:spPr>
              <a:xfrm>
                <a:off x="6052457" y="3701143"/>
                <a:ext cx="285641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Comparison to Von Mises</a:t>
                </a:r>
              </a:p>
              <a:p>
                <a:r>
                  <a:rPr lang="en-US" dirty="0"/>
                  <a:t>As long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≤0.7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𝑟𝑎𝑑</m:t>
                    </m:r>
                  </m:oMath>
                </a14:m>
                <a:r>
                  <a:rPr lang="en-US" dirty="0"/>
                  <a:t> (40 degrees), the correspondence is very good. The correspondence is again good at 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1886BC-D43D-46A8-BF1B-467A0E677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457" y="3701143"/>
                <a:ext cx="2856412" cy="1754326"/>
              </a:xfrm>
              <a:prstGeom prst="rect">
                <a:avLst/>
              </a:prstGeom>
              <a:blipFill>
                <a:blip r:embed="rId4"/>
                <a:stretch>
                  <a:fillRect l="-1923" t="-1736" r="-3632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7497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65B0F31-238C-423F-A78A-8DB1BDEB3466}"/>
              </a:ext>
            </a:extLst>
          </p:cNvPr>
          <p:cNvSpPr/>
          <p:nvPr/>
        </p:nvSpPr>
        <p:spPr>
          <a:xfrm>
            <a:off x="5747658" y="890951"/>
            <a:ext cx="2281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dirty="0"/>
              <a:t>Torus-folded Student </a:t>
            </a:r>
            <a:r>
              <a:rPr lang="nn-NO" i="1" dirty="0"/>
              <a:t>t</a:t>
            </a:r>
            <a:endParaRPr lang="nn-NO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4AD132C-4914-4651-8ABB-4887F5E5E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719" y="1232533"/>
            <a:ext cx="3264031" cy="25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04F1DD4-A0D6-4F92-B482-B5390E084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40" y="1167129"/>
            <a:ext cx="3370217" cy="25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354EE4-B422-4939-A495-07A44D736863}"/>
              </a:ext>
            </a:extLst>
          </p:cNvPr>
          <p:cNvSpPr/>
          <p:nvPr/>
        </p:nvSpPr>
        <p:spPr>
          <a:xfrm>
            <a:off x="935804" y="914574"/>
            <a:ext cx="2954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dirty="0"/>
              <a:t>bivariate torus-folded normal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8D04BC37-C5F0-4063-B008-D4D139391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" y="4096035"/>
            <a:ext cx="8647170" cy="261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8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235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time-resolved crystallography data, we have two kinds of useful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High-quality synchrotron reference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 tend to be highly correlated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For complex structure factors, these correlations are easily expressed as extensions of the Wilson model. For example,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2352824"/>
              </a:xfrm>
              <a:prstGeom prst="rect">
                <a:avLst/>
              </a:prstGeom>
              <a:blipFill>
                <a:blip r:embed="rId2"/>
                <a:stretch>
                  <a:fillRect l="-721" t="-1554" r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4FD4931-DBA1-46E2-AE85-3C00E30C2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3014117"/>
            <a:ext cx="5772150" cy="307657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05FEDD30-A34C-4B9B-B17B-B94C8C0D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EC23F6-649A-4912-8D35-B2B688DC7882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06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235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time-resolved crystallography data, we have two kinds of useful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High-quality synchrotron reference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 tend to be highly correlated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For complex structure factors, all of these correlations are easily expressed as extensions of the Wilson model. For example,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2352824"/>
              </a:xfrm>
              <a:prstGeom prst="rect">
                <a:avLst/>
              </a:prstGeom>
              <a:blipFill>
                <a:blip r:embed="rId2"/>
                <a:stretch>
                  <a:fillRect l="-721" t="-1554" r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E8FE10D-1671-49EA-BDEC-73A51CB40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029" y="3212919"/>
            <a:ext cx="6629400" cy="2495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A25B90-6680-426F-AED5-F8C519B1DB19}"/>
              </a:ext>
            </a:extLst>
          </p:cNvPr>
          <p:cNvSpPr/>
          <p:nvPr/>
        </p:nvSpPr>
        <p:spPr>
          <a:xfrm>
            <a:off x="1367246" y="3831771"/>
            <a:ext cx="2264228" cy="296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89D833-5AA2-481B-A4A8-F0EA71B6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F1D570-7660-4B7E-807E-7D6816AD68EA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FBFFFF-1C55-4331-BDE0-01A2CCCB6AC4}"/>
                  </a:ext>
                </a:extLst>
              </p:cNvPr>
              <p:cNvSpPr txBox="1"/>
              <p:nvPr/>
            </p:nvSpPr>
            <p:spPr>
              <a:xfrm>
                <a:off x="444137" y="5915608"/>
                <a:ext cx="3707985" cy="556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en-US" i="1" dirty="0"/>
                  <a:t>etc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FBFFFF-1C55-4331-BDE0-01A2CCCB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5915608"/>
                <a:ext cx="3707985" cy="556947"/>
              </a:xfrm>
              <a:prstGeom prst="rect">
                <a:avLst/>
              </a:prstGeom>
              <a:blipFill>
                <a:blip r:embed="rId4"/>
                <a:stretch>
                  <a:fillRect b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C760CC3-5CF8-4105-BA30-D1D407BEB230}"/>
              </a:ext>
            </a:extLst>
          </p:cNvPr>
          <p:cNvSpPr txBox="1"/>
          <p:nvPr/>
        </p:nvSpPr>
        <p:spPr>
          <a:xfrm>
            <a:off x="2459736" y="6550223"/>
            <a:ext cx="682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5"/>
              </a:rPr>
              <a:t>https://en.wikipedia.org/wiki/Multivariate_normal_distribution#Conditional_distributions</a:t>
            </a:r>
            <a:r>
              <a:rPr lang="en-US" sz="14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A53D4B-7DA4-4575-953D-A54433312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8125" y="4819630"/>
            <a:ext cx="4167344" cy="1974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27C147C-438A-411C-93EE-158FF924C10D}"/>
              </a:ext>
            </a:extLst>
          </p:cNvPr>
          <p:cNvSpPr/>
          <p:nvPr/>
        </p:nvSpPr>
        <p:spPr>
          <a:xfrm>
            <a:off x="6433457" y="3315470"/>
            <a:ext cx="211183" cy="3671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ED1544-9445-4BFB-A493-371A122713A1}"/>
              </a:ext>
            </a:extLst>
          </p:cNvPr>
          <p:cNvSpPr/>
          <p:nvPr/>
        </p:nvSpPr>
        <p:spPr>
          <a:xfrm>
            <a:off x="7768046" y="6203611"/>
            <a:ext cx="182880" cy="3077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C2521A4-680A-4480-9CB2-BA455A8FA0C2}"/>
              </a:ext>
            </a:extLst>
          </p:cNvPr>
          <p:cNvSpPr/>
          <p:nvPr/>
        </p:nvSpPr>
        <p:spPr>
          <a:xfrm>
            <a:off x="6908074" y="3347515"/>
            <a:ext cx="616131" cy="367104"/>
          </a:xfrm>
          <a:prstGeom prst="ellipse">
            <a:avLst/>
          </a:prstGeom>
          <a:noFill/>
          <a:ln w="38100">
            <a:solidFill>
              <a:srgbClr val="0A16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A4C8BE-AA16-4338-A577-03D45AAED9CB}"/>
              </a:ext>
            </a:extLst>
          </p:cNvPr>
          <p:cNvSpPr/>
          <p:nvPr/>
        </p:nvSpPr>
        <p:spPr>
          <a:xfrm>
            <a:off x="7530736" y="6442926"/>
            <a:ext cx="616131" cy="367104"/>
          </a:xfrm>
          <a:prstGeom prst="ellipse">
            <a:avLst/>
          </a:prstGeom>
          <a:noFill/>
          <a:ln w="38100">
            <a:solidFill>
              <a:srgbClr val="0A16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9A6F099-49CA-42CA-8AC5-75B89A88BDDF}"/>
              </a:ext>
            </a:extLst>
          </p:cNvPr>
          <p:cNvSpPr/>
          <p:nvPr/>
        </p:nvSpPr>
        <p:spPr>
          <a:xfrm>
            <a:off x="4924551" y="3344411"/>
            <a:ext cx="931964" cy="36710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DC75996-0997-49BD-9227-EAAC915C62CA}"/>
              </a:ext>
            </a:extLst>
          </p:cNvPr>
          <p:cNvSpPr/>
          <p:nvPr/>
        </p:nvSpPr>
        <p:spPr>
          <a:xfrm>
            <a:off x="6002099" y="6262557"/>
            <a:ext cx="285490" cy="36710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B4EDC8-EC84-48CC-80C0-81C77AE0CB6E}"/>
              </a:ext>
            </a:extLst>
          </p:cNvPr>
          <p:cNvSpPr/>
          <p:nvPr/>
        </p:nvSpPr>
        <p:spPr>
          <a:xfrm>
            <a:off x="6644640" y="3314831"/>
            <a:ext cx="263434" cy="36710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175118-E108-4429-B027-5C21795B46D1}"/>
              </a:ext>
            </a:extLst>
          </p:cNvPr>
          <p:cNvSpPr/>
          <p:nvPr/>
        </p:nvSpPr>
        <p:spPr>
          <a:xfrm>
            <a:off x="7957457" y="6154214"/>
            <a:ext cx="182880" cy="36710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Down 6">
            <a:extLst>
              <a:ext uri="{FF2B5EF4-FFF2-40B4-BE49-F238E27FC236}">
                <a16:creationId xmlns:a16="http://schemas.microsoft.com/office/drawing/2014/main" id="{3EAC529B-B0D9-4FBF-A9F7-45F6B2513512}"/>
              </a:ext>
            </a:extLst>
          </p:cNvPr>
          <p:cNvSpPr/>
          <p:nvPr/>
        </p:nvSpPr>
        <p:spPr>
          <a:xfrm>
            <a:off x="3117667" y="3493505"/>
            <a:ext cx="191589" cy="121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4A740-942C-4BFE-BFAE-8A2ECE05B4C8}"/>
                  </a:ext>
                </a:extLst>
              </p:cNvPr>
              <p:cNvSpPr txBox="1"/>
              <p:nvPr/>
            </p:nvSpPr>
            <p:spPr>
              <a:xfrm>
                <a:off x="2499358" y="4704301"/>
                <a:ext cx="1428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4A740-942C-4BFE-BFAE-8A2ECE05B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8" y="4704301"/>
                <a:ext cx="142820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5F7AF6-90A9-46A5-9978-14F39DE8A756}"/>
                  </a:ext>
                </a:extLst>
              </p:cNvPr>
              <p:cNvSpPr txBox="1"/>
              <p:nvPr/>
            </p:nvSpPr>
            <p:spPr>
              <a:xfrm>
                <a:off x="2499358" y="3092415"/>
                <a:ext cx="1428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5F7AF6-90A9-46A5-9978-14F39DE8A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8" y="3092415"/>
                <a:ext cx="142820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8D7BB-F4E1-4D91-AE6F-6A8557A184BD}"/>
                  </a:ext>
                </a:extLst>
              </p:cNvPr>
              <p:cNvSpPr txBox="1"/>
              <p:nvPr/>
            </p:nvSpPr>
            <p:spPr>
              <a:xfrm>
                <a:off x="5168534" y="3097247"/>
                <a:ext cx="2486299" cy="411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8D7BB-F4E1-4D91-AE6F-6A8557A18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534" y="3097247"/>
                <a:ext cx="2486299" cy="411331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F9F664-F9AA-45A1-AFEA-1B9FAA81BE74}"/>
                  </a:ext>
                </a:extLst>
              </p:cNvPr>
              <p:cNvSpPr txBox="1"/>
              <p:nvPr/>
            </p:nvSpPr>
            <p:spPr>
              <a:xfrm>
                <a:off x="5697580" y="4693176"/>
                <a:ext cx="1428206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F9F664-F9AA-45A1-AFEA-1B9FAA81B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580" y="4693176"/>
                <a:ext cx="1428206" cy="391582"/>
              </a:xfrm>
              <a:prstGeom prst="rect">
                <a:avLst/>
              </a:prstGeom>
              <a:blipFill>
                <a:blip r:embed="rId5"/>
                <a:stretch>
                  <a:fillRect r="-11966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0E45C8CB-A342-4C17-B892-8E973D4C1B59}"/>
              </a:ext>
            </a:extLst>
          </p:cNvPr>
          <p:cNvSpPr/>
          <p:nvPr/>
        </p:nvSpPr>
        <p:spPr>
          <a:xfrm>
            <a:off x="6220094" y="3521488"/>
            <a:ext cx="191589" cy="121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1B429D-4494-4F3C-8C00-F93DACC04AAB}"/>
              </a:ext>
            </a:extLst>
          </p:cNvPr>
          <p:cNvSpPr/>
          <p:nvPr/>
        </p:nvSpPr>
        <p:spPr>
          <a:xfrm>
            <a:off x="4023359" y="3230250"/>
            <a:ext cx="11451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A282AD6-AADE-4C2A-9818-F8FDA92B73F2}"/>
              </a:ext>
            </a:extLst>
          </p:cNvPr>
          <p:cNvSpPr/>
          <p:nvPr/>
        </p:nvSpPr>
        <p:spPr>
          <a:xfrm>
            <a:off x="4023359" y="4796634"/>
            <a:ext cx="11451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96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time-resolved crystallography data, we have two kinds of useful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High-quality synchrotron reference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 tend to be highly correlated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967829"/>
              </a:xfrm>
              <a:prstGeom prst="rect">
                <a:avLst/>
              </a:prstGeom>
              <a:blipFill>
                <a:blip r:embed="rId6"/>
                <a:stretch>
                  <a:fillRect l="-721" t="-3797" r="-481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2A36055-B6FE-43E3-B462-7631CB25EA70}"/>
              </a:ext>
            </a:extLst>
          </p:cNvPr>
          <p:cNvSpPr txBox="1"/>
          <p:nvPr/>
        </p:nvSpPr>
        <p:spPr>
          <a:xfrm>
            <a:off x="1778725" y="3805876"/>
            <a:ext cx="163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 among on, off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98EB5-E699-4678-B9F3-D91F66EC230D}"/>
              </a:ext>
            </a:extLst>
          </p:cNvPr>
          <p:cNvSpPr txBox="1"/>
          <p:nvPr/>
        </p:nvSpPr>
        <p:spPr>
          <a:xfrm>
            <a:off x="3927564" y="2624788"/>
            <a:ext cx="163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 w\ reference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5CEF41E-D7B5-407C-A3EF-7955F9F9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E8365D-0752-4ECA-9F29-02FA553D459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F5B456A-3CB0-4CD3-A56E-242792237780}"/>
              </a:ext>
            </a:extLst>
          </p:cNvPr>
          <p:cNvSpPr/>
          <p:nvPr/>
        </p:nvSpPr>
        <p:spPr>
          <a:xfrm>
            <a:off x="1672046" y="2516777"/>
            <a:ext cx="6061165" cy="2847703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8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 animBg="1"/>
      <p:bldP spid="14" grpId="0" animBg="1"/>
      <p:bldP spid="16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9E2B-FD25-462C-A1DA-6D8DF4AE7CE2}"/>
              </a:ext>
            </a:extLst>
          </p:cNvPr>
          <p:cNvSpPr txBox="1"/>
          <p:nvPr/>
        </p:nvSpPr>
        <p:spPr>
          <a:xfrm>
            <a:off x="3344091" y="6176963"/>
            <a:ext cx="54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hlinkClick r:id="rId2"/>
              </a:rPr>
              <a:t> https://www.researchgate.net/publication/220557408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4915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now: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Normalization for better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Suitability of the Rice and Folded-Normal distributions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dirty="0"/>
                  <a:t>Pending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Use of 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Bivariate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Non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central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distribution (implemented*, but don’t know how to pick parameters).</a:t>
                </a:r>
              </a:p>
              <a:p>
                <a:endParaRPr lang="en-US" dirty="0"/>
              </a:p>
              <a:p>
                <a:r>
                  <a:rPr lang="en-US" b="1" dirty="0"/>
                  <a:t>Acentric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𝑊𝑖𝑙𝑠𝑜𝑛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𝑅𝑖𝑐𝑒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𝑅𝑖𝑐𝑒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tbd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𝐵𝑖𝑣𝑎𝑟𝑖𝑎𝑡𝑒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𝑅𝑖𝑐𝑒</m:t>
                    </m:r>
                  </m:oMath>
                </a14:m>
                <a:r>
                  <a:rPr lang="en-US" dirty="0"/>
                  <a:t>   </a:t>
                </a:r>
                <a:r>
                  <a:rPr lang="en-US"/>
                  <a:t>(done!)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Bivariate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central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(unfinished)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4915576"/>
              </a:xfrm>
              <a:prstGeom prst="rect">
                <a:avLst/>
              </a:prstGeom>
              <a:blipFill>
                <a:blip r:embed="rId3"/>
                <a:stretch>
                  <a:fillRect l="-721" t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193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453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Sampling for the bivariate Rice </a:t>
                </a:r>
                <a:r>
                  <a:rPr lang="en-US" dirty="0" err="1"/>
                  <a:t>dist</a:t>
                </a:r>
                <a:r>
                  <a:rPr lang="en-US" dirty="0"/>
                  <a:t>: draw from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sample as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etc.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4533998"/>
              </a:xfrm>
              <a:prstGeom prst="rect">
                <a:avLst/>
              </a:prstGeom>
              <a:blipFill>
                <a:blip r:embed="rId2"/>
                <a:stretch>
                  <a:fillRect l="-721" t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D38665-AD75-4492-91E2-C8FB360CA2C1}"/>
              </a:ext>
            </a:extLst>
          </p:cNvPr>
          <p:cNvSpPr txBox="1"/>
          <p:nvPr/>
        </p:nvSpPr>
        <p:spPr>
          <a:xfrm>
            <a:off x="1611086" y="6453051"/>
            <a:ext cx="7532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https://en.wikipedia.org/wiki/Gaussian_integral#n-dimensional_and_functional_generalization</a:t>
            </a:r>
            <a:r>
              <a:rPr lang="en-US" sz="14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906C3-2983-4B05-BDCF-B037ABE55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044" y="1852764"/>
            <a:ext cx="66294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8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29E12E-AFCD-4695-8D92-FE273C98138D}"/>
              </a:ext>
            </a:extLst>
          </p:cNvPr>
          <p:cNvSpPr txBox="1"/>
          <p:nvPr/>
        </p:nvSpPr>
        <p:spPr>
          <a:xfrm>
            <a:off x="444137" y="1149531"/>
            <a:ext cx="761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for the bivariate Von Mises </a:t>
            </a:r>
            <a:r>
              <a:rPr lang="en-US" dirty="0" err="1"/>
              <a:t>dist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D38665-AD75-4492-91E2-C8FB360CA2C1}"/>
              </a:ext>
            </a:extLst>
          </p:cNvPr>
          <p:cNvSpPr txBox="1"/>
          <p:nvPr/>
        </p:nvSpPr>
        <p:spPr>
          <a:xfrm>
            <a:off x="805543" y="6158675"/>
            <a:ext cx="7532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https://onlinelibrary.wiley.com/doi/epdf/10.1111/j.1541-0420.2006.00682.x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906C3-2983-4B05-BDCF-B037ABE55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044" y="1852764"/>
            <a:ext cx="66294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1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8982</TotalTime>
  <Words>2250</Words>
  <Application>Microsoft Office PowerPoint</Application>
  <PresentationFormat>On-screen Show (4:3)</PresentationFormat>
  <Paragraphs>325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The CLT &amp; the Wilson distribution</vt:lpstr>
      <vt:lpstr>Related structures</vt:lpstr>
      <vt:lpstr>Aim: Using informative priors in scaling &amp; merging</vt:lpstr>
      <vt:lpstr>Aim: Using informative priors in scaling &amp; merging</vt:lpstr>
      <vt:lpstr>Aim: Using informative priors in scaling &amp; merging</vt:lpstr>
      <vt:lpstr>Aim: Using informative priors in scaling &amp; merging</vt:lpstr>
      <vt:lpstr>Aim: Using informative priors in scaling &amp; merging</vt:lpstr>
      <vt:lpstr>Aim: Using informative priors in scaling &amp; merging</vt:lpstr>
      <vt:lpstr>Normalizing structure factors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Aim: Using informative priors in scaling &amp; merging</vt:lpstr>
      <vt:lpstr>Aim: Using informative priors in scaling &amp; merging</vt:lpstr>
      <vt:lpstr>Variational distributions for phases</vt:lpstr>
      <vt:lpstr>Variational distributions for phases</vt:lpstr>
      <vt:lpstr>Variational distributions for phases</vt:lpstr>
      <vt:lpstr>Variational distributions for phases</vt:lpstr>
      <vt:lpstr>Variational distributions for phases</vt:lpstr>
      <vt:lpstr>Variational distributions for phases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Hekstra, Doeke Romke</dc:creator>
  <cp:lastModifiedBy>Hekstra, Doeke Romke</cp:lastModifiedBy>
  <cp:revision>79</cp:revision>
  <dcterms:created xsi:type="dcterms:W3CDTF">2021-02-18T17:07:15Z</dcterms:created>
  <dcterms:modified xsi:type="dcterms:W3CDTF">2021-03-08T03:52:06Z</dcterms:modified>
</cp:coreProperties>
</file>