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94" d="100"/>
          <a:sy n="94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500" b="1" dirty="0" err="1" smtClean="0">
                <a:latin typeface="Hiragino Sans GB W6" charset="-122"/>
                <a:ea typeface="Hiragino Sans GB W6" charset="-122"/>
                <a:cs typeface="Hiragino Sans GB W6" charset="-122"/>
              </a:rPr>
              <a:t>HelPal</a:t>
            </a:r>
            <a:r>
              <a:rPr kumimoji="1" lang="zh-CN" altLang="en-US" sz="5500" b="1" dirty="0">
                <a:latin typeface="Hiragino Sans GB W6" charset="-122"/>
                <a:ea typeface="Hiragino Sans GB W6" charset="-122"/>
                <a:cs typeface="Hiragino Sans GB W6" charset="-122"/>
              </a:rPr>
              <a:t> </a:t>
            </a:r>
            <a:r>
              <a:rPr kumimoji="1" lang="en-US" altLang="zh-CN" sz="55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API</a:t>
            </a:r>
            <a:r>
              <a:rPr kumimoji="1" lang="zh-CN" altLang="en-US" sz="55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设计及其思考</a:t>
            </a:r>
            <a:endParaRPr kumimoji="1" lang="zh-CN" altLang="en-US" sz="5500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一种渐进式实现方案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06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379" y="1078173"/>
            <a:ext cx="7519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四、附近服务推荐 搜索结果优化</a:t>
            </a:r>
            <a:endParaRPr kumimoji="1" lang="zh-CN" altLang="en-US" sz="2600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379" y="1570616"/>
            <a:ext cx="87482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HelPal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是一个以人附带的能力为核心的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LBS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应用。推荐附近服务尤为重要。目前来说，我们主要有以下几个措施保障用户每次进入时，能够看到相关服务。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en-US" altLang="zh-CN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一是我们设计登录接口默认要求登录时的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位置信息。这有两个作用，一是积累服务提供者的位置数据，便于展示；二是获取服务需求者的位置数据，用来搜索。下表展示了登录接口需求的参数。</a:t>
            </a:r>
            <a:endParaRPr kumimoji="1" lang="zh-CN" altLang="en-US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45137"/>
              </p:ext>
            </p:extLst>
          </p:nvPr>
        </p:nvGraphicFramePr>
        <p:xfrm>
          <a:off x="2176345" y="4176047"/>
          <a:ext cx="8223248" cy="2346960"/>
        </p:xfrm>
        <a:graphic>
          <a:graphicData uri="http://schemas.openxmlformats.org/drawingml/2006/table">
            <a:tbl>
              <a:tblPr/>
              <a:tblGrid>
                <a:gridCol w="2003742"/>
                <a:gridCol w="2003742"/>
                <a:gridCol w="2003742"/>
                <a:gridCol w="2003742"/>
                <a:gridCol w="20828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参数名称 </a:t>
                      </a:r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是否必须 </a:t>
                      </a:r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类型 </a:t>
                      </a:r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描述 </a:t>
                      </a:r>
                      <a:endParaRPr lang="zh-TW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默认值 </a:t>
                      </a:r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username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true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string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0" i="0" dirty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password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true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string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MD5</a:t>
                      </a:r>
                      <a:r>
                        <a:rPr lang="zh-CN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加密后的密码 </a:t>
                      </a:r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localeX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false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string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服务器有必要收集 每次用户登录的地 点，这样才能在以 后有附近用户登录 时，推荐附近有技 能的人 </a:t>
                      </a:r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0" i="0" dirty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localeY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false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string </a:t>
                      </a:r>
                      <a:endParaRPr lang="en-US" b="0" i="0" dirty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0" i="0" dirty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12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5027" y="697159"/>
            <a:ext cx="87482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二是，我们基于需求服务用户的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Interests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去匹配服务提供用户的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Skill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。这一部分有很多值得深挖的地方，后端组的同学，可以基于上线之后的数据，分析用户偏好，从而优化自动推荐的结果。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en-US" altLang="zh-CN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三是，我们对于用户的搜索，同样记入数据库以便分析。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7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380" y="1214651"/>
            <a:ext cx="874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根据我们对产品的洞悉性分析，细分层面上，后端在整个项目中应当起到的作用有：访问鉴权、用户信息及其相关设置、即时通讯、附近服务推荐、搜索结果推荐、用户在相关问题的靠谱度分析。</a:t>
            </a:r>
            <a:endParaRPr kumimoji="1" lang="zh-CN" altLang="en-US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85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379" y="1078173"/>
            <a:ext cx="7519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一、访问鉴权</a:t>
            </a:r>
            <a:endParaRPr kumimoji="1" lang="zh-CN" altLang="en-US" sz="2600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379" y="1570616"/>
            <a:ext cx="8748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基于</a:t>
            </a:r>
            <a:r>
              <a:rPr kumimoji="1" lang="en-US" altLang="zh-CN" sz="22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OAuth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2.0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规范，我们决定对所有访问通过</a:t>
            </a:r>
            <a:r>
              <a:rPr kumimoji="1" lang="en-US" altLang="zh-CN" sz="22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accessToken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鉴权。</a:t>
            </a:r>
            <a:endParaRPr kumimoji="1" lang="zh-CN" altLang="en-US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96" y="2349026"/>
            <a:ext cx="68453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3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5027" y="697159"/>
            <a:ext cx="87482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考虑到后端开发的压力，我们决定逐步实现整个鉴权模型。在第一版，我们决定牺牲以下功能，来提高开发速度：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全站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HTTPS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访问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2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refreshToken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Revoke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and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log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out</a:t>
            </a:r>
          </a:p>
          <a:p>
            <a:endParaRPr kumimoji="1" lang="en-US" altLang="zh-CN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因此，我们将可以免去配置内存数据库，不再在数据库中记载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token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。直接将</a:t>
            </a:r>
            <a:r>
              <a:rPr kumimoji="1" lang="en-US" altLang="zh-CN" sz="22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accessToken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时限调整为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30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天。为此我们约定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token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的格式是以下字符串的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base64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再经过</a:t>
            </a:r>
            <a:r>
              <a:rPr kumimoji="1" lang="en-US" altLang="zh-CN" sz="22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urlencode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:</a:t>
            </a:r>
          </a:p>
          <a:p>
            <a:endParaRPr kumimoji="1" lang="en-US" altLang="zh-CN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u=</a:t>
            </a:r>
            <a:r>
              <a:rPr kumimoji="1" lang="en-US" altLang="zh-CN" sz="22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zhongdian;t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=1485412584;c=xxxv</a:t>
            </a:r>
          </a:p>
          <a:p>
            <a:endParaRPr kumimoji="1" lang="en-US" altLang="zh-CN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>
                <a:latin typeface="Hiragino Sans GB W3" charset="-122"/>
                <a:ea typeface="Hiragino Sans GB W3" charset="-122"/>
                <a:cs typeface="Hiragino Sans GB W3" charset="-122"/>
              </a:rPr>
              <a:t>其中，</a:t>
            </a:r>
            <a:r>
              <a:rPr kumimoji="1" lang="en-US" altLang="zh-CN" sz="2200" dirty="0">
                <a:latin typeface="Hiragino Sans GB W3" charset="-122"/>
                <a:ea typeface="Hiragino Sans GB W3" charset="-122"/>
                <a:cs typeface="Hiragino Sans GB W3" charset="-122"/>
              </a:rPr>
              <a:t>u</a:t>
            </a:r>
            <a:r>
              <a:rPr kumimoji="1" lang="zh-CN" altLang="en-US" sz="2200" dirty="0">
                <a:latin typeface="Hiragino Sans GB W3" charset="-122"/>
                <a:ea typeface="Hiragino Sans GB W3" charset="-122"/>
                <a:cs typeface="Hiragino Sans GB W3" charset="-122"/>
              </a:rPr>
              <a:t>代表用户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名；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t</a:t>
            </a:r>
            <a:r>
              <a:rPr kumimoji="1" lang="zh-CN" altLang="en-US" sz="2200" dirty="0">
                <a:latin typeface="Hiragino Sans GB W3" charset="-122"/>
                <a:ea typeface="Hiragino Sans GB W3" charset="-122"/>
                <a:cs typeface="Hiragino Sans GB W3" charset="-122"/>
              </a:rPr>
              <a:t>代表生成时候的</a:t>
            </a:r>
            <a:r>
              <a:rPr kumimoji="1" lang="en-US" altLang="zh-CN" sz="2200" dirty="0">
                <a:latin typeface="Hiragino Sans GB W3" charset="-122"/>
                <a:ea typeface="Hiragino Sans GB W3" charset="-122"/>
                <a:cs typeface="Hiragino Sans GB W3" charset="-122"/>
              </a:rPr>
              <a:t>Unix</a:t>
            </a:r>
            <a:r>
              <a:rPr kumimoji="1" lang="zh-CN" altLang="en-US" sz="2200" dirty="0">
                <a:latin typeface="Hiragino Sans GB W3" charset="-122"/>
                <a:ea typeface="Hiragino Sans GB W3" charset="-122"/>
                <a:cs typeface="Hiragino Sans GB W3" charset="-122"/>
              </a:rPr>
              <a:t>时间戳，单位为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秒；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c</a:t>
            </a:r>
            <a:r>
              <a:rPr kumimoji="1" lang="zh-CN" altLang="en-US" sz="2200" dirty="0">
                <a:latin typeface="Hiragino Sans GB W3" charset="-122"/>
                <a:ea typeface="Hiragino Sans GB W3" charset="-122"/>
                <a:cs typeface="Hiragino Sans GB W3" charset="-122"/>
              </a:rPr>
              <a:t>是基于</a:t>
            </a:r>
            <a:r>
              <a:rPr kumimoji="1" lang="en-US" altLang="zh-CN" sz="2200" dirty="0">
                <a:latin typeface="Hiragino Sans GB W3" charset="-122"/>
                <a:ea typeface="Hiragino Sans GB W3" charset="-122"/>
                <a:cs typeface="Hiragino Sans GB W3" charset="-122"/>
              </a:rPr>
              <a:t>u</a:t>
            </a:r>
            <a:r>
              <a:rPr kumimoji="1" lang="zh-CN" altLang="en-US" sz="2200" dirty="0">
                <a:latin typeface="Hiragino Sans GB W3" charset="-122"/>
                <a:ea typeface="Hiragino Sans GB W3" charset="-122"/>
                <a:cs typeface="Hiragino Sans GB W3" charset="-122"/>
              </a:rPr>
              <a:t>和</a:t>
            </a:r>
            <a:r>
              <a:rPr kumimoji="1" lang="en-US" altLang="zh-CN" sz="2200" dirty="0">
                <a:latin typeface="Hiragino Sans GB W3" charset="-122"/>
                <a:ea typeface="Hiragino Sans GB W3" charset="-122"/>
                <a:cs typeface="Hiragino Sans GB W3" charset="-122"/>
              </a:rPr>
              <a:t>t</a:t>
            </a:r>
            <a:r>
              <a:rPr kumimoji="1" lang="zh-CN" altLang="en-US" sz="2200" dirty="0">
                <a:latin typeface="Hiragino Sans GB W3" charset="-122"/>
                <a:ea typeface="Hiragino Sans GB W3" charset="-122"/>
                <a:cs typeface="Hiragino Sans GB W3" charset="-122"/>
              </a:rPr>
              <a:t>以及后端自己规定的加密算法</a:t>
            </a:r>
            <a:r>
              <a:rPr kumimoji="1" lang="en-US" altLang="zh-CN" sz="2200" dirty="0">
                <a:latin typeface="Hiragino Sans GB W3" charset="-122"/>
                <a:ea typeface="Hiragino Sans GB W3" charset="-122"/>
                <a:cs typeface="Hiragino Sans GB W3" charset="-122"/>
              </a:rPr>
              <a:t>(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建议</a:t>
            </a:r>
            <a:r>
              <a:rPr kumimoji="1" lang="zh-CN" altLang="en-US" sz="2200" dirty="0">
                <a:latin typeface="Hiragino Sans GB W3" charset="-122"/>
                <a:ea typeface="Hiragino Sans GB W3" charset="-122"/>
                <a:cs typeface="Hiragino Sans GB W3" charset="-122"/>
              </a:rPr>
              <a:t>为</a:t>
            </a:r>
            <a:r>
              <a:rPr kumimoji="1" lang="en-US" altLang="zh-CN" sz="2200" dirty="0">
                <a:latin typeface="Hiragino Sans GB W3" charset="-122"/>
                <a:ea typeface="Hiragino Sans GB W3" charset="-122"/>
                <a:cs typeface="Hiragino Sans GB W3" charset="-122"/>
              </a:rPr>
              <a:t>Hash</a:t>
            </a:r>
            <a:r>
              <a:rPr kumimoji="1" lang="zh-CN" altLang="en-US" sz="2200" dirty="0">
                <a:latin typeface="Hiragino Sans GB W3" charset="-122"/>
                <a:ea typeface="Hiragino Sans GB W3" charset="-122"/>
                <a:cs typeface="Hiragino Sans GB W3" charset="-122"/>
              </a:rPr>
              <a:t>加密</a:t>
            </a:r>
            <a:r>
              <a:rPr kumimoji="1" lang="en-US" altLang="zh-CN" sz="2200" dirty="0">
                <a:latin typeface="Hiragino Sans GB W3" charset="-122"/>
                <a:ea typeface="Hiragino Sans GB W3" charset="-122"/>
                <a:cs typeface="Hiragino Sans GB W3" charset="-122"/>
              </a:rPr>
              <a:t>)</a:t>
            </a:r>
            <a:r>
              <a:rPr kumimoji="1" lang="zh-CN" altLang="en-US" sz="2200" dirty="0">
                <a:latin typeface="Hiragino Sans GB W3" charset="-122"/>
                <a:ea typeface="Hiragino Sans GB W3" charset="-122"/>
                <a:cs typeface="Hiragino Sans GB W3" charset="-122"/>
              </a:rPr>
              <a:t>生成的代码。</a:t>
            </a:r>
            <a:endParaRPr kumimoji="1" lang="en-US" altLang="zh-CN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288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5027" y="697159"/>
            <a:ext cx="874821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上述字符串按照规则转换后即一个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典型的</a:t>
            </a:r>
            <a:r>
              <a:rPr kumimoji="1" lang="en-US" altLang="zh-CN" sz="22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accessToken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:</a:t>
            </a:r>
          </a:p>
          <a:p>
            <a:endParaRPr kumimoji="1" lang="en-US" altLang="zh-CN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lang="en-US" altLang="zh-CN" sz="2400" dirty="0"/>
              <a:t>dT16aG9uZ2RpYW47dD0xNDg1NDEyNTg0O2M9eHh4dg== </a:t>
            </a:r>
            <a:endParaRPr lang="en-US" altLang="zh-CN" sz="2400" dirty="0"/>
          </a:p>
          <a:p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我们规定客户端请求任何敏感数据的时候，都带上这个参数。服务器可以反解出是哪个用户发起的请求，这个请求是否可信，从而决定返回数据。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en-US" altLang="zh-CN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综上所述，我们的访问鉴权系统借鉴了行业成果的标准并且加以简化，折中了安全性和开发难度，同时为日后持续改进留下空间。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72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379" y="1078173"/>
            <a:ext cx="7519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二</a:t>
            </a:r>
            <a:r>
              <a:rPr kumimoji="1" lang="zh-CN" altLang="en-US" sz="26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、用户信息及其设置</a:t>
            </a:r>
            <a:endParaRPr kumimoji="1" lang="zh-CN" altLang="en-US" sz="2600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379" y="1570616"/>
            <a:ext cx="874821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我们根据</a:t>
            </a:r>
            <a:r>
              <a:rPr kumimoji="1" lang="en-US" altLang="zh-CN" sz="22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RESTful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设计原则，对于用户信息相关操作设计了如下接口：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POST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lang="en-US" altLang="zh-CN" sz="2400" dirty="0" smtClean="0"/>
              <a:t>v1/user/signup</a:t>
            </a:r>
            <a:endParaRPr kumimoji="1" lang="en-US" altLang="zh-CN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GE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T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lang="en-US" altLang="zh-CN" sz="2400" dirty="0" smtClean="0"/>
              <a:t>v1/user/login</a:t>
            </a:r>
          </a:p>
          <a:p>
            <a:r>
              <a:rPr lang="en-US" altLang="zh-CN" sz="2400" dirty="0" smtClean="0"/>
              <a:t>GET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v1/user/info</a:t>
            </a:r>
          </a:p>
          <a:p>
            <a:r>
              <a:rPr lang="en-US" altLang="zh-CN" sz="2400" dirty="0" smtClean="0"/>
              <a:t>POST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v1/user/</a:t>
            </a:r>
            <a:r>
              <a:rPr lang="en-US" altLang="zh-CN" sz="2400" dirty="0" err="1" smtClean="0"/>
              <a:t>setInfo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POST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 </a:t>
            </a:r>
            <a:r>
              <a:rPr lang="en-US" altLang="zh-CN" sz="2400" dirty="0"/>
              <a:t>v1/user/</a:t>
            </a:r>
            <a:r>
              <a:rPr lang="en-US" altLang="zh-CN" sz="2400" dirty="0" err="1"/>
              <a:t>setAvatar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r>
              <a:rPr lang="en-US" altLang="zh-CN" sz="2400" dirty="0" smtClean="0"/>
              <a:t>PUT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v1/user/</a:t>
            </a:r>
            <a:r>
              <a:rPr lang="en-US" altLang="zh-CN" sz="2400" dirty="0" err="1" smtClean="0"/>
              <a:t>editSkill</a:t>
            </a:r>
            <a:endParaRPr lang="en-US" altLang="zh-CN" sz="2400" dirty="0" smtClean="0"/>
          </a:p>
          <a:p>
            <a:r>
              <a:rPr lang="en-US" altLang="zh-CN" sz="2400" dirty="0" smtClean="0"/>
              <a:t>PUT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v1/user/</a:t>
            </a:r>
            <a:r>
              <a:rPr lang="en-US" altLang="zh-CN" sz="2400" dirty="0" err="1"/>
              <a:t>editInterest</a:t>
            </a:r>
            <a:r>
              <a:rPr lang="en-US" altLang="zh-CN" sz="2400" dirty="0"/>
              <a:t>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6883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5027" y="697159"/>
            <a:ext cx="87482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为了便于引导用户，我们把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Skill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和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Interest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事先总结好，用户修改自己的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Skills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和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Interests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时，在列表中选择。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en-US" altLang="zh-CN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下表中展示了 </a:t>
            </a:r>
            <a:r>
              <a:rPr lang="en-US" altLang="zh-CN" sz="2000" dirty="0" smtClean="0"/>
              <a:t>PUT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v1/user/</a:t>
            </a:r>
            <a:r>
              <a:rPr lang="en-US" altLang="zh-CN" sz="2000" dirty="0" err="1"/>
              <a:t>editInterest</a:t>
            </a:r>
            <a:r>
              <a:rPr lang="en-US" altLang="zh-CN" sz="2000" dirty="0"/>
              <a:t> 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接口所需要的参数情况。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Interest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参数为约定好的</a:t>
            </a:r>
            <a:r>
              <a:rPr kumimoji="1" lang="en-US" altLang="zh-CN" sz="2200" dirty="0" err="1" smtClean="0">
                <a:latin typeface="Hiragino Sans GB W3" charset="-122"/>
                <a:ea typeface="Hiragino Sans GB W3" charset="-122"/>
                <a:cs typeface="Hiragino Sans GB W3" charset="-122"/>
              </a:rPr>
              <a:t>Skills&amp;Interests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列表中的一个字符串。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  <a:p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385309"/>
              </p:ext>
            </p:extLst>
          </p:nvPr>
        </p:nvGraphicFramePr>
        <p:xfrm>
          <a:off x="1484314" y="3543300"/>
          <a:ext cx="10018710" cy="1402080"/>
        </p:xfrm>
        <a:graphic>
          <a:graphicData uri="http://schemas.openxmlformats.org/drawingml/2006/table">
            <a:tbl>
              <a:tblPr/>
              <a:tblGrid>
                <a:gridCol w="2003742"/>
                <a:gridCol w="2003742"/>
                <a:gridCol w="2003742"/>
                <a:gridCol w="2003742"/>
                <a:gridCol w="2003742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参数名称 </a:t>
                      </a:r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是否必须 </a:t>
                      </a:r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类型 </a:t>
                      </a:r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描述 </a:t>
                      </a:r>
                      <a:endParaRPr lang="zh-TW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默认值 </a:t>
                      </a:r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accessToken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true </a:t>
                      </a:r>
                      <a:endParaRPr lang="en-US" b="0" i="0" dirty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string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isAdd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true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 err="1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boolean</a:t>
                      </a:r>
                      <a:r>
                        <a:rPr lang="en-US" sz="1000" b="0" i="0" dirty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 </a:t>
                      </a:r>
                      <a:endParaRPr lang="en-US" b="0" i="0" dirty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若为</a:t>
                      </a:r>
                      <a:r>
                        <a:rPr lang="en-US" altLang="zh-CN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1</a:t>
                      </a:r>
                      <a:r>
                        <a:rPr lang="zh-CN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，则为新增爱 好。若为</a:t>
                      </a:r>
                      <a:r>
                        <a:rPr lang="en-US" altLang="zh-CN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0</a:t>
                      </a:r>
                      <a:r>
                        <a:rPr lang="zh-CN" alt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，则为删 除爱好。 </a:t>
                      </a:r>
                      <a:endParaRPr lang="zh-CN" alt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true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interest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true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string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rgbClr val="3F3F3F"/>
                          </a:solidFill>
                          <a:effectLst/>
                          <a:latin typeface="Hiragino Sans GB W3" charset="-122"/>
                          <a:ea typeface="Hiragino Sans GB W3" charset="-122"/>
                          <a:cs typeface="Hiragino Sans GB W3" charset="-122"/>
                        </a:rPr>
                        <a:t>参考约定的 Skills&amp;Interests列 表 </a:t>
                      </a:r>
                      <a:endParaRPr lang="en-US" b="0" i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0" i="0" dirty="0">
                        <a:effectLst/>
                        <a:latin typeface="Hiragino Sans GB W3" charset="-122"/>
                        <a:ea typeface="Hiragino Sans GB W3" charset="-122"/>
                        <a:cs typeface="Hiragino Sans GB W3" charset="-122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5027" y="697159"/>
            <a:ext cx="8748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考虑用户的使用画像，我们暂时约定</a:t>
            </a:r>
            <a:r>
              <a:rPr kumimoji="1" lang="en-US" altLang="zh-CN" sz="2200" dirty="0" err="1">
                <a:latin typeface="Hiragino Sans GB W3" charset="-122"/>
                <a:ea typeface="Hiragino Sans GB W3" charset="-122"/>
                <a:cs typeface="Hiragino Sans GB W3" charset="-122"/>
              </a:rPr>
              <a:t>Skills&amp;Interests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列表如下：</a:t>
            </a:r>
            <a:endParaRPr kumimoji="1" lang="en-US" altLang="zh-CN" sz="2200" dirty="0" smtClean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28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1379" y="1078173"/>
            <a:ext cx="7519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三</a:t>
            </a:r>
            <a:r>
              <a:rPr kumimoji="1" lang="zh-CN" altLang="en-US" sz="2600" b="1" dirty="0" smtClean="0">
                <a:latin typeface="Hiragino Sans GB W6" charset="-122"/>
                <a:ea typeface="Hiragino Sans GB W6" charset="-122"/>
                <a:cs typeface="Hiragino Sans GB W6" charset="-122"/>
              </a:rPr>
              <a:t>、即时通讯</a:t>
            </a:r>
            <a:endParaRPr kumimoji="1" lang="zh-CN" altLang="en-US" sz="2600" b="1" dirty="0">
              <a:latin typeface="Hiragino Sans GB W6" charset="-122"/>
              <a:ea typeface="Hiragino Sans GB W6" charset="-122"/>
              <a:cs typeface="Hiragino Sans GB W6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1379" y="1570616"/>
            <a:ext cx="874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即时通讯系统的搭建费时费力，并且需要后端、安卓端、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iOS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端甚至网页端同时实现</a:t>
            </a:r>
            <a:r>
              <a:rPr kumimoji="1" lang="en-US" altLang="zh-CN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UDP</a:t>
            </a:r>
            <a:r>
              <a:rPr kumimoji="1" lang="zh-CN" altLang="en-US" sz="22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级别的长链接通讯系统，考虑我们团队的开发力量，在短时间内实现不甚现实，我们决定采用第三方解决方案。</a:t>
            </a:r>
            <a:endParaRPr kumimoji="1" lang="zh-CN" altLang="en-US" sz="22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548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71</TotalTime>
  <Words>715</Words>
  <Application>Microsoft Macintosh PowerPoint</Application>
  <PresentationFormat>宽屏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Corbel</vt:lpstr>
      <vt:lpstr>Hiragino Sans GB W3</vt:lpstr>
      <vt:lpstr>Hiragino Sans GB W6</vt:lpstr>
      <vt:lpstr>华文楷体</vt:lpstr>
      <vt:lpstr>Arial</vt:lpstr>
      <vt:lpstr>视差</vt:lpstr>
      <vt:lpstr>HelPal API设计及其思考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HelPal API设计及其思考</dc:title>
  <dc:creator>钟LIM</dc:creator>
  <cp:lastModifiedBy>钟LIM</cp:lastModifiedBy>
  <cp:revision>5</cp:revision>
  <dcterms:created xsi:type="dcterms:W3CDTF">2017-01-28T07:27:25Z</dcterms:created>
  <dcterms:modified xsi:type="dcterms:W3CDTF">2017-02-15T08:03:49Z</dcterms:modified>
</cp:coreProperties>
</file>