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71" r:id="rId4"/>
    <p:sldId id="275" r:id="rId5"/>
    <p:sldId id="272" r:id="rId6"/>
    <p:sldId id="258" r:id="rId7"/>
    <p:sldId id="259" r:id="rId8"/>
    <p:sldId id="260"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9/15/2020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776945" y="656072"/>
            <a:ext cx="4298293"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 PROJECT REPORT</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ON</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ONLINE ATTENDANCE TRACKER</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6005" y="2054181"/>
            <a:ext cx="1400175" cy="107542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2395470" y="1066857"/>
            <a:ext cx="8461420"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rPr>
              <a:t>              </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rgbClr val="000000"/>
              </a:solidFill>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rgbClr val="000000"/>
              </a:solidFill>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rgbClr val="000000"/>
              </a:solidFill>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rPr>
              <a:t>                                              </a:t>
            </a:r>
            <a:r>
              <a:rPr kumimoji="0" lang="en-US" altLang="en-US" sz="1800" b="0" i="1" u="none" strike="noStrike" cap="none" normalizeH="0" baseline="0" dirty="0" smtClean="0">
                <a:ln>
                  <a:noFill/>
                </a:ln>
                <a:solidFill>
                  <a:srgbClr val="000000"/>
                </a:solidFill>
                <a:effectLst/>
                <a:latin typeface="Arial" panose="020B0604020202020204" pitchFamily="34" charset="0"/>
                <a:ea typeface="Bell MT" panose="02020503060305020303" pitchFamily="18" charset="0"/>
                <a:cs typeface="Bell MT" panose="02020503060305020303" pitchFamily="18" charset="0"/>
              </a:rPr>
              <a:t>Submitted By </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altLang="en-US" sz="1800" b="0" i="0" u="sng"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NAME                                           ID</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MD. Rakibul Islam                        11708020</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altLang="en-US" sz="18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Helal</a:t>
            </a:r>
            <a:r>
              <a:rPr kumimoji="0" lang="en-US" altLang="en-US" sz="1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altLang="en-US" sz="18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Hossen</a:t>
            </a:r>
            <a:r>
              <a:rPr kumimoji="0" lang="en-US" altLang="en-US" sz="1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11708007</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altLang="en-US" sz="18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Ashikur</a:t>
            </a:r>
            <a:r>
              <a:rPr kumimoji="0" lang="en-US" altLang="en-US" sz="1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Rahman </a:t>
            </a:r>
            <a:r>
              <a:rPr kumimoji="0" lang="en-US" altLang="en-US" sz="18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Showrov</a:t>
            </a:r>
            <a:r>
              <a:rPr kumimoji="0" lang="en-US" altLang="en-US" sz="1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11708008</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Ahsan Habib                                  11708011</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Syed Ashraf Asif                           11708009</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rPr>
              <a:t> </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rPr>
              <a:t> </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altLang="en-US" sz="16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COMILLA UNIVERSITY :: CUMILLA – 3506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9962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1841" y="953037"/>
            <a:ext cx="7720327" cy="4430332"/>
          </a:xfrm>
          <a:prstGeom prst="rect">
            <a:avLst/>
          </a:prstGeom>
        </p:spPr>
      </p:pic>
      <p:sp>
        <p:nvSpPr>
          <p:cNvPr id="4" name="Text Placeholder 3"/>
          <p:cNvSpPr>
            <a:spLocks noGrp="1"/>
          </p:cNvSpPr>
          <p:nvPr>
            <p:ph type="body" idx="1"/>
          </p:nvPr>
        </p:nvSpPr>
        <p:spPr>
          <a:xfrm>
            <a:off x="5693021" y="5590748"/>
            <a:ext cx="8915399" cy="860400"/>
          </a:xfrm>
        </p:spPr>
        <p:txBody>
          <a:bodyPr>
            <a:normAutofit/>
          </a:bodyPr>
          <a:lstStyle/>
          <a:p>
            <a:r>
              <a:rPr lang="en-US" sz="1800" dirty="0" smtClean="0">
                <a:latin typeface="Times New Roman" panose="02020603050405020304" pitchFamily="18" charset="0"/>
                <a:cs typeface="Times New Roman" panose="02020603050405020304" pitchFamily="18" charset="0"/>
              </a:rPr>
              <a:t>Figure: Teacher Dashboard</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369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755375"/>
            <a:ext cx="7689226" cy="4017333"/>
          </a:xfrm>
          <a:prstGeom prst="rect">
            <a:avLst/>
          </a:prstGeom>
        </p:spPr>
      </p:pic>
      <p:sp>
        <p:nvSpPr>
          <p:cNvPr id="3" name="Title 2"/>
          <p:cNvSpPr>
            <a:spLocks noGrp="1"/>
          </p:cNvSpPr>
          <p:nvPr>
            <p:ph type="title"/>
          </p:nvPr>
        </p:nvSpPr>
        <p:spPr>
          <a:xfrm>
            <a:off x="5362629" y="5129849"/>
            <a:ext cx="8911687" cy="1280890"/>
          </a:xfrm>
        </p:spPr>
        <p:txBody>
          <a:bodyPr>
            <a:normAutofit/>
          </a:bodyPr>
          <a:lstStyle/>
          <a:p>
            <a:r>
              <a:rPr lang="en-US" sz="1800" dirty="0" smtClean="0">
                <a:latin typeface="Times New Roman" panose="02020603050405020304" pitchFamily="18" charset="0"/>
                <a:cs typeface="Times New Roman" panose="02020603050405020304" pitchFamily="18" charset="0"/>
              </a:rPr>
              <a:t>Figure: Teacher Homepage</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6709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689" y="978794"/>
            <a:ext cx="8036417" cy="4148649"/>
          </a:xfrm>
          <a:prstGeom prst="rect">
            <a:avLst/>
          </a:prstGeom>
        </p:spPr>
      </p:pic>
      <p:sp>
        <p:nvSpPr>
          <p:cNvPr id="3" name="Title 2"/>
          <p:cNvSpPr>
            <a:spLocks noGrp="1"/>
          </p:cNvSpPr>
          <p:nvPr>
            <p:ph type="title"/>
          </p:nvPr>
        </p:nvSpPr>
        <p:spPr>
          <a:xfrm>
            <a:off x="5645217" y="5273383"/>
            <a:ext cx="8911687" cy="1280890"/>
          </a:xfrm>
        </p:spPr>
        <p:txBody>
          <a:bodyPr>
            <a:normAutofit/>
          </a:bodyPr>
          <a:lstStyle/>
          <a:p>
            <a:r>
              <a:rPr lang="en-US" sz="1800" dirty="0" smtClean="0">
                <a:latin typeface="Times New Roman" panose="02020603050405020304" pitchFamily="18" charset="0"/>
                <a:cs typeface="Times New Roman" panose="02020603050405020304" pitchFamily="18" charset="0"/>
              </a:rPr>
              <a:t>Figure: Attendance Page</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0316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3394" y="665124"/>
            <a:ext cx="7421217" cy="4159636"/>
          </a:xfrm>
          <a:prstGeom prst="rect">
            <a:avLst/>
          </a:prstGeom>
        </p:spPr>
      </p:pic>
      <p:sp>
        <p:nvSpPr>
          <p:cNvPr id="3" name="Title 2"/>
          <p:cNvSpPr>
            <a:spLocks noGrp="1"/>
          </p:cNvSpPr>
          <p:nvPr>
            <p:ph type="title"/>
          </p:nvPr>
        </p:nvSpPr>
        <p:spPr>
          <a:xfrm>
            <a:off x="5866211" y="5196110"/>
            <a:ext cx="8911687" cy="1280890"/>
          </a:xfrm>
        </p:spPr>
        <p:txBody>
          <a:bodyPr>
            <a:normAutofit/>
          </a:bodyPr>
          <a:lstStyle/>
          <a:p>
            <a:r>
              <a:rPr lang="en-US" sz="1800" dirty="0" smtClean="0">
                <a:latin typeface="Times New Roman" panose="02020603050405020304" pitchFamily="18" charset="0"/>
                <a:cs typeface="Times New Roman" panose="02020603050405020304" pitchFamily="18" charset="0"/>
              </a:rPr>
              <a:t>Figure: Class Updating Page</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664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9390" y="901147"/>
            <a:ext cx="7354957" cy="3987632"/>
          </a:xfrm>
          <a:prstGeom prst="rect">
            <a:avLst/>
          </a:prstGeom>
        </p:spPr>
      </p:pic>
      <p:sp>
        <p:nvSpPr>
          <p:cNvPr id="3" name="Title 2"/>
          <p:cNvSpPr>
            <a:spLocks noGrp="1"/>
          </p:cNvSpPr>
          <p:nvPr>
            <p:ph type="title"/>
          </p:nvPr>
        </p:nvSpPr>
        <p:spPr>
          <a:xfrm>
            <a:off x="5892715" y="5129850"/>
            <a:ext cx="8911687" cy="1280890"/>
          </a:xfrm>
        </p:spPr>
        <p:txBody>
          <a:bodyPr>
            <a:normAutofit/>
          </a:bodyPr>
          <a:lstStyle/>
          <a:p>
            <a:r>
              <a:rPr lang="en-US" sz="1800" dirty="0" smtClean="0">
                <a:latin typeface="Times New Roman" panose="02020603050405020304" pitchFamily="18" charset="0"/>
                <a:cs typeface="Times New Roman" panose="02020603050405020304" pitchFamily="18" charset="0"/>
              </a:rPr>
              <a:t>Figure: Teacher Information Updating Page</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9780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90670" y="5208989"/>
            <a:ext cx="8911687" cy="1280890"/>
          </a:xfrm>
        </p:spPr>
        <p:txBody>
          <a:bodyPr>
            <a:normAutofit/>
          </a:bodyPr>
          <a:lstStyle/>
          <a:p>
            <a:r>
              <a:rPr lang="en-US" sz="1800" dirty="0" smtClean="0">
                <a:latin typeface="Times New Roman" panose="02020603050405020304" pitchFamily="18" charset="0"/>
                <a:cs typeface="Times New Roman" panose="02020603050405020304" pitchFamily="18" charset="0"/>
              </a:rPr>
              <a:t>Figure: Student Statistics Page</a:t>
            </a:r>
            <a:br>
              <a:rPr lang="en-US" sz="1800" dirty="0" smtClean="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6294" y="1258955"/>
            <a:ext cx="7938054" cy="3856383"/>
          </a:xfrm>
          <a:prstGeom prst="rect">
            <a:avLst/>
          </a:prstGeom>
        </p:spPr>
      </p:pic>
    </p:spTree>
    <p:extLst>
      <p:ext uri="{BB962C8B-B14F-4D97-AF65-F5344CB8AC3E}">
        <p14:creationId xmlns:p14="http://schemas.microsoft.com/office/powerpoint/2010/main" val="2744702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3302" y="918563"/>
            <a:ext cx="9144000" cy="5216813"/>
          </a:xfrm>
          <a:prstGeom prst="rect">
            <a:avLst/>
          </a:prstGeom>
        </p:spPr>
        <p:txBody>
          <a:bodyPr wrap="square">
            <a:spAutoFit/>
          </a:bodyPr>
          <a:lstStyle/>
          <a:p>
            <a:pPr>
              <a:lnSpc>
                <a:spcPct val="150000"/>
              </a:lnSpc>
            </a:pPr>
            <a:r>
              <a:rPr lang="en-US" sz="2400" b="1" dirty="0">
                <a:solidFill>
                  <a:srgbClr val="000000"/>
                </a:solidFill>
                <a:latin typeface="Times New Roman" panose="02020603050405020304" pitchFamily="18" charset="0"/>
                <a:ea typeface="Times New Roman" panose="02020603050405020304" pitchFamily="18" charset="0"/>
              </a:rPr>
              <a:t> </a:t>
            </a:r>
            <a:endParaRPr lang="en-US" dirty="0">
              <a:solidFill>
                <a:srgbClr val="000000"/>
              </a:solidFill>
              <a:latin typeface="Times New Roman" panose="02020603050405020304" pitchFamily="18" charset="0"/>
              <a:ea typeface="Times New Roman" panose="02020603050405020304" pitchFamily="18" charset="0"/>
            </a:endParaRPr>
          </a:p>
          <a:p>
            <a:pPr>
              <a:lnSpc>
                <a:spcPct val="150000"/>
              </a:lnSpc>
            </a:pPr>
            <a:r>
              <a:rPr lang="en-US" dirty="0">
                <a:solidFill>
                  <a:srgbClr val="000000"/>
                </a:solidFill>
                <a:latin typeface="Times New Roman" panose="02020603050405020304" pitchFamily="18" charset="0"/>
                <a:ea typeface="Times New Roman" panose="02020603050405020304" pitchFamily="18" charset="0"/>
              </a:rPr>
              <a:t>"Online attendance tracker" can help both teachers and students. Teachers can easily maintain a student’s attendance. A student can also get about his/her attendance details by following this project.</a:t>
            </a:r>
          </a:p>
          <a:p>
            <a:pPr>
              <a:lnSpc>
                <a:spcPct val="150000"/>
              </a:lnSpc>
            </a:pPr>
            <a:r>
              <a:rPr lang="en-US" dirty="0">
                <a:solidFill>
                  <a:srgbClr val="000000"/>
                </a:solidFill>
                <a:latin typeface="Times New Roman" panose="02020603050405020304" pitchFamily="18" charset="0"/>
                <a:ea typeface="Times New Roman" panose="02020603050405020304" pitchFamily="18" charset="0"/>
              </a:rPr>
              <a:t> </a:t>
            </a:r>
          </a:p>
          <a:p>
            <a:pPr>
              <a:lnSpc>
                <a:spcPct val="150000"/>
              </a:lnSpc>
            </a:pPr>
            <a:r>
              <a:rPr lang="en-US" dirty="0">
                <a:solidFill>
                  <a:srgbClr val="000000"/>
                </a:solidFill>
                <a:latin typeface="Times New Roman" panose="02020603050405020304" pitchFamily="18" charset="0"/>
                <a:ea typeface="Times New Roman" panose="02020603050405020304" pitchFamily="18" charset="0"/>
              </a:rPr>
              <a:t>There are some features that need to be included in this project in the future to make the website more efficient and fully functioning.</a:t>
            </a:r>
          </a:p>
          <a:p>
            <a:pPr>
              <a:lnSpc>
                <a:spcPct val="150000"/>
              </a:lnSpc>
            </a:pPr>
            <a:r>
              <a:rPr lang="en-US" dirty="0">
                <a:solidFill>
                  <a:srgbClr val="000000"/>
                </a:solidFill>
                <a:latin typeface="Times New Roman" panose="02020603050405020304" pitchFamily="18" charset="0"/>
                <a:ea typeface="Times New Roman" panose="02020603050405020304" pitchFamily="18" charset="0"/>
              </a:rPr>
              <a:t> 1. We will try to add students the result of every semester here so that they can get there result easily.</a:t>
            </a:r>
          </a:p>
          <a:p>
            <a:pPr>
              <a:lnSpc>
                <a:spcPct val="150000"/>
              </a:lnSpc>
            </a:pPr>
            <a:r>
              <a:rPr lang="en-US" dirty="0">
                <a:solidFill>
                  <a:srgbClr val="000000"/>
                </a:solidFill>
                <a:latin typeface="Times New Roman" panose="02020603050405020304" pitchFamily="18" charset="0"/>
                <a:ea typeface="Times New Roman" panose="02020603050405020304" pitchFamily="18" charset="0"/>
              </a:rPr>
              <a:t>2. We will try to add a fingerprint here.</a:t>
            </a:r>
          </a:p>
          <a:p>
            <a:pPr>
              <a:lnSpc>
                <a:spcPct val="150000"/>
              </a:lnSpc>
            </a:pPr>
            <a:r>
              <a:rPr lang="en-US" dirty="0">
                <a:solidFill>
                  <a:srgbClr val="000000"/>
                </a:solidFill>
                <a:latin typeface="Times New Roman" panose="02020603050405020304" pitchFamily="18" charset="0"/>
                <a:ea typeface="Times New Roman" panose="02020603050405020304" pitchFamily="18" charset="0"/>
              </a:rPr>
              <a:t>3. We will try to add such an option so that if any student does less than 60% attendance then the teacher can notify him/her and their guardian.</a:t>
            </a:r>
            <a:endParaRPr lang="en-US" dirty="0">
              <a:solidFill>
                <a:srgbClr val="000000"/>
              </a:solidFill>
              <a:effectLst/>
              <a:latin typeface="Times New Roman" panose="02020603050405020304" pitchFamily="18" charset="0"/>
              <a:ea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2800" b="1" dirty="0" smtClean="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Conclusion</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6212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b="1" dirty="0" smtClean="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2331634" y="624109"/>
            <a:ext cx="8915400" cy="6034267"/>
          </a:xfrm>
        </p:spPr>
        <p:txBody>
          <a:bodyPr>
            <a:normAutofit/>
          </a:bodyPr>
          <a:lstStyle/>
          <a:p>
            <a:pPr marL="0" indent="0">
              <a:buNone/>
            </a:pPr>
            <a:r>
              <a:rPr lang="en-US" sz="4000" b="1" dirty="0" smtClean="0"/>
              <a:t>Contents</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sz="3100" dirty="0" smtClean="0">
                <a:latin typeface="Times New Roman" panose="02020603050405020304" pitchFamily="18" charset="0"/>
                <a:cs typeface="Times New Roman" panose="02020603050405020304" pitchFamily="18" charset="0"/>
              </a:rPr>
              <a:t>1. </a:t>
            </a:r>
            <a:r>
              <a:rPr lang="en-US" sz="3100" dirty="0" smtClean="0">
                <a:latin typeface="Times New Roman" panose="02020603050405020304" pitchFamily="18" charset="0"/>
                <a:cs typeface="Times New Roman" panose="02020603050405020304" pitchFamily="18" charset="0"/>
              </a:rPr>
              <a:t>Introduction</a:t>
            </a:r>
            <a:endParaRPr lang="en-US" sz="3100" dirty="0" smtClean="0">
              <a:latin typeface="Times New Roman" panose="02020603050405020304" pitchFamily="18" charset="0"/>
              <a:cs typeface="Times New Roman" panose="02020603050405020304" pitchFamily="18" charset="0"/>
            </a:endParaRPr>
          </a:p>
          <a:p>
            <a:pPr marL="0" indent="0">
              <a:buNone/>
            </a:pPr>
            <a:r>
              <a:rPr lang="en-US" sz="3100" dirty="0">
                <a:latin typeface="Times New Roman" panose="02020603050405020304" pitchFamily="18" charset="0"/>
                <a:cs typeface="Times New Roman" panose="02020603050405020304" pitchFamily="18" charset="0"/>
              </a:rPr>
              <a:t> </a:t>
            </a:r>
            <a:r>
              <a:rPr lang="en-US" sz="3100" dirty="0" smtClean="0">
                <a:latin typeface="Times New Roman" panose="02020603050405020304" pitchFamily="18" charset="0"/>
                <a:cs typeface="Times New Roman" panose="02020603050405020304" pitchFamily="18" charset="0"/>
              </a:rPr>
              <a:t>         2. Literature review</a:t>
            </a:r>
          </a:p>
          <a:p>
            <a:pPr marL="0" indent="0">
              <a:buNone/>
            </a:pPr>
            <a:r>
              <a:rPr lang="en-US" sz="3100" dirty="0">
                <a:latin typeface="Times New Roman" panose="02020603050405020304" pitchFamily="18" charset="0"/>
                <a:cs typeface="Times New Roman" panose="02020603050405020304" pitchFamily="18" charset="0"/>
              </a:rPr>
              <a:t> </a:t>
            </a:r>
            <a:r>
              <a:rPr lang="en-US" sz="3100" dirty="0" smtClean="0">
                <a:latin typeface="Times New Roman" panose="02020603050405020304" pitchFamily="18" charset="0"/>
                <a:cs typeface="Times New Roman" panose="02020603050405020304" pitchFamily="18" charset="0"/>
              </a:rPr>
              <a:t>         3. Overall Description Of </a:t>
            </a:r>
            <a:r>
              <a:rPr lang="en-US" sz="3100" dirty="0" smtClean="0">
                <a:latin typeface="Times New Roman" panose="02020603050405020304" pitchFamily="18" charset="0"/>
                <a:cs typeface="Times New Roman" panose="02020603050405020304" pitchFamily="18" charset="0"/>
              </a:rPr>
              <a:t>Project</a:t>
            </a:r>
          </a:p>
          <a:p>
            <a:pPr marL="0" indent="0">
              <a:buNone/>
            </a:pPr>
            <a:r>
              <a:rPr lang="en-US" sz="3100" dirty="0" smtClean="0">
                <a:latin typeface="Times New Roman" panose="020206030504050203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4</a:t>
            </a:r>
            <a:r>
              <a:rPr lang="en-US" sz="3100" dirty="0" smtClean="0">
                <a:latin typeface="Times New Roman" panose="02020603050405020304" pitchFamily="18" charset="0"/>
                <a:cs typeface="Times New Roman" panose="02020603050405020304" pitchFamily="18" charset="0"/>
              </a:rPr>
              <a:t>. </a:t>
            </a:r>
            <a:r>
              <a:rPr lang="en-US" sz="3100" dirty="0" smtClean="0">
                <a:latin typeface="Times New Roman" panose="02020603050405020304" pitchFamily="18" charset="0"/>
                <a:cs typeface="Times New Roman" panose="02020603050405020304" pitchFamily="18" charset="0"/>
              </a:rPr>
              <a:t>Methodology and Design</a:t>
            </a:r>
          </a:p>
          <a:p>
            <a:pPr marL="0" indent="0">
              <a:buNone/>
            </a:pPr>
            <a:r>
              <a:rPr lang="en-US" sz="3100" dirty="0">
                <a:latin typeface="Times New Roman" panose="02020603050405020304" pitchFamily="18" charset="0"/>
                <a:cs typeface="Times New Roman" panose="02020603050405020304" pitchFamily="18" charset="0"/>
              </a:rPr>
              <a:t> </a:t>
            </a:r>
            <a:r>
              <a:rPr lang="en-US" sz="3100" dirty="0" smtClean="0">
                <a:latin typeface="Times New Roman" panose="02020603050405020304" pitchFamily="18" charset="0"/>
                <a:cs typeface="Times New Roman" panose="02020603050405020304" pitchFamily="18" charset="0"/>
              </a:rPr>
              <a:t>         </a:t>
            </a:r>
            <a:r>
              <a:rPr lang="en-US" sz="3100" dirty="0" smtClean="0">
                <a:latin typeface="Times New Roman" panose="02020603050405020304" pitchFamily="18" charset="0"/>
                <a:cs typeface="Times New Roman" panose="02020603050405020304" pitchFamily="18" charset="0"/>
              </a:rPr>
              <a:t>5. </a:t>
            </a:r>
            <a:r>
              <a:rPr lang="en-US" sz="3100" dirty="0" smtClean="0">
                <a:latin typeface="Times New Roman" panose="02020603050405020304" pitchFamily="18" charset="0"/>
                <a:cs typeface="Times New Roman" panose="02020603050405020304" pitchFamily="18" charset="0"/>
              </a:rPr>
              <a:t>Implementation and Results</a:t>
            </a:r>
          </a:p>
          <a:p>
            <a:pPr marL="0" indent="0">
              <a:buNone/>
            </a:pPr>
            <a:r>
              <a:rPr lang="en-US" sz="3100" dirty="0">
                <a:latin typeface="Times New Roman" panose="02020603050405020304" pitchFamily="18" charset="0"/>
                <a:cs typeface="Times New Roman" panose="02020603050405020304" pitchFamily="18" charset="0"/>
              </a:rPr>
              <a:t> </a:t>
            </a:r>
            <a:r>
              <a:rPr lang="en-US" sz="3100" dirty="0" smtClean="0">
                <a:latin typeface="Times New Roman" panose="02020603050405020304" pitchFamily="18" charset="0"/>
                <a:cs typeface="Times New Roman" panose="02020603050405020304" pitchFamily="18" charset="0"/>
              </a:rPr>
              <a:t>         </a:t>
            </a:r>
            <a:r>
              <a:rPr lang="en-US" sz="3100" dirty="0" smtClean="0">
                <a:latin typeface="Times New Roman" panose="02020603050405020304" pitchFamily="18" charset="0"/>
                <a:cs typeface="Times New Roman" panose="02020603050405020304" pitchFamily="18" charset="0"/>
              </a:rPr>
              <a:t>6. </a:t>
            </a:r>
            <a:r>
              <a:rPr lang="en-US" sz="3100" dirty="0" smtClean="0">
                <a:latin typeface="Times New Roman" panose="02020603050405020304" pitchFamily="18" charset="0"/>
                <a:cs typeface="Times New Roman" panose="02020603050405020304" pitchFamily="18" charset="0"/>
              </a:rPr>
              <a:t>Conclusion</a:t>
            </a:r>
            <a:endParaRPr lang="en-US" sz="3100" dirty="0"/>
          </a:p>
        </p:txBody>
      </p:sp>
    </p:spTree>
    <p:extLst>
      <p:ext uri="{BB962C8B-B14F-4D97-AF65-F5344CB8AC3E}">
        <p14:creationId xmlns:p14="http://schemas.microsoft.com/office/powerpoint/2010/main" val="385238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2383151" y="2446304"/>
            <a:ext cx="8915399" cy="4224952"/>
          </a:xfrm>
        </p:spPr>
        <p:txBody>
          <a:bodyPr/>
          <a:lstStyle/>
          <a:p>
            <a:pPr>
              <a:lnSpc>
                <a:spcPct val="150000"/>
              </a:lnSpc>
              <a:spcAft>
                <a:spcPts val="790"/>
              </a:spcAf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"Online attendance tracker" is an online-based system where attendance will be tracked by an online system. There will be an option for both student and teacher so that every student and teacher can get their respective subject attendance information.</a:t>
            </a:r>
          </a:p>
          <a:p>
            <a:pPr>
              <a:lnSpc>
                <a:spcPct val="150000"/>
              </a:lnSpc>
              <a:spcAft>
                <a:spcPts val="790"/>
              </a:spcAft>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790"/>
              </a:spcAft>
            </a:pPr>
            <a:r>
              <a:rPr lang="en-US" dirty="0">
                <a:solidFill>
                  <a:schemeClr val="tx1"/>
                </a:solidFill>
                <a:latin typeface="Times New Roman" panose="02020603050405020304" pitchFamily="18" charset="0"/>
                <a:cs typeface="Times New Roman" panose="02020603050405020304" pitchFamily="18" charset="0"/>
              </a:rPr>
              <a:t>This project aims at managing attendance details of students so that both students and teachers have all the attendance –related information of respective subjects and respective streams.</a:t>
            </a:r>
          </a:p>
        </p:txBody>
      </p:sp>
      <p:sp>
        <p:nvSpPr>
          <p:cNvPr id="5" name="Title 4"/>
          <p:cNvSpPr>
            <a:spLocks noGrp="1"/>
          </p:cNvSpPr>
          <p:nvPr>
            <p:ph type="ctrTitle"/>
          </p:nvPr>
        </p:nvSpPr>
        <p:spPr>
          <a:xfrm>
            <a:off x="4237708" y="518375"/>
            <a:ext cx="8915399" cy="1155879"/>
          </a:xfrm>
        </p:spPr>
        <p:txBody>
          <a:bodyPr>
            <a:normAutofit/>
          </a:bodyPr>
          <a:lstStyle/>
          <a:p>
            <a:r>
              <a:rPr lang="en-US" sz="4000" b="1" dirty="0" smtClean="0">
                <a:latin typeface="Times New Roman" panose="02020603050405020304" pitchFamily="18" charset="0"/>
                <a:cs typeface="Times New Roman" panose="02020603050405020304" pitchFamily="18" charset="0"/>
              </a:rPr>
              <a:t>Introduction</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5561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421788" y="231821"/>
            <a:ext cx="8915399" cy="978113"/>
          </a:xfrm>
        </p:spPr>
        <p:txBody>
          <a:bodyPr>
            <a:normAutofit/>
          </a:bodyPr>
          <a:lstStyle/>
          <a:p>
            <a:r>
              <a:rPr lang="en-US" sz="4000" b="1" dirty="0" smtClean="0">
                <a:latin typeface="Times New Roman" panose="02020603050405020304" pitchFamily="18" charset="0"/>
                <a:cs typeface="Times New Roman" panose="02020603050405020304" pitchFamily="18" charset="0"/>
              </a:rPr>
              <a:t>Literature Review</a:t>
            </a:r>
            <a:endParaRPr lang="en-US" sz="4000" b="1" dirty="0">
              <a:latin typeface="Times New Roman" panose="02020603050405020304" pitchFamily="18" charset="0"/>
              <a:cs typeface="Times New Roman" panose="02020603050405020304" pitchFamily="18" charset="0"/>
            </a:endParaRPr>
          </a:p>
        </p:txBody>
      </p:sp>
      <p:sp>
        <p:nvSpPr>
          <p:cNvPr id="2" name="Subtitle 1"/>
          <p:cNvSpPr>
            <a:spLocks noGrp="1"/>
          </p:cNvSpPr>
          <p:nvPr>
            <p:ph type="subTitle" idx="1"/>
          </p:nvPr>
        </p:nvSpPr>
        <p:spPr>
          <a:xfrm>
            <a:off x="2421788" y="1815239"/>
            <a:ext cx="8915399" cy="4843138"/>
          </a:xfrm>
        </p:spPr>
        <p:txBody>
          <a:bodyPr/>
          <a:lstStyle/>
          <a:p>
            <a:pPr>
              <a:lnSpc>
                <a:spcPct val="150000"/>
              </a:lnSpc>
            </a:pPr>
            <a:r>
              <a:rPr lang="en-US" dirty="0">
                <a:solidFill>
                  <a:schemeClr val="tx1"/>
                </a:solidFill>
                <a:latin typeface="Times New Roman" panose="02020603050405020304" pitchFamily="18" charset="0"/>
                <a:cs typeface="Times New Roman" panose="02020603050405020304" pitchFamily="18" charset="0"/>
              </a:rPr>
              <a:t>Existing system is a manual entry for the students. Here the attendance will be carried out in the hand written registers. It will be a tedious job to maintain the record for the user. The human effort is more here. The retrieval of the information is not as easy as the records are maintained in the hand written registers.</a:t>
            </a:r>
          </a:p>
          <a:p>
            <a:pPr>
              <a:lnSpc>
                <a:spcPct val="150000"/>
              </a:lnSpc>
            </a:pPr>
            <a:r>
              <a:rPr lang="en-US" dirty="0">
                <a:solidFill>
                  <a:schemeClr val="tx1"/>
                </a:solidFill>
                <a:latin typeface="Times New Roman" panose="02020603050405020304" pitchFamily="18" charset="0"/>
                <a:cs typeface="Times New Roman" panose="02020603050405020304" pitchFamily="18" charset="0"/>
              </a:rPr>
              <a:t>This application requires correct feed on input into the respective field. Suppose the wrong inputs are entered, the application resist to work. so the user find it difficult to use.</a:t>
            </a:r>
          </a:p>
          <a:p>
            <a:pPr>
              <a:lnSpc>
                <a:spcPct val="150000"/>
              </a:lnSpc>
            </a:pPr>
            <a:r>
              <a:rPr lang="en-US" dirty="0">
                <a:solidFill>
                  <a:schemeClr val="tx1"/>
                </a:solidFill>
                <a:latin typeface="Times New Roman" panose="02020603050405020304" pitchFamily="18" charset="0"/>
                <a:cs typeface="Times New Roman" panose="02020603050405020304" pitchFamily="18" charset="0"/>
              </a:rPr>
              <a:t>There are some others project on this work. But there are some issued on those work. In them anyone can login or signup. But it is a major problem.</a:t>
            </a:r>
          </a:p>
          <a:p>
            <a:pPr>
              <a:lnSpc>
                <a:spcPct val="150000"/>
              </a:lnSpc>
            </a:pPr>
            <a:r>
              <a:rPr lang="en-US" dirty="0">
                <a:solidFill>
                  <a:schemeClr val="tx1"/>
                </a:solidFill>
                <a:latin typeface="Times New Roman" panose="02020603050405020304" pitchFamily="18" charset="0"/>
                <a:cs typeface="Times New Roman" panose="02020603050405020304" pitchFamily="18" charset="0"/>
              </a:rPr>
              <a:t>To overcome the drawbacks of the existing system, the proposed system has been evolved.</a:t>
            </a:r>
          </a:p>
        </p:txBody>
      </p:sp>
    </p:spTree>
    <p:extLst>
      <p:ext uri="{BB962C8B-B14F-4D97-AF65-F5344CB8AC3E}">
        <p14:creationId xmlns:p14="http://schemas.microsoft.com/office/powerpoint/2010/main" val="417662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142231" y="0"/>
            <a:ext cx="9362381" cy="1313645"/>
          </a:xfrm>
        </p:spPr>
        <p:txBody>
          <a:bodyPr>
            <a:normAutofit/>
          </a:bodyPr>
          <a:lstStyle/>
          <a:p>
            <a:r>
              <a:rPr lang="en-US" sz="4000" b="1" dirty="0" smtClean="0"/>
              <a:t>Overall Description Of Project</a:t>
            </a:r>
            <a:endParaRPr lang="en-US" sz="4000" b="1" dirty="0"/>
          </a:p>
        </p:txBody>
      </p:sp>
      <p:sp>
        <p:nvSpPr>
          <p:cNvPr id="6" name="Rectangle 5"/>
          <p:cNvSpPr/>
          <p:nvPr/>
        </p:nvSpPr>
        <p:spPr>
          <a:xfrm>
            <a:off x="3048000" y="1847798"/>
            <a:ext cx="8456612" cy="3685624"/>
          </a:xfrm>
          <a:prstGeom prst="rect">
            <a:avLst/>
          </a:prstGeom>
        </p:spPr>
        <p:txBody>
          <a:bodyPr wrap="square">
            <a:spAutoFit/>
          </a:bodyPr>
          <a:lstStyle/>
          <a:p>
            <a:pPr marL="6350">
              <a:lnSpc>
                <a:spcPct val="150000"/>
              </a:lnSpc>
              <a:spcBef>
                <a:spcPts val="785"/>
              </a:spcBef>
            </a:pPr>
            <a:r>
              <a:rPr lang="en-US" b="1" dirty="0">
                <a:solidFill>
                  <a:srgbClr val="000000"/>
                </a:solidFill>
                <a:latin typeface="Times New Roman" panose="02020603050405020304" pitchFamily="18" charset="0"/>
              </a:rPr>
              <a:t>Our system has two types of accessing modes:-</a:t>
            </a:r>
          </a:p>
          <a:p>
            <a:pPr marL="1020445" marR="0" algn="just">
              <a:lnSpc>
                <a:spcPct val="150000"/>
              </a:lnSpc>
              <a:spcBef>
                <a:spcPts val="685"/>
              </a:spcBef>
              <a:spcAft>
                <a:spcPts val="0"/>
              </a:spcAft>
            </a:pPr>
            <a:r>
              <a:rPr lang="en-US" spc="-50" dirty="0" smtClean="0">
                <a:solidFill>
                  <a:srgbClr val="000000"/>
                </a:solidFill>
                <a:latin typeface="Times New Roman" panose="02020603050405020304" pitchFamily="18" charset="0"/>
              </a:rPr>
              <a:t> </a:t>
            </a:r>
            <a:r>
              <a:rPr lang="en-US" spc="-50" dirty="0" err="1" smtClean="0">
                <a:solidFill>
                  <a:srgbClr val="000000"/>
                </a:solidFill>
                <a:latin typeface="Times New Roman" panose="02020603050405020304" pitchFamily="18" charset="0"/>
              </a:rPr>
              <a:t>i</a:t>
            </a:r>
            <a:r>
              <a:rPr lang="en-US" spc="-50"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rPr>
              <a:t>Teacher</a:t>
            </a:r>
          </a:p>
          <a:p>
            <a:pPr>
              <a:lnSpc>
                <a:spcPct val="150000"/>
              </a:lnSpc>
            </a:pPr>
            <a:r>
              <a:rPr lang="en-US" dirty="0">
                <a:solidFill>
                  <a:srgbClr val="222222"/>
                </a:solidFill>
                <a:latin typeface="Times New Roman" panose="02020603050405020304" pitchFamily="18" charset="0"/>
              </a:rPr>
              <a:t>                   </a:t>
            </a:r>
            <a:r>
              <a:rPr lang="en-US" dirty="0" smtClean="0">
                <a:solidFill>
                  <a:srgbClr val="222222"/>
                </a:solidFill>
                <a:latin typeface="Times New Roman" panose="02020603050405020304" pitchFamily="18" charset="0"/>
              </a:rPr>
              <a:t>ii</a:t>
            </a:r>
            <a:r>
              <a:rPr lang="en-US" dirty="0">
                <a:solidFill>
                  <a:srgbClr val="222222"/>
                </a:solidFill>
                <a:latin typeface="Times New Roman" panose="02020603050405020304" pitchFamily="18" charset="0"/>
              </a:rPr>
              <a:t>. </a:t>
            </a:r>
            <a:r>
              <a:rPr lang="en-US" dirty="0" smtClean="0">
                <a:solidFill>
                  <a:srgbClr val="222222"/>
                </a:solidFill>
                <a:latin typeface="Times New Roman" panose="02020603050405020304" pitchFamily="18" charset="0"/>
              </a:rPr>
              <a:t>    Student</a:t>
            </a:r>
            <a:endParaRPr lang="en-US" dirty="0">
              <a:solidFill>
                <a:srgbClr val="222222"/>
              </a:solidFill>
              <a:latin typeface="Times New Roman" panose="02020603050405020304" pitchFamily="18" charset="0"/>
            </a:endParaRPr>
          </a:p>
          <a:p>
            <a:pPr marR="132715" algn="just">
              <a:lnSpc>
                <a:spcPct val="150000"/>
              </a:lnSpc>
              <a:spcBef>
                <a:spcPts val="660"/>
              </a:spcBef>
            </a:pPr>
            <a:r>
              <a:rPr lang="en-US" b="1" dirty="0">
                <a:solidFill>
                  <a:srgbClr val="222222"/>
                </a:solidFill>
                <a:latin typeface="Times New Roman" panose="02020603050405020304" pitchFamily="18" charset="0"/>
              </a:rPr>
              <a:t>(</a:t>
            </a:r>
            <a:r>
              <a:rPr lang="en-US" b="1" dirty="0" err="1">
                <a:solidFill>
                  <a:srgbClr val="222222"/>
                </a:solidFill>
                <a:latin typeface="Times New Roman" panose="02020603050405020304" pitchFamily="18" charset="0"/>
              </a:rPr>
              <a:t>i</a:t>
            </a:r>
            <a:r>
              <a:rPr lang="en-US" b="1" dirty="0">
                <a:solidFill>
                  <a:srgbClr val="222222"/>
                </a:solidFill>
                <a:latin typeface="Times New Roman" panose="02020603050405020304" pitchFamily="18" charset="0"/>
              </a:rPr>
              <a:t>) Teacher</a:t>
            </a:r>
            <a:r>
              <a:rPr lang="en-US" dirty="0">
                <a:solidFill>
                  <a:srgbClr val="222222"/>
                </a:solidFill>
                <a:latin typeface="Times New Roman" panose="02020603050405020304" pitchFamily="18" charset="0"/>
              </a:rPr>
              <a:t>: Teacher have rights to manage student details, add a new student, provide register number for all students, assign each student a course etc., Teacher can update his profile, and also can give help to the  students.</a:t>
            </a:r>
          </a:p>
          <a:p>
            <a:pPr marR="132715" algn="just">
              <a:lnSpc>
                <a:spcPct val="150000"/>
              </a:lnSpc>
              <a:spcBef>
                <a:spcPts val="660"/>
              </a:spcBef>
            </a:pPr>
            <a:r>
              <a:rPr lang="en-US" dirty="0">
                <a:solidFill>
                  <a:srgbClr val="222222"/>
                </a:solidFill>
                <a:latin typeface="Times New Roman" panose="02020603050405020304" pitchFamily="18" charset="0"/>
              </a:rPr>
              <a:t> </a:t>
            </a:r>
          </a:p>
          <a:p>
            <a:pPr marL="6350" marR="0" algn="just">
              <a:lnSpc>
                <a:spcPct val="150000"/>
              </a:lnSpc>
              <a:spcBef>
                <a:spcPts val="0"/>
              </a:spcBef>
              <a:spcAft>
                <a:spcPts val="0"/>
              </a:spcAft>
            </a:pPr>
            <a:r>
              <a:rPr lang="en-US" b="1" dirty="0">
                <a:solidFill>
                  <a:srgbClr val="000000"/>
                </a:solidFill>
                <a:latin typeface="Times New Roman" panose="02020603050405020304" pitchFamily="18" charset="0"/>
              </a:rPr>
              <a:t>(ii) Student:</a:t>
            </a:r>
            <a:r>
              <a:rPr lang="en-US" dirty="0">
                <a:solidFill>
                  <a:srgbClr val="000000"/>
                </a:solidFill>
                <a:latin typeface="Times New Roman" panose="02020603050405020304" pitchFamily="18" charset="0"/>
              </a:rPr>
              <a:t> Student </a:t>
            </a:r>
            <a:r>
              <a:rPr lang="en-US" spc="-15" dirty="0">
                <a:solidFill>
                  <a:srgbClr val="000000"/>
                </a:solidFill>
                <a:latin typeface="Times New Roman" panose="02020603050405020304" pitchFamily="18" charset="0"/>
              </a:rPr>
              <a:t>can </a:t>
            </a:r>
            <a:r>
              <a:rPr lang="en-US" dirty="0">
                <a:solidFill>
                  <a:srgbClr val="000000"/>
                </a:solidFill>
                <a:latin typeface="Times New Roman" panose="02020603050405020304" pitchFamily="18" charset="0"/>
              </a:rPr>
              <a:t>see profile, Attendance Details</a:t>
            </a:r>
            <a:r>
              <a:rPr lang="en-US" spc="65"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rPr>
              <a:t>etc.</a:t>
            </a:r>
            <a:r>
              <a:rPr lang="en-US" spc="20"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rPr>
              <a:t>student.</a:t>
            </a:r>
            <a:endParaRPr lang="en-US"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991534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1138" y="402465"/>
            <a:ext cx="8915399" cy="692239"/>
          </a:xfrm>
        </p:spPr>
        <p:txBody>
          <a:bodyPr>
            <a:noAutofit/>
          </a:bodyPr>
          <a:lstStyle/>
          <a:p>
            <a:r>
              <a:rPr lang="en-US" sz="4000" b="1" dirty="0" smtClean="0">
                <a:latin typeface="Times New Roman" panose="02020603050405020304" pitchFamily="18" charset="0"/>
                <a:cs typeface="Times New Roman" panose="02020603050405020304" pitchFamily="18" charset="0"/>
              </a:rPr>
              <a:t>Methodology And Design</a:t>
            </a:r>
            <a:endParaRPr lang="en-US" sz="4000" b="1" dirty="0">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1"/>
          </p:nvPr>
        </p:nvSpPr>
        <p:spPr>
          <a:xfrm>
            <a:off x="4443770" y="5888582"/>
            <a:ext cx="8915399" cy="1126283"/>
          </a:xfrm>
        </p:spPr>
        <p:txBody>
          <a:bodyPr/>
          <a:lstStyle/>
          <a:p>
            <a:r>
              <a:rPr lang="en-US" dirty="0" smtClean="0">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Figure: Zero Level DFD</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820" y="1510323"/>
            <a:ext cx="7280036" cy="4178293"/>
          </a:xfrm>
          <a:prstGeom prst="rect">
            <a:avLst/>
          </a:prstGeom>
        </p:spPr>
      </p:pic>
    </p:spTree>
    <p:extLst>
      <p:ext uri="{BB962C8B-B14F-4D97-AF65-F5344CB8AC3E}">
        <p14:creationId xmlns:p14="http://schemas.microsoft.com/office/powerpoint/2010/main" val="3387110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09686" y="5474140"/>
            <a:ext cx="8915399" cy="1126283"/>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Figure: E-R Diagram</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825" y="555074"/>
            <a:ext cx="7976761" cy="4620270"/>
          </a:xfrm>
          <a:prstGeom prst="rect">
            <a:avLst/>
          </a:prstGeom>
        </p:spPr>
      </p:pic>
    </p:spTree>
    <p:extLst>
      <p:ext uri="{BB962C8B-B14F-4D97-AF65-F5344CB8AC3E}">
        <p14:creationId xmlns:p14="http://schemas.microsoft.com/office/powerpoint/2010/main" val="3449862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3276600" y="269875"/>
            <a:ext cx="8915400" cy="1125538"/>
          </a:xfrm>
        </p:spPr>
        <p:txBody>
          <a:bodyPr>
            <a:normAutofit/>
          </a:bodyPr>
          <a:lstStyle/>
          <a:p>
            <a:pPr marL="0" indent="0">
              <a:buNone/>
            </a:pPr>
            <a:r>
              <a:rPr lang="en-US" sz="4000" b="1" dirty="0" smtClean="0">
                <a:latin typeface="Times New Roman" panose="02020603050405020304" pitchFamily="18" charset="0"/>
                <a:cs typeface="Times New Roman" panose="02020603050405020304" pitchFamily="18" charset="0"/>
              </a:rPr>
              <a:t>Implementation and Results</a:t>
            </a:r>
            <a:endParaRPr lang="en-US" sz="4000" b="1" dirty="0">
              <a:latin typeface="Times New Roman" panose="02020603050405020304" pitchFamily="18" charset="0"/>
              <a:cs typeface="Times New Roman" panose="02020603050405020304" pitchFamily="18" charset="0"/>
            </a:endParaRPr>
          </a:p>
        </p:txBody>
      </p:sp>
      <p:sp>
        <p:nvSpPr>
          <p:cNvPr id="6" name="Title 5"/>
          <p:cNvSpPr>
            <a:spLocks noGrp="1"/>
          </p:cNvSpPr>
          <p:nvPr>
            <p:ph type="title" idx="4294967295"/>
          </p:nvPr>
        </p:nvSpPr>
        <p:spPr>
          <a:xfrm>
            <a:off x="3279775" y="6078538"/>
            <a:ext cx="8912225" cy="1281112"/>
          </a:xfrm>
        </p:spPr>
        <p:txBody>
          <a:bodyPr>
            <a:normAutofit/>
          </a:bodyPr>
          <a:lstStyle/>
          <a:p>
            <a:r>
              <a:rPr lang="en-US" sz="1800" dirty="0" smtClean="0">
                <a:latin typeface="Times New Roman" panose="02020603050405020304" pitchFamily="18" charset="0"/>
                <a:cs typeface="Times New Roman" panose="02020603050405020304" pitchFamily="18" charset="0"/>
              </a:rPr>
              <a:t>                                                          Figure</a:t>
            </a:r>
            <a:r>
              <a:rPr lang="en-US" sz="1800" dirty="0" smtClean="0">
                <a:latin typeface="Times New Roman" panose="02020603050405020304" pitchFamily="18" charset="0"/>
                <a:cs typeface="Times New Roman" panose="02020603050405020304" pitchFamily="18" charset="0"/>
              </a:rPr>
              <a:t>: Homepage</a:t>
            </a: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7594" y="1058434"/>
            <a:ext cx="8920788" cy="5007516"/>
          </a:xfrm>
          <a:prstGeom prst="rect">
            <a:avLst/>
          </a:prstGeom>
        </p:spPr>
      </p:pic>
    </p:spTree>
    <p:extLst>
      <p:ext uri="{BB962C8B-B14F-4D97-AF65-F5344CB8AC3E}">
        <p14:creationId xmlns:p14="http://schemas.microsoft.com/office/powerpoint/2010/main" val="2054925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949757" y="5415051"/>
            <a:ext cx="8911687" cy="1280890"/>
          </a:xfrm>
        </p:spPr>
        <p:txBody>
          <a:bodyPr>
            <a:normAutofit/>
          </a:bodyPr>
          <a:lstStyle/>
          <a:p>
            <a:r>
              <a:rPr lang="en-US" sz="1800" dirty="0" smtClean="0">
                <a:latin typeface="Times New Roman" panose="02020603050405020304" pitchFamily="18" charset="0"/>
                <a:cs typeface="Times New Roman" panose="02020603050405020304" pitchFamily="18" charset="0"/>
              </a:rPr>
              <a:t>Figure: Student Dashboard</a:t>
            </a:r>
            <a:endParaRPr lang="en-US"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8350" y="1159099"/>
            <a:ext cx="8718997" cy="3921359"/>
          </a:xfrm>
          <a:prstGeom prst="rect">
            <a:avLst/>
          </a:prstGeom>
        </p:spPr>
      </p:pic>
    </p:spTree>
    <p:extLst>
      <p:ext uri="{BB962C8B-B14F-4D97-AF65-F5344CB8AC3E}">
        <p14:creationId xmlns:p14="http://schemas.microsoft.com/office/powerpoint/2010/main" val="34712924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496</TotalTime>
  <Words>377</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Bell MT</vt:lpstr>
      <vt:lpstr>Century Gothic</vt:lpstr>
      <vt:lpstr>Times New Roman</vt:lpstr>
      <vt:lpstr>Wingdings 3</vt:lpstr>
      <vt:lpstr>Wisp</vt:lpstr>
      <vt:lpstr>PowerPoint Presentation</vt:lpstr>
      <vt:lpstr>                              </vt:lpstr>
      <vt:lpstr>Introduction</vt:lpstr>
      <vt:lpstr>Literature Review</vt:lpstr>
      <vt:lpstr>Overall Description Of Project</vt:lpstr>
      <vt:lpstr>Methodology And Design</vt:lpstr>
      <vt:lpstr>PowerPoint Presentation</vt:lpstr>
      <vt:lpstr>                                                          Figure: Homepage</vt:lpstr>
      <vt:lpstr>Figure: Student Dashboard</vt:lpstr>
      <vt:lpstr>PowerPoint Presentation</vt:lpstr>
      <vt:lpstr>Figure: Teacher Homepage</vt:lpstr>
      <vt:lpstr>Figure: Attendance Page</vt:lpstr>
      <vt:lpstr>Figure: Class Updating Page</vt:lpstr>
      <vt:lpstr>Figure: Teacher Information Updating Page</vt:lpstr>
      <vt:lpstr>Figure: Student Statistics Page </vt:lpstr>
      <vt:lpstr>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12</cp:revision>
  <dcterms:created xsi:type="dcterms:W3CDTF">2020-09-14T11:44:01Z</dcterms:created>
  <dcterms:modified xsi:type="dcterms:W3CDTF">2020-09-15T03:10:39Z</dcterms:modified>
</cp:coreProperties>
</file>