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84" r:id="rId5"/>
    <p:sldId id="259" r:id="rId6"/>
    <p:sldId id="260" r:id="rId7"/>
    <p:sldId id="261" r:id="rId8"/>
    <p:sldId id="262" r:id="rId9"/>
    <p:sldId id="276" r:id="rId10"/>
    <p:sldId id="278" r:id="rId11"/>
    <p:sldId id="263" r:id="rId12"/>
    <p:sldId id="279" r:id="rId13"/>
    <p:sldId id="264" r:id="rId14"/>
    <p:sldId id="282" r:id="rId15"/>
    <p:sldId id="283" r:id="rId16"/>
    <p:sldId id="265" r:id="rId17"/>
    <p:sldId id="281" r:id="rId18"/>
    <p:sldId id="266" r:id="rId19"/>
    <p:sldId id="270" r:id="rId20"/>
    <p:sldId id="285" r:id="rId21"/>
    <p:sldId id="271" r:id="rId22"/>
    <p:sldId id="272" r:id="rId23"/>
    <p:sldId id="267" r:id="rId24"/>
    <p:sldId id="268" r:id="rId25"/>
    <p:sldId id="26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91" d="100"/>
          <a:sy n="91" d="100"/>
        </p:scale>
        <p:origin x="86"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52DFA-9C3A-4470-9431-AD9C869D81C2}" type="datetimeFigureOut">
              <a:rPr lang="en-IN" smtClean="0"/>
              <a:t>27-07-2022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D61E83-9061-4FCF-A5E4-D8AA6A8A93E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8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52DFA-9C3A-4470-9431-AD9C869D81C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61E83-9061-4FCF-A5E4-D8AA6A8A93E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512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52DFA-9C3A-4470-9431-AD9C869D81C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61E83-9061-4FCF-A5E4-D8AA6A8A93E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49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52DFA-9C3A-4470-9431-AD9C869D81C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61E83-9061-4FCF-A5E4-D8AA6A8A93E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798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52DFA-9C3A-4470-9431-AD9C869D81C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61E83-9061-4FCF-A5E4-D8AA6A8A93E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323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52DFA-9C3A-4470-9431-AD9C869D81C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61E83-9061-4FCF-A5E4-D8AA6A8A93E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93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52DFA-9C3A-4470-9431-AD9C869D81C2}"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61E83-9061-4FCF-A5E4-D8AA6A8A93E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56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52DFA-9C3A-4470-9431-AD9C869D81C2}"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61E83-9061-4FCF-A5E4-D8AA6A8A93E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00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2DFA-9C3A-4470-9431-AD9C869D81C2}"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61E83-9061-4FCF-A5E4-D8AA6A8A93EF}" type="slidenum">
              <a:rPr lang="en-IN" smtClean="0"/>
              <a:t>‹#›</a:t>
            </a:fld>
            <a:endParaRPr lang="en-IN"/>
          </a:p>
        </p:txBody>
      </p:sp>
    </p:spTree>
    <p:extLst>
      <p:ext uri="{BB962C8B-B14F-4D97-AF65-F5344CB8AC3E}">
        <p14:creationId xmlns:p14="http://schemas.microsoft.com/office/powerpoint/2010/main" val="274132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52DFA-9C3A-4470-9431-AD9C869D81C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61E83-9061-4FCF-A5E4-D8AA6A8A93E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2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F52DFA-9C3A-4470-9431-AD9C869D81C2}" type="datetimeFigureOut">
              <a:rPr lang="en-IN" smtClean="0"/>
              <a:t>27-07-2022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D61E83-9061-4FCF-A5E4-D8AA6A8A93E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50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F52DFA-9C3A-4470-9431-AD9C869D81C2}" type="datetimeFigureOut">
              <a:rPr lang="en-IN" smtClean="0"/>
              <a:t>27-07-2022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D61E83-9061-4FCF-A5E4-D8AA6A8A93E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3973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C:\Users\Helan\Desktop\_achievement_and_students" TargetMode="External"/><Relationship Id="rId2" Type="http://schemas.openxmlformats.org/officeDocument/2006/relationships/hyperlink" Target="https://www.frontiersin.org/articles/10.3389/fcomm.2021.641214/full" TargetMode="External"/><Relationship Id="rId1" Type="http://schemas.openxmlformats.org/officeDocument/2006/relationships/slideLayout" Target="../slideLayouts/slideLayout2.xml"/><Relationship Id="rId6" Type="http://schemas.openxmlformats.org/officeDocument/2006/relationships/hyperlink" Target="https://www.slideshare.net/susheel2658/srs-for-virtual-eucation" TargetMode="External"/><Relationship Id="rId5" Type="http://schemas.openxmlformats.org/officeDocument/2006/relationships/hyperlink" Target="http://en.wikipedia.org/wiki/History_of_virtual_learning_environments/" TargetMode="External"/><Relationship Id="rId4" Type="http://schemas.openxmlformats.org/officeDocument/2006/relationships/hyperlink" Target="https://fdocuments.in/document/srs-for-virtual-euca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3242-914E-769D-5E8D-F910599F0F2E}"/>
              </a:ext>
            </a:extLst>
          </p:cNvPr>
          <p:cNvSpPr>
            <a:spLocks noGrp="1"/>
          </p:cNvSpPr>
          <p:nvPr>
            <p:ph type="ctrTitle"/>
          </p:nvPr>
        </p:nvSpPr>
        <p:spPr>
          <a:xfrm>
            <a:off x="2417779" y="173124"/>
            <a:ext cx="8637073" cy="2541431"/>
          </a:xfrm>
        </p:spPr>
        <p:txBody>
          <a:bodyPr/>
          <a:lstStyle/>
          <a:p>
            <a:r>
              <a:rPr lang="en-IN" dirty="0"/>
              <a:t>LEARNWORDS</a:t>
            </a:r>
          </a:p>
        </p:txBody>
      </p:sp>
      <p:sp>
        <p:nvSpPr>
          <p:cNvPr id="3" name="Subtitle 2">
            <a:extLst>
              <a:ext uri="{FF2B5EF4-FFF2-40B4-BE49-F238E27FC236}">
                <a16:creationId xmlns:a16="http://schemas.microsoft.com/office/drawing/2014/main" id="{3CB461AC-BC02-A7B1-BE84-08BFFAF9ACCA}"/>
              </a:ext>
            </a:extLst>
          </p:cNvPr>
          <p:cNvSpPr>
            <a:spLocks noGrp="1"/>
          </p:cNvSpPr>
          <p:nvPr>
            <p:ph type="subTitle" idx="1"/>
          </p:nvPr>
        </p:nvSpPr>
        <p:spPr>
          <a:xfrm>
            <a:off x="2560393" y="2781667"/>
            <a:ext cx="8637072" cy="977621"/>
          </a:xfrm>
        </p:spPr>
        <p:txBody>
          <a:bodyPr>
            <a:normAutofit/>
          </a:bodyPr>
          <a:lstStyle/>
          <a:p>
            <a:r>
              <a:rPr lang="en-IN" sz="2400" dirty="0"/>
              <a:t>A VIRTUAL CLASSROOM PLATFORM</a:t>
            </a:r>
          </a:p>
        </p:txBody>
      </p:sp>
      <p:sp>
        <p:nvSpPr>
          <p:cNvPr id="4" name="TextBox 3">
            <a:extLst>
              <a:ext uri="{FF2B5EF4-FFF2-40B4-BE49-F238E27FC236}">
                <a16:creationId xmlns:a16="http://schemas.microsoft.com/office/drawing/2014/main" id="{20FE9303-A39A-8C71-381D-0DEFF42B9957}"/>
              </a:ext>
            </a:extLst>
          </p:cNvPr>
          <p:cNvSpPr txBox="1"/>
          <p:nvPr/>
        </p:nvSpPr>
        <p:spPr>
          <a:xfrm>
            <a:off x="6096000" y="3624044"/>
            <a:ext cx="5615031" cy="2554545"/>
          </a:xfrm>
          <a:prstGeom prst="rect">
            <a:avLst/>
          </a:prstGeom>
          <a:noFill/>
        </p:spPr>
        <p:txBody>
          <a:bodyPr wrap="square" rtlCol="0">
            <a:spAutoFit/>
          </a:bodyPr>
          <a:lstStyle/>
          <a:p>
            <a:r>
              <a:rPr lang="en-IN" sz="2000" dirty="0"/>
              <a:t>GUIDED BY,</a:t>
            </a:r>
          </a:p>
          <a:p>
            <a:r>
              <a:rPr lang="en-IN" sz="2000" b="1" dirty="0"/>
              <a:t>MS. ROSE MARY THOMAS</a:t>
            </a:r>
          </a:p>
          <a:p>
            <a:endParaRPr lang="en-IN" sz="2000" dirty="0"/>
          </a:p>
          <a:p>
            <a:endParaRPr lang="en-IN" sz="2000" dirty="0"/>
          </a:p>
          <a:p>
            <a:r>
              <a:rPr lang="en-IN" sz="2000" b="1" dirty="0"/>
              <a:t>ASHISH S KOSHY</a:t>
            </a:r>
          </a:p>
          <a:p>
            <a:r>
              <a:rPr lang="en-IN" sz="2000" b="1" dirty="0"/>
              <a:t>HELAN MARIYAM AIPE</a:t>
            </a:r>
          </a:p>
          <a:p>
            <a:r>
              <a:rPr lang="en-IN" sz="2000" b="1" dirty="0"/>
              <a:t>SOJU MATHEW</a:t>
            </a:r>
          </a:p>
          <a:p>
            <a:r>
              <a:rPr lang="en-IN" sz="2000" b="1" dirty="0"/>
              <a:t>SWATHISH KRISHNA</a:t>
            </a:r>
          </a:p>
        </p:txBody>
      </p:sp>
    </p:spTree>
    <p:extLst>
      <p:ext uri="{BB962C8B-B14F-4D97-AF65-F5344CB8AC3E}">
        <p14:creationId xmlns:p14="http://schemas.microsoft.com/office/powerpoint/2010/main" val="270219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165-522D-44C9-607A-4CBCDDFC1F05}"/>
              </a:ext>
            </a:extLst>
          </p:cNvPr>
          <p:cNvSpPr>
            <a:spLocks noGrp="1"/>
          </p:cNvSpPr>
          <p:nvPr>
            <p:ph type="title"/>
          </p:nvPr>
        </p:nvSpPr>
        <p:spPr/>
        <p:txBody>
          <a:bodyPr>
            <a:normAutofit fontScale="90000"/>
          </a:bodyPr>
          <a:lstStyle/>
          <a:p>
            <a:r>
              <a:rPr lang="en-US" sz="3200" b="1" dirty="0">
                <a:latin typeface="Times New Roman" panose="02020603050405020304" pitchFamily="18" charset="0"/>
                <a:cs typeface="Times New Roman" panose="02020603050405020304" pitchFamily="18" charset="0"/>
              </a:rPr>
              <a:t>FIRST INTERNATIONAL CONFERENCE ON FUTURE GENERATION COMMUNICATION TECHNOLOGIES</a:t>
            </a:r>
            <a:br>
              <a:rPr lang="en-IN" sz="32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B8D0E368-20AF-211B-2259-262ECFE646CC}"/>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It connects the advantage of existing offline approaches like a white board with advantages of life streaming systems with many participants.</a:t>
            </a:r>
          </a:p>
          <a:p>
            <a:pPr marL="0" indent="0" algn="just">
              <a:buNone/>
            </a:pPr>
            <a:r>
              <a:rPr lang="en-US" dirty="0">
                <a:latin typeface="Times New Roman" panose="02020603050405020304" pitchFamily="18" charset="0"/>
                <a:cs typeface="Times New Roman" panose="02020603050405020304" pitchFamily="18" charset="0"/>
              </a:rPr>
              <a:t>The model of this basic virtual classroom is basis up on 4 main technologies itself. They are:</a:t>
            </a:r>
          </a:p>
          <a:p>
            <a:pPr algn="just"/>
            <a:r>
              <a:rPr lang="en-US" dirty="0">
                <a:latin typeface="Times New Roman" panose="02020603050405020304" pitchFamily="18" charset="0"/>
                <a:cs typeface="Times New Roman" panose="02020603050405020304" pitchFamily="18" charset="0"/>
              </a:rPr>
              <a:t>The flash media server architecture</a:t>
            </a:r>
          </a:p>
          <a:p>
            <a:pPr algn="just"/>
            <a:r>
              <a:rPr lang="en-US" dirty="0">
                <a:latin typeface="Times New Roman" panose="02020603050405020304" pitchFamily="18" charset="0"/>
                <a:cs typeface="Times New Roman" panose="02020603050405020304" pitchFamily="18" charset="0"/>
              </a:rPr>
              <a:t> The RTMP protocol</a:t>
            </a:r>
          </a:p>
          <a:p>
            <a:pPr algn="just"/>
            <a:r>
              <a:rPr lang="en-US" dirty="0">
                <a:latin typeface="Times New Roman" panose="02020603050405020304" pitchFamily="18" charset="0"/>
                <a:cs typeface="Times New Roman" panose="02020603050405020304" pitchFamily="18" charset="0"/>
              </a:rPr>
              <a:t>The client server connection flows &amp;</a:t>
            </a:r>
          </a:p>
          <a:p>
            <a:pPr algn="just"/>
            <a:r>
              <a:rPr lang="en-US" dirty="0">
                <a:latin typeface="Times New Roman" panose="02020603050405020304" pitchFamily="18" charset="0"/>
                <a:cs typeface="Times New Roman" panose="02020603050405020304" pitchFamily="18" charset="0"/>
              </a:rPr>
              <a:t>The shared objects.</a:t>
            </a:r>
          </a:p>
          <a:p>
            <a:pPr algn="just"/>
            <a:endParaRPr lang="en-IN" dirty="0"/>
          </a:p>
        </p:txBody>
      </p:sp>
    </p:spTree>
    <p:extLst>
      <p:ext uri="{BB962C8B-B14F-4D97-AF65-F5344CB8AC3E}">
        <p14:creationId xmlns:p14="http://schemas.microsoft.com/office/powerpoint/2010/main" val="65884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METHADOLOGY</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Learnwords can be used and implemented by the respective students who has a username and password, stored in database.</a:t>
            </a:r>
          </a:p>
          <a:p>
            <a:pPr algn="just"/>
            <a:r>
              <a:rPr lang="en-US" sz="2000" dirty="0">
                <a:latin typeface="Times New Roman" panose="02020603050405020304" pitchFamily="18" charset="0"/>
                <a:cs typeface="Times New Roman" panose="02020603050405020304" pitchFamily="18" charset="0"/>
              </a:rPr>
              <a:t>After logging in, the student can access the facilities provided by the faculty.</a:t>
            </a:r>
          </a:p>
          <a:p>
            <a:pPr algn="just"/>
            <a:r>
              <a:rPr lang="en-US" sz="2000" dirty="0">
                <a:latin typeface="Times New Roman" panose="02020603050405020304" pitchFamily="18" charset="0"/>
                <a:cs typeface="Times New Roman" panose="02020603050405020304" pitchFamily="18" charset="0"/>
              </a:rPr>
              <a:t>The student can view the document files, hear the attached voice clippings of the respective faculty.</a:t>
            </a:r>
          </a:p>
          <a:p>
            <a:pPr algn="just"/>
            <a:endParaRPr lang="en-US"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56163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E61C9-61F2-01E9-5B26-80A40EC3B349}"/>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If it’s a faculty, he or she can login and attach documents, voice clippings of their respective subject.</a:t>
            </a:r>
          </a:p>
          <a:p>
            <a:pPr algn="just"/>
            <a:r>
              <a:rPr lang="en-US" sz="2000" dirty="0">
                <a:latin typeface="Times New Roman" panose="02020603050405020304" pitchFamily="18" charset="0"/>
                <a:cs typeface="Times New Roman" panose="02020603050405020304" pitchFamily="18" charset="0"/>
              </a:rPr>
              <a:t>This mainly focus on virtual teaching along with question and answer session. </a:t>
            </a:r>
          </a:p>
          <a:p>
            <a:pPr algn="just"/>
            <a:r>
              <a:rPr lang="en-IN" sz="2000" dirty="0">
                <a:latin typeface="Times New Roman" panose="02020603050405020304" pitchFamily="18" charset="0"/>
                <a:cs typeface="Times New Roman" panose="02020603050405020304" pitchFamily="18" charset="0"/>
              </a:rPr>
              <a:t>Student can ask questions and the answer can be uploaded by the respective faculty.</a:t>
            </a:r>
          </a:p>
          <a:p>
            <a:pPr algn="just"/>
            <a:r>
              <a:rPr lang="en-IN" dirty="0">
                <a:latin typeface="Times New Roman" panose="02020603050405020304" pitchFamily="18" charset="0"/>
                <a:cs typeface="Times New Roman" panose="02020603050405020304" pitchFamily="18" charset="0"/>
              </a:rPr>
              <a:t>The answered and unanswered section is separated for easy identification. </a:t>
            </a:r>
            <a:endParaRPr lang="en-IN"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220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LOGIN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PAGE</a:t>
            </a:r>
          </a:p>
        </p:txBody>
      </p:sp>
      <p:pic>
        <p:nvPicPr>
          <p:cNvPr id="4" name="Picture 3">
            <a:extLst>
              <a:ext uri="{FF2B5EF4-FFF2-40B4-BE49-F238E27FC236}">
                <a16:creationId xmlns:a16="http://schemas.microsoft.com/office/drawing/2014/main" id="{5F4451B4-7699-1D03-6697-8ED6AFE18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815" y="2398025"/>
            <a:ext cx="5731510" cy="3068320"/>
          </a:xfrm>
          <a:prstGeom prst="rect">
            <a:avLst/>
          </a:prstGeom>
        </p:spPr>
      </p:pic>
    </p:spTree>
    <p:extLst>
      <p:ext uri="{BB962C8B-B14F-4D97-AF65-F5344CB8AC3E}">
        <p14:creationId xmlns:p14="http://schemas.microsoft.com/office/powerpoint/2010/main" val="387615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1D2FD-EBAB-26BF-0AE6-1A828F8F991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COURSE PAGE</a:t>
            </a:r>
          </a:p>
          <a:p>
            <a:pPr marL="0" indent="0">
              <a:buNone/>
            </a:pPr>
            <a:r>
              <a:rPr lang="en-IN" dirty="0">
                <a:latin typeface="Times New Roman" panose="02020603050405020304" pitchFamily="18" charset="0"/>
                <a:cs typeface="Times New Roman" panose="02020603050405020304" pitchFamily="18" charset="0"/>
              </a:rPr>
              <a:t>Only visible to faculty</a:t>
            </a:r>
          </a:p>
        </p:txBody>
      </p:sp>
      <p:pic>
        <p:nvPicPr>
          <p:cNvPr id="4" name="Picture 3">
            <a:extLst>
              <a:ext uri="{FF2B5EF4-FFF2-40B4-BE49-F238E27FC236}">
                <a16:creationId xmlns:a16="http://schemas.microsoft.com/office/drawing/2014/main" id="{65F10DD5-DF1F-31E7-3FBC-87B00FFB2A6F}"/>
              </a:ext>
            </a:extLst>
          </p:cNvPr>
          <p:cNvPicPr>
            <a:picLocks noChangeAspect="1"/>
          </p:cNvPicPr>
          <p:nvPr/>
        </p:nvPicPr>
        <p:blipFill>
          <a:blip r:embed="rId2"/>
          <a:stretch>
            <a:fillRect/>
          </a:stretch>
        </p:blipFill>
        <p:spPr>
          <a:xfrm>
            <a:off x="4513277" y="1941071"/>
            <a:ext cx="7154949" cy="3821114"/>
          </a:xfrm>
          <a:prstGeom prst="rect">
            <a:avLst/>
          </a:prstGeom>
        </p:spPr>
      </p:pic>
    </p:spTree>
    <p:extLst>
      <p:ext uri="{BB962C8B-B14F-4D97-AF65-F5344CB8AC3E}">
        <p14:creationId xmlns:p14="http://schemas.microsoft.com/office/powerpoint/2010/main" val="312937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1D2FD-EBAB-26BF-0AE6-1A828F8F991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STUDENT PAGE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850CD1-C4E0-76F8-85F5-B4B928DC1BE5}"/>
              </a:ext>
            </a:extLst>
          </p:cNvPr>
          <p:cNvPicPr>
            <a:picLocks noChangeAspect="1"/>
          </p:cNvPicPr>
          <p:nvPr/>
        </p:nvPicPr>
        <p:blipFill>
          <a:blip r:embed="rId2"/>
          <a:stretch>
            <a:fillRect/>
          </a:stretch>
        </p:blipFill>
        <p:spPr>
          <a:xfrm>
            <a:off x="4024809" y="2015732"/>
            <a:ext cx="7307857" cy="3861957"/>
          </a:xfrm>
          <a:prstGeom prst="rect">
            <a:avLst/>
          </a:prstGeom>
        </p:spPr>
      </p:pic>
    </p:spTree>
    <p:extLst>
      <p:ext uri="{BB962C8B-B14F-4D97-AF65-F5344CB8AC3E}">
        <p14:creationId xmlns:p14="http://schemas.microsoft.com/office/powerpoint/2010/main" val="299878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For implementing, we uses languages JAVASCRIPT, HTML/CSS, and MYSQL as database.</a:t>
            </a:r>
          </a:p>
          <a:p>
            <a:pPr algn="just"/>
            <a:r>
              <a:rPr lang="en-IN" dirty="0">
                <a:latin typeface="Times New Roman" panose="02020603050405020304" pitchFamily="18" charset="0"/>
                <a:cs typeface="Times New Roman" panose="02020603050405020304" pitchFamily="18" charset="0"/>
              </a:rPr>
              <a:t>We create a login page for logging of both student and the faculty.</a:t>
            </a:r>
          </a:p>
          <a:p>
            <a:pPr algn="just"/>
            <a:r>
              <a:rPr lang="en-IN" dirty="0">
                <a:latin typeface="Times New Roman" panose="02020603050405020304" pitchFamily="18" charset="0"/>
                <a:cs typeface="Times New Roman" panose="02020603050405020304" pitchFamily="18" charset="0"/>
              </a:rPr>
              <a:t>They can login using username and password.</a:t>
            </a:r>
          </a:p>
          <a:p>
            <a:pPr algn="just"/>
            <a:r>
              <a:rPr lang="en-IN" dirty="0">
                <a:latin typeface="Times New Roman" panose="02020603050405020304" pitchFamily="18" charset="0"/>
                <a:cs typeface="Times New Roman" panose="02020603050405020304" pitchFamily="18" charset="0"/>
              </a:rPr>
              <a:t>If it’s a student, then he or she can join for the course using the course code. </a:t>
            </a:r>
          </a:p>
          <a:p>
            <a:pPr algn="just"/>
            <a:r>
              <a:rPr lang="en-IN" dirty="0">
                <a:latin typeface="Times New Roman" panose="02020603050405020304" pitchFamily="18" charset="0"/>
                <a:cs typeface="Times New Roman" panose="02020603050405020304" pitchFamily="18" charset="0"/>
              </a:rPr>
              <a:t>After joining the course, he or she can view the respective attachments, can ask questions and can view the answered questions.</a:t>
            </a:r>
          </a:p>
        </p:txBody>
      </p:sp>
    </p:spTree>
    <p:extLst>
      <p:ext uri="{BB962C8B-B14F-4D97-AF65-F5344CB8AC3E}">
        <p14:creationId xmlns:p14="http://schemas.microsoft.com/office/powerpoint/2010/main" val="38002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4E87B-6E3B-9945-9A72-7E8B7CB90DAC}"/>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The attachments can be document, voice clipping or image or video clip and can be reached using the link provided.</a:t>
            </a:r>
          </a:p>
          <a:p>
            <a:pPr algn="just"/>
            <a:r>
              <a:rPr lang="en-IN" dirty="0">
                <a:latin typeface="Times New Roman" panose="02020603050405020304" pitchFamily="18" charset="0"/>
                <a:cs typeface="Times New Roman" panose="02020603050405020304" pitchFamily="18" charset="0"/>
              </a:rPr>
              <a:t>If a faculty login, he or she can create the new course for the students.</a:t>
            </a:r>
          </a:p>
          <a:p>
            <a:pPr algn="just"/>
            <a:r>
              <a:rPr lang="en-IN" dirty="0">
                <a:latin typeface="Times New Roman" panose="02020603050405020304" pitchFamily="18" charset="0"/>
                <a:cs typeface="Times New Roman" panose="02020603050405020304" pitchFamily="18" charset="0"/>
              </a:rPr>
              <a:t>After creating a course, she can add attachments (either document, voice clip, video or image) using the menu provided.</a:t>
            </a:r>
          </a:p>
          <a:p>
            <a:pPr algn="just"/>
            <a:r>
              <a:rPr lang="en-IN" dirty="0">
                <a:latin typeface="Times New Roman" panose="02020603050405020304" pitchFamily="18" charset="0"/>
                <a:cs typeface="Times New Roman" panose="02020603050405020304" pitchFamily="18" charset="0"/>
              </a:rPr>
              <a:t>He or she can answer the questions asked by the student.</a:t>
            </a:r>
          </a:p>
          <a:p>
            <a:pPr algn="just"/>
            <a:r>
              <a:rPr lang="en-IN" dirty="0">
                <a:latin typeface="Times New Roman" panose="02020603050405020304" pitchFamily="18" charset="0"/>
                <a:cs typeface="Times New Roman" panose="02020603050405020304" pitchFamily="18" charset="0"/>
              </a:rPr>
              <a:t>The answered and unanswered question can be displayed separately.</a:t>
            </a:r>
          </a:p>
        </p:txBody>
      </p:sp>
    </p:spTree>
    <p:extLst>
      <p:ext uri="{BB962C8B-B14F-4D97-AF65-F5344CB8AC3E}">
        <p14:creationId xmlns:p14="http://schemas.microsoft.com/office/powerpoint/2010/main" val="49124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a:xfrm>
            <a:off x="1451579" y="2015732"/>
            <a:ext cx="4660363" cy="3965618"/>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The proposed system is developed with the facilities of attaching voice clips. </a:t>
            </a:r>
          </a:p>
          <a:p>
            <a:pPr algn="just"/>
            <a:r>
              <a:rPr lang="en-IN" dirty="0">
                <a:latin typeface="Times New Roman" panose="02020603050405020304" pitchFamily="18" charset="0"/>
                <a:cs typeface="Times New Roman" panose="02020603050405020304" pitchFamily="18" charset="0"/>
              </a:rPr>
              <a:t>Moreover the separate session for answered and unanswered questions can also be displayed.</a:t>
            </a:r>
          </a:p>
          <a:p>
            <a:pPr algn="just"/>
            <a:r>
              <a:rPr lang="en-IN" dirty="0">
                <a:latin typeface="Times New Roman" panose="02020603050405020304" pitchFamily="18" charset="0"/>
                <a:cs typeface="Times New Roman" panose="02020603050405020304" pitchFamily="18" charset="0"/>
              </a:rPr>
              <a:t>When the teacher has added a new course INTRODUCTION TO ENGLISH and has added attachments and had responded to the questions asked by the student can be shown below.</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2711FF-1394-CE26-8D98-C43B1A980249}"/>
              </a:ext>
            </a:extLst>
          </p:cNvPr>
          <p:cNvPicPr>
            <a:picLocks noChangeAspect="1"/>
          </p:cNvPicPr>
          <p:nvPr/>
        </p:nvPicPr>
        <p:blipFill>
          <a:blip r:embed="rId2"/>
          <a:stretch>
            <a:fillRect/>
          </a:stretch>
        </p:blipFill>
        <p:spPr>
          <a:xfrm>
            <a:off x="7717873" y="166904"/>
            <a:ext cx="3951214" cy="5814446"/>
          </a:xfrm>
          <a:prstGeom prst="rect">
            <a:avLst/>
          </a:prstGeom>
        </p:spPr>
      </p:pic>
    </p:spTree>
    <p:extLst>
      <p:ext uri="{BB962C8B-B14F-4D97-AF65-F5344CB8AC3E}">
        <p14:creationId xmlns:p14="http://schemas.microsoft.com/office/powerpoint/2010/main" val="120916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C1A4A9-ABDC-9CE2-FD1D-DB628AF6E498}"/>
              </a:ext>
            </a:extLst>
          </p:cNvPr>
          <p:cNvPicPr>
            <a:picLocks noGrp="1" noChangeAspect="1"/>
          </p:cNvPicPr>
          <p:nvPr>
            <p:ph idx="1"/>
          </p:nvPr>
        </p:nvPicPr>
        <p:blipFill>
          <a:blip r:embed="rId2"/>
          <a:stretch>
            <a:fillRect/>
          </a:stretch>
        </p:blipFill>
        <p:spPr>
          <a:xfrm>
            <a:off x="0" y="0"/>
            <a:ext cx="6391839" cy="3436718"/>
          </a:xfrm>
          <a:prstGeom prst="rect">
            <a:avLst/>
          </a:prstGeom>
        </p:spPr>
      </p:pic>
      <p:pic>
        <p:nvPicPr>
          <p:cNvPr id="5" name="Picture 4">
            <a:extLst>
              <a:ext uri="{FF2B5EF4-FFF2-40B4-BE49-F238E27FC236}">
                <a16:creationId xmlns:a16="http://schemas.microsoft.com/office/drawing/2014/main" id="{CF7C7577-0FB1-4880-6646-52CA9150F97C}"/>
              </a:ext>
            </a:extLst>
          </p:cNvPr>
          <p:cNvPicPr>
            <a:picLocks noChangeAspect="1"/>
          </p:cNvPicPr>
          <p:nvPr/>
        </p:nvPicPr>
        <p:blipFill>
          <a:blip r:embed="rId3"/>
          <a:stretch>
            <a:fillRect/>
          </a:stretch>
        </p:blipFill>
        <p:spPr>
          <a:xfrm>
            <a:off x="0" y="3598877"/>
            <a:ext cx="6480175" cy="2134471"/>
          </a:xfrm>
          <a:prstGeom prst="rect">
            <a:avLst/>
          </a:prstGeom>
        </p:spPr>
      </p:pic>
    </p:spTree>
    <p:extLst>
      <p:ext uri="{BB962C8B-B14F-4D97-AF65-F5344CB8AC3E}">
        <p14:creationId xmlns:p14="http://schemas.microsoft.com/office/powerpoint/2010/main" val="241776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OUTLINE OF THE PRESENTATION</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numCol="2">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EXISTING SYSTEM</a:t>
            </a:r>
          </a:p>
          <a:p>
            <a:r>
              <a:rPr lang="en-IN" dirty="0">
                <a:latin typeface="Times New Roman" panose="02020603050405020304" pitchFamily="18" charset="0"/>
                <a:cs typeface="Times New Roman" panose="02020603050405020304" pitchFamily="18" charset="0"/>
              </a:rPr>
              <a:t>DEMERITS OF EXISTING SYSTEM</a:t>
            </a:r>
          </a:p>
          <a:p>
            <a:r>
              <a:rPr lang="en-IN" dirty="0">
                <a:latin typeface="Times New Roman" panose="02020603050405020304" pitchFamily="18" charset="0"/>
                <a:cs typeface="Times New Roman" panose="02020603050405020304" pitchFamily="18" charset="0"/>
              </a:rPr>
              <a:t>SCOPE</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METHADOLOGY</a:t>
            </a:r>
          </a:p>
          <a:p>
            <a:r>
              <a:rPr lang="en-IN" dirty="0">
                <a:latin typeface="Times New Roman" panose="02020603050405020304" pitchFamily="18" charset="0"/>
                <a:cs typeface="Times New Roman" panose="02020603050405020304" pitchFamily="18" charset="0"/>
              </a:rPr>
              <a:t>SYSTEM DESIGN</a:t>
            </a:r>
          </a:p>
          <a:p>
            <a:r>
              <a:rPr lang="en-IN" dirty="0">
                <a:latin typeface="Times New Roman" panose="02020603050405020304" pitchFamily="18" charset="0"/>
                <a:cs typeface="Times New Roman" panose="02020603050405020304" pitchFamily="18" charset="0"/>
              </a:rPr>
              <a:t>IMPLEMENTATION</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MERITS OF PROPOSED SYSTEM</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7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8414-79F6-8F91-C9A2-E60479DBA64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951CA14-A2AD-A187-F4F0-52A115529979}"/>
              </a:ext>
            </a:extLst>
          </p:cNvPr>
          <p:cNvPicPr>
            <a:picLocks noGrp="1" noChangeAspect="1"/>
          </p:cNvPicPr>
          <p:nvPr>
            <p:ph idx="1"/>
          </p:nvPr>
        </p:nvPicPr>
        <p:blipFill>
          <a:blip r:embed="rId2"/>
          <a:stretch>
            <a:fillRect/>
          </a:stretch>
        </p:blipFill>
        <p:spPr>
          <a:xfrm>
            <a:off x="846521" y="241539"/>
            <a:ext cx="11078984" cy="5181092"/>
          </a:xfrm>
          <a:prstGeom prst="rect">
            <a:avLst/>
          </a:prstGeom>
        </p:spPr>
      </p:pic>
    </p:spTree>
    <p:extLst>
      <p:ext uri="{BB962C8B-B14F-4D97-AF65-F5344CB8AC3E}">
        <p14:creationId xmlns:p14="http://schemas.microsoft.com/office/powerpoint/2010/main" val="226312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243F56-D4D9-98A0-31ED-1D37448EE6BF}"/>
              </a:ext>
            </a:extLst>
          </p:cNvPr>
          <p:cNvPicPr>
            <a:picLocks noGrp="1" noChangeAspect="1"/>
          </p:cNvPicPr>
          <p:nvPr>
            <p:ph idx="1"/>
          </p:nvPr>
        </p:nvPicPr>
        <p:blipFill>
          <a:blip r:embed="rId2"/>
          <a:stretch>
            <a:fillRect/>
          </a:stretch>
        </p:blipFill>
        <p:spPr>
          <a:xfrm>
            <a:off x="1358697" y="48237"/>
            <a:ext cx="9604375" cy="3161553"/>
          </a:xfrm>
          <a:prstGeom prst="rect">
            <a:avLst/>
          </a:prstGeom>
        </p:spPr>
      </p:pic>
      <p:pic>
        <p:nvPicPr>
          <p:cNvPr id="5" name="Picture 4">
            <a:extLst>
              <a:ext uri="{FF2B5EF4-FFF2-40B4-BE49-F238E27FC236}">
                <a16:creationId xmlns:a16="http://schemas.microsoft.com/office/drawing/2014/main" id="{2708C75D-777F-317A-E60B-14C0B593A58A}"/>
              </a:ext>
            </a:extLst>
          </p:cNvPr>
          <p:cNvPicPr>
            <a:picLocks noChangeAspect="1"/>
          </p:cNvPicPr>
          <p:nvPr/>
        </p:nvPicPr>
        <p:blipFill>
          <a:blip r:embed="rId3"/>
          <a:stretch>
            <a:fillRect/>
          </a:stretch>
        </p:blipFill>
        <p:spPr>
          <a:xfrm>
            <a:off x="2055383" y="3429000"/>
            <a:ext cx="8673278" cy="2587960"/>
          </a:xfrm>
          <a:prstGeom prst="rect">
            <a:avLst/>
          </a:prstGeom>
        </p:spPr>
      </p:pic>
    </p:spTree>
    <p:extLst>
      <p:ext uri="{BB962C8B-B14F-4D97-AF65-F5344CB8AC3E}">
        <p14:creationId xmlns:p14="http://schemas.microsoft.com/office/powerpoint/2010/main" val="219607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71F9BA-5A81-B952-08A5-820B99FE43B4}"/>
              </a:ext>
            </a:extLst>
          </p:cNvPr>
          <p:cNvPicPr>
            <a:picLocks noGrp="1" noChangeAspect="1"/>
          </p:cNvPicPr>
          <p:nvPr>
            <p:ph idx="1"/>
          </p:nvPr>
        </p:nvPicPr>
        <p:blipFill>
          <a:blip r:embed="rId2"/>
          <a:stretch>
            <a:fillRect/>
          </a:stretch>
        </p:blipFill>
        <p:spPr>
          <a:xfrm>
            <a:off x="1450975" y="2071218"/>
            <a:ext cx="9604375" cy="3339452"/>
          </a:xfrm>
          <a:prstGeom prst="rect">
            <a:avLst/>
          </a:prstGeom>
        </p:spPr>
      </p:pic>
    </p:spTree>
    <p:extLst>
      <p:ext uri="{BB962C8B-B14F-4D97-AF65-F5344CB8AC3E}">
        <p14:creationId xmlns:p14="http://schemas.microsoft.com/office/powerpoint/2010/main" val="108263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MERITS OF PROPOSED SYSTEM</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The merits of this proposed system includes:</a:t>
            </a:r>
          </a:p>
          <a:p>
            <a:pPr marL="0" indent="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dirty="0" err="1">
                <a:latin typeface="Times New Roman" panose="02020603050405020304" pitchFamily="18" charset="0"/>
                <a:ea typeface="Tahoma" panose="020B0604030504040204" pitchFamily="34" charset="0"/>
                <a:cs typeface="Times New Roman" panose="02020603050405020304" pitchFamily="18" charset="0"/>
              </a:rPr>
              <a:t>i</a:t>
            </a:r>
            <a:r>
              <a:rPr lang="en-IN" sz="2400" dirty="0">
                <a:latin typeface="Times New Roman" panose="02020603050405020304" pitchFamily="18" charset="0"/>
                <a:ea typeface="Tahoma" panose="020B0604030504040204" pitchFamily="34" charset="0"/>
                <a:cs typeface="Times New Roman" panose="02020603050405020304" pitchFamily="18" charset="0"/>
              </a:rPr>
              <a:t>.  Voice attaching facility</a:t>
            </a:r>
          </a:p>
          <a:p>
            <a:pPr marL="0" indent="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ii. Question and answer section</a:t>
            </a:r>
          </a:p>
          <a:p>
            <a:pPr marL="0" indent="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iii. Separate answered and unanswered section</a:t>
            </a:r>
          </a:p>
          <a:p>
            <a:pPr marL="0" indent="0">
              <a:buNone/>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03432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normAutofit/>
          </a:bodyPr>
          <a:lstStyle/>
          <a:p>
            <a:pPr algn="just"/>
            <a:r>
              <a:rPr lang="en-IN" dirty="0">
                <a:ln>
                  <a:noFill/>
                </a:ln>
                <a:solidFill>
                  <a:srgbClr val="000000"/>
                </a:solidFill>
                <a:latin typeface="Times New Roman" panose="02020603050405020304" pitchFamily="18" charset="0"/>
                <a:ea typeface="Tahoma" panose="020B0604030504040204" pitchFamily="34" charset="0"/>
                <a:cs typeface="Times New Roman" panose="02020603050405020304" pitchFamily="18" charset="0"/>
              </a:rPr>
              <a:t>Virtual education is an emerging concept.</a:t>
            </a:r>
          </a:p>
          <a:p>
            <a:pPr algn="just"/>
            <a:r>
              <a:rPr lang="en-IN" dirty="0">
                <a:ln>
                  <a:noFill/>
                </a:ln>
                <a:solidFill>
                  <a:srgbClr val="000000"/>
                </a:solidFill>
                <a:latin typeface="Times New Roman" panose="02020603050405020304" pitchFamily="18" charset="0"/>
                <a:ea typeface="Tahoma" panose="020B0604030504040204" pitchFamily="34" charset="0"/>
                <a:cs typeface="Times New Roman" panose="02020603050405020304" pitchFamily="18" charset="0"/>
              </a:rPr>
              <a:t> Here the classes are not taken face-to-face in a classroom but through an electronic medium as a substitute. </a:t>
            </a:r>
          </a:p>
          <a:p>
            <a:pPr algn="just"/>
            <a:r>
              <a:rPr lang="en-IN" dirty="0">
                <a:ln>
                  <a:noFill/>
                </a:ln>
                <a:solidFill>
                  <a:srgbClr val="000000"/>
                </a:solidFill>
                <a:latin typeface="Times New Roman" panose="02020603050405020304" pitchFamily="18" charset="0"/>
                <a:ea typeface="Tahoma" panose="020B0604030504040204" pitchFamily="34" charset="0"/>
                <a:cs typeface="Times New Roman" panose="02020603050405020304" pitchFamily="18" charset="0"/>
              </a:rPr>
              <a:t>Taking up these virtual classes through an electronic medium is termed as E-Learning. </a:t>
            </a:r>
          </a:p>
          <a:p>
            <a:pPr algn="just"/>
            <a:r>
              <a:rPr lang="en-IN" dirty="0">
                <a:ln>
                  <a:noFill/>
                </a:ln>
                <a:solidFill>
                  <a:srgbClr val="000000"/>
                </a:solidFill>
                <a:latin typeface="Times New Roman" panose="02020603050405020304" pitchFamily="18" charset="0"/>
                <a:ea typeface="Tahoma" panose="020B0604030504040204" pitchFamily="34" charset="0"/>
                <a:cs typeface="Times New Roman" panose="02020603050405020304" pitchFamily="18" charset="0"/>
              </a:rPr>
              <a:t>E-Learning is proving itself as a boon for students especially for the disabled who are not able to go and attend the lectures.</a:t>
            </a: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dirty="0">
                <a:latin typeface="Times New Roman" panose="02020603050405020304" pitchFamily="18" charset="0"/>
                <a:ea typeface="Tahoma" panose="020B0604030504040204" pitchFamily="34" charset="0"/>
                <a:cs typeface="Times New Roman" panose="02020603050405020304" pitchFamily="18" charset="0"/>
              </a:rPr>
              <a:t>Our work, LEARNWORDS provide a best student-teacher interaction for learning.</a:t>
            </a:r>
          </a:p>
        </p:txBody>
      </p:sp>
    </p:spTree>
    <p:extLst>
      <p:ext uri="{BB962C8B-B14F-4D97-AF65-F5344CB8AC3E}">
        <p14:creationId xmlns:p14="http://schemas.microsoft.com/office/powerpoint/2010/main" val="2915895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noAutofit/>
          </a:bodyPr>
          <a:lstStyle/>
          <a:p>
            <a:pPr algn="just">
              <a:lnSpc>
                <a:spcPct val="150000"/>
              </a:lnSpc>
              <a:spcAft>
                <a:spcPts val="6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Frontiers | The Influence of Virtual Education on Classroom Culture (frontiersin.org)</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(PDF) The effects of “live virtual classroom” on students’ achievement and students’ opinions about “live virtual classroom” at distance education (researchgate.net)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https://fdocuments.in/document/srs-for-virtual-eucation.html</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http://en.wikipedia.org/wiki/History_of_virtual_learning_environments/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https://www.slideshare.net/susheel2658/srs-for-virtual-eucation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327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412FA3-DDD9-D0DB-F45F-5BF9D186193C}"/>
              </a:ext>
            </a:extLst>
          </p:cNvPr>
          <p:cNvSpPr/>
          <p:nvPr/>
        </p:nvSpPr>
        <p:spPr>
          <a:xfrm>
            <a:off x="3278658" y="4292795"/>
            <a:ext cx="5634684" cy="923330"/>
          </a:xfrm>
          <a:prstGeom prst="rect">
            <a:avLst/>
          </a:prstGeom>
          <a:noFill/>
        </p:spPr>
        <p:txBody>
          <a:bodyPr wrap="none" lIns="91440" tIns="45720" rIns="91440" bIns="45720">
            <a:spAutoFit/>
          </a:bodyPr>
          <a:lstStyle/>
          <a:p>
            <a:pPr algn="just"/>
            <a:r>
              <a:rPr lang="en-US" sz="5400" b="1" cap="none" spc="0" dirty="0">
                <a:ln/>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7931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a:xfrm>
            <a:off x="1560636" y="804519"/>
            <a:ext cx="9603275" cy="1049235"/>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Learnwords is based on powerful scientific visualization techniques and can be used as an effective aid in online virtual teaching.</a:t>
            </a:r>
          </a:p>
          <a:p>
            <a:pPr algn="just"/>
            <a:r>
              <a:rPr lang="en-US" dirty="0">
                <a:latin typeface="Times New Roman" panose="02020603050405020304" pitchFamily="18" charset="0"/>
                <a:cs typeface="Times New Roman" panose="02020603050405020304" pitchFamily="18" charset="0"/>
              </a:rPr>
              <a:t>The project deals with creation of a virtual classroom website which mainly focuses on the interaction of teacher-student relationship.</a:t>
            </a:r>
          </a:p>
          <a:p>
            <a:pPr algn="just"/>
            <a:r>
              <a:rPr lang="en-US" dirty="0">
                <a:latin typeface="Times New Roman" panose="02020603050405020304" pitchFamily="18" charset="0"/>
                <a:cs typeface="Times New Roman" panose="02020603050405020304" pitchFamily="18" charset="0"/>
              </a:rPr>
              <a:t>Comparing existing virtual platforms, this mainly rely on </a:t>
            </a:r>
            <a:r>
              <a:rPr lang="en-US" b="1" dirty="0">
                <a:latin typeface="Times New Roman" panose="02020603050405020304" pitchFamily="18" charset="0"/>
                <a:cs typeface="Times New Roman" panose="02020603050405020304" pitchFamily="18" charset="0"/>
              </a:rPr>
              <a:t>voice supporting facility </a:t>
            </a:r>
            <a:r>
              <a:rPr lang="en-US" dirty="0">
                <a:latin typeface="Times New Roman" panose="02020603050405020304" pitchFamily="18" charset="0"/>
                <a:cs typeface="Times New Roman" panose="02020603050405020304" pitchFamily="18" charset="0"/>
              </a:rPr>
              <a:t>and also helps in attaching and viewing documents.</a:t>
            </a:r>
            <a:endParaRPr lang="en-IN"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73449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1C437AE-4222-73E5-01DB-0DECB53C578F}"/>
              </a:ext>
            </a:extLst>
          </p:cNvPr>
          <p:cNvPicPr>
            <a:picLocks noGrp="1" noChangeAspect="1"/>
          </p:cNvPicPr>
          <p:nvPr>
            <p:ph idx="1"/>
          </p:nvPr>
        </p:nvPicPr>
        <p:blipFill>
          <a:blip r:embed="rId2"/>
          <a:stretch>
            <a:fillRect/>
          </a:stretch>
        </p:blipFill>
        <p:spPr>
          <a:xfrm>
            <a:off x="1966014" y="2016125"/>
            <a:ext cx="8574297" cy="3449638"/>
          </a:xfrm>
        </p:spPr>
      </p:pic>
      <p:sp>
        <p:nvSpPr>
          <p:cNvPr id="5" name="TextBox 4">
            <a:extLst>
              <a:ext uri="{FF2B5EF4-FFF2-40B4-BE49-F238E27FC236}">
                <a16:creationId xmlns:a16="http://schemas.microsoft.com/office/drawing/2014/main" id="{A4DD625C-49E5-FA28-0AF3-BB3F40E6CA8E}"/>
              </a:ext>
            </a:extLst>
          </p:cNvPr>
          <p:cNvSpPr txBox="1"/>
          <p:nvPr/>
        </p:nvSpPr>
        <p:spPr>
          <a:xfrm>
            <a:off x="1770077" y="939567"/>
            <a:ext cx="803665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LAYOUT OF VIRTUAL LEARNING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27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normAutofit/>
          </a:bodyPr>
          <a:lstStyle/>
          <a:p>
            <a:pPr algn="just"/>
            <a:r>
              <a:rPr lang="en-US" dirty="0">
                <a:ln>
                  <a:noFill/>
                </a:ln>
                <a:solidFill>
                  <a:srgbClr val="000000"/>
                </a:solidFill>
                <a:latin typeface="Times New Roman" panose="02020603050405020304" pitchFamily="18" charset="0"/>
                <a:ea typeface="Times New Roman" panose="02020603050405020304" pitchFamily="18" charset="0"/>
              </a:rPr>
              <a:t>Virtual classrooms today are used by educators to replicate a customary practice carried out for centuries, i.e. to teach exactly as they did in a typical classroom.</a:t>
            </a:r>
          </a:p>
          <a:p>
            <a:pPr algn="just"/>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main goal was to succeed to offer students an experience similar to a face-to-face classroom.</a:t>
            </a:r>
          </a:p>
          <a:p>
            <a:pPr algn="just"/>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many cases this wasn’t succeeded, due to network and equipment limitations that lead into sound and video problems, as well as due to lack of suitable tools. </a:t>
            </a:r>
          </a:p>
          <a:p>
            <a:pPr algn="just"/>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Most of the present systems provide video supporting facilities rather than voice supporting.</a:t>
            </a:r>
            <a:endParaRPr lang="en-IN" dirty="0">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179023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DEMERITS OF EXISTING SYSTEM</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If a student needs to clarify a simple doubt, the teacher needs to upload a video rather than a single voice.</a:t>
            </a:r>
          </a:p>
          <a:p>
            <a:pPr algn="just"/>
            <a:r>
              <a:rPr lang="en-IN" dirty="0">
                <a:latin typeface="Times New Roman" panose="02020603050405020304" pitchFamily="18" charset="0"/>
                <a:cs typeface="Times New Roman" panose="02020603050405020304" pitchFamily="18" charset="0"/>
              </a:rPr>
              <a:t>On other hand, if the teacher has uploaded a high quality video and the student is unable to download it due to any technical issues, it can be considered as one of the demerit.</a:t>
            </a:r>
          </a:p>
          <a:p>
            <a:pPr algn="just"/>
            <a:r>
              <a:rPr lang="en-IN" dirty="0">
                <a:latin typeface="Times New Roman" panose="02020603050405020304" pitchFamily="18" charset="0"/>
                <a:cs typeface="Times New Roman" panose="02020603050405020304" pitchFamily="18" charset="0"/>
              </a:rPr>
              <a:t>The question raised by the student can be missed by the teacher while scrolling.  </a:t>
            </a:r>
          </a:p>
        </p:txBody>
      </p:sp>
    </p:spTree>
    <p:extLst>
      <p:ext uri="{BB962C8B-B14F-4D97-AF65-F5344CB8AC3E}">
        <p14:creationId xmlns:p14="http://schemas.microsoft.com/office/powerpoint/2010/main" val="253182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a:xfrm>
            <a:off x="1451579" y="2015732"/>
            <a:ext cx="9603275" cy="3680393"/>
          </a:xfrm>
        </p:spPr>
        <p:txBody>
          <a:bodyPr>
            <a:normAutofit/>
          </a:bodyPr>
          <a:lstStyle/>
          <a:p>
            <a:pPr algn="just"/>
            <a:r>
              <a:rPr lang="en-IN" dirty="0">
                <a:latin typeface="Times New Roman" panose="02020603050405020304" pitchFamily="18" charset="0"/>
                <a:cs typeface="Times New Roman" panose="02020603050405020304" pitchFamily="18" charset="0"/>
              </a:rPr>
              <a:t>In this project, we are solving some of the problems which has been noted. It includes:</a:t>
            </a:r>
          </a:p>
          <a:p>
            <a:pPr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voice-supporting facility for the faculty</a:t>
            </a:r>
          </a:p>
          <a:p>
            <a:pPr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answered and unanswered section separately for easy identification.</a:t>
            </a:r>
          </a:p>
          <a:p>
            <a:pPr algn="just">
              <a:lnSpc>
                <a:spcPct val="150000"/>
              </a:lnSpc>
              <a:spcAft>
                <a:spcPts val="1000"/>
              </a:spcAft>
              <a:buFont typeface="Wingdings" panose="05000000000000000000" pitchFamily="2" charset="2"/>
              <a:buChar char="q"/>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has a lot of scope for future development. Other than above mentioned, features like attach document files as well as video presentations and many more such functionalities can be implemented in the later versions of the software</a:t>
            </a:r>
            <a:r>
              <a:rPr lang="en-IN" sz="20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24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26A6-5276-9EC0-6C40-B53870D8815D}"/>
              </a:ext>
            </a:extLst>
          </p:cNvPr>
          <p:cNvSpPr>
            <a:spLocks noGrp="1"/>
          </p:cNvSpPr>
          <p:nvPr>
            <p:ph type="title"/>
          </p:nvPr>
        </p:nvSpPr>
        <p:spPr>
          <a:xfrm>
            <a:off x="1451579" y="251671"/>
            <a:ext cx="9603275" cy="1602084"/>
          </a:xfrm>
        </p:spPr>
        <p:txBody>
          <a:bodyPr>
            <a:normAutofit fontScale="90000"/>
          </a:bodyPr>
          <a:lstStyle/>
          <a:p>
            <a:r>
              <a:rPr lang="en-IN" b="1" dirty="0">
                <a:latin typeface="Times New Roman" panose="02020603050405020304" pitchFamily="18" charset="0"/>
                <a:cs typeface="Times New Roman" panose="02020603050405020304" pitchFamily="18" charset="0"/>
              </a:rPr>
              <a:t>LITERATURE SURVEY</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US" sz="2700" b="1"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Influence of Virtual Education on Classroom Culture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a:xfrm>
            <a:off x="990185" y="1789228"/>
            <a:ext cx="9603275" cy="4460569"/>
          </a:xfrm>
        </p:spPr>
        <p:txBody>
          <a:bodyPr>
            <a:noAutofit/>
          </a:bodyPr>
          <a:lstStyle/>
          <a:p>
            <a:pPr indent="457200" algn="just">
              <a:lnSpc>
                <a:spcPct val="150000"/>
              </a:lnSpc>
              <a:spcAft>
                <a:spcPts val="600"/>
              </a:spcAft>
            </a:pPr>
            <a:r>
              <a:rPr lang="en-US" b="1"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Kathleen A. Greenan</a:t>
            </a:r>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introduced a journal The Influence of Virtual Education on Classroom Culture[1] where she depicted the vital role of virtual classroom,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traditional class environment relies on verbal and nonverbal communication to create and foster cultural norms, behaviors, practices, and beliefs. It is important to develop social presence in virtual education courses through:</a:t>
            </a:r>
          </a:p>
          <a:p>
            <a:pPr indent="0" algn="just">
              <a:lnSpc>
                <a:spcPct val="150000"/>
              </a:lnSpc>
              <a:spcAft>
                <a:spcPts val="600"/>
              </a:spcAft>
              <a:buNone/>
            </a:pPr>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synchronous teaching and learning, </a:t>
            </a:r>
          </a:p>
          <a:p>
            <a:pPr indent="0" algn="just">
              <a:lnSpc>
                <a:spcPct val="150000"/>
              </a:lnSpc>
              <a:spcAft>
                <a:spcPts val="600"/>
              </a:spcAft>
              <a:buNone/>
            </a:pPr>
            <a:r>
              <a:rPr lang="en-US"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self-disclosure for fostering student engagement, creating relationships, and building supportive class communities.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08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5DEE9-4C06-76E8-E06B-37B821BFBE09}"/>
              </a:ext>
            </a:extLst>
          </p:cNvPr>
          <p:cNvSpPr>
            <a:spLocks noGrp="1"/>
          </p:cNvSpPr>
          <p:nvPr>
            <p:ph idx="1"/>
          </p:nvPr>
        </p:nvSpPr>
        <p:spPr/>
        <p:txBody>
          <a:bodyPr/>
          <a:lstStyle/>
          <a:p>
            <a:pPr algn="just"/>
            <a:r>
              <a:rPr lang="en-US" sz="2000" b="1" dirty="0">
                <a:ln>
                  <a:noFill/>
                </a:ln>
                <a:solidFill>
                  <a:srgbClr val="000000"/>
                </a:solidFill>
                <a:latin typeface="Times New Roman" panose="02020603050405020304" pitchFamily="18" charset="0"/>
                <a:ea typeface="Times New Roman" panose="02020603050405020304" pitchFamily="18" charset="0"/>
              </a:rPr>
              <a:t>Faieza Chowdhury</a:t>
            </a:r>
            <a:r>
              <a:rPr lang="en-US" sz="2000" dirty="0">
                <a:ln>
                  <a:noFill/>
                </a:ln>
                <a:solidFill>
                  <a:srgbClr val="000000"/>
                </a:solidFill>
                <a:latin typeface="Times New Roman" panose="02020603050405020304" pitchFamily="18" charset="0"/>
                <a:ea typeface="Times New Roman" panose="02020603050405020304" pitchFamily="18" charset="0"/>
              </a:rPr>
              <a:t>[2] researched on how to create a digital Educational System in Bangladesh and concluded that  the use of web-based tools for educational purposes is a rapidly growing trend in Bangladesh.</a:t>
            </a:r>
          </a:p>
          <a:p>
            <a:pPr algn="just"/>
            <a:r>
              <a:rPr lang="en-US" dirty="0">
                <a:ln>
                  <a:noFill/>
                </a:ln>
                <a:solidFill>
                  <a:srgbClr val="000000"/>
                </a:solidFill>
                <a:latin typeface="Times New Roman" panose="02020603050405020304" pitchFamily="18" charset="0"/>
                <a:ea typeface="Times New Roman" panose="02020603050405020304" pitchFamily="18" charset="0"/>
              </a:rPr>
              <a:t>This paper addresses students’ opinions on the use of virtual classroom from their own personal experiences and identifies features of virtual classroom that are vital to create an interactive student-centered learning environment</a:t>
            </a:r>
            <a:r>
              <a:rPr lang="en-US" sz="1800" dirty="0">
                <a:ln>
                  <a:noFill/>
                </a:ln>
                <a:solidFill>
                  <a:srgbClr val="000000"/>
                </a:solidFill>
                <a:latin typeface="Times New Roman" panose="02020603050405020304" pitchFamily="18" charset="0"/>
                <a:ea typeface="Times New Roman" panose="02020603050405020304" pitchFamily="18" charset="0"/>
              </a:rPr>
              <a:t>. </a:t>
            </a:r>
            <a:endParaRPr lang="en-US" sz="2000" dirty="0">
              <a:ln>
                <a:noFill/>
              </a:ln>
              <a:solidFill>
                <a:srgbClr val="000000"/>
              </a:solidFill>
              <a:latin typeface="Times New Roman" panose="02020603050405020304" pitchFamily="18" charset="0"/>
              <a:ea typeface="Times New Roman" panose="02020603050405020304" pitchFamily="18" charset="0"/>
            </a:endParaRPr>
          </a:p>
          <a:p>
            <a:pPr marL="0" indent="0" algn="just">
              <a:buNone/>
            </a:pPr>
            <a:endParaRPr lang="en-IN" dirty="0"/>
          </a:p>
        </p:txBody>
      </p:sp>
      <p:sp>
        <p:nvSpPr>
          <p:cNvPr id="2" name="TextBox 1">
            <a:extLst>
              <a:ext uri="{FF2B5EF4-FFF2-40B4-BE49-F238E27FC236}">
                <a16:creationId xmlns:a16="http://schemas.microsoft.com/office/drawing/2014/main" id="{8A967D4F-4004-C07F-2213-C597D77ECA07}"/>
              </a:ext>
            </a:extLst>
          </p:cNvPr>
          <p:cNvSpPr txBox="1"/>
          <p:nvPr/>
        </p:nvSpPr>
        <p:spPr>
          <a:xfrm>
            <a:off x="1325461" y="612396"/>
            <a:ext cx="8347045" cy="1077218"/>
          </a:xfrm>
          <a:prstGeom prst="rect">
            <a:avLst/>
          </a:prstGeom>
          <a:noFill/>
        </p:spPr>
        <p:txBody>
          <a:bodyPr wrap="square" rtlCol="0">
            <a:spAutoFit/>
          </a:bodyPr>
          <a:lstStyle/>
          <a:p>
            <a:r>
              <a:rPr lang="en-US" sz="32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DIGITAL EDUCATIONAL SYSTEM IN BANGLADESH</a:t>
            </a:r>
            <a:endParaRPr lang="en-IN" sz="3200" b="1" dirty="0"/>
          </a:p>
        </p:txBody>
      </p:sp>
    </p:spTree>
    <p:extLst>
      <p:ext uri="{BB962C8B-B14F-4D97-AF65-F5344CB8AC3E}">
        <p14:creationId xmlns:p14="http://schemas.microsoft.com/office/powerpoint/2010/main" val="41074745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154</TotalTime>
  <Words>1185</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Gill Sans MT</vt:lpstr>
      <vt:lpstr>Times New Roman</vt:lpstr>
      <vt:lpstr>Wingdings</vt:lpstr>
      <vt:lpstr>Gallery</vt:lpstr>
      <vt:lpstr>LEARNWORDS</vt:lpstr>
      <vt:lpstr>OUTLINE OF THE PRESENTATION</vt:lpstr>
      <vt:lpstr>INTRODUCTION</vt:lpstr>
      <vt:lpstr>PowerPoint Presentation</vt:lpstr>
      <vt:lpstr>EXISTING SYSTEM</vt:lpstr>
      <vt:lpstr>DEMERITS OF EXISTING SYSTEM</vt:lpstr>
      <vt:lpstr>SCOPE</vt:lpstr>
      <vt:lpstr>LITERATURE SURVEY  The Influence of Virtual Education on Classroom Culture </vt:lpstr>
      <vt:lpstr>PowerPoint Presentation</vt:lpstr>
      <vt:lpstr>FIRST INTERNATIONAL CONFERENCE ON FUTURE GENERATION COMMUNICATION TECHNOLOGIES </vt:lpstr>
      <vt:lpstr>METHADOLOGY</vt:lpstr>
      <vt:lpstr>PowerPoint Presentation</vt:lpstr>
      <vt:lpstr>SYSTEM DESIGN</vt:lpstr>
      <vt:lpstr>PowerPoint Presentation</vt:lpstr>
      <vt:lpstr>PowerPoint Presentation</vt:lpstr>
      <vt:lpstr>IMPLEMENTATION</vt:lpstr>
      <vt:lpstr>PowerPoint Presentation</vt:lpstr>
      <vt:lpstr>RESULT</vt:lpstr>
      <vt:lpstr>PowerPoint Presentation</vt:lpstr>
      <vt:lpstr>PowerPoint Presentation</vt:lpstr>
      <vt:lpstr>PowerPoint Presentation</vt:lpstr>
      <vt:lpstr>PowerPoint Presentation</vt:lpstr>
      <vt:lpstr>MERITS OF PROPOSED SYSTEM</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LEARNWORDS</dc:title>
  <dc:creator>Helan Mariyam Aipe</dc:creator>
  <cp:lastModifiedBy>Helan Mariyam Aipe</cp:lastModifiedBy>
  <cp:revision>5</cp:revision>
  <dcterms:created xsi:type="dcterms:W3CDTF">2022-07-25T14:09:13Z</dcterms:created>
  <dcterms:modified xsi:type="dcterms:W3CDTF">2022-07-27T07:05:44Z</dcterms:modified>
</cp:coreProperties>
</file>