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8" r:id="rId4"/>
    <p:sldId id="262" r:id="rId5"/>
    <p:sldId id="273" r:id="rId6"/>
    <p:sldId id="265" r:id="rId7"/>
    <p:sldId id="271" r:id="rId8"/>
    <p:sldId id="272" r:id="rId9"/>
    <p:sldId id="269" r:id="rId10"/>
    <p:sldId id="268" r:id="rId11"/>
    <p:sldId id="280" r:id="rId12"/>
    <p:sldId id="266" r:id="rId13"/>
    <p:sldId id="267" r:id="rId14"/>
    <p:sldId id="260" r:id="rId15"/>
    <p:sldId id="261" r:id="rId16"/>
    <p:sldId id="263" r:id="rId17"/>
    <p:sldId id="275" r:id="rId18"/>
    <p:sldId id="276" r:id="rId19"/>
    <p:sldId id="277" r:id="rId20"/>
    <p:sldId id="281" r:id="rId21"/>
    <p:sldId id="26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6" autoAdjust="0"/>
    <p:restoredTop sz="95529" autoAdjust="0"/>
  </p:normalViewPr>
  <p:slideViewPr>
    <p:cSldViewPr snapToGrid="0">
      <p:cViewPr varScale="1">
        <p:scale>
          <a:sx n="87" d="100"/>
          <a:sy n="87" d="100"/>
        </p:scale>
        <p:origin x="278"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48F38FC-E059-4BC6-9195-E17DB11146F0}" type="datetimeFigureOut">
              <a:rPr lang="en-IN" smtClean="0"/>
              <a:t>08-06-2022</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7A5E0EB-0B1D-4664-B453-F460713FECAB}" type="slidenum">
              <a:rPr lang="en-IN" smtClean="0"/>
              <a:t>‹#›</a:t>
            </a:fld>
            <a:endParaRPr lang="en-IN"/>
          </a:p>
        </p:txBody>
      </p:sp>
    </p:spTree>
    <p:extLst>
      <p:ext uri="{BB962C8B-B14F-4D97-AF65-F5344CB8AC3E}">
        <p14:creationId xmlns:p14="http://schemas.microsoft.com/office/powerpoint/2010/main" val="2807435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8F38FC-E059-4BC6-9195-E17DB11146F0}" type="datetimeFigureOut">
              <a:rPr lang="en-IN" smtClean="0"/>
              <a:t>08-06-2022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A5E0EB-0B1D-4664-B453-F460713FECAB}" type="slidenum">
              <a:rPr lang="en-IN" smtClean="0"/>
              <a:t>‹#›</a:t>
            </a:fld>
            <a:endParaRPr lang="en-IN"/>
          </a:p>
        </p:txBody>
      </p:sp>
    </p:spTree>
    <p:extLst>
      <p:ext uri="{BB962C8B-B14F-4D97-AF65-F5344CB8AC3E}">
        <p14:creationId xmlns:p14="http://schemas.microsoft.com/office/powerpoint/2010/main" val="2191593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48F38FC-E059-4BC6-9195-E17DB11146F0}" type="datetimeFigureOut">
              <a:rPr lang="en-IN" smtClean="0"/>
              <a:t>08-06-2022</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7A5E0EB-0B1D-4664-B453-F460713FECAB}" type="slidenum">
              <a:rPr lang="en-IN" smtClean="0"/>
              <a:t>‹#›</a:t>
            </a:fld>
            <a:endParaRPr lang="en-IN"/>
          </a:p>
        </p:txBody>
      </p:sp>
    </p:spTree>
    <p:extLst>
      <p:ext uri="{BB962C8B-B14F-4D97-AF65-F5344CB8AC3E}">
        <p14:creationId xmlns:p14="http://schemas.microsoft.com/office/powerpoint/2010/main" val="1093276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8F38FC-E059-4BC6-9195-E17DB11146F0}" type="datetimeFigureOut">
              <a:rPr lang="en-IN" smtClean="0"/>
              <a:t>08-06-2022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D7A5E0EB-0B1D-4664-B453-F460713FECAB}" type="slidenum">
              <a:rPr lang="en-IN" smtClean="0"/>
              <a:t>‹#›</a:t>
            </a:fld>
            <a:endParaRPr lang="en-IN"/>
          </a:p>
        </p:txBody>
      </p:sp>
    </p:spTree>
    <p:extLst>
      <p:ext uri="{BB962C8B-B14F-4D97-AF65-F5344CB8AC3E}">
        <p14:creationId xmlns:p14="http://schemas.microsoft.com/office/powerpoint/2010/main" val="131332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48F38FC-E059-4BC6-9195-E17DB11146F0}" type="datetimeFigureOut">
              <a:rPr lang="en-IN" smtClean="0"/>
              <a:t>08-06-2022</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7A5E0EB-0B1D-4664-B453-F460713FECAB}" type="slidenum">
              <a:rPr lang="en-IN" smtClean="0"/>
              <a:t>‹#›</a:t>
            </a:fld>
            <a:endParaRPr lang="en-IN"/>
          </a:p>
        </p:txBody>
      </p:sp>
    </p:spTree>
    <p:extLst>
      <p:ext uri="{BB962C8B-B14F-4D97-AF65-F5344CB8AC3E}">
        <p14:creationId xmlns:p14="http://schemas.microsoft.com/office/powerpoint/2010/main" val="1518092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8F38FC-E059-4BC6-9195-E17DB11146F0}" type="datetimeFigureOut">
              <a:rPr lang="en-IN" smtClean="0"/>
              <a:t>08-06-2022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A5E0EB-0B1D-4664-B453-F460713FECAB}" type="slidenum">
              <a:rPr lang="en-IN" smtClean="0"/>
              <a:t>‹#›</a:t>
            </a:fld>
            <a:endParaRPr lang="en-IN"/>
          </a:p>
        </p:txBody>
      </p:sp>
    </p:spTree>
    <p:extLst>
      <p:ext uri="{BB962C8B-B14F-4D97-AF65-F5344CB8AC3E}">
        <p14:creationId xmlns:p14="http://schemas.microsoft.com/office/powerpoint/2010/main" val="22208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8F38FC-E059-4BC6-9195-E17DB11146F0}" type="datetimeFigureOut">
              <a:rPr lang="en-IN" smtClean="0"/>
              <a:t>08-06-2022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A5E0EB-0B1D-4664-B453-F460713FECAB}" type="slidenum">
              <a:rPr lang="en-IN" smtClean="0"/>
              <a:t>‹#›</a:t>
            </a:fld>
            <a:endParaRPr lang="en-IN"/>
          </a:p>
        </p:txBody>
      </p:sp>
    </p:spTree>
    <p:extLst>
      <p:ext uri="{BB962C8B-B14F-4D97-AF65-F5344CB8AC3E}">
        <p14:creationId xmlns:p14="http://schemas.microsoft.com/office/powerpoint/2010/main" val="162144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8F38FC-E059-4BC6-9195-E17DB11146F0}" type="datetimeFigureOut">
              <a:rPr lang="en-IN" smtClean="0"/>
              <a:t>08-06-2022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A5E0EB-0B1D-4664-B453-F460713FECAB}" type="slidenum">
              <a:rPr lang="en-IN" smtClean="0"/>
              <a:t>‹#›</a:t>
            </a:fld>
            <a:endParaRPr lang="en-IN"/>
          </a:p>
        </p:txBody>
      </p:sp>
    </p:spTree>
    <p:extLst>
      <p:ext uri="{BB962C8B-B14F-4D97-AF65-F5344CB8AC3E}">
        <p14:creationId xmlns:p14="http://schemas.microsoft.com/office/powerpoint/2010/main" val="1549899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8F38FC-E059-4BC6-9195-E17DB11146F0}" type="datetimeFigureOut">
              <a:rPr lang="en-IN" smtClean="0"/>
              <a:t>08-06-2022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A5E0EB-0B1D-4664-B453-F460713FECAB}" type="slidenum">
              <a:rPr lang="en-IN" smtClean="0"/>
              <a:t>‹#›</a:t>
            </a:fld>
            <a:endParaRPr lang="en-IN"/>
          </a:p>
        </p:txBody>
      </p:sp>
    </p:spTree>
    <p:extLst>
      <p:ext uri="{BB962C8B-B14F-4D97-AF65-F5344CB8AC3E}">
        <p14:creationId xmlns:p14="http://schemas.microsoft.com/office/powerpoint/2010/main" val="934770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48F38FC-E059-4BC6-9195-E17DB11146F0}" type="datetimeFigureOut">
              <a:rPr lang="en-IN" smtClean="0"/>
              <a:t>08-06-2022</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7A5E0EB-0B1D-4664-B453-F460713FECAB}" type="slidenum">
              <a:rPr lang="en-IN" smtClean="0"/>
              <a:t>‹#›</a:t>
            </a:fld>
            <a:endParaRPr lang="en-IN"/>
          </a:p>
        </p:txBody>
      </p:sp>
    </p:spTree>
    <p:extLst>
      <p:ext uri="{BB962C8B-B14F-4D97-AF65-F5344CB8AC3E}">
        <p14:creationId xmlns:p14="http://schemas.microsoft.com/office/powerpoint/2010/main" val="3523828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8F38FC-E059-4BC6-9195-E17DB11146F0}" type="datetimeFigureOut">
              <a:rPr lang="en-IN" smtClean="0"/>
              <a:t>08-06-2022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A5E0EB-0B1D-4664-B453-F460713FECAB}" type="slidenum">
              <a:rPr lang="en-IN" smtClean="0"/>
              <a:t>‹#›</a:t>
            </a:fld>
            <a:endParaRPr lang="en-IN"/>
          </a:p>
        </p:txBody>
      </p:sp>
    </p:spTree>
    <p:extLst>
      <p:ext uri="{BB962C8B-B14F-4D97-AF65-F5344CB8AC3E}">
        <p14:creationId xmlns:p14="http://schemas.microsoft.com/office/powerpoint/2010/main" val="282011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48F38FC-E059-4BC6-9195-E17DB11146F0}" type="datetimeFigureOut">
              <a:rPr lang="en-IN" smtClean="0"/>
              <a:t>08-06-2022</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7A5E0EB-0B1D-4664-B453-F460713FECAB}"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4120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SRS.doc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SDD.doc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igi-global.com/journal/international-journal-virtual-personal-learning/1134"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E922B-6205-2392-7105-DBCF48CFAB9E}"/>
              </a:ext>
            </a:extLst>
          </p:cNvPr>
          <p:cNvSpPr>
            <a:spLocks noGrp="1"/>
          </p:cNvSpPr>
          <p:nvPr>
            <p:ph type="ctrTitle"/>
          </p:nvPr>
        </p:nvSpPr>
        <p:spPr/>
        <p:txBody>
          <a:bodyPr/>
          <a:lstStyle/>
          <a:p>
            <a:r>
              <a:rPr lang="en-US" dirty="0"/>
              <a:t>BMC COLLEGE OF ENGINEERING</a:t>
            </a:r>
            <a:br>
              <a:rPr lang="en-US" dirty="0"/>
            </a:br>
            <a:r>
              <a:rPr lang="en-US" dirty="0"/>
              <a:t>CSE DEPARTMENT</a:t>
            </a:r>
            <a:endParaRPr lang="en-IN" dirty="0"/>
          </a:p>
        </p:txBody>
      </p:sp>
      <p:sp>
        <p:nvSpPr>
          <p:cNvPr id="3" name="Subtitle 2">
            <a:extLst>
              <a:ext uri="{FF2B5EF4-FFF2-40B4-BE49-F238E27FC236}">
                <a16:creationId xmlns:a16="http://schemas.microsoft.com/office/drawing/2014/main" id="{6FD04DF6-4B3D-956D-01C2-E875E69F3ED3}"/>
              </a:ext>
            </a:extLst>
          </p:cNvPr>
          <p:cNvSpPr>
            <a:spLocks noGrp="1"/>
          </p:cNvSpPr>
          <p:nvPr>
            <p:ph type="subTitle" idx="1"/>
          </p:nvPr>
        </p:nvSpPr>
        <p:spPr/>
        <p:txBody>
          <a:bodyPr/>
          <a:lstStyle/>
          <a:p>
            <a:r>
              <a:rPr lang="en-US" dirty="0"/>
              <a:t>FIRST REVIEW </a:t>
            </a:r>
            <a:r>
              <a:rPr lang="en-US" dirty="0">
                <a:sym typeface="Wingdings" panose="05000000000000000000" pitchFamily="2" charset="2"/>
              </a:rPr>
              <a:t></a:t>
            </a:r>
            <a:r>
              <a:rPr lang="en-US" b="1" dirty="0">
                <a:sym typeface="Wingdings" panose="05000000000000000000" pitchFamily="2" charset="2"/>
              </a:rPr>
              <a:t> LEARNWORDS </a:t>
            </a:r>
            <a:r>
              <a:rPr lang="en-US" dirty="0">
                <a:sym typeface="Wingdings" panose="05000000000000000000" pitchFamily="2" charset="2"/>
              </a:rPr>
              <a:t>-VIRTUAL CLASSROOM</a:t>
            </a:r>
            <a:endParaRPr lang="en-IN" dirty="0"/>
          </a:p>
        </p:txBody>
      </p:sp>
      <p:sp>
        <p:nvSpPr>
          <p:cNvPr id="4" name="TextBox 3">
            <a:extLst>
              <a:ext uri="{FF2B5EF4-FFF2-40B4-BE49-F238E27FC236}">
                <a16:creationId xmlns:a16="http://schemas.microsoft.com/office/drawing/2014/main" id="{8844544D-4DB1-69B6-96E5-E5FE6C5A8675}"/>
              </a:ext>
            </a:extLst>
          </p:cNvPr>
          <p:cNvSpPr txBox="1"/>
          <p:nvPr/>
        </p:nvSpPr>
        <p:spPr>
          <a:xfrm>
            <a:off x="654341" y="3330429"/>
            <a:ext cx="5880683" cy="2960893"/>
          </a:xfrm>
          <a:prstGeom prst="rect">
            <a:avLst/>
          </a:prstGeom>
          <a:noFill/>
        </p:spPr>
        <p:txBody>
          <a:bodyPr wrap="square" rtlCol="0">
            <a:spAutoFit/>
          </a:bodyPr>
          <a:lstStyle/>
          <a:p>
            <a:r>
              <a:rPr lang="en-US" dirty="0">
                <a:solidFill>
                  <a:schemeClr val="bg1"/>
                </a:solidFill>
              </a:rPr>
              <a:t>BATCH MEMBERS:</a:t>
            </a:r>
          </a:p>
          <a:p>
            <a:endParaRPr lang="en-US" dirty="0">
              <a:solidFill>
                <a:schemeClr val="bg1"/>
              </a:solidFill>
            </a:endParaRPr>
          </a:p>
          <a:p>
            <a:r>
              <a:rPr lang="en-US" dirty="0">
                <a:solidFill>
                  <a:schemeClr val="bg1"/>
                </a:solidFill>
              </a:rPr>
              <a:t>ASHISH S KOSHY</a:t>
            </a:r>
          </a:p>
          <a:p>
            <a:r>
              <a:rPr lang="en-US" dirty="0">
                <a:solidFill>
                  <a:schemeClr val="bg1"/>
                </a:solidFill>
              </a:rPr>
              <a:t>HELAN MARIYAM AIPE</a:t>
            </a:r>
          </a:p>
          <a:p>
            <a:r>
              <a:rPr lang="en-US" dirty="0">
                <a:solidFill>
                  <a:schemeClr val="bg1"/>
                </a:solidFill>
              </a:rPr>
              <a:t>SOJU MATHEW</a:t>
            </a:r>
          </a:p>
          <a:p>
            <a:r>
              <a:rPr lang="en-US" dirty="0">
                <a:solidFill>
                  <a:schemeClr val="bg1"/>
                </a:solidFill>
              </a:rPr>
              <a:t>SWATHISH KRISHNA</a:t>
            </a:r>
          </a:p>
          <a:p>
            <a:endParaRPr lang="en-US" dirty="0">
              <a:solidFill>
                <a:schemeClr val="bg1"/>
              </a:solidFill>
            </a:endParaRPr>
          </a:p>
          <a:p>
            <a:r>
              <a:rPr lang="en-US" dirty="0">
                <a:solidFill>
                  <a:schemeClr val="bg1"/>
                </a:solidFill>
              </a:rPr>
              <a:t>GUIDED BY:</a:t>
            </a:r>
          </a:p>
          <a:p>
            <a:r>
              <a:rPr lang="en-US" dirty="0">
                <a:solidFill>
                  <a:schemeClr val="bg1"/>
                </a:solidFill>
              </a:rPr>
              <a:t>Ms. </a:t>
            </a:r>
            <a:r>
              <a:rPr lang="en-US">
                <a:solidFill>
                  <a:schemeClr val="bg1"/>
                </a:solidFill>
              </a:rPr>
              <a:t>ROSE MARY THOMAS</a:t>
            </a:r>
            <a:endParaRPr lang="en-US" dirty="0">
              <a:solidFill>
                <a:schemeClr val="bg1"/>
              </a:solidFill>
            </a:endParaRPr>
          </a:p>
          <a:p>
            <a:endParaRPr lang="en-IN" dirty="0"/>
          </a:p>
        </p:txBody>
      </p:sp>
    </p:spTree>
    <p:extLst>
      <p:ext uri="{BB962C8B-B14F-4D97-AF65-F5344CB8AC3E}">
        <p14:creationId xmlns:p14="http://schemas.microsoft.com/office/powerpoint/2010/main" val="918264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1F35-51BF-9AF1-790B-BDA7E10D55A8}"/>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METHADOLOGY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39B3E8-FDCD-194B-AFAF-C6A26255C7F4}"/>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Learnwords can be used and implemented by the respective students who has a username and password, stored in database.</a:t>
            </a:r>
          </a:p>
          <a:p>
            <a:r>
              <a:rPr lang="en-US" sz="2400" dirty="0">
                <a:latin typeface="Times New Roman" panose="02020603050405020304" pitchFamily="18" charset="0"/>
                <a:cs typeface="Times New Roman" panose="02020603050405020304" pitchFamily="18" charset="0"/>
              </a:rPr>
              <a:t>After logging in, the student can access the facilities provided by the faculty.</a:t>
            </a:r>
          </a:p>
          <a:p>
            <a:r>
              <a:rPr lang="en-US" sz="2400" dirty="0">
                <a:latin typeface="Times New Roman" panose="02020603050405020304" pitchFamily="18" charset="0"/>
                <a:cs typeface="Times New Roman" panose="02020603050405020304" pitchFamily="18" charset="0"/>
              </a:rPr>
              <a:t>If not signed up, enter username and password and submit.</a:t>
            </a:r>
          </a:p>
          <a:p>
            <a:r>
              <a:rPr lang="en-US" sz="2400" dirty="0">
                <a:latin typeface="Times New Roman" panose="02020603050405020304" pitchFamily="18" charset="0"/>
                <a:cs typeface="Times New Roman" panose="02020603050405020304" pitchFamily="18" charset="0"/>
              </a:rPr>
              <a:t>The student can view the document files, hear the attached voice clippings of the respective faculty.</a:t>
            </a:r>
          </a:p>
        </p:txBody>
      </p:sp>
    </p:spTree>
    <p:extLst>
      <p:ext uri="{BB962C8B-B14F-4D97-AF65-F5344CB8AC3E}">
        <p14:creationId xmlns:p14="http://schemas.microsoft.com/office/powerpoint/2010/main" val="3532967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5B9648-53C1-18F1-816A-9CDE7EBD9DFA}"/>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In the faculty login forum, faculty can login and attach documents, voice clippings of their respective subject.</a:t>
            </a:r>
          </a:p>
          <a:p>
            <a:r>
              <a:rPr lang="en-US" sz="2400" dirty="0">
                <a:latin typeface="Times New Roman" panose="02020603050405020304" pitchFamily="18" charset="0"/>
                <a:cs typeface="Times New Roman" panose="02020603050405020304" pitchFamily="18" charset="0"/>
              </a:rPr>
              <a:t>In the admin page, the admin can view the log files as well the course list.</a:t>
            </a:r>
          </a:p>
          <a:p>
            <a:r>
              <a:rPr lang="en-US" sz="2400" dirty="0">
                <a:latin typeface="Times New Roman" panose="02020603050405020304" pitchFamily="18" charset="0"/>
                <a:cs typeface="Times New Roman" panose="02020603050405020304" pitchFamily="18" charset="0"/>
              </a:rPr>
              <a:t>This mainly focus on virtual teaching along with question and answer session. </a:t>
            </a:r>
          </a:p>
          <a:p>
            <a:r>
              <a:rPr lang="en-IN" sz="2400" dirty="0">
                <a:latin typeface="Times New Roman" panose="02020603050405020304" pitchFamily="18" charset="0"/>
                <a:cs typeface="Times New Roman" panose="02020603050405020304" pitchFamily="18" charset="0"/>
              </a:rPr>
              <a:t>Student can ask questions and the answer can be uploaded by the respective faculty.</a:t>
            </a:r>
          </a:p>
        </p:txBody>
      </p:sp>
    </p:spTree>
    <p:extLst>
      <p:ext uri="{BB962C8B-B14F-4D97-AF65-F5344CB8AC3E}">
        <p14:creationId xmlns:p14="http://schemas.microsoft.com/office/powerpoint/2010/main" val="2887574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6D8E3-3B3A-91C1-7A39-B1FAC89D589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AND HARDWARE REQUIREMENTS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C211EF-6565-4778-0948-DA4D4ED86282}"/>
              </a:ext>
            </a:extLst>
          </p:cNvPr>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SOFTWARE REQUIREMENTS</a:t>
            </a:r>
          </a:p>
          <a:p>
            <a:pPr marL="0" indent="0">
              <a:buNone/>
            </a:pPr>
            <a:r>
              <a:rPr lang="en-US" sz="2400" dirty="0">
                <a:latin typeface="Times New Roman" panose="02020603050405020304" pitchFamily="18" charset="0"/>
                <a:cs typeface="Times New Roman" panose="02020603050405020304" pitchFamily="18" charset="0"/>
              </a:rPr>
              <a:t>It is possible to implement this e-learning tool in windows using HTML,CSS AND JAVA [/JS] for frontend and SQL as database.</a:t>
            </a:r>
          </a:p>
          <a:p>
            <a:pPr marL="0" indent="0">
              <a:buNone/>
            </a:pP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068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9434B-A6BE-4050-4FF6-67F6B6F7CFB6}"/>
              </a:ext>
            </a:extLst>
          </p:cNvPr>
          <p:cNvSpPr>
            <a:spLocks noGrp="1"/>
          </p:cNvSpPr>
          <p:nvPr>
            <p:ph idx="1"/>
          </p:nvPr>
        </p:nvSpPr>
        <p:spPr/>
        <p:txBody>
          <a:bodyPr/>
          <a:lstStyle/>
          <a:p>
            <a:pPr marL="0" indent="0">
              <a:buNone/>
            </a:pPr>
            <a:r>
              <a:rPr lang="en-US" sz="2400" b="1" dirty="0">
                <a:latin typeface="Times New Roman" panose="02020603050405020304" pitchFamily="18" charset="0"/>
                <a:cs typeface="Times New Roman" panose="02020603050405020304" pitchFamily="18" charset="0"/>
              </a:rPr>
              <a:t>HARDWARE REQUIREMENTS</a:t>
            </a:r>
            <a:endParaRPr lang="en-US"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Monitor screen – the software shall display information to the user via the monitor screen</a:t>
            </a:r>
          </a:p>
          <a:p>
            <a:r>
              <a:rPr lang="en-US" sz="2400" dirty="0">
                <a:latin typeface="Times New Roman" panose="02020603050405020304" pitchFamily="18" charset="0"/>
                <a:cs typeface="Times New Roman" panose="02020603050405020304" pitchFamily="18" charset="0"/>
              </a:rPr>
              <a:t>Mouse – the software shall interact with the movement of the mouse and the mouse buttons. The mouse shall activate areas for data input, command buttons and select options from menus.</a:t>
            </a:r>
          </a:p>
          <a:p>
            <a:r>
              <a:rPr lang="en-US" sz="2400" dirty="0">
                <a:latin typeface="Times New Roman" panose="02020603050405020304" pitchFamily="18" charset="0"/>
                <a:cs typeface="Times New Roman" panose="02020603050405020304" pitchFamily="18" charset="0"/>
              </a:rPr>
              <a:t>Keyboard – the software shall interact with the keystrokes of the keyboard. The keyboard will input data into the active area of the database.</a:t>
            </a:r>
          </a:p>
          <a:p>
            <a:endParaRPr lang="en-IN" dirty="0"/>
          </a:p>
        </p:txBody>
      </p:sp>
    </p:spTree>
    <p:extLst>
      <p:ext uri="{BB962C8B-B14F-4D97-AF65-F5344CB8AC3E}">
        <p14:creationId xmlns:p14="http://schemas.microsoft.com/office/powerpoint/2010/main" val="1891510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F548-CF45-E78B-0346-43F697C5AEA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SRS TEMPLATE</a:t>
            </a:r>
            <a:endParaRPr lang="en-IN" dirty="0">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F207AD4D-6AC8-A625-1DF3-175795DD78EA}"/>
              </a:ext>
            </a:extLst>
          </p:cNvPr>
          <p:cNvSpPr>
            <a:spLocks noGrp="1"/>
          </p:cNvSpPr>
          <p:nvPr>
            <p:ph idx="1"/>
          </p:nvPr>
        </p:nvSpPr>
        <p:spPr/>
        <p:txBody>
          <a:bodyPr/>
          <a:lstStyle/>
          <a:p>
            <a:pPr marL="0" indent="0">
              <a:buNone/>
            </a:pPr>
            <a:r>
              <a:rPr lang="en-IN" dirty="0">
                <a:hlinkClick r:id="rId2" action="ppaction://hlinkfile"/>
              </a:rPr>
              <a:t>C:\Users\Helan\Documents\Miniproject\learnwords\docs\SRS</a:t>
            </a:r>
            <a:endParaRPr lang="en-IN" dirty="0"/>
          </a:p>
        </p:txBody>
      </p:sp>
    </p:spTree>
    <p:extLst>
      <p:ext uri="{BB962C8B-B14F-4D97-AF65-F5344CB8AC3E}">
        <p14:creationId xmlns:p14="http://schemas.microsoft.com/office/powerpoint/2010/main" val="313957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F548-CF45-E78B-0346-43F697C5AEA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SDD [SYSTEM DESIGN DOCUMENT]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78105D-DAA8-9072-3183-C58C6A03B9D7}"/>
              </a:ext>
            </a:extLst>
          </p:cNvPr>
          <p:cNvSpPr>
            <a:spLocks noGrp="1"/>
          </p:cNvSpPr>
          <p:nvPr>
            <p:ph idx="1"/>
          </p:nvPr>
        </p:nvSpPr>
        <p:spPr/>
        <p:txBody>
          <a:bodyPr/>
          <a:lstStyle/>
          <a:p>
            <a:pPr marL="0" indent="0">
              <a:buNone/>
            </a:pPr>
            <a:r>
              <a:rPr lang="en-IN" dirty="0">
                <a:hlinkClick r:id="rId2" action="ppaction://hlinkfile"/>
              </a:rPr>
              <a:t>C:\Users\Helan\Documents\Miniproject\learnwords\docs\SDD</a:t>
            </a:r>
            <a:endParaRPr lang="en-IN" dirty="0"/>
          </a:p>
        </p:txBody>
      </p:sp>
    </p:spTree>
    <p:extLst>
      <p:ext uri="{BB962C8B-B14F-4D97-AF65-F5344CB8AC3E}">
        <p14:creationId xmlns:p14="http://schemas.microsoft.com/office/powerpoint/2010/main" val="2890500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F548-CF45-E78B-0346-43F697C5AEA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EXPECTED OUTPUT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78105D-DAA8-9072-3183-C58C6A03B9D7}"/>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 virtual classroom with student interaction with their respective faculty enabling them to create a friendly approach through Q&amp;A session, providing documents.</a:t>
            </a:r>
          </a:p>
          <a:p>
            <a:r>
              <a:rPr lang="en-US" sz="2400" dirty="0">
                <a:latin typeface="Times New Roman" panose="02020603050405020304" pitchFamily="18" charset="0"/>
                <a:cs typeface="Times New Roman" panose="02020603050405020304" pitchFamily="18" charset="0"/>
              </a:rPr>
              <a:t>Moreover, it provides a voice attachment facility for communication.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681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15C69-C8A7-2A39-1379-A7DF7DE14B6E}"/>
              </a:ext>
            </a:extLst>
          </p:cNvPr>
          <p:cNvSpPr>
            <a:spLocks noGrp="1"/>
          </p:cNvSpPr>
          <p:nvPr>
            <p:ph type="title"/>
          </p:nvPr>
        </p:nvSpPr>
        <p:spPr/>
        <p:txBody>
          <a:bodyPr/>
          <a:lstStyle/>
          <a:p>
            <a:r>
              <a:rPr lang="en-US" dirty="0"/>
              <a:t>DESIGN LEVEL</a:t>
            </a:r>
            <a:endParaRPr lang="en-IN" dirty="0"/>
          </a:p>
        </p:txBody>
      </p:sp>
      <p:pic>
        <p:nvPicPr>
          <p:cNvPr id="5" name="Content Placeholder 4">
            <a:extLst>
              <a:ext uri="{FF2B5EF4-FFF2-40B4-BE49-F238E27FC236}">
                <a16:creationId xmlns:a16="http://schemas.microsoft.com/office/drawing/2014/main" id="{5109F920-BE3C-1EA9-E79A-078559A094F1}"/>
              </a:ext>
            </a:extLst>
          </p:cNvPr>
          <p:cNvPicPr>
            <a:picLocks noGrp="1" noChangeAspect="1"/>
          </p:cNvPicPr>
          <p:nvPr>
            <p:ph idx="1"/>
          </p:nvPr>
        </p:nvPicPr>
        <p:blipFill>
          <a:blip r:embed="rId2"/>
          <a:stretch>
            <a:fillRect/>
          </a:stretch>
        </p:blipFill>
        <p:spPr>
          <a:xfrm>
            <a:off x="137652" y="2014171"/>
            <a:ext cx="4900288" cy="3577737"/>
          </a:xfrm>
        </p:spPr>
      </p:pic>
      <p:pic>
        <p:nvPicPr>
          <p:cNvPr id="9" name="Picture 8">
            <a:extLst>
              <a:ext uri="{FF2B5EF4-FFF2-40B4-BE49-F238E27FC236}">
                <a16:creationId xmlns:a16="http://schemas.microsoft.com/office/drawing/2014/main" id="{BCA59B21-771D-7094-8932-D12A9B90167D}"/>
              </a:ext>
            </a:extLst>
          </p:cNvPr>
          <p:cNvPicPr>
            <a:picLocks noChangeAspect="1"/>
          </p:cNvPicPr>
          <p:nvPr/>
        </p:nvPicPr>
        <p:blipFill>
          <a:blip r:embed="rId3"/>
          <a:stretch>
            <a:fillRect/>
          </a:stretch>
        </p:blipFill>
        <p:spPr>
          <a:xfrm>
            <a:off x="4709340" y="2114673"/>
            <a:ext cx="6805651" cy="3577737"/>
          </a:xfrm>
          <a:prstGeom prst="rect">
            <a:avLst/>
          </a:prstGeom>
        </p:spPr>
      </p:pic>
    </p:spTree>
    <p:extLst>
      <p:ext uri="{BB962C8B-B14F-4D97-AF65-F5344CB8AC3E}">
        <p14:creationId xmlns:p14="http://schemas.microsoft.com/office/powerpoint/2010/main" val="1470248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AAFE65-BB3D-2AD6-1637-B2C9B03BE86D}"/>
              </a:ext>
            </a:extLst>
          </p:cNvPr>
          <p:cNvPicPr>
            <a:picLocks noChangeAspect="1"/>
          </p:cNvPicPr>
          <p:nvPr/>
        </p:nvPicPr>
        <p:blipFill>
          <a:blip r:embed="rId2"/>
          <a:stretch>
            <a:fillRect/>
          </a:stretch>
        </p:blipFill>
        <p:spPr>
          <a:xfrm>
            <a:off x="1540463" y="1850540"/>
            <a:ext cx="8922383" cy="5007460"/>
          </a:xfrm>
          <a:prstGeom prst="rect">
            <a:avLst/>
          </a:prstGeom>
        </p:spPr>
      </p:pic>
    </p:spTree>
    <p:extLst>
      <p:ext uri="{BB962C8B-B14F-4D97-AF65-F5344CB8AC3E}">
        <p14:creationId xmlns:p14="http://schemas.microsoft.com/office/powerpoint/2010/main" val="3360791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083A3-6939-6766-24BF-6BD2740DF1B4}"/>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FE150A2E-6BA1-84BB-D625-68588FED2B34}"/>
              </a:ext>
            </a:extLst>
          </p:cNvPr>
          <p:cNvPicPr>
            <a:picLocks noGrp="1" noChangeAspect="1"/>
          </p:cNvPicPr>
          <p:nvPr>
            <p:ph idx="1"/>
          </p:nvPr>
        </p:nvPicPr>
        <p:blipFill>
          <a:blip r:embed="rId2"/>
          <a:stretch>
            <a:fillRect/>
          </a:stretch>
        </p:blipFill>
        <p:spPr>
          <a:xfrm>
            <a:off x="1661746" y="1794363"/>
            <a:ext cx="9132059" cy="4957549"/>
          </a:xfrm>
          <a:prstGeom prst="rect">
            <a:avLst/>
          </a:prstGeom>
        </p:spPr>
      </p:pic>
    </p:spTree>
    <p:extLst>
      <p:ext uri="{BB962C8B-B14F-4D97-AF65-F5344CB8AC3E}">
        <p14:creationId xmlns:p14="http://schemas.microsoft.com/office/powerpoint/2010/main" val="2414771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F548-CF45-E78B-0346-43F697C5AEA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78105D-DAA8-9072-3183-C58C6A03B9D7}"/>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Learnwords is based on powerful scientific visualization techniques and can be used as an effective aid in online virtual teaching.</a:t>
            </a:r>
          </a:p>
          <a:p>
            <a:pPr algn="just"/>
            <a:r>
              <a:rPr lang="en-US" sz="2400" dirty="0">
                <a:latin typeface="Times New Roman" panose="02020603050405020304" pitchFamily="18" charset="0"/>
                <a:cs typeface="Times New Roman" panose="02020603050405020304" pitchFamily="18" charset="0"/>
              </a:rPr>
              <a:t>The project deals with creation of a virtual classroom website which mainly focuses on the interaction of teacher-student relationship.</a:t>
            </a:r>
          </a:p>
          <a:p>
            <a:pPr algn="just"/>
            <a:r>
              <a:rPr lang="en-US" sz="2400" dirty="0">
                <a:latin typeface="Times New Roman" panose="02020603050405020304" pitchFamily="18" charset="0"/>
                <a:cs typeface="Times New Roman" panose="02020603050405020304" pitchFamily="18" charset="0"/>
              </a:rPr>
              <a:t>Comparing existing virtual platforms, this mainly rely on </a:t>
            </a:r>
            <a:r>
              <a:rPr lang="en-US" sz="2400" b="1" dirty="0">
                <a:latin typeface="Times New Roman" panose="02020603050405020304" pitchFamily="18" charset="0"/>
                <a:cs typeface="Times New Roman" panose="02020603050405020304" pitchFamily="18" charset="0"/>
              </a:rPr>
              <a:t>voice supporting facility </a:t>
            </a:r>
            <a:r>
              <a:rPr lang="en-US" sz="2400" dirty="0">
                <a:latin typeface="Times New Roman" panose="02020603050405020304" pitchFamily="18" charset="0"/>
                <a:cs typeface="Times New Roman" panose="02020603050405020304" pitchFamily="18" charset="0"/>
              </a:rPr>
              <a:t>and also helps in attaching and viewing documents.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9146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8A54-0843-1961-0BDB-9CE55C11184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a:t>
            </a:r>
            <a:endParaRPr lang="en-IN" dirty="0"/>
          </a:p>
        </p:txBody>
      </p:sp>
      <p:sp>
        <p:nvSpPr>
          <p:cNvPr id="3" name="Content Placeholder 2">
            <a:extLst>
              <a:ext uri="{FF2B5EF4-FFF2-40B4-BE49-F238E27FC236}">
                <a16:creationId xmlns:a16="http://schemas.microsoft.com/office/drawing/2014/main" id="{D732884D-E1A5-0FB4-BCF1-AD90C8910636}"/>
              </a:ext>
            </a:extLst>
          </p:cNvPr>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hlinkClick r:id="rId2"/>
              </a:rPr>
              <a:t>International Journal of Virtual and Personal Learning Environments (IJVPLE): 1947-8518, 1947-8526: Education Journals | IGI Global (igi-global.com)</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Gaurav Chadha and S.M. Nafay Kumail (2002). E-Learning-An Expression of the knowledge economy: A highway between concepts and practice. Tata McGraw Hill Publishing Company.</a:t>
            </a:r>
          </a:p>
          <a:p>
            <a:endParaRPr lang="en-IN" dirty="0"/>
          </a:p>
        </p:txBody>
      </p:sp>
    </p:spTree>
    <p:extLst>
      <p:ext uri="{BB962C8B-B14F-4D97-AF65-F5344CB8AC3E}">
        <p14:creationId xmlns:p14="http://schemas.microsoft.com/office/powerpoint/2010/main" val="185631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57E981-D005-C836-7217-FBB7F868FF0C}"/>
              </a:ext>
            </a:extLst>
          </p:cNvPr>
          <p:cNvSpPr/>
          <p:nvPr/>
        </p:nvSpPr>
        <p:spPr>
          <a:xfrm>
            <a:off x="-461394" y="4745801"/>
            <a:ext cx="8106506" cy="923330"/>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3984526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1DC94F-6CB4-6AE1-A9C9-F550CF09588F}"/>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Virtual reality classroom as an constructivist approach</a:t>
            </a:r>
          </a:p>
          <a:p>
            <a:pPr>
              <a:lnSpc>
                <a:spcPct val="150000"/>
              </a:lnSpc>
            </a:pPr>
            <a:r>
              <a:rPr lang="en-US" sz="2000" dirty="0">
                <a:latin typeface="Times New Roman" panose="02020603050405020304" pitchFamily="18" charset="0"/>
                <a:cs typeface="Times New Roman" panose="02020603050405020304" pitchFamily="18" charset="0"/>
              </a:rPr>
              <a:t>This paper mainly focus on 3D model of classroom. </a:t>
            </a:r>
          </a:p>
          <a:p>
            <a:pPr>
              <a:lnSpc>
                <a:spcPct val="150000"/>
              </a:lnSpc>
            </a:pPr>
            <a:r>
              <a:rPr lang="en-US" sz="2000" dirty="0">
                <a:latin typeface="Times New Roman" panose="02020603050405020304" pitchFamily="18" charset="0"/>
                <a:cs typeface="Times New Roman" panose="02020603050405020304" pitchFamily="18" charset="0"/>
              </a:rPr>
              <a:t>The learners enter the virtual model of the classroom of an avatar, navigate through it, zooms in or out he or she wishes changes his or her view point and perspective in the virtual world.</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175F9AD-3B29-44AB-8FC9-E2770B8EF727}"/>
              </a:ext>
            </a:extLst>
          </p:cNvPr>
          <p:cNvSpPr txBox="1"/>
          <p:nvPr/>
        </p:nvSpPr>
        <p:spPr>
          <a:xfrm>
            <a:off x="581192" y="764931"/>
            <a:ext cx="5951493" cy="646331"/>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LITERATURE SURVEY</a:t>
            </a:r>
            <a:endParaRPr lang="en-IN" sz="3600" dirty="0">
              <a:solidFill>
                <a:schemeClr val="bg1"/>
              </a:solidFill>
            </a:endParaRPr>
          </a:p>
        </p:txBody>
      </p:sp>
    </p:spTree>
    <p:extLst>
      <p:ext uri="{BB962C8B-B14F-4D97-AF65-F5344CB8AC3E}">
        <p14:creationId xmlns:p14="http://schemas.microsoft.com/office/powerpoint/2010/main" val="55655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F8DE75-90F2-4832-1E3A-06A7CFBA8176}"/>
              </a:ext>
            </a:extLst>
          </p:cNvPr>
          <p:cNvSpPr txBox="1"/>
          <p:nvPr/>
        </p:nvSpPr>
        <p:spPr>
          <a:xfrm>
            <a:off x="606668" y="773722"/>
            <a:ext cx="10638693" cy="954107"/>
          </a:xfrm>
          <a:prstGeom prst="rect">
            <a:avLst/>
          </a:prstGeom>
          <a:noFill/>
        </p:spPr>
        <p:txBody>
          <a:bodyPr wrap="square" rtlCol="0">
            <a:spAutoFit/>
          </a:bodyPr>
          <a:lstStyle/>
          <a:p>
            <a:r>
              <a:rPr lang="en-US" sz="2800" dirty="0">
                <a:solidFill>
                  <a:schemeClr val="tx2">
                    <a:lumMod val="20000"/>
                    <a:lumOff val="80000"/>
                  </a:schemeClr>
                </a:solidFill>
                <a:latin typeface="Times New Roman" panose="02020603050405020304" pitchFamily="18" charset="0"/>
                <a:cs typeface="Times New Roman" panose="02020603050405020304" pitchFamily="18" charset="0"/>
              </a:rPr>
              <a:t>FIRST INTERNATIONAL CONFERENCE ON FUTURE GENERATION COMMUNICATION TECHNOLOGIES</a:t>
            </a:r>
            <a:endParaRPr lang="en-IN" sz="2800" dirty="0">
              <a:solidFill>
                <a:schemeClr val="tx2">
                  <a:lumMod val="20000"/>
                  <a:lumOff val="80000"/>
                </a:schemeClr>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8D73612B-B27A-4901-3451-4E2EE566C617}"/>
              </a:ext>
            </a:extLst>
          </p:cNvPr>
          <p:cNvSpPr>
            <a:spLocks noGrp="1"/>
          </p:cNvSpPr>
          <p:nvPr>
            <p:ph idx="1"/>
          </p:nvPr>
        </p:nvSpPr>
        <p:spPr>
          <a:xfrm>
            <a:off x="606668" y="2603256"/>
            <a:ext cx="11029950" cy="3678238"/>
          </a:xfrm>
        </p:spPr>
        <p:txBody>
          <a:bodyPr>
            <a:no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A framework of virtual classroom framework model on the internet</a:t>
            </a:r>
          </a:p>
          <a:p>
            <a:pPr marL="0" indent="0">
              <a:buNone/>
            </a:pPr>
            <a:r>
              <a:rPr lang="en-US" dirty="0">
                <a:latin typeface="Times New Roman" panose="02020603050405020304" pitchFamily="18" charset="0"/>
                <a:cs typeface="Times New Roman" panose="02020603050405020304" pitchFamily="18" charset="0"/>
              </a:rPr>
              <a:t>It connects the advantage of existing offline approaches like a white board with advantages of life streaming systems with many participants.</a:t>
            </a:r>
          </a:p>
          <a:p>
            <a:pPr marL="0" indent="0">
              <a:buNone/>
            </a:pPr>
            <a:r>
              <a:rPr lang="en-US" dirty="0">
                <a:latin typeface="Times New Roman" panose="02020603050405020304" pitchFamily="18" charset="0"/>
                <a:cs typeface="Times New Roman" panose="02020603050405020304" pitchFamily="18" charset="0"/>
              </a:rPr>
              <a:t>The model of this basic virtual classroom is basis up on 4 main technologies itself. They are:</a:t>
            </a:r>
          </a:p>
          <a:p>
            <a:r>
              <a:rPr lang="en-US" dirty="0">
                <a:latin typeface="Times New Roman" panose="02020603050405020304" pitchFamily="18" charset="0"/>
                <a:cs typeface="Times New Roman" panose="02020603050405020304" pitchFamily="18" charset="0"/>
              </a:rPr>
              <a:t>The flash media server architecture</a:t>
            </a:r>
          </a:p>
          <a:p>
            <a:r>
              <a:rPr lang="en-US" dirty="0">
                <a:latin typeface="Times New Roman" panose="02020603050405020304" pitchFamily="18" charset="0"/>
                <a:cs typeface="Times New Roman" panose="02020603050405020304" pitchFamily="18" charset="0"/>
              </a:rPr>
              <a:t> The RTMP protocol</a:t>
            </a:r>
          </a:p>
          <a:p>
            <a:r>
              <a:rPr lang="en-US" dirty="0">
                <a:latin typeface="Times New Roman" panose="02020603050405020304" pitchFamily="18" charset="0"/>
                <a:cs typeface="Times New Roman" panose="02020603050405020304" pitchFamily="18" charset="0"/>
              </a:rPr>
              <a:t>The client server connection flows &amp;</a:t>
            </a:r>
          </a:p>
          <a:p>
            <a:r>
              <a:rPr lang="en-US" dirty="0">
                <a:latin typeface="Times New Roman" panose="02020603050405020304" pitchFamily="18" charset="0"/>
                <a:cs typeface="Times New Roman" panose="02020603050405020304" pitchFamily="18" charset="0"/>
              </a:rPr>
              <a:t>The shared objects.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4753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D3B50-8BDE-FFC1-8636-2B2B31BDB2C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Layout of virtual teaching</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C1F0790-6BEA-7E3F-27A5-3422F29AA2FF}"/>
              </a:ext>
            </a:extLst>
          </p:cNvPr>
          <p:cNvPicPr>
            <a:picLocks noGrp="1" noChangeAspect="1"/>
          </p:cNvPicPr>
          <p:nvPr>
            <p:ph idx="1"/>
          </p:nvPr>
        </p:nvPicPr>
        <p:blipFill>
          <a:blip r:embed="rId2"/>
          <a:stretch>
            <a:fillRect/>
          </a:stretch>
        </p:blipFill>
        <p:spPr>
          <a:xfrm>
            <a:off x="1585912" y="2205831"/>
            <a:ext cx="9020175" cy="3629025"/>
          </a:xfrm>
        </p:spPr>
      </p:pic>
    </p:spTree>
    <p:extLst>
      <p:ext uri="{BB962C8B-B14F-4D97-AF65-F5344CB8AC3E}">
        <p14:creationId xmlns:p14="http://schemas.microsoft.com/office/powerpoint/2010/main" val="3351098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6D8E3-3B3A-91C1-7A39-B1FAC89D589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DESIGN</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343E4426-AA16-6FAB-48FA-4445E2C4F3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235" y="2094990"/>
            <a:ext cx="5504106" cy="2946590"/>
          </a:xfrm>
          <a:prstGeom prst="rect">
            <a:avLst/>
          </a:prstGeom>
        </p:spPr>
      </p:pic>
      <p:pic>
        <p:nvPicPr>
          <p:cNvPr id="6" name="Picture 5">
            <a:extLst>
              <a:ext uri="{FF2B5EF4-FFF2-40B4-BE49-F238E27FC236}">
                <a16:creationId xmlns:a16="http://schemas.microsoft.com/office/drawing/2014/main" id="{E229BA87-69A5-9892-2890-C4567E37D1ED}"/>
              </a:ext>
            </a:extLst>
          </p:cNvPr>
          <p:cNvPicPr>
            <a:picLocks noChangeAspect="1"/>
          </p:cNvPicPr>
          <p:nvPr/>
        </p:nvPicPr>
        <p:blipFill>
          <a:blip r:embed="rId3"/>
          <a:stretch>
            <a:fillRect/>
          </a:stretch>
        </p:blipFill>
        <p:spPr>
          <a:xfrm>
            <a:off x="6465368" y="1994526"/>
            <a:ext cx="5145440" cy="3147519"/>
          </a:xfrm>
          <a:prstGeom prst="rect">
            <a:avLst/>
          </a:prstGeom>
        </p:spPr>
      </p:pic>
    </p:spTree>
    <p:extLst>
      <p:ext uri="{BB962C8B-B14F-4D97-AF65-F5344CB8AC3E}">
        <p14:creationId xmlns:p14="http://schemas.microsoft.com/office/powerpoint/2010/main" val="85769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EB188D-FC9A-D533-703E-F58CF64C871B}"/>
              </a:ext>
            </a:extLst>
          </p:cNvPr>
          <p:cNvPicPr>
            <a:picLocks noGrp="1" noChangeAspect="1"/>
          </p:cNvPicPr>
          <p:nvPr>
            <p:ph idx="1"/>
          </p:nvPr>
        </p:nvPicPr>
        <p:blipFill>
          <a:blip r:embed="rId2"/>
          <a:stretch>
            <a:fillRect/>
          </a:stretch>
        </p:blipFill>
        <p:spPr>
          <a:xfrm>
            <a:off x="562708" y="1996586"/>
            <a:ext cx="4226495" cy="4304765"/>
          </a:xfrm>
        </p:spPr>
      </p:pic>
      <p:pic>
        <p:nvPicPr>
          <p:cNvPr id="7" name="Picture 6">
            <a:extLst>
              <a:ext uri="{FF2B5EF4-FFF2-40B4-BE49-F238E27FC236}">
                <a16:creationId xmlns:a16="http://schemas.microsoft.com/office/drawing/2014/main" id="{A4D30F84-A2C9-1722-F430-F8134B8DDCF6}"/>
              </a:ext>
            </a:extLst>
          </p:cNvPr>
          <p:cNvPicPr>
            <a:picLocks noChangeAspect="1"/>
          </p:cNvPicPr>
          <p:nvPr/>
        </p:nvPicPr>
        <p:blipFill>
          <a:blip r:embed="rId3"/>
          <a:stretch>
            <a:fillRect/>
          </a:stretch>
        </p:blipFill>
        <p:spPr>
          <a:xfrm>
            <a:off x="6947585" y="1996586"/>
            <a:ext cx="3728108" cy="4490502"/>
          </a:xfrm>
          <a:prstGeom prst="rect">
            <a:avLst/>
          </a:prstGeom>
        </p:spPr>
      </p:pic>
      <p:cxnSp>
        <p:nvCxnSpPr>
          <p:cNvPr id="8" name="Connector: Curved 7">
            <a:extLst>
              <a:ext uri="{FF2B5EF4-FFF2-40B4-BE49-F238E27FC236}">
                <a16:creationId xmlns:a16="http://schemas.microsoft.com/office/drawing/2014/main" id="{49A3E55C-B746-ACA0-5CA5-A15846310C9E}"/>
              </a:ext>
            </a:extLst>
          </p:cNvPr>
          <p:cNvCxnSpPr>
            <a:cxnSpLocks/>
          </p:cNvCxnSpPr>
          <p:nvPr/>
        </p:nvCxnSpPr>
        <p:spPr>
          <a:xfrm>
            <a:off x="4789203" y="3305908"/>
            <a:ext cx="2077589" cy="120454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867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6D294E8-5B8C-676F-EA07-F71F9BE23104}"/>
              </a:ext>
            </a:extLst>
          </p:cNvPr>
          <p:cNvPicPr>
            <a:picLocks noGrp="1" noChangeAspect="1"/>
          </p:cNvPicPr>
          <p:nvPr>
            <p:ph idx="1"/>
          </p:nvPr>
        </p:nvPicPr>
        <p:blipFill>
          <a:blip r:embed="rId2"/>
          <a:stretch>
            <a:fillRect/>
          </a:stretch>
        </p:blipFill>
        <p:spPr>
          <a:xfrm>
            <a:off x="518746" y="2005380"/>
            <a:ext cx="4410400" cy="4493902"/>
          </a:xfrm>
        </p:spPr>
      </p:pic>
      <p:pic>
        <p:nvPicPr>
          <p:cNvPr id="7" name="Picture 6">
            <a:extLst>
              <a:ext uri="{FF2B5EF4-FFF2-40B4-BE49-F238E27FC236}">
                <a16:creationId xmlns:a16="http://schemas.microsoft.com/office/drawing/2014/main" id="{DA0D3280-7F5F-C644-4E09-6C374730111C}"/>
              </a:ext>
            </a:extLst>
          </p:cNvPr>
          <p:cNvPicPr>
            <a:picLocks noChangeAspect="1"/>
          </p:cNvPicPr>
          <p:nvPr/>
        </p:nvPicPr>
        <p:blipFill>
          <a:blip r:embed="rId3"/>
          <a:stretch>
            <a:fillRect/>
          </a:stretch>
        </p:blipFill>
        <p:spPr>
          <a:xfrm>
            <a:off x="6235795" y="2215295"/>
            <a:ext cx="4988318" cy="3332651"/>
          </a:xfrm>
          <a:prstGeom prst="rect">
            <a:avLst/>
          </a:prstGeom>
        </p:spPr>
      </p:pic>
      <p:sp>
        <p:nvSpPr>
          <p:cNvPr id="8" name="Rectangle 7">
            <a:extLst>
              <a:ext uri="{FF2B5EF4-FFF2-40B4-BE49-F238E27FC236}">
                <a16:creationId xmlns:a16="http://schemas.microsoft.com/office/drawing/2014/main" id="{B8ABA099-970E-61E0-18D0-F85DE6949AED}"/>
              </a:ext>
            </a:extLst>
          </p:cNvPr>
          <p:cNvSpPr/>
          <p:nvPr/>
        </p:nvSpPr>
        <p:spPr>
          <a:xfrm>
            <a:off x="601112" y="875299"/>
            <a:ext cx="4734694" cy="584775"/>
          </a:xfrm>
          <a:prstGeom prst="rect">
            <a:avLst/>
          </a:prstGeom>
          <a:noFill/>
        </p:spPr>
        <p:txBody>
          <a:bodyPr wrap="none" lIns="91440" tIns="45720" rIns="91440" bIns="45720">
            <a:spAutoFit/>
          </a:bodyPr>
          <a:lstStyle/>
          <a:p>
            <a:pPr algn="ctr"/>
            <a:r>
              <a:rPr lang="en-US" sz="3200" dirty="0">
                <a:ln w="0"/>
                <a:solidFill>
                  <a:schemeClr val="accent2">
                    <a:lumMod val="20000"/>
                    <a:lumOff val="8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FACULTY PAGE DESIGN</a:t>
            </a:r>
            <a:endParaRPr lang="en-US" sz="3200" b="0" cap="none" spc="0" dirty="0">
              <a:ln w="0"/>
              <a:solidFill>
                <a:schemeClr val="accent2">
                  <a:lumMod val="20000"/>
                  <a:lumOff val="8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9" name="Connector: Curved 8">
            <a:extLst>
              <a:ext uri="{FF2B5EF4-FFF2-40B4-BE49-F238E27FC236}">
                <a16:creationId xmlns:a16="http://schemas.microsoft.com/office/drawing/2014/main" id="{CDB7105F-BD3F-7560-F2EE-3DC96AC79D80}"/>
              </a:ext>
            </a:extLst>
          </p:cNvPr>
          <p:cNvCxnSpPr>
            <a:cxnSpLocks/>
          </p:cNvCxnSpPr>
          <p:nvPr/>
        </p:nvCxnSpPr>
        <p:spPr>
          <a:xfrm>
            <a:off x="4929146" y="3297115"/>
            <a:ext cx="1166854" cy="57571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8056292-CC86-3672-6EBF-2911E56511B7}"/>
              </a:ext>
            </a:extLst>
          </p:cNvPr>
          <p:cNvCxnSpPr>
            <a:cxnSpLocks/>
          </p:cNvCxnSpPr>
          <p:nvPr/>
        </p:nvCxnSpPr>
        <p:spPr>
          <a:xfrm>
            <a:off x="6096000" y="2206503"/>
            <a:ext cx="0" cy="33326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3659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FF3180-537A-8774-62A9-CCB146AE7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886" y="1973296"/>
            <a:ext cx="4431554" cy="3317261"/>
          </a:xfrm>
          <a:prstGeom prst="rect">
            <a:avLst/>
          </a:prstGeom>
        </p:spPr>
      </p:pic>
      <p:pic>
        <p:nvPicPr>
          <p:cNvPr id="9" name="Picture 8">
            <a:extLst>
              <a:ext uri="{FF2B5EF4-FFF2-40B4-BE49-F238E27FC236}">
                <a16:creationId xmlns:a16="http://schemas.microsoft.com/office/drawing/2014/main" id="{4FC63C21-14F5-DDA4-A5CE-481285E01D34}"/>
              </a:ext>
            </a:extLst>
          </p:cNvPr>
          <p:cNvPicPr>
            <a:picLocks noChangeAspect="1"/>
          </p:cNvPicPr>
          <p:nvPr/>
        </p:nvPicPr>
        <p:blipFill>
          <a:blip r:embed="rId3"/>
          <a:stretch>
            <a:fillRect/>
          </a:stretch>
        </p:blipFill>
        <p:spPr>
          <a:xfrm>
            <a:off x="6637047" y="2071498"/>
            <a:ext cx="3871776" cy="2508866"/>
          </a:xfrm>
          <a:prstGeom prst="rect">
            <a:avLst/>
          </a:prstGeom>
        </p:spPr>
      </p:pic>
      <p:cxnSp>
        <p:nvCxnSpPr>
          <p:cNvPr id="11" name="Connector: Curved 10">
            <a:extLst>
              <a:ext uri="{FF2B5EF4-FFF2-40B4-BE49-F238E27FC236}">
                <a16:creationId xmlns:a16="http://schemas.microsoft.com/office/drawing/2014/main" id="{117EC352-D5DC-775F-9AF9-430F3942B865}"/>
              </a:ext>
            </a:extLst>
          </p:cNvPr>
          <p:cNvCxnSpPr>
            <a:cxnSpLocks/>
          </p:cNvCxnSpPr>
          <p:nvPr/>
        </p:nvCxnSpPr>
        <p:spPr>
          <a:xfrm>
            <a:off x="4695092" y="2919046"/>
            <a:ext cx="1894917" cy="62774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40AFF4A-FEF6-A8F9-BA9D-0BFD4C9B3169}"/>
              </a:ext>
            </a:extLst>
          </p:cNvPr>
          <p:cNvSpPr/>
          <p:nvPr/>
        </p:nvSpPr>
        <p:spPr>
          <a:xfrm>
            <a:off x="181886" y="900164"/>
            <a:ext cx="5205449" cy="523220"/>
          </a:xfrm>
          <a:prstGeom prst="rect">
            <a:avLst/>
          </a:prstGeom>
          <a:noFill/>
        </p:spPr>
        <p:txBody>
          <a:bodyPr wrap="square" lIns="91440" tIns="45720" rIns="91440" bIns="45720">
            <a:spAutoFit/>
          </a:bodyPr>
          <a:lstStyle/>
          <a:p>
            <a:pPr algn="ctr"/>
            <a:r>
              <a:rPr lang="en-US" sz="2800" dirty="0">
                <a:ln w="0"/>
                <a:solidFill>
                  <a:schemeClr val="accent2">
                    <a:lumMod val="20000"/>
                    <a:lumOff val="8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ADMIN PAGE LAYOUT</a:t>
            </a:r>
            <a:endParaRPr lang="en-US" sz="2800" b="0" cap="none" spc="0" dirty="0">
              <a:ln w="0"/>
              <a:solidFill>
                <a:schemeClr val="accent2">
                  <a:lumMod val="20000"/>
                  <a:lumOff val="8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16" name="Connector: Curved 15">
            <a:extLst>
              <a:ext uri="{FF2B5EF4-FFF2-40B4-BE49-F238E27FC236}">
                <a16:creationId xmlns:a16="http://schemas.microsoft.com/office/drawing/2014/main" id="{5B0B2809-8C79-C112-FC1A-FF57B10835E4}"/>
              </a:ext>
            </a:extLst>
          </p:cNvPr>
          <p:cNvCxnSpPr>
            <a:cxnSpLocks/>
          </p:cNvCxnSpPr>
          <p:nvPr/>
        </p:nvCxnSpPr>
        <p:spPr>
          <a:xfrm>
            <a:off x="4613440" y="4005806"/>
            <a:ext cx="2130260" cy="1753156"/>
          </a:xfrm>
          <a:prstGeom prst="curvedConnector3">
            <a:avLst>
              <a:gd name="adj1" fmla="val 39269"/>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F84F3760-5B7C-D47A-A9D4-DCB0E5C2BE8A}"/>
              </a:ext>
            </a:extLst>
          </p:cNvPr>
          <p:cNvPicPr>
            <a:picLocks noChangeAspect="1"/>
          </p:cNvPicPr>
          <p:nvPr/>
        </p:nvPicPr>
        <p:blipFill>
          <a:blip r:embed="rId4"/>
          <a:stretch>
            <a:fillRect/>
          </a:stretch>
        </p:blipFill>
        <p:spPr>
          <a:xfrm>
            <a:off x="6802956" y="4794460"/>
            <a:ext cx="3539958" cy="1999340"/>
          </a:xfrm>
          <a:prstGeom prst="rect">
            <a:avLst/>
          </a:prstGeom>
        </p:spPr>
      </p:pic>
    </p:spTree>
    <p:extLst>
      <p:ext uri="{BB962C8B-B14F-4D97-AF65-F5344CB8AC3E}">
        <p14:creationId xmlns:p14="http://schemas.microsoft.com/office/powerpoint/2010/main" val="373111876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344</TotalTime>
  <Words>631</Words>
  <Application>Microsoft Office PowerPoint</Application>
  <PresentationFormat>Widescreen</PresentationFormat>
  <Paragraphs>65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Gill Sans MT</vt:lpstr>
      <vt:lpstr>Times New Roman</vt:lpstr>
      <vt:lpstr>Wingdings 2</vt:lpstr>
      <vt:lpstr>Dividend</vt:lpstr>
      <vt:lpstr>BMC COLLEGE OF ENGINEERING CSE DEPARTMENT</vt:lpstr>
      <vt:lpstr>INTRODUCTION</vt:lpstr>
      <vt:lpstr>PowerPoint Presentation</vt:lpstr>
      <vt:lpstr>PowerPoint Presentation</vt:lpstr>
      <vt:lpstr>Layout of virtual teaching</vt:lpstr>
      <vt:lpstr>ARCHITECTURE DESIGN</vt:lpstr>
      <vt:lpstr>PowerPoint Presentation</vt:lpstr>
      <vt:lpstr>PowerPoint Presentation</vt:lpstr>
      <vt:lpstr>PowerPoint Presentation</vt:lpstr>
      <vt:lpstr>METHADOLOGY</vt:lpstr>
      <vt:lpstr>PowerPoint Presentation</vt:lpstr>
      <vt:lpstr>SOFTWARE AND HARDWARE REQUIREMENTS</vt:lpstr>
      <vt:lpstr>PowerPoint Presentation</vt:lpstr>
      <vt:lpstr>SRS TEMPLATE</vt:lpstr>
      <vt:lpstr>SDD [SYSTEM DESIGN DOCUMENT]</vt:lpstr>
      <vt:lpstr>EXPECTED OUTPUT</vt:lpstr>
      <vt:lpstr>DESIGN LEVEL</vt:lpstr>
      <vt:lpstr>PowerPoint Presentation</vt:lpstr>
      <vt:lpstr>PowerPoint Presentation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BMC COLLEGE OF ENGINEERING CSE DEPARTMENT</dc:title>
  <dc:creator>Helan Mariyam Aipe</dc:creator>
  <cp:lastModifiedBy>Helan Mariyam Aipe</cp:lastModifiedBy>
  <cp:revision>18</cp:revision>
  <dcterms:created xsi:type="dcterms:W3CDTF">2022-06-06T13:46:21Z</dcterms:created>
  <dcterms:modified xsi:type="dcterms:W3CDTF">2022-06-08T05:54:12Z</dcterms:modified>
</cp:coreProperties>
</file>