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9" autoAdjust="0"/>
  </p:normalViewPr>
  <p:slideViewPr>
    <p:cSldViewPr>
      <p:cViewPr varScale="1">
        <p:scale>
          <a:sx n="68" d="100"/>
          <a:sy n="68" d="100"/>
        </p:scale>
        <p:origin x="79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gn="ctr">
              <a:lnSpc>
                <a:spcPct val="100000"/>
              </a:lnSpc>
              <a:spcBef>
                <a:spcPts val="130"/>
              </a:spcBef>
            </a:pPr>
            <a:r>
              <a:rPr lang="en-GB" sz="3200" b="1" dirty="0" smtClean="0">
                <a:latin typeface="Trebuchet MS"/>
                <a:cs typeface="Trebuchet MS"/>
              </a:rPr>
              <a:t>HELAN.K</a:t>
            </a:r>
            <a:endParaRPr sz="3200" b="1" dirty="0">
              <a:latin typeface="Trebuchet MS"/>
              <a:cs typeface="Trebuchet MS"/>
            </a:endParaRPr>
          </a:p>
        </p:txBody>
      </p:sp>
      <p:sp>
        <p:nvSpPr>
          <p:cNvPr id="8" name="object 8"/>
          <p:cNvSpPr txBox="1"/>
          <p:nvPr/>
        </p:nvSpPr>
        <p:spPr>
          <a:xfrm>
            <a:off x="5791200" y="2821622"/>
            <a:ext cx="3657600" cy="382156"/>
          </a:xfrm>
          <a:prstGeom prst="rect">
            <a:avLst/>
          </a:prstGeom>
        </p:spPr>
        <p:txBody>
          <a:bodyPr vert="horz" wrap="square" lIns="0" tIns="12700" rIns="0" bIns="0" rtlCol="0">
            <a:spAutoFit/>
          </a:bodyPr>
          <a:lstStyle/>
          <a:p>
            <a:pPr marL="12700">
              <a:lnSpc>
                <a:spcPct val="100000"/>
              </a:lnSpc>
              <a:spcBef>
                <a:spcPts val="100"/>
              </a:spcBef>
            </a:pPr>
            <a:r>
              <a:rPr lang="en-GB" sz="2000" b="1" dirty="0" smtClean="0">
                <a:solidFill>
                  <a:srgbClr val="2D936B"/>
                </a:solidFill>
                <a:latin typeface="Trebuchet MS"/>
                <a:cs typeface="Trebuchet MS"/>
              </a:rPr>
              <a:t>GESTURE</a:t>
            </a:r>
            <a:r>
              <a:rPr lang="en-GB" sz="2400" b="1" dirty="0" smtClean="0">
                <a:solidFill>
                  <a:srgbClr val="2D936B"/>
                </a:solidFill>
                <a:latin typeface="Trebuchet MS"/>
                <a:cs typeface="Trebuchet MS"/>
              </a:rPr>
              <a:t> </a:t>
            </a:r>
            <a:r>
              <a:rPr lang="en-GB" sz="2000" b="1" dirty="0" smtClean="0">
                <a:solidFill>
                  <a:srgbClr val="2D936B"/>
                </a:solidFill>
                <a:latin typeface="Trebuchet MS"/>
                <a:cs typeface="Trebuchet MS"/>
              </a:rPr>
              <a:t>STEGANOGRAPHY</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5" name="TextBox 14"/>
          <p:cNvSpPr txBox="1"/>
          <p:nvPr/>
        </p:nvSpPr>
        <p:spPr>
          <a:xfrm>
            <a:off x="752475" y="1695450"/>
            <a:ext cx="9991725" cy="4524315"/>
          </a:xfrm>
          <a:prstGeom prst="rect">
            <a:avLst/>
          </a:prstGeom>
          <a:noFill/>
        </p:spPr>
        <p:txBody>
          <a:bodyPr wrap="square" rtlCol="0">
            <a:spAutoFit/>
          </a:bodyPr>
          <a:lstStyle/>
          <a:p>
            <a:r>
              <a:rPr lang="en-GB" b="1" dirty="0"/>
              <a:t>Gesture Encoding</a:t>
            </a:r>
            <a:r>
              <a:rPr lang="en-GB" dirty="0"/>
              <a:t>: Define a set of gestures that will be used for encoding information. Each gesture represents a symbol or a piece of information. This could be a predefined set of hand movements, body postures, or facial expressions.</a:t>
            </a:r>
          </a:p>
          <a:p>
            <a:r>
              <a:rPr lang="en-GB" b="1" dirty="0"/>
              <a:t>Symbol Mapping</a:t>
            </a:r>
            <a:r>
              <a:rPr lang="en-GB" dirty="0"/>
              <a:t>: Create a mapping between symbols (e.g., letters, numbers, or other units of information) and corresponding gestures. This mapping determines how each symbol will be represented through gestures.</a:t>
            </a:r>
          </a:p>
          <a:p>
            <a:r>
              <a:rPr lang="en-GB" b="1" dirty="0"/>
              <a:t>Embedding Algorithm</a:t>
            </a:r>
            <a:r>
              <a:rPr lang="en-GB" dirty="0"/>
              <a:t>: Develop an algorithm to embed the secret information into a sequence of gestures. This algorithm should take the secret message and convert it into a sequence of gestures according to the predefined mapping.</a:t>
            </a:r>
          </a:p>
          <a:p>
            <a:r>
              <a:rPr lang="en-GB" b="1" dirty="0"/>
              <a:t>Detection and Extraction</a:t>
            </a:r>
            <a:r>
              <a:rPr lang="en-GB" dirty="0"/>
              <a:t>: Design a process for detecting and extracting the hidden information from a sequence of gestures. This involves reverse-engineering the embedding algorithm to recover the original message from the observed gestures.</a:t>
            </a:r>
          </a:p>
          <a:p>
            <a:r>
              <a:rPr lang="en-GB" b="1" dirty="0"/>
              <a:t>Security Considerations</a:t>
            </a:r>
            <a:r>
              <a:rPr lang="en-GB" dirty="0"/>
              <a:t>: Assess the security of the </a:t>
            </a:r>
            <a:r>
              <a:rPr lang="en-GB" dirty="0" err="1"/>
              <a:t>steganographic</a:t>
            </a:r>
            <a:r>
              <a:rPr lang="en-GB" dirty="0"/>
              <a:t> system. Consider factors such as robustness against detection, resistance to attacks, and the capacity to embed sufficient amounts of information without raising suspicion.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1" y="838200"/>
            <a:ext cx="8382000" cy="4801314"/>
          </a:xfrm>
          <a:prstGeom prst="rect">
            <a:avLst/>
          </a:prstGeom>
          <a:noFill/>
        </p:spPr>
        <p:txBody>
          <a:bodyPr wrap="square" rtlCol="0">
            <a:spAutoFit/>
          </a:bodyPr>
          <a:lstStyle/>
          <a:p>
            <a:r>
              <a:rPr lang="en-GB" b="1" dirty="0"/>
              <a:t>Performance Evaluation</a:t>
            </a:r>
            <a:r>
              <a:rPr lang="en-GB" dirty="0"/>
              <a:t>: Evaluate the performance of the gesture steganography system in terms of factors like embedding capacity, detection accuracy, and computational complexity.</a:t>
            </a:r>
          </a:p>
          <a:p>
            <a:r>
              <a:rPr lang="en-GB" b="1" dirty="0"/>
              <a:t>Real-world Implementation</a:t>
            </a:r>
            <a:r>
              <a:rPr lang="en-GB" dirty="0"/>
              <a:t>: Consider practical aspects of implementing the gesture steganography system, such as hardware requirements, compatibility with existing communication channels, and usability in real-world scenarios.</a:t>
            </a:r>
          </a:p>
          <a:p>
            <a:r>
              <a:rPr lang="en-GB" b="1" dirty="0"/>
              <a:t>Testing and Validation</a:t>
            </a:r>
            <a:r>
              <a:rPr lang="en-GB" dirty="0"/>
              <a:t>: Conduct testing and validation to ensure that the system functions as intended and meets the desired performance criteria. This may involve simulated scenarios as well as real-world testing with human participants.</a:t>
            </a:r>
          </a:p>
          <a:p>
            <a:r>
              <a:rPr lang="en-GB" b="1" dirty="0"/>
              <a:t>Optimization and Improvement</a:t>
            </a:r>
            <a:r>
              <a:rPr lang="en-GB" dirty="0"/>
              <a:t>: Continuously refine and improve the gesture steganography system based on feedback, performance evaluations, and advancements in technology.</a:t>
            </a:r>
          </a:p>
          <a:p>
            <a:r>
              <a:rPr lang="en-GB" b="1" dirty="0"/>
              <a:t>Ethical Considerations</a:t>
            </a:r>
            <a:r>
              <a:rPr lang="en-GB" dirty="0"/>
              <a:t>: Consider the ethical implications of using gesture steganography, including privacy concerns, potential misuse, and the impact on communication security and trust.</a:t>
            </a:r>
          </a:p>
          <a:p>
            <a:endParaRPr lang="en-IN" dirty="0"/>
          </a:p>
        </p:txBody>
      </p:sp>
    </p:spTree>
    <p:extLst>
      <p:ext uri="{BB962C8B-B14F-4D97-AF65-F5344CB8AC3E}">
        <p14:creationId xmlns:p14="http://schemas.microsoft.com/office/powerpoint/2010/main" val="269155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8" name="Rectangle 3"/>
          <p:cNvSpPr>
            <a:spLocks noChangeArrowheads="1"/>
          </p:cNvSpPr>
          <p:nvPr/>
        </p:nvSpPr>
        <p:spPr bwMode="auto">
          <a:xfrm>
            <a:off x="5181600" y="1797867"/>
            <a:ext cx="435292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As you can see, the original message "HELLO" is encoded into gestures, and then the gestures are decoded back into the original message. The encoded gestures are simply printed out in the </a:t>
            </a:r>
            <a:r>
              <a:rPr kumimoji="0" lang="en-US" altLang="en-US" b="1" i="0" u="none" strike="noStrike" cap="none" normalizeH="0" baseline="0" dirty="0" smtClean="0">
                <a:ln>
                  <a:noFill/>
                </a:ln>
                <a:solidFill>
                  <a:srgbClr val="0D0D0D"/>
                </a:solidFill>
                <a:effectLst/>
                <a:latin typeface="Söhne Mono"/>
              </a:rPr>
              <a:t>encode</a:t>
            </a:r>
            <a:r>
              <a:rPr kumimoji="0" lang="en-US" altLang="en-US" sz="1200" b="0" i="0" u="none" strike="noStrike" cap="none" normalizeH="0" baseline="0" dirty="0" smtClean="0">
                <a:ln>
                  <a:noFill/>
                </a:ln>
                <a:solidFill>
                  <a:srgbClr val="0D0D0D"/>
                </a:solidFill>
                <a:effectLst/>
                <a:latin typeface="Söhne"/>
              </a:rPr>
              <a:t> function, and in the </a:t>
            </a:r>
            <a:r>
              <a:rPr kumimoji="0" lang="en-US" altLang="en-US" b="1" i="0" u="none" strike="noStrike" cap="none" normalizeH="0" baseline="0" dirty="0" smtClean="0">
                <a:ln>
                  <a:noFill/>
                </a:ln>
                <a:solidFill>
                  <a:srgbClr val="0D0D0D"/>
                </a:solidFill>
                <a:effectLst/>
                <a:latin typeface="Söhne Mono"/>
              </a:rPr>
              <a:t>decode</a:t>
            </a:r>
            <a:r>
              <a:rPr kumimoji="0" lang="en-US" altLang="en-US" sz="1200" b="0" i="0" u="none" strike="noStrike" cap="none" normalizeH="0" baseline="0" dirty="0" smtClean="0">
                <a:ln>
                  <a:noFill/>
                </a:ln>
                <a:solidFill>
                  <a:srgbClr val="0D0D0D"/>
                </a:solidFill>
                <a:effectLst/>
                <a:latin typeface="Söhne"/>
              </a:rPr>
              <a:t> function, the received gestures are printed as they are without any further processing.</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In a real-world application, the encoding and decoding functions would perform more sophisticated operations, such as mapping each character to a specific gesture or vice versa, and handling the encoding/decoding process securely to ensure the integrity and confidentiality of the message. This basic example serves as a starting point for understanding the concept of gesture steganography.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AutoShape 5" descr="blob:https://web.whatsapp.com/b93bbedf-d4f5-4ea3-a5d0-7e10a2344b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7" descr="blob:https://web.whatsapp.com/b93bbedf-d4f5-4ea3-a5d0-7e10a2344b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21"/>
          <p:cNvPicPr>
            <a:picLocks noChangeAspect="1"/>
          </p:cNvPicPr>
          <p:nvPr/>
        </p:nvPicPr>
        <p:blipFill>
          <a:blip r:embed="rId4"/>
          <a:stretch>
            <a:fillRect/>
          </a:stretch>
        </p:blipFill>
        <p:spPr>
          <a:xfrm>
            <a:off x="768887" y="1359619"/>
            <a:ext cx="4124325" cy="41330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828799" y="2514600"/>
            <a:ext cx="6629401" cy="584775"/>
          </a:xfrm>
          <a:prstGeom prst="rect">
            <a:avLst/>
          </a:prstGeom>
          <a:noFill/>
        </p:spPr>
        <p:txBody>
          <a:bodyPr wrap="square" rtlCol="0">
            <a:spAutoFit/>
          </a:bodyPr>
          <a:lstStyle/>
          <a:p>
            <a:r>
              <a:rPr lang="en-GB" sz="3200" b="1" dirty="0" smtClean="0"/>
              <a:t>GESTURE</a:t>
            </a:r>
            <a:r>
              <a:rPr lang="en-GB" b="1" dirty="0" smtClean="0"/>
              <a:t>  </a:t>
            </a:r>
            <a:r>
              <a:rPr lang="en-GB" sz="3200" b="1" dirty="0" smtClean="0"/>
              <a:t>STEGANOGRAPHY</a:t>
            </a:r>
            <a:endParaRPr lang="en-IN"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69898" y="1329724"/>
            <a:ext cx="8239125" cy="4800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sz="1600" b="1" dirty="0" smtClean="0"/>
              <a:t>Define Gestural Encoding Scheme</a:t>
            </a:r>
            <a:r>
              <a:rPr lang="en-GB" sz="1600" dirty="0" smtClean="0"/>
              <a:t>:</a:t>
            </a:r>
          </a:p>
          <a:p>
            <a:pPr lvl="1"/>
            <a:r>
              <a:rPr lang="en-GB" sz="1600" dirty="0" smtClean="0"/>
              <a:t>Establish a set of gestures to represent different characters, words, or concepts. This scheme should be intuitive and discreet, allowing for seamless integration into everyday gestures.</a:t>
            </a:r>
          </a:p>
          <a:p>
            <a:r>
              <a:rPr lang="en-GB" sz="1600" b="1" dirty="0" smtClean="0"/>
              <a:t>Develop Gesture Recognition System</a:t>
            </a:r>
            <a:r>
              <a:rPr lang="en-GB" sz="1600" dirty="0" smtClean="0"/>
              <a:t>:</a:t>
            </a:r>
          </a:p>
          <a:p>
            <a:pPr lvl="1"/>
            <a:r>
              <a:rPr lang="en-GB" sz="1600" dirty="0" smtClean="0"/>
              <a:t>Create a system capable of recognizing and interpreting the gestures defined in the encoding scheme. This may involve computer vision algorithms, machine learning models, or sensor-based technologies such as accelerometers or gyroscopes.</a:t>
            </a:r>
          </a:p>
          <a:p>
            <a:r>
              <a:rPr lang="en-GB" sz="1600" b="1" dirty="0" smtClean="0"/>
              <a:t>Design Communication Protocol</a:t>
            </a:r>
            <a:r>
              <a:rPr lang="en-GB" sz="1600" dirty="0" smtClean="0"/>
              <a:t>:</a:t>
            </a:r>
          </a:p>
          <a:p>
            <a:pPr lvl="1"/>
            <a:r>
              <a:rPr lang="en-GB" sz="1600" dirty="0" smtClean="0"/>
              <a:t>Develop a protocol for encoding and decoding messages using the defined gestures. This protocol should include rules for gesture sequencing, error correction, and security measures to prevent unauthorized interception or decoding of messages.</a:t>
            </a:r>
          </a:p>
          <a:p>
            <a:r>
              <a:rPr lang="en-GB" sz="1600" b="1" dirty="0" smtClean="0"/>
              <a:t>Implement </a:t>
            </a:r>
            <a:r>
              <a:rPr lang="en-GB" sz="1600" b="1" dirty="0" err="1" smtClean="0"/>
              <a:t>Steganographic</a:t>
            </a:r>
            <a:r>
              <a:rPr lang="en-GB" sz="1600" b="1" dirty="0" smtClean="0"/>
              <a:t> Techniques</a:t>
            </a:r>
            <a:r>
              <a:rPr lang="en-GB" sz="1600" dirty="0" smtClean="0"/>
              <a:t>:</a:t>
            </a:r>
          </a:p>
          <a:p>
            <a:pPr lvl="1"/>
            <a:r>
              <a:rPr lang="en-GB" sz="1600" dirty="0" smtClean="0"/>
              <a:t>Integrate </a:t>
            </a:r>
            <a:r>
              <a:rPr lang="en-GB" sz="1600" dirty="0" err="1" smtClean="0"/>
              <a:t>steganographic</a:t>
            </a:r>
            <a:r>
              <a:rPr lang="en-GB" sz="1600" dirty="0" smtClean="0"/>
              <a:t> techniques to embed messages within the subtle variations of the defined gestures. This may involve modifying the timing, amplitude, or trajectory of gestures to encode binary data discreetly while maintaining the appearance of natural gestures.</a:t>
            </a:r>
          </a:p>
          <a:p>
            <a:r>
              <a:rPr lang="en-GB" sz="1600" b="1" dirty="0" smtClean="0"/>
              <a:t>Test and Refine System</a:t>
            </a:r>
            <a:r>
              <a:rPr lang="en-GB" sz="1600" dirty="0" smtClean="0"/>
              <a:t>:</a:t>
            </a:r>
          </a:p>
          <a:p>
            <a:pPr lvl="1"/>
            <a:r>
              <a:rPr lang="en-GB" sz="1600" dirty="0" smtClean="0"/>
              <a:t>Conduct extensive testing to evaluate the robustness, reliability, and security of the gesture steganography system. Iterate on the design based on feedback and real-world testing to optimize performance and usability</a:t>
            </a:r>
          </a:p>
          <a:p>
            <a:endParaRPr sz="16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071464" y="1695450"/>
            <a:ext cx="5164015" cy="2031325"/>
          </a:xfrm>
          <a:prstGeom prst="rect">
            <a:avLst/>
          </a:prstGeom>
          <a:noFill/>
        </p:spPr>
        <p:txBody>
          <a:bodyPr wrap="square" rtlCol="0">
            <a:spAutoFit/>
          </a:bodyPr>
          <a:lstStyle/>
          <a:p>
            <a:r>
              <a:rPr lang="en-GB" dirty="0" smtClean="0"/>
              <a:t/>
            </a:r>
            <a:br>
              <a:rPr lang="en-GB" dirty="0" smtClean="0"/>
            </a:br>
            <a:r>
              <a:rPr lang="en-GB" dirty="0" smtClean="0"/>
              <a:t>For Developing </a:t>
            </a:r>
            <a:r>
              <a:rPr lang="en-GB" dirty="0"/>
              <a:t>a gesture steganography system to conceal sensitive information within subtle hand movements, allowing for covert communication in scenarios where overt communication channels are monitored or restricted</a:t>
            </a:r>
            <a:r>
              <a:rPr lang="en-GB"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914400" y="2076010"/>
            <a:ext cx="6512216" cy="3139321"/>
          </a:xfrm>
          <a:prstGeom prst="rect">
            <a:avLst/>
          </a:prstGeom>
          <a:noFill/>
        </p:spPr>
        <p:txBody>
          <a:bodyPr wrap="square" rtlCol="0">
            <a:spAutoFit/>
          </a:bodyPr>
          <a:lstStyle/>
          <a:p>
            <a:r>
              <a:rPr lang="en-GB" dirty="0"/>
              <a:t>Gesture steganography project aims to design and implement a covert communication system where messages are concealed within subtle hand gestures. By utilizing advanced gesture recognition algorithms and </a:t>
            </a:r>
            <a:r>
              <a:rPr lang="en-GB" dirty="0" err="1"/>
              <a:t>steganographic</a:t>
            </a:r>
            <a:r>
              <a:rPr lang="en-GB" dirty="0"/>
              <a:t> techniques, the system enables secure transmission of information in situations where traditional communication methods are impractical or compromised. The project involves defining a gestural encoding scheme, developing a robust gesture recognition system, implementing </a:t>
            </a:r>
            <a:r>
              <a:rPr lang="en-GB" dirty="0" err="1"/>
              <a:t>steganographic</a:t>
            </a:r>
            <a:r>
              <a:rPr lang="en-GB" dirty="0"/>
              <a:t> methods to embed messages within gestures, and testing the system for reliability, security, and usability.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39775" y="1993343"/>
            <a:ext cx="9296400" cy="3693319"/>
          </a:xfrm>
          <a:prstGeom prst="rect">
            <a:avLst/>
          </a:prstGeom>
          <a:noFill/>
        </p:spPr>
        <p:txBody>
          <a:bodyPr wrap="square" rtlCol="0">
            <a:spAutoFit/>
          </a:bodyPr>
          <a:lstStyle/>
          <a:p>
            <a:r>
              <a:rPr lang="en-GB" b="1" dirty="0"/>
              <a:t>Government Agencies</a:t>
            </a:r>
            <a:r>
              <a:rPr lang="en-GB" dirty="0"/>
              <a:t>: Intelligence operatives or law enforcement personnel needing covert communication channels in sensitive operations.</a:t>
            </a:r>
          </a:p>
          <a:p>
            <a:r>
              <a:rPr lang="en-GB" b="1" dirty="0"/>
              <a:t>Journalists and Activists</a:t>
            </a:r>
            <a:r>
              <a:rPr lang="en-GB" dirty="0"/>
              <a:t>: Communicating securely in regions with surveillance or censorship, ensuring the safety of sources or sensitive information.</a:t>
            </a:r>
          </a:p>
          <a:p>
            <a:r>
              <a:rPr lang="en-GB" b="1" dirty="0"/>
              <a:t>Business Executives</a:t>
            </a:r>
            <a:r>
              <a:rPr lang="en-GB" dirty="0"/>
              <a:t>: Conducting confidential negotiations or sharing proprietary information discreetly during meetings or conferences.</a:t>
            </a:r>
          </a:p>
          <a:p>
            <a:r>
              <a:rPr lang="en-GB" b="1" dirty="0"/>
              <a:t>Military Personnel</a:t>
            </a:r>
            <a:r>
              <a:rPr lang="en-GB" dirty="0"/>
              <a:t>: Covert communication between units in the field, ensuring operational security and preventing interception by adversaries.</a:t>
            </a:r>
          </a:p>
          <a:p>
            <a:r>
              <a:rPr lang="en-GB" b="1" dirty="0"/>
              <a:t>Personal Privacy Advocates</a:t>
            </a:r>
            <a:r>
              <a:rPr lang="en-GB" dirty="0"/>
              <a:t>: Individuals concerned about privacy breaches or surveillance in everyday communication, seeking alternative secure channels.</a:t>
            </a:r>
          </a:p>
          <a:p>
            <a:r>
              <a:rPr lang="en-GB" b="1" dirty="0"/>
              <a:t>Security Professionals</a:t>
            </a:r>
            <a:r>
              <a:rPr lang="en-GB" dirty="0"/>
              <a:t>: Testing and validating the robustness of communication systems against interception or eavesdropping.</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054668" y="1425082"/>
            <a:ext cx="7994332" cy="2308324"/>
          </a:xfrm>
          <a:prstGeom prst="rect">
            <a:avLst/>
          </a:prstGeom>
          <a:noFill/>
        </p:spPr>
        <p:txBody>
          <a:bodyPr wrap="square" rtlCol="0">
            <a:spAutoFit/>
          </a:bodyPr>
          <a:lstStyle/>
          <a:p>
            <a:r>
              <a:rPr lang="en-GB" dirty="0" smtClean="0"/>
              <a:t>Gesture steganography offers a unique method of covert communication by embedding messages within subtle hand movements. This solution involves developing a robust system comprising a gesture recognition component, an encoding scheme, </a:t>
            </a:r>
            <a:r>
              <a:rPr lang="en-GB" dirty="0" err="1" smtClean="0"/>
              <a:t>steganographic</a:t>
            </a:r>
            <a:r>
              <a:rPr lang="en-GB" dirty="0" smtClean="0"/>
              <a:t> techniques, decoding algorithms, and security measures. By seamlessly integrating these elements, users can convey messages discreetly through natural gestures, ensuring secure communication in scenarios where traditional methods may be compromised or impractical..</a:t>
            </a:r>
            <a:endParaRPr lang="en-IN" dirty="0"/>
          </a:p>
        </p:txBody>
      </p:sp>
      <p:sp>
        <p:nvSpPr>
          <p:cNvPr id="11" name="TextBox 10"/>
          <p:cNvSpPr txBox="1"/>
          <p:nvPr/>
        </p:nvSpPr>
        <p:spPr>
          <a:xfrm>
            <a:off x="2981215" y="3733406"/>
            <a:ext cx="2210862" cy="369332"/>
          </a:xfrm>
          <a:prstGeom prst="rect">
            <a:avLst/>
          </a:prstGeom>
          <a:noFill/>
        </p:spPr>
        <p:txBody>
          <a:bodyPr wrap="none" rtlCol="0">
            <a:spAutoFit/>
          </a:bodyPr>
          <a:lstStyle/>
          <a:p>
            <a:r>
              <a:rPr lang="en-GB" b="1" dirty="0" smtClean="0"/>
              <a:t>Value proposition:</a:t>
            </a:r>
            <a:endParaRPr lang="en-IN" b="1" dirty="0"/>
          </a:p>
        </p:txBody>
      </p:sp>
      <p:sp>
        <p:nvSpPr>
          <p:cNvPr id="13" name="TextBox 12"/>
          <p:cNvSpPr txBox="1"/>
          <p:nvPr/>
        </p:nvSpPr>
        <p:spPr>
          <a:xfrm>
            <a:off x="3054668" y="4243728"/>
            <a:ext cx="8230979" cy="2031325"/>
          </a:xfrm>
          <a:prstGeom prst="rect">
            <a:avLst/>
          </a:prstGeom>
          <a:noFill/>
        </p:spPr>
        <p:txBody>
          <a:bodyPr wrap="square" rtlCol="0">
            <a:spAutoFit/>
          </a:bodyPr>
          <a:lstStyle/>
          <a:p>
            <a:r>
              <a:rPr lang="en-GB" b="1" dirty="0"/>
              <a:t>Security</a:t>
            </a:r>
            <a:r>
              <a:rPr lang="en-GB" dirty="0"/>
              <a:t>: Gesture steganography provides a covert communication method that is resistant to interception and eavesdropping, enhancing the security of sensitive information exchanges.</a:t>
            </a:r>
          </a:p>
          <a:p>
            <a:r>
              <a:rPr lang="en-GB" b="1" dirty="0"/>
              <a:t>Discreet Communication</a:t>
            </a:r>
            <a:r>
              <a:rPr lang="en-GB" dirty="0"/>
              <a:t>: By embedding messages within natural hand movements, gesture steganography enables users to communicate without drawing attention, preserving privacy and confidentiality.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1066800"/>
            <a:ext cx="8153400" cy="3416320"/>
          </a:xfrm>
          <a:prstGeom prst="rect">
            <a:avLst/>
          </a:prstGeom>
          <a:noFill/>
        </p:spPr>
        <p:txBody>
          <a:bodyPr wrap="square" rtlCol="0">
            <a:spAutoFit/>
          </a:bodyPr>
          <a:lstStyle/>
          <a:p>
            <a:r>
              <a:rPr lang="en-GB" b="1" dirty="0"/>
              <a:t>Flexibility</a:t>
            </a:r>
            <a:r>
              <a:rPr lang="en-GB" dirty="0"/>
              <a:t>: This technique can be employed in various contexts, from intelligence operations to personal privacy advocacy, offering flexibility in addressing different communication needs.</a:t>
            </a:r>
          </a:p>
          <a:p>
            <a:r>
              <a:rPr lang="en-GB" b="1" dirty="0"/>
              <a:t>Ease of Use</a:t>
            </a:r>
            <a:r>
              <a:rPr lang="en-GB" dirty="0"/>
              <a:t>: Gestural communication is intuitive and familiar, requiring minimal training for users to adopt and utilize effectively.</a:t>
            </a:r>
          </a:p>
          <a:p>
            <a:r>
              <a:rPr lang="en-GB" b="1" dirty="0"/>
              <a:t>Resistance to Detection</a:t>
            </a:r>
            <a:r>
              <a:rPr lang="en-GB" dirty="0"/>
              <a:t>: Compared to digital communication methods, gesture steganography may be harder to detect or trace, enhancing its effectiveness in covert communication scenarios.</a:t>
            </a:r>
          </a:p>
          <a:p>
            <a:r>
              <a:rPr lang="en-GB" b="1" dirty="0"/>
              <a:t>Adaptability</a:t>
            </a:r>
            <a:r>
              <a:rPr lang="en-GB" dirty="0"/>
              <a:t>: Gesture steganography can be adapted to different environments and cultural contexts, making it suitable for diverse user groups and communication settings.</a:t>
            </a:r>
          </a:p>
          <a:p>
            <a:endParaRPr lang="en-IN" dirty="0"/>
          </a:p>
        </p:txBody>
      </p:sp>
    </p:spTree>
    <p:extLst>
      <p:ext uri="{BB962C8B-B14F-4D97-AF65-F5344CB8AC3E}">
        <p14:creationId xmlns:p14="http://schemas.microsoft.com/office/powerpoint/2010/main" val="420244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p:cNvSpPr txBox="1"/>
          <p:nvPr/>
        </p:nvSpPr>
        <p:spPr>
          <a:xfrm>
            <a:off x="2188210" y="1424243"/>
            <a:ext cx="8134350" cy="3693319"/>
          </a:xfrm>
          <a:prstGeom prst="rect">
            <a:avLst/>
          </a:prstGeom>
          <a:noFill/>
        </p:spPr>
        <p:txBody>
          <a:bodyPr wrap="square" rtlCol="0">
            <a:spAutoFit/>
          </a:bodyPr>
          <a:lstStyle/>
          <a:p>
            <a:r>
              <a:rPr lang="en-GB" dirty="0"/>
              <a:t>The "wow" factor in gesture steganography lies in its seamless integration of technology and human interaction to create a covert communication method that appears entirely natural to observers. Here's how it achieves this:</a:t>
            </a:r>
          </a:p>
          <a:p>
            <a:r>
              <a:rPr lang="en-GB" b="1" dirty="0"/>
              <a:t>Inconspicuousness</a:t>
            </a:r>
            <a:r>
              <a:rPr lang="en-GB" dirty="0"/>
              <a:t>: The fact that messages are concealed within everyday hand gestures makes it incredibly inconspicuous. To an outsider, it simply looks like a normal interaction, yet within these subtle movements lies encoded information, a concept that can surprise and intrigue.</a:t>
            </a:r>
          </a:p>
          <a:p>
            <a:r>
              <a:rPr lang="en-GB" b="1" dirty="0"/>
              <a:t>Blend of Tradition and Innovation</a:t>
            </a:r>
            <a:r>
              <a:rPr lang="en-GB" dirty="0"/>
              <a:t>: Gesture steganography combines ancient forms of communication—gestures—with modern technology. This fusion of tradition and innovation adds a captivating element to the solution, demonstrating the timeless relevance of non-verbal communication in a digital age.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1314</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Söhne Mono</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PowerPoint Presentation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user69</dc:creator>
  <cp:lastModifiedBy>user69</cp:lastModifiedBy>
  <cp:revision>14</cp:revision>
  <dcterms:created xsi:type="dcterms:W3CDTF">2024-03-29T07:22:27Z</dcterms:created>
  <dcterms:modified xsi:type="dcterms:W3CDTF">2024-04-01T08:42:21Z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