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46" r:id="rId3"/>
    <p:sldId id="558" r:id="rId4"/>
    <p:sldId id="567" r:id="rId5"/>
    <p:sldId id="572" r:id="rId6"/>
    <p:sldId id="568" r:id="rId7"/>
    <p:sldId id="573" r:id="rId8"/>
    <p:sldId id="570" r:id="rId9"/>
    <p:sldId id="569" r:id="rId10"/>
    <p:sldId id="561" r:id="rId11"/>
    <p:sldId id="571" r:id="rId12"/>
    <p:sldId id="560" r:id="rId13"/>
    <p:sldId id="562" r:id="rId14"/>
    <p:sldId id="563" r:id="rId15"/>
    <p:sldId id="564" r:id="rId16"/>
    <p:sldId id="574" r:id="rId17"/>
    <p:sldId id="559" r:id="rId18"/>
  </p:sldIdLst>
  <p:sldSz cx="9144000" cy="5715000" type="screen16x10"/>
  <p:notesSz cx="6858000" cy="9144000"/>
  <p:custDataLst>
    <p:tags r:id="rId21"/>
  </p:custData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 userDrawn="1">
          <p15:clr>
            <a:srgbClr val="A4A3A4"/>
          </p15:clr>
        </p15:guide>
        <p15:guide id="2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9D2"/>
    <a:srgbClr val="FEF8F9"/>
    <a:srgbClr val="81B6E8"/>
    <a:srgbClr val="C3F2F7"/>
    <a:srgbClr val="FFF4EB"/>
    <a:srgbClr val="8AACCC"/>
    <a:srgbClr val="7EB0DD"/>
    <a:srgbClr val="77A4CC"/>
    <a:srgbClr val="A6A6A6"/>
    <a:srgbClr val="0B5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92313"/>
  </p:normalViewPr>
  <p:slideViewPr>
    <p:cSldViewPr snapToObjects="1">
      <p:cViewPr varScale="1">
        <p:scale>
          <a:sx n="141" d="100"/>
          <a:sy n="141" d="100"/>
        </p:scale>
        <p:origin x="1656" y="192"/>
      </p:cViewPr>
      <p:guideLst>
        <p:guide orient="horz" pos="984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E4D09-F1E0-B843-9011-4392A88846E1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45E3C-B11B-5142-A2F3-A631059A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2FC2-14B4-A740-9AD6-98ECF1240FCA}" type="datetimeFigureOut">
              <a:rPr lang="de-DE" smtClean="0"/>
              <a:t>14.08.22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60BBD-E0C3-8949-AD57-6C176098E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706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0BBD-E0C3-8949-AD57-6C176098EF1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5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solidFill>
          <a:srgbClr val="C3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Subhead">
    <p:bg>
      <p:bgPr>
        <a:gradFill flip="none" rotWithShape="1">
          <a:gsLst>
            <a:gs pos="80000">
              <a:schemeClr val="bg1"/>
            </a:gs>
            <a:gs pos="80000">
              <a:schemeClr val="accent1">
                <a:lumMod val="5000"/>
                <a:lumOff val="95000"/>
              </a:schemeClr>
            </a:gs>
            <a:gs pos="100000">
              <a:srgbClr val="C3F2F7"/>
            </a:gs>
            <a:gs pos="100000">
              <a:srgbClr val="C3F2F7"/>
            </a:gs>
            <a:gs pos="80000">
              <a:srgbClr val="C3F2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660232" y="508974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E611-AF1E-1946-AD37-148254223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bg>
      <p:bgPr>
        <a:gradFill flip="none" rotWithShape="1">
          <a:gsLst>
            <a:gs pos="80000">
              <a:schemeClr val="bg1"/>
            </a:gs>
            <a:gs pos="80000">
              <a:schemeClr val="accent1">
                <a:lumMod val="5000"/>
                <a:lumOff val="95000"/>
              </a:schemeClr>
            </a:gs>
            <a:gs pos="100000">
              <a:srgbClr val="C3F2F7"/>
            </a:gs>
            <a:gs pos="100000">
              <a:srgbClr val="C3F2F7"/>
            </a:gs>
            <a:gs pos="80000">
              <a:srgbClr val="C3F2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8356" y="304273"/>
            <a:ext cx="8547652" cy="317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8609" y="5296960"/>
            <a:ext cx="2057400" cy="304271"/>
          </a:xfrm>
        </p:spPr>
        <p:txBody>
          <a:bodyPr/>
          <a:lstStyle/>
          <a:p>
            <a:fld id="{43221A42-C721-4146-ACA0-DAFF874F55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3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gradFill flip="none" rotWithShape="1">
          <a:gsLst>
            <a:gs pos="80000">
              <a:schemeClr val="bg1"/>
            </a:gs>
            <a:gs pos="100000">
              <a:schemeClr val="accent1">
                <a:lumMod val="5000"/>
                <a:lumOff val="95000"/>
              </a:schemeClr>
            </a:gs>
            <a:gs pos="100000">
              <a:srgbClr val="C3F2F7"/>
            </a:gs>
            <a:gs pos="100000">
              <a:srgbClr val="C3F2F7"/>
            </a:gs>
            <a:gs pos="100000">
              <a:srgbClr val="C3F2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E611-AF1E-1946-AD37-14825422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80000">
              <a:schemeClr val="accent1">
                <a:lumMod val="5000"/>
                <a:lumOff val="95000"/>
              </a:schemeClr>
            </a:gs>
            <a:gs pos="100000">
              <a:srgbClr val="C3F2F7"/>
            </a:gs>
            <a:gs pos="100000">
              <a:srgbClr val="C3F2F7"/>
            </a:gs>
            <a:gs pos="80000">
              <a:srgbClr val="C3F2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660232" y="508974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E611-AF1E-1946-AD37-14825422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6" r:id="rId2"/>
    <p:sldLayoutId id="2147483664" r:id="rId3"/>
    <p:sldLayoutId id="2147483667" r:id="rId4"/>
  </p:sldLayoutIdLst>
  <p:hf hdr="0" ft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58775" y="1993404"/>
            <a:ext cx="8029649" cy="15841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4000" dirty="0"/>
              <a:t>Data </a:t>
            </a:r>
            <a:r>
              <a:rPr lang="de-DE" sz="4000" dirty="0" err="1"/>
              <a:t>analysis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Python</a:t>
            </a:r>
            <a:br>
              <a:rPr lang="de-DE" sz="4000" dirty="0"/>
            </a:br>
            <a:r>
              <a:rPr lang="de-DE" sz="2800" b="0" dirty="0" err="1"/>
              <a:t>Deep</a:t>
            </a:r>
            <a:r>
              <a:rPr lang="de-DE" sz="2800" b="0" dirty="0"/>
              <a:t> </a:t>
            </a:r>
            <a:r>
              <a:rPr lang="de-DE" sz="2800" b="0" dirty="0" err="1"/>
              <a:t>Dive</a:t>
            </a:r>
            <a:r>
              <a:rPr lang="de-DE" sz="2800" b="0" dirty="0"/>
              <a:t> &amp; Implementation Workshop</a:t>
            </a:r>
            <a:br>
              <a:rPr lang="de-DE" sz="4000" dirty="0"/>
            </a:br>
            <a:endParaRPr lang="de-DE" sz="4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195" y="164635"/>
            <a:ext cx="1222900" cy="113758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2945661" y="4700019"/>
            <a:ext cx="3252678" cy="533745"/>
          </a:xfrm>
          <a:prstGeom prst="rect">
            <a:avLst/>
          </a:prstGeom>
        </p:spPr>
        <p:txBody>
          <a:bodyPr anchor="ctr"/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HSBA - DTB Data Business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2263055" y="4001896"/>
            <a:ext cx="4221088" cy="533745"/>
          </a:xfrm>
          <a:prstGeom prst="rect">
            <a:avLst/>
          </a:prstGeom>
        </p:spPr>
        <p:txBody>
          <a:bodyPr anchor="ctr"/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Jorge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Davila-Chacon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Olaf Erichsen</a:t>
            </a:r>
          </a:p>
        </p:txBody>
      </p:sp>
    </p:spTree>
    <p:extLst>
      <p:ext uri="{BB962C8B-B14F-4D97-AF65-F5344CB8AC3E}">
        <p14:creationId xmlns:p14="http://schemas.microsoft.com/office/powerpoint/2010/main" val="8766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10A9C1-8D0A-AE40-ABD9-6F15AE6D61C9}"/>
              </a:ext>
            </a:extLst>
          </p:cNvPr>
          <p:cNvSpPr txBox="1"/>
          <p:nvPr/>
        </p:nvSpPr>
        <p:spPr>
          <a:xfrm>
            <a:off x="838268" y="1305262"/>
            <a:ext cx="65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176E7-30FF-0148-B651-E7D529B9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0" y="4153644"/>
            <a:ext cx="900000" cy="5978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0" y="3341119"/>
            <a:ext cx="900000" cy="6767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E3498C-C3B0-C04B-8FAA-F02E11F6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10" y="2626767"/>
            <a:ext cx="900000" cy="5785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B3147D-A2DD-0349-ACF1-E881233C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10" y="1820075"/>
            <a:ext cx="900000" cy="67091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159325B-9BE2-1C40-9FEC-4999BFEF2F02}"/>
              </a:ext>
            </a:extLst>
          </p:cNvPr>
          <p:cNvSpPr txBox="1"/>
          <p:nvPr/>
        </p:nvSpPr>
        <p:spPr>
          <a:xfrm>
            <a:off x="981801" y="4729708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1977888" y="200164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851461-6194-174E-9D2F-495AD37EAD12}"/>
              </a:ext>
            </a:extLst>
          </p:cNvPr>
          <p:cNvSpPr txBox="1"/>
          <p:nvPr/>
        </p:nvSpPr>
        <p:spPr>
          <a:xfrm>
            <a:off x="1977888" y="276574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2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2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1DC08E-68CF-214A-A1C3-5C4F8EC8CC6F}"/>
              </a:ext>
            </a:extLst>
          </p:cNvPr>
          <p:cNvSpPr txBox="1"/>
          <p:nvPr/>
        </p:nvSpPr>
        <p:spPr>
          <a:xfrm>
            <a:off x="1977888" y="34858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3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3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4915A9F-3F1E-5E47-B4D2-728450D875DF}"/>
              </a:ext>
            </a:extLst>
          </p:cNvPr>
          <p:cNvSpPr txBox="1"/>
          <p:nvPr/>
        </p:nvSpPr>
        <p:spPr>
          <a:xfrm>
            <a:off x="1977888" y="4297660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4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4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16EEB9-C224-614D-BF57-40311A9CE67B}"/>
              </a:ext>
            </a:extLst>
          </p:cNvPr>
          <p:cNvCxnSpPr>
            <a:cxnSpLocks/>
          </p:cNvCxnSpPr>
          <p:nvPr/>
        </p:nvCxnSpPr>
        <p:spPr>
          <a:xfrm flipH="1">
            <a:off x="2218299" y="1598928"/>
            <a:ext cx="265469" cy="39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FB6FE5F-DFCA-9240-8A96-AC9E9573F486}"/>
              </a:ext>
            </a:extLst>
          </p:cNvPr>
          <p:cNvSpPr txBox="1"/>
          <p:nvPr/>
        </p:nvSpPr>
        <p:spPr>
          <a:xfrm>
            <a:off x="2235997" y="1222802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EE2914F-B866-FD46-B514-DB4DA45D67FC}"/>
              </a:ext>
            </a:extLst>
          </p:cNvPr>
          <p:cNvCxnSpPr>
            <a:cxnSpLocks/>
          </p:cNvCxnSpPr>
          <p:nvPr/>
        </p:nvCxnSpPr>
        <p:spPr>
          <a:xfrm flipH="1">
            <a:off x="2930660" y="1612222"/>
            <a:ext cx="265469" cy="39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AB62C9E-CCB2-0041-899D-C53B573B851F}"/>
              </a:ext>
            </a:extLst>
          </p:cNvPr>
          <p:cNvSpPr txBox="1"/>
          <p:nvPr/>
        </p:nvSpPr>
        <p:spPr>
          <a:xfrm>
            <a:off x="2945354" y="123609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9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9D9D51F-EFCB-1948-9840-EDF8BFA62381}"/>
              </a:ext>
            </a:extLst>
          </p:cNvPr>
          <p:cNvSpPr/>
          <p:nvPr/>
        </p:nvSpPr>
        <p:spPr>
          <a:xfrm>
            <a:off x="4860032" y="2188286"/>
            <a:ext cx="3744416" cy="1965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10A9C1-8D0A-AE40-ABD9-6F15AE6D61C9}"/>
              </a:ext>
            </a:extLst>
          </p:cNvPr>
          <p:cNvSpPr txBox="1"/>
          <p:nvPr/>
        </p:nvSpPr>
        <p:spPr>
          <a:xfrm>
            <a:off x="838268" y="1305262"/>
            <a:ext cx="65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176E7-30FF-0148-B651-E7D529B9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0" y="4153644"/>
            <a:ext cx="900000" cy="5978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0" y="3341119"/>
            <a:ext cx="900000" cy="6767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E3498C-C3B0-C04B-8FAA-F02E11F6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10" y="2626767"/>
            <a:ext cx="900000" cy="5785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B3147D-A2DD-0349-ACF1-E881233C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10" y="1820075"/>
            <a:ext cx="900000" cy="67091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159325B-9BE2-1C40-9FEC-4999BFEF2F02}"/>
              </a:ext>
            </a:extLst>
          </p:cNvPr>
          <p:cNvSpPr txBox="1"/>
          <p:nvPr/>
        </p:nvSpPr>
        <p:spPr>
          <a:xfrm>
            <a:off x="981801" y="4729708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1977888" y="200164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851461-6194-174E-9D2F-495AD37EAD12}"/>
              </a:ext>
            </a:extLst>
          </p:cNvPr>
          <p:cNvSpPr txBox="1"/>
          <p:nvPr/>
        </p:nvSpPr>
        <p:spPr>
          <a:xfrm>
            <a:off x="1977888" y="276574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2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2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1DC08E-68CF-214A-A1C3-5C4F8EC8CC6F}"/>
              </a:ext>
            </a:extLst>
          </p:cNvPr>
          <p:cNvSpPr txBox="1"/>
          <p:nvPr/>
        </p:nvSpPr>
        <p:spPr>
          <a:xfrm>
            <a:off x="1977888" y="34858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3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3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4915A9F-3F1E-5E47-B4D2-728450D875DF}"/>
              </a:ext>
            </a:extLst>
          </p:cNvPr>
          <p:cNvSpPr txBox="1"/>
          <p:nvPr/>
        </p:nvSpPr>
        <p:spPr>
          <a:xfrm>
            <a:off x="1977888" y="4297660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4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,    y</a:t>
            </a:r>
            <a:r>
              <a:rPr lang="de-DE" sz="1400" b="1" baseline="-25000" dirty="0">
                <a:latin typeface="+mj-lt"/>
                <a:ea typeface="Helvetica Neue" charset="0"/>
                <a:cs typeface="Helvetica Neue" charset="0"/>
              </a:rPr>
              <a:t>4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= $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16EEB9-C224-614D-BF57-40311A9CE67B}"/>
              </a:ext>
            </a:extLst>
          </p:cNvPr>
          <p:cNvCxnSpPr>
            <a:cxnSpLocks/>
          </p:cNvCxnSpPr>
          <p:nvPr/>
        </p:nvCxnSpPr>
        <p:spPr>
          <a:xfrm flipH="1">
            <a:off x="2218299" y="1598928"/>
            <a:ext cx="265469" cy="39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FB6FE5F-DFCA-9240-8A96-AC9E9573F486}"/>
              </a:ext>
            </a:extLst>
          </p:cNvPr>
          <p:cNvSpPr txBox="1"/>
          <p:nvPr/>
        </p:nvSpPr>
        <p:spPr>
          <a:xfrm>
            <a:off x="2235997" y="1222802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EE2914F-B866-FD46-B514-DB4DA45D67FC}"/>
              </a:ext>
            </a:extLst>
          </p:cNvPr>
          <p:cNvCxnSpPr>
            <a:cxnSpLocks/>
          </p:cNvCxnSpPr>
          <p:nvPr/>
        </p:nvCxnSpPr>
        <p:spPr>
          <a:xfrm flipH="1">
            <a:off x="2930660" y="1612222"/>
            <a:ext cx="265469" cy="39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AB62C9E-CCB2-0041-899D-C53B573B851F}"/>
              </a:ext>
            </a:extLst>
          </p:cNvPr>
          <p:cNvSpPr txBox="1"/>
          <p:nvPr/>
        </p:nvSpPr>
        <p:spPr>
          <a:xfrm>
            <a:off x="2945354" y="123609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Output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41EB1F-714C-C64E-BBFE-31F4588C7BBE}"/>
              </a:ext>
            </a:extLst>
          </p:cNvPr>
          <p:cNvSpPr txBox="1"/>
          <p:nvPr/>
        </p:nvSpPr>
        <p:spPr>
          <a:xfrm>
            <a:off x="5087403" y="2427497"/>
            <a:ext cx="3289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Input vs. Output</a:t>
            </a:r>
          </a:p>
          <a:p>
            <a:pPr algn="ctr"/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y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is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quantity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interest</a:t>
            </a:r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y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can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be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predicted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from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29814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A68CA9-D521-F049-AC2D-1412991E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57496"/>
            <a:ext cx="5349419" cy="388947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517675B-3F77-3745-922F-7EA4B662380A}"/>
              </a:ext>
            </a:extLst>
          </p:cNvPr>
          <p:cNvSpPr/>
          <p:nvPr/>
        </p:nvSpPr>
        <p:spPr>
          <a:xfrm>
            <a:off x="6372200" y="1247297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Linear_regression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13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E73425-C9E0-CC49-ACF6-0D494D86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49344"/>
            <a:ext cx="2794000" cy="351790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C688323-AE44-2B4F-B584-F5677E97CC5A}"/>
              </a:ext>
            </a:extLst>
          </p:cNvPr>
          <p:cNvSpPr/>
          <p:nvPr/>
        </p:nvSpPr>
        <p:spPr>
          <a:xfrm>
            <a:off x="4860032" y="2188286"/>
            <a:ext cx="3744416" cy="1965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B4B214-812A-6943-89B9-B33895BADB8F}"/>
              </a:ext>
            </a:extLst>
          </p:cNvPr>
          <p:cNvSpPr txBox="1"/>
          <p:nvPr/>
        </p:nvSpPr>
        <p:spPr>
          <a:xfrm>
            <a:off x="5395669" y="2427497"/>
            <a:ext cx="2673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Fit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line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to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data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</a:p>
          <a:p>
            <a:pPr algn="ctr"/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that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minimizes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error</a:t>
            </a:r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pPr algn="ctr"/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pPr algn="ctr"/>
            <a:r>
              <a:rPr lang="de-DE" sz="2000" b="1" dirty="0">
                <a:solidFill>
                  <a:schemeClr val="bg1">
                    <a:lumMod val="50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(different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ways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!)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9C7C085-B845-E24B-9036-605549D3FF3A}"/>
              </a:ext>
            </a:extLst>
          </p:cNvPr>
          <p:cNvSpPr/>
          <p:nvPr/>
        </p:nvSpPr>
        <p:spPr>
          <a:xfrm>
            <a:off x="6372200" y="1247297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Linear_regression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14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B4B214-812A-6943-89B9-B33895BADB8F}"/>
              </a:ext>
            </a:extLst>
          </p:cNvPr>
          <p:cNvSpPr txBox="1"/>
          <p:nvPr/>
        </p:nvSpPr>
        <p:spPr>
          <a:xfrm>
            <a:off x="5076056" y="2022004"/>
            <a:ext cx="36523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Function</a:t>
            </a:r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y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0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Ɛ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endParaRPr lang="de-DE" sz="2000" baseline="-25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intercept</a:t>
            </a:r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regression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coefficient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(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slope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)</a:t>
            </a: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9C7C085-B845-E24B-9036-605549D3FF3A}"/>
              </a:ext>
            </a:extLst>
          </p:cNvPr>
          <p:cNvSpPr/>
          <p:nvPr/>
        </p:nvSpPr>
        <p:spPr>
          <a:xfrm>
            <a:off x="6372200" y="1247297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Linear_regression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996E54-3ABB-334A-BB41-449313B1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95" b="50326"/>
          <a:stretch/>
        </p:blipFill>
        <p:spPr>
          <a:xfrm>
            <a:off x="107504" y="1633364"/>
            <a:ext cx="4727512" cy="34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6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15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B4B214-812A-6943-89B9-B33895BADB8F}"/>
              </a:ext>
            </a:extLst>
          </p:cNvPr>
          <p:cNvSpPr txBox="1"/>
          <p:nvPr/>
        </p:nvSpPr>
        <p:spPr>
          <a:xfrm>
            <a:off x="5076056" y="2022004"/>
            <a:ext cx="36888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Function</a:t>
            </a:r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y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0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Ɛ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endParaRPr lang="de-DE" sz="2000" baseline="-25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intercept</a:t>
            </a:r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regression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coefficient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(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slope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)</a:t>
            </a: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Examples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7 = 4,2 +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*8 + 0 =&gt;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0,35</a:t>
            </a:r>
          </a:p>
          <a:p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11 = 4,2 + 12*0,35 + Ɛ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9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=&gt; Ɛ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9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2,4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9C7C085-B845-E24B-9036-605549D3FF3A}"/>
              </a:ext>
            </a:extLst>
          </p:cNvPr>
          <p:cNvSpPr/>
          <p:nvPr/>
        </p:nvSpPr>
        <p:spPr>
          <a:xfrm>
            <a:off x="6372200" y="1247297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Linear_regression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996E54-3ABB-334A-BB41-449313B1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95" b="50326"/>
          <a:stretch/>
        </p:blipFill>
        <p:spPr>
          <a:xfrm>
            <a:off x="107504" y="1633364"/>
            <a:ext cx="4727512" cy="34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0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1" y="2065412"/>
            <a:ext cx="8280919" cy="1656184"/>
          </a:xfrm>
        </p:spPr>
        <p:txBody>
          <a:bodyPr/>
          <a:lstStyle/>
          <a:p>
            <a:pPr algn="ctr"/>
            <a:r>
              <a:rPr lang="en-GB" sz="5000" dirty="0"/>
              <a:t>Multiple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0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17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0D298-6BC2-4F4F-98AB-4CCA6F479E8A}"/>
              </a:ext>
            </a:extLst>
          </p:cNvPr>
          <p:cNvSpPr txBox="1"/>
          <p:nvPr/>
        </p:nvSpPr>
        <p:spPr>
          <a:xfrm>
            <a:off x="5777782" y="2022004"/>
            <a:ext cx="31867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Function</a:t>
            </a:r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b="1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y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0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w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x</a:t>
            </a:r>
            <a:r>
              <a:rPr lang="de-DE" sz="20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</a:t>
            </a:r>
            <a:r>
              <a:rPr lang="de-DE" sz="20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 w</a:t>
            </a:r>
            <a:r>
              <a:rPr lang="de-DE" sz="2000" baseline="-250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2</a:t>
            </a:r>
            <a:r>
              <a:rPr lang="de-DE" sz="20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x</a:t>
            </a:r>
            <a:r>
              <a:rPr lang="de-DE" sz="2000" baseline="-250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i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+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Ɛ</a:t>
            </a:r>
            <a:r>
              <a:rPr lang="de-DE" sz="2000" baseline="-250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</a:t>
            </a:r>
            <a:endParaRPr lang="de-DE" sz="2000" baseline="-25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16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o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6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intercept</a:t>
            </a:r>
            <a:endParaRPr lang="de-DE" sz="16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  <a:p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w</a:t>
            </a:r>
            <a:r>
              <a:rPr lang="de-DE" sz="1600" baseline="-250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1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= </a:t>
            </a:r>
            <a:r>
              <a:rPr lang="de-DE" sz="16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reg_coeff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for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sqft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input</a:t>
            </a:r>
            <a:r>
              <a:rPr lang="de-DE" sz="1600" dirty="0">
                <a:solidFill>
                  <a:schemeClr val="accent1"/>
                </a:solidFill>
                <a:latin typeface="+mj-lt"/>
                <a:ea typeface="Helvetica Neue" charset="0"/>
                <a:cs typeface="Helvetica Neue" charset="0"/>
              </a:rPr>
              <a:t> variable</a:t>
            </a:r>
          </a:p>
          <a:p>
            <a:pPr lvl="0"/>
            <a:r>
              <a:rPr lang="de-DE" sz="16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w</a:t>
            </a:r>
            <a:r>
              <a:rPr lang="de-DE" sz="1600" baseline="-250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2</a:t>
            </a:r>
            <a:r>
              <a:rPr lang="de-DE" sz="16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 = </a:t>
            </a:r>
            <a:r>
              <a:rPr lang="de-DE" sz="1600" dirty="0" err="1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reg_coeff</a:t>
            </a:r>
            <a:r>
              <a:rPr lang="de-DE" sz="16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 </a:t>
            </a:r>
            <a:r>
              <a:rPr lang="de-DE" sz="1600" dirty="0" err="1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for</a:t>
            </a:r>
            <a:r>
              <a:rPr lang="de-DE" sz="1600" dirty="0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 # </a:t>
            </a:r>
            <a:r>
              <a:rPr lang="de-DE" sz="1600" dirty="0" err="1">
                <a:solidFill>
                  <a:srgbClr val="4472C4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bathrooms</a:t>
            </a:r>
            <a:endParaRPr lang="de-DE" sz="1600" dirty="0">
              <a:solidFill>
                <a:srgbClr val="4472C4"/>
              </a:solidFill>
              <a:latin typeface="Calibri Light" panose="020F0302020204030204"/>
              <a:ea typeface="Helvetica Neue" charset="0"/>
              <a:cs typeface="Helvetica Neue" charset="0"/>
            </a:endParaRPr>
          </a:p>
          <a:p>
            <a:endParaRPr lang="de-DE" sz="2000" dirty="0">
              <a:solidFill>
                <a:schemeClr val="accent1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A97E94-C02F-5D4E-A0D3-69A57401CB43}"/>
              </a:ext>
            </a:extLst>
          </p:cNvPr>
          <p:cNvSpPr/>
          <p:nvPr/>
        </p:nvSpPr>
        <p:spPr>
          <a:xfrm>
            <a:off x="6372200" y="1247297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Linear_regression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802E94-5ADE-1F49-A279-8E12160B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95" b="50326"/>
          <a:stretch/>
        </p:blipFill>
        <p:spPr>
          <a:xfrm>
            <a:off x="107504" y="1633364"/>
            <a:ext cx="4727512" cy="3428222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9007A08-F19F-7141-B894-79B23F073A78}"/>
              </a:ext>
            </a:extLst>
          </p:cNvPr>
          <p:cNvCxnSpPr/>
          <p:nvPr/>
        </p:nvCxnSpPr>
        <p:spPr>
          <a:xfrm flipV="1">
            <a:off x="899592" y="1417340"/>
            <a:ext cx="720080" cy="528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49C21399-20C9-B544-B0F6-A34875FBE7EA}"/>
              </a:ext>
            </a:extLst>
          </p:cNvPr>
          <p:cNvCxnSpPr/>
          <p:nvPr/>
        </p:nvCxnSpPr>
        <p:spPr>
          <a:xfrm flipV="1">
            <a:off x="4522143" y="1402570"/>
            <a:ext cx="720080" cy="528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FF90D7E-374B-7B4D-8D34-58C16061A1C4}"/>
              </a:ext>
            </a:extLst>
          </p:cNvPr>
          <p:cNvCxnSpPr/>
          <p:nvPr/>
        </p:nvCxnSpPr>
        <p:spPr>
          <a:xfrm flipV="1">
            <a:off x="4522143" y="3721596"/>
            <a:ext cx="720080" cy="528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FDB5994-0321-5545-8BCC-53D23E617A9B}"/>
              </a:ext>
            </a:extLst>
          </p:cNvPr>
          <p:cNvCxnSpPr/>
          <p:nvPr/>
        </p:nvCxnSpPr>
        <p:spPr>
          <a:xfrm>
            <a:off x="1619672" y="1402570"/>
            <a:ext cx="36225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939E57A4-8927-B343-93D5-333249960C43}"/>
              </a:ext>
            </a:extLst>
          </p:cNvPr>
          <p:cNvCxnSpPr>
            <a:cxnSpLocks/>
          </p:cNvCxnSpPr>
          <p:nvPr/>
        </p:nvCxnSpPr>
        <p:spPr>
          <a:xfrm flipV="1">
            <a:off x="5242223" y="1417340"/>
            <a:ext cx="0" cy="23042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17C2967-FB10-3249-B951-C7152AEC5FDB}"/>
              </a:ext>
            </a:extLst>
          </p:cNvPr>
          <p:cNvSpPr/>
          <p:nvPr/>
        </p:nvSpPr>
        <p:spPr>
          <a:xfrm>
            <a:off x="4820927" y="3979343"/>
            <a:ext cx="378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Calibri Light" panose="020F0302020204030204"/>
                <a:ea typeface="Helvetica Neue" charset="0"/>
                <a:cs typeface="Helvetica Neue" charset="0"/>
              </a:rPr>
              <a:t>x</a:t>
            </a:r>
            <a:r>
              <a:rPr lang="de-DE" sz="2000" baseline="-25000" dirty="0">
                <a:latin typeface="Calibri Light" panose="020F0302020204030204"/>
                <a:ea typeface="Helvetica Neue" charset="0"/>
                <a:cs typeface="Helvetica Neue" charset="0"/>
              </a:rPr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60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Agenda for this week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2D7817-87F2-4C4B-A919-A1FEC89F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06827"/>
              </p:ext>
            </p:extLst>
          </p:nvPr>
        </p:nvGraphicFramePr>
        <p:xfrm>
          <a:off x="358774" y="1345332"/>
          <a:ext cx="845723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539">
                  <a:extLst>
                    <a:ext uri="{9D8B030D-6E8A-4147-A177-3AD203B41FA5}">
                      <a16:colId xmlns:a16="http://schemas.microsoft.com/office/drawing/2014/main" val="3609632740"/>
                    </a:ext>
                  </a:extLst>
                </a:gridCol>
                <a:gridCol w="1409539">
                  <a:extLst>
                    <a:ext uri="{9D8B030D-6E8A-4147-A177-3AD203B41FA5}">
                      <a16:colId xmlns:a16="http://schemas.microsoft.com/office/drawing/2014/main" val="1544073033"/>
                    </a:ext>
                  </a:extLst>
                </a:gridCol>
                <a:gridCol w="1409539">
                  <a:extLst>
                    <a:ext uri="{9D8B030D-6E8A-4147-A177-3AD203B41FA5}">
                      <a16:colId xmlns:a16="http://schemas.microsoft.com/office/drawing/2014/main" val="2227593371"/>
                    </a:ext>
                  </a:extLst>
                </a:gridCol>
                <a:gridCol w="1409539">
                  <a:extLst>
                    <a:ext uri="{9D8B030D-6E8A-4147-A177-3AD203B41FA5}">
                      <a16:colId xmlns:a16="http://schemas.microsoft.com/office/drawing/2014/main" val="961848146"/>
                    </a:ext>
                  </a:extLst>
                </a:gridCol>
                <a:gridCol w="1409539">
                  <a:extLst>
                    <a:ext uri="{9D8B030D-6E8A-4147-A177-3AD203B41FA5}">
                      <a16:colId xmlns:a16="http://schemas.microsoft.com/office/drawing/2014/main" val="1344669962"/>
                    </a:ext>
                  </a:extLst>
                </a:gridCol>
                <a:gridCol w="1409539">
                  <a:extLst>
                    <a:ext uri="{9D8B030D-6E8A-4147-A177-3AD203B41FA5}">
                      <a16:colId xmlns:a16="http://schemas.microsoft.com/office/drawing/2014/main" val="228176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5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Python Deep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 Deep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 </a:t>
                      </a:r>
                      <a:br>
                        <a:rPr lang="en-GB" dirty="0"/>
                      </a:br>
                      <a:r>
                        <a:rPr lang="en-GB" dirty="0"/>
                        <a:t>Regression</a:t>
                      </a:r>
                      <a:br>
                        <a:rPr lang="en-GB" dirty="0"/>
                      </a:br>
                      <a:r>
                        <a:rPr lang="en-GB" dirty="0"/>
                        <a:t>(House Data + Insurance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Multiple Regression</a:t>
                      </a:r>
                      <a:br>
                        <a:rPr lang="en-GB" dirty="0"/>
                      </a:br>
                      <a:r>
                        <a:rPr lang="en-GB" dirty="0"/>
                        <a:t>(House Data + Insurance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Preparation: </a:t>
                      </a:r>
                      <a:br>
                        <a:rPr lang="en-GB" dirty="0"/>
                      </a:br>
                      <a:r>
                        <a:rPr lang="en-GB" dirty="0"/>
                        <a:t>Use your own dataset on regression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Presentation:</a:t>
                      </a:r>
                      <a:br>
                        <a:rPr lang="en-GB" dirty="0"/>
                      </a:br>
                      <a:r>
                        <a:rPr lang="en-GB" dirty="0"/>
                        <a:t>Use your own dataset on regression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3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0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Python Deep Dive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2D7817-87F2-4C4B-A919-A1FEC89F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17448"/>
              </p:ext>
            </p:extLst>
          </p:nvPr>
        </p:nvGraphicFramePr>
        <p:xfrm>
          <a:off x="384770" y="1321860"/>
          <a:ext cx="6059438" cy="385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46">
                  <a:extLst>
                    <a:ext uri="{9D8B030D-6E8A-4147-A177-3AD203B41FA5}">
                      <a16:colId xmlns:a16="http://schemas.microsoft.com/office/drawing/2014/main" val="120854159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60963274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4407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Tuesday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59412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09:00 –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10:30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=&gt;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=&gt;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=&gt; Set-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Python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Numpy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de-DE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36905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10:30 –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12:00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Basics 1</a:t>
                      </a:r>
                    </a:p>
                    <a:p>
                      <a:pPr algn="l" fontAlgn="t"/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Numpy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93259"/>
                  </a:ext>
                </a:extLst>
              </a:tr>
              <a:tr h="280870"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58566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13:00 –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14:30</a:t>
                      </a:r>
                    </a:p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Basics 2</a:t>
                      </a:r>
                      <a:endParaRPr lang="de-DE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br>
                        <a:rPr lang="de-DE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Panda 1</a:t>
                      </a:r>
                      <a:b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de-DE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de-DE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76205315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14:30 –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16:00</a:t>
                      </a:r>
                    </a:p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Basics 3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de-DE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</a:t>
                      </a: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Analysis – Panda 2</a:t>
                      </a:r>
                      <a:b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de-DE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415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3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1" y="2065412"/>
            <a:ext cx="8280919" cy="1656184"/>
          </a:xfrm>
        </p:spPr>
        <p:txBody>
          <a:bodyPr/>
          <a:lstStyle/>
          <a:p>
            <a:pPr algn="ctr"/>
            <a:r>
              <a:rPr lang="en-GB" sz="5000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4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5468"/>
            <a:ext cx="2442121" cy="183632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A676B16-BA31-6544-8CC0-C537E59AAAFB}"/>
              </a:ext>
            </a:extLst>
          </p:cNvPr>
          <p:cNvSpPr txBox="1"/>
          <p:nvPr/>
        </p:nvSpPr>
        <p:spPr>
          <a:xfrm>
            <a:off x="539552" y="1395565"/>
            <a:ext cx="32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Predict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this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house</a:t>
            </a:r>
            <a:endParaRPr lang="de-DE" sz="2000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3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5468"/>
            <a:ext cx="2442121" cy="183632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3548084" y="1976877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Variables???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676B16-BA31-6544-8CC0-C537E59AAAFB}"/>
              </a:ext>
            </a:extLst>
          </p:cNvPr>
          <p:cNvSpPr txBox="1"/>
          <p:nvPr/>
        </p:nvSpPr>
        <p:spPr>
          <a:xfrm>
            <a:off x="539552" y="1395565"/>
            <a:ext cx="32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Predict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this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house</a:t>
            </a:r>
            <a:endParaRPr lang="de-DE" sz="2000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5468"/>
            <a:ext cx="2442121" cy="183632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3548084" y="1976877"/>
            <a:ext cx="162480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in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bedrooms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bathrooms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sqft_living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sqft_lot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floors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...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676B16-BA31-6544-8CC0-C537E59AAAFB}"/>
              </a:ext>
            </a:extLst>
          </p:cNvPr>
          <p:cNvSpPr txBox="1"/>
          <p:nvPr/>
        </p:nvSpPr>
        <p:spPr>
          <a:xfrm>
            <a:off x="539552" y="1395565"/>
            <a:ext cx="32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Predict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this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house</a:t>
            </a:r>
            <a:endParaRPr lang="de-DE" sz="2000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1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5468"/>
            <a:ext cx="2442121" cy="183632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3548084" y="1976877"/>
            <a:ext cx="18787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 in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bedrooms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bathrooms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sqft_living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sqft_lot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floors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waterfront</a:t>
            </a:r>
            <a:r>
              <a:rPr lang="de-DE" sz="1400" b="1" dirty="0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yes</a:t>
            </a:r>
            <a:r>
              <a:rPr lang="de-DE" sz="1400" b="1" dirty="0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/</a:t>
            </a:r>
            <a:r>
              <a:rPr lang="de-DE" sz="1400" b="1" dirty="0" err="1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no</a:t>
            </a:r>
            <a:r>
              <a:rPr lang="de-DE" sz="1400" b="1" dirty="0">
                <a:solidFill>
                  <a:srgbClr val="FF0000"/>
                </a:solidFill>
                <a:latin typeface="+mj-lt"/>
                <a:ea typeface="Helvetica Neue" charset="0"/>
                <a:cs typeface="Helvetica Neue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676B16-BA31-6544-8CC0-C537E59AAAFB}"/>
              </a:ext>
            </a:extLst>
          </p:cNvPr>
          <p:cNvSpPr txBox="1"/>
          <p:nvPr/>
        </p:nvSpPr>
        <p:spPr>
          <a:xfrm>
            <a:off x="539552" y="1395565"/>
            <a:ext cx="32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Predict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this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house</a:t>
            </a:r>
            <a:endParaRPr lang="de-DE" sz="2000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B5747-32F2-6146-AA49-44B57E8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304273"/>
            <a:ext cx="8547653" cy="317499"/>
          </a:xfrm>
        </p:spPr>
        <p:txBody>
          <a:bodyPr/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B4B7B3-D2E4-3D42-BEF3-25E7A22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1A42-C721-4146-ACA0-DAFF874F557F}" type="slidenum">
              <a:rPr lang="de-DE" smtClean="0"/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7FB0EA-282F-FD4E-89AD-F63E039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5468"/>
            <a:ext cx="2442121" cy="183632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C537FCD-9074-B74D-96BE-EF6A59D8A8C5}"/>
              </a:ext>
            </a:extLst>
          </p:cNvPr>
          <p:cNvSpPr txBox="1"/>
          <p:nvPr/>
        </p:nvSpPr>
        <p:spPr>
          <a:xfrm>
            <a:off x="3548084" y="1976877"/>
            <a:ext cx="162480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rgbClr val="00B050"/>
                </a:solidFill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1400" b="1" dirty="0">
                <a:solidFill>
                  <a:srgbClr val="00B050"/>
                </a:solidFill>
                <a:latin typeface="+mj-lt"/>
                <a:ea typeface="Helvetica Neue" charset="0"/>
                <a:cs typeface="Helvetica Neue" charset="0"/>
              </a:rPr>
              <a:t> in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bedrooms</a:t>
            </a: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bathrooms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rgbClr val="00B050"/>
                </a:solidFill>
                <a:latin typeface="+mj-lt"/>
                <a:ea typeface="Helvetica Neue" charset="0"/>
                <a:cs typeface="Helvetica Neue" charset="0"/>
              </a:rPr>
              <a:t>sqft_living</a:t>
            </a:r>
            <a:endParaRPr lang="de-DE" sz="1400" b="1" dirty="0">
              <a:solidFill>
                <a:srgbClr val="00B050"/>
              </a:solidFill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sqft_lot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+mj-lt"/>
                <a:ea typeface="Helvetica Neue" charset="0"/>
                <a:cs typeface="Helvetica Neue" charset="0"/>
              </a:rPr>
              <a:t># </a:t>
            </a:r>
            <a:r>
              <a:rPr lang="de-DE" sz="1400" b="1" dirty="0" err="1">
                <a:latin typeface="+mj-lt"/>
                <a:ea typeface="Helvetica Neue" charset="0"/>
                <a:cs typeface="Helvetica Neue" charset="0"/>
              </a:rPr>
              <a:t>floors</a:t>
            </a:r>
            <a:endParaRPr lang="de-DE" sz="1400" b="1" dirty="0"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676B16-BA31-6544-8CC0-C537E59AAAFB}"/>
              </a:ext>
            </a:extLst>
          </p:cNvPr>
          <p:cNvSpPr txBox="1"/>
          <p:nvPr/>
        </p:nvSpPr>
        <p:spPr>
          <a:xfrm>
            <a:off x="539552" y="1395565"/>
            <a:ext cx="32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Predict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price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of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this</a:t>
            </a:r>
            <a:r>
              <a:rPr lang="de-DE" sz="2000" b="1" dirty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de-DE" sz="2000" b="1" dirty="0" err="1">
                <a:latin typeface="+mj-lt"/>
                <a:ea typeface="Helvetica Neue" charset="0"/>
                <a:cs typeface="Helvetica Neue" charset="0"/>
              </a:rPr>
              <a:t>house</a:t>
            </a:r>
            <a:endParaRPr lang="de-DE" sz="2000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18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000" b="1" dirty="0" smtClean="0">
            <a:solidFill>
              <a:schemeClr val="tx1">
                <a:lumMod val="50000"/>
                <a:lumOff val="50000"/>
              </a:schemeClr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K IoT Leistungen PRETTL 2017_Kopie" id="{3D964CD4-3C58-F947-97C1-E09392C4B6E9}" vid="{9243C5AB-9F57-204A-8C78-4D6B3B13B4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587</Words>
  <Application>Microsoft Macintosh PowerPoint</Application>
  <PresentationFormat>On-screen Show (16:10)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Office-Design</vt:lpstr>
      <vt:lpstr>Data analysis with Python Deep Dive &amp; Implementation Workshop </vt:lpstr>
      <vt:lpstr>Agenda for this week</vt:lpstr>
      <vt:lpstr>Python Deep Dive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Multiple Regression</vt:lpstr>
      <vt:lpstr>Multiple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Erichsen</dc:creator>
  <cp:lastModifiedBy>Jorge Davila Chacon</cp:lastModifiedBy>
  <cp:revision>2045</cp:revision>
  <cp:lastPrinted>2017-10-17T14:59:19Z</cp:lastPrinted>
  <dcterms:created xsi:type="dcterms:W3CDTF">2017-01-12T07:16:20Z</dcterms:created>
  <dcterms:modified xsi:type="dcterms:W3CDTF">2022-08-14T18:57:33Z</dcterms:modified>
</cp:coreProperties>
</file>