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43"/>
  </p:notesMasterIdLst>
  <p:handoutMasterIdLst>
    <p:handoutMasterId r:id="rId4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6" r:id="rId40"/>
    <p:sldId id="294" r:id="rId41"/>
    <p:sldId id="295" r:id="rId4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A123DA5-4F74-4598-BD9E-4D9D8587EDE4}">
  <a:tblStyle styleId="{FA123DA5-4F74-4598-BD9E-4D9D8587EDE4}"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autoAdjust="0"/>
    <p:restoredTop sz="94605" autoAdjust="0"/>
  </p:normalViewPr>
  <p:slideViewPr>
    <p:cSldViewPr snapToGrid="0" snapToObjects="1">
      <p:cViewPr varScale="1">
        <p:scale>
          <a:sx n="115" d="100"/>
          <a:sy n="115" d="100"/>
        </p:scale>
        <p:origin x="-912"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AE6994-F173-5F4C-BDF2-948851AE7E96}" type="datetimeFigureOut">
              <a:rPr lang="en-US" smtClean="0"/>
              <a:t>02/07/15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E629CD-ADB4-214F-9DA5-DB7DE92489D7}" type="slidenum">
              <a:rPr lang="en-US" smtClean="0"/>
              <a:t>‹#›</a:t>
            </a:fld>
            <a:endParaRPr lang="en-US"/>
          </a:p>
        </p:txBody>
      </p:sp>
    </p:spTree>
    <p:extLst>
      <p:ext uri="{BB962C8B-B14F-4D97-AF65-F5344CB8AC3E}">
        <p14:creationId xmlns:p14="http://schemas.microsoft.com/office/powerpoint/2010/main" val="35273499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59994682"/>
      </p:ext>
    </p:extLst>
  </p:cSld>
  <p:clrMap bg1="lt1" tx1="dk1" bg2="dk2" tx2="lt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4" name="Shape 2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6" name="Shape 2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3" name="Shape 2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7" name="Shape 2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3" name="Shape 2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1" name="Shape 3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7" name="Shape 3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4" name="Shape 3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4" name="Shape 3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0" name="Shape 3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rot="10800000" flipH="1">
            <a:off x="0" y="2984999"/>
            <a:ext cx="9144000" cy="2158500"/>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10" name="Shape 10"/>
          <p:cNvSpPr/>
          <p:nvPr/>
        </p:nvSpPr>
        <p:spPr>
          <a:xfrm>
            <a:off x="0" y="2393175"/>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11" name="Shape 11"/>
          <p:cNvSpPr/>
          <p:nvPr/>
        </p:nvSpPr>
        <p:spPr>
          <a:xfrm rot="10800000" flipH="1">
            <a:off x="0" y="2983958"/>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12" name="Shape 12"/>
          <p:cNvSpPr txBox="1">
            <a:spLocks noGrp="1"/>
          </p:cNvSpPr>
          <p:nvPr>
            <p:ph type="ctrTitle"/>
          </p:nvPr>
        </p:nvSpPr>
        <p:spPr>
          <a:xfrm>
            <a:off x="685800" y="1746892"/>
            <a:ext cx="7772400" cy="1238099"/>
          </a:xfrm>
          <a:prstGeom prst="rect">
            <a:avLst/>
          </a:prstGeom>
        </p:spPr>
        <p:txBody>
          <a:bodyPr lIns="91425" tIns="91425" rIns="91425" bIns="91425" anchor="b"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13" name="Shape 13"/>
          <p:cNvSpPr txBox="1">
            <a:spLocks noGrp="1"/>
          </p:cNvSpPr>
          <p:nvPr>
            <p:ph type="subTitle" idx="1"/>
          </p:nvPr>
        </p:nvSpPr>
        <p:spPr>
          <a:xfrm>
            <a:off x="685800" y="3093357"/>
            <a:ext cx="7772400" cy="666600"/>
          </a:xfrm>
          <a:prstGeom prst="rect">
            <a:avLst/>
          </a:prstGeom>
        </p:spPr>
        <p:txBody>
          <a:bodyPr lIns="91425" tIns="91425" rIns="91425" bIns="91425" anchor="t" anchorCtr="0"/>
          <a:lstStyle>
            <a:lvl1pPr algn="ctr">
              <a:spcBef>
                <a:spcPts val="0"/>
              </a:spcBef>
              <a:buClr>
                <a:schemeClr val="dk2"/>
              </a:buClr>
              <a:buSzPct val="100000"/>
              <a:buNone/>
              <a:defRPr sz="2400" i="1">
                <a:solidFill>
                  <a:schemeClr val="dk2"/>
                </a:solidFill>
              </a:defRPr>
            </a:lvl1pPr>
            <a:lvl2pPr algn="ctr">
              <a:spcBef>
                <a:spcPts val="0"/>
              </a:spcBef>
              <a:buClr>
                <a:schemeClr val="dk2"/>
              </a:buClr>
              <a:buNone/>
              <a:defRPr i="1">
                <a:solidFill>
                  <a:schemeClr val="dk2"/>
                </a:solidFill>
              </a:defRPr>
            </a:lvl2pPr>
            <a:lvl3pPr algn="ctr">
              <a:spcBef>
                <a:spcPts val="0"/>
              </a:spcBef>
              <a:buClr>
                <a:schemeClr val="dk2"/>
              </a:buClr>
              <a:buNone/>
              <a:defRPr i="1">
                <a:solidFill>
                  <a:schemeClr val="dk2"/>
                </a:solidFill>
              </a:defRPr>
            </a:lvl3pPr>
            <a:lvl4pPr algn="ctr">
              <a:spcBef>
                <a:spcPts val="0"/>
              </a:spcBef>
              <a:buClr>
                <a:schemeClr val="dk2"/>
              </a:buClr>
              <a:buSzPct val="100000"/>
              <a:buNone/>
              <a:defRPr sz="2400" i="1">
                <a:solidFill>
                  <a:schemeClr val="dk2"/>
                </a:solidFill>
              </a:defRPr>
            </a:lvl4pPr>
            <a:lvl5pPr algn="ctr">
              <a:spcBef>
                <a:spcPts val="0"/>
              </a:spcBef>
              <a:buClr>
                <a:schemeClr val="dk2"/>
              </a:buClr>
              <a:buSzPct val="100000"/>
              <a:buNone/>
              <a:defRPr sz="2400" i="1">
                <a:solidFill>
                  <a:schemeClr val="dk2"/>
                </a:solidFill>
              </a:defRPr>
            </a:lvl5pPr>
            <a:lvl6pPr algn="ctr">
              <a:spcBef>
                <a:spcPts val="0"/>
              </a:spcBef>
              <a:buClr>
                <a:schemeClr val="dk2"/>
              </a:buClr>
              <a:buSzPct val="100000"/>
              <a:buNone/>
              <a:defRPr sz="2400" i="1">
                <a:solidFill>
                  <a:schemeClr val="dk2"/>
                </a:solidFill>
              </a:defRPr>
            </a:lvl6pPr>
            <a:lvl7pPr algn="ctr">
              <a:spcBef>
                <a:spcPts val="0"/>
              </a:spcBef>
              <a:buClr>
                <a:schemeClr val="dk2"/>
              </a:buClr>
              <a:buSzPct val="100000"/>
              <a:buNone/>
              <a:defRPr sz="2400" i="1">
                <a:solidFill>
                  <a:schemeClr val="dk2"/>
                </a:solidFill>
              </a:defRPr>
            </a:lvl7pPr>
            <a:lvl8pPr algn="ctr">
              <a:spcBef>
                <a:spcPts val="0"/>
              </a:spcBef>
              <a:buClr>
                <a:schemeClr val="dk2"/>
              </a:buClr>
              <a:buSzPct val="100000"/>
              <a:buNone/>
              <a:defRPr sz="2400" i="1">
                <a:solidFill>
                  <a:schemeClr val="dk2"/>
                </a:solidFill>
              </a:defRPr>
            </a:lvl8pPr>
            <a:lvl9pPr algn="ctr">
              <a:spcBef>
                <a:spcPts val="0"/>
              </a:spcBef>
              <a:buClr>
                <a:schemeClr val="dk2"/>
              </a:buClr>
              <a:buSzPct val="100000"/>
              <a:buNone/>
              <a:defRPr sz="2400" i="1">
                <a:solidFill>
                  <a:schemeClr val="dk2"/>
                </a:solidFill>
              </a:defRPr>
            </a:lvl9pPr>
          </a:lstStyle>
          <a:p>
            <a:endParaRPr/>
          </a:p>
        </p:txBody>
      </p:sp>
      <p:sp>
        <p:nvSpPr>
          <p:cNvPr id="14" name="Shape 1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solidFill>
                  <a:schemeClr val="dk1"/>
                </a:solidFill>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p:nvPr/>
        </p:nvSpPr>
        <p:spPr>
          <a:xfrm rot="10800000" flipH="1">
            <a:off x="0" y="1163100"/>
            <a:ext cx="9144000" cy="3980399"/>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17" name="Shape 17"/>
          <p:cNvSpPr/>
          <p:nvPr/>
        </p:nvSpPr>
        <p:spPr>
          <a:xfrm flipH="1">
            <a:off x="4526627" y="571349"/>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18" name="Shape 18"/>
          <p:cNvSpPr/>
          <p:nvPr/>
        </p:nvSpPr>
        <p:spPr>
          <a:xfrm rot="10800000">
            <a:off x="4526627" y="1162132"/>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19" name="Shape 19"/>
          <p:cNvSpPr txBox="1">
            <a:spLocks noGrp="1"/>
          </p:cNvSpPr>
          <p:nvPr>
            <p:ph type="title"/>
          </p:nvPr>
        </p:nvSpPr>
        <p:spPr>
          <a:xfrm>
            <a:off x="457200" y="205978"/>
            <a:ext cx="8229600" cy="8574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solidFill>
                  <a:schemeClr val="dk2"/>
                </a:solidFill>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2"/>
        <p:cNvGrpSpPr/>
        <p:nvPr/>
      </p:nvGrpSpPr>
      <p:grpSpPr>
        <a:xfrm>
          <a:off x="0" y="0"/>
          <a:ext cx="0" cy="0"/>
          <a:chOff x="0" y="0"/>
          <a:chExt cx="0" cy="0"/>
        </a:xfrm>
      </p:grpSpPr>
      <p:sp>
        <p:nvSpPr>
          <p:cNvPr id="23" name="Shape 23"/>
          <p:cNvSpPr/>
          <p:nvPr/>
        </p:nvSpPr>
        <p:spPr>
          <a:xfrm rot="10800000" flipH="1">
            <a:off x="0" y="1163100"/>
            <a:ext cx="9144000" cy="3980399"/>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24" name="Shape 24"/>
          <p:cNvSpPr/>
          <p:nvPr/>
        </p:nvSpPr>
        <p:spPr>
          <a:xfrm rot="10800000">
            <a:off x="4526627" y="1162132"/>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25" name="Shape 25"/>
          <p:cNvSpPr txBox="1">
            <a:spLocks noGrp="1"/>
          </p:cNvSpPr>
          <p:nvPr>
            <p:ph type="title"/>
          </p:nvPr>
        </p:nvSpPr>
        <p:spPr>
          <a:xfrm>
            <a:off x="457200" y="205978"/>
            <a:ext cx="8229600" cy="8574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7" name="Shape 27"/>
          <p:cNvSpPr/>
          <p:nvPr/>
        </p:nvSpPr>
        <p:spPr>
          <a:xfrm flipH="1">
            <a:off x="4526627" y="571349"/>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28" name="Shape 28"/>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9" name="Shape 2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solidFill>
                  <a:schemeClr val="dk2"/>
                </a:solidFill>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p:nvPr/>
        </p:nvSpPr>
        <p:spPr>
          <a:xfrm rot="10800000" flipH="1">
            <a:off x="0" y="1163100"/>
            <a:ext cx="9144000" cy="3980399"/>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32" name="Shape 32"/>
          <p:cNvSpPr/>
          <p:nvPr/>
        </p:nvSpPr>
        <p:spPr>
          <a:xfrm flipH="1">
            <a:off x="4526627" y="571349"/>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33" name="Shape 33"/>
          <p:cNvSpPr txBox="1">
            <a:spLocks noGrp="1"/>
          </p:cNvSpPr>
          <p:nvPr>
            <p:ph type="title"/>
          </p:nvPr>
        </p:nvSpPr>
        <p:spPr>
          <a:xfrm>
            <a:off x="457200" y="205978"/>
            <a:ext cx="8229600" cy="8574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4" name="Shape 34"/>
          <p:cNvSpPr/>
          <p:nvPr/>
        </p:nvSpPr>
        <p:spPr>
          <a:xfrm rot="10800000">
            <a:off x="4526627" y="1162132"/>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35" name="Shape 3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solidFill>
                  <a:schemeClr val="dk1"/>
                </a:solidFill>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6"/>
        <p:cNvGrpSpPr/>
        <p:nvPr/>
      </p:nvGrpSpPr>
      <p:grpSpPr>
        <a:xfrm>
          <a:off x="0" y="0"/>
          <a:ext cx="0" cy="0"/>
          <a:chOff x="0" y="0"/>
          <a:chExt cx="0" cy="0"/>
        </a:xfrm>
      </p:grpSpPr>
      <p:sp>
        <p:nvSpPr>
          <p:cNvPr id="37" name="Shape 37"/>
          <p:cNvSpPr/>
          <p:nvPr/>
        </p:nvSpPr>
        <p:spPr>
          <a:xfrm rot="10800000" flipH="1">
            <a:off x="0" y="4412699"/>
            <a:ext cx="9144000" cy="730799"/>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38" name="Shape 38"/>
          <p:cNvSpPr/>
          <p:nvPr/>
        </p:nvSpPr>
        <p:spPr>
          <a:xfrm flipH="1">
            <a:off x="4526627" y="3820834"/>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39" name="Shape 39"/>
          <p:cNvSpPr/>
          <p:nvPr/>
        </p:nvSpPr>
        <p:spPr>
          <a:xfrm rot="10800000">
            <a:off x="4526627" y="4411617"/>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40" name="Shape 40"/>
          <p:cNvSpPr txBox="1">
            <a:spLocks noGrp="1"/>
          </p:cNvSpPr>
          <p:nvPr>
            <p:ph type="body" idx="1"/>
          </p:nvPr>
        </p:nvSpPr>
        <p:spPr>
          <a:xfrm>
            <a:off x="457200" y="4421726"/>
            <a:ext cx="8229600" cy="505200"/>
          </a:xfrm>
          <a:prstGeom prst="rect">
            <a:avLst/>
          </a:prstGeom>
        </p:spPr>
        <p:txBody>
          <a:bodyPr lIns="91425" tIns="91425" rIns="91425" bIns="91425" anchor="ctr" anchorCtr="0"/>
          <a:lstStyle>
            <a:lvl1pPr>
              <a:spcBef>
                <a:spcPts val="0"/>
              </a:spcBef>
              <a:buClr>
                <a:schemeClr val="dk2"/>
              </a:buClr>
              <a:buSzPct val="100000"/>
              <a:buNone/>
              <a:defRPr sz="2400" i="1">
                <a:solidFill>
                  <a:schemeClr val="dk2"/>
                </a:solidFill>
              </a:defRPr>
            </a:lvl1pPr>
          </a:lstStyle>
          <a:p>
            <a:endParaRPr/>
          </a:p>
        </p:txBody>
      </p:sp>
      <p:sp>
        <p:nvSpPr>
          <p:cNvPr id="41" name="Shape 4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solidFill>
                  <a:schemeClr val="dk2"/>
                </a:solidFill>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2"/>
        <p:cNvGrpSpPr/>
        <p:nvPr/>
      </p:nvGrpSpPr>
      <p:grpSpPr>
        <a:xfrm>
          <a:off x="0" y="0"/>
          <a:ext cx="0" cy="0"/>
          <a:chOff x="0" y="0"/>
          <a:chExt cx="0" cy="0"/>
        </a:xfrm>
      </p:grpSpPr>
      <p:sp>
        <p:nvSpPr>
          <p:cNvPr id="43" name="Shape 43"/>
          <p:cNvSpPr/>
          <p:nvPr/>
        </p:nvSpPr>
        <p:spPr>
          <a:xfrm>
            <a:off x="6676" y="76256"/>
            <a:ext cx="9134130" cy="5054792"/>
          </a:xfrm>
          <a:custGeom>
            <a:avLst/>
            <a:gdLst/>
            <a:ahLst/>
            <a:cxnLst/>
            <a:rect l="0" t="0" r="0" b="0"/>
            <a:pathLst>
              <a:path w="9157023" h="6739723" extrusionOk="0">
                <a:moveTo>
                  <a:pt x="1629" y="0"/>
                </a:moveTo>
                <a:lnTo>
                  <a:pt x="9157023" y="4340980"/>
                </a:lnTo>
                <a:lnTo>
                  <a:pt x="1593" y="6739723"/>
                </a:lnTo>
                <a:cubicBezTo>
                  <a:pt x="-3941" y="5123960"/>
                  <a:pt x="7163" y="1615763"/>
                  <a:pt x="1629" y="0"/>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44" name="Shape 4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100000">
              <a:schemeClr val="dk2"/>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a:spcBef>
                <a:spcPts val="0"/>
              </a:spcBef>
              <a:buClr>
                <a:schemeClr val="lt1"/>
              </a:buClr>
              <a:buSzPct val="100000"/>
              <a:buFont typeface="Georgia"/>
              <a:buNone/>
              <a:defRPr sz="4800">
                <a:solidFill>
                  <a:schemeClr val="lt1"/>
                </a:solidFill>
                <a:latin typeface="Georgia"/>
                <a:ea typeface="Georgia"/>
                <a:cs typeface="Georgia"/>
                <a:sym typeface="Georgia"/>
              </a:defRPr>
            </a:lvl1pPr>
            <a:lvl2pPr>
              <a:spcBef>
                <a:spcPts val="0"/>
              </a:spcBef>
              <a:buClr>
                <a:schemeClr val="lt1"/>
              </a:buClr>
              <a:buSzPct val="100000"/>
              <a:buFont typeface="Georgia"/>
              <a:buNone/>
              <a:defRPr sz="4800">
                <a:solidFill>
                  <a:schemeClr val="lt1"/>
                </a:solidFill>
                <a:latin typeface="Georgia"/>
                <a:ea typeface="Georgia"/>
                <a:cs typeface="Georgia"/>
                <a:sym typeface="Georgia"/>
              </a:defRPr>
            </a:lvl2pPr>
            <a:lvl3pPr>
              <a:spcBef>
                <a:spcPts val="0"/>
              </a:spcBef>
              <a:buClr>
                <a:schemeClr val="lt1"/>
              </a:buClr>
              <a:buSzPct val="100000"/>
              <a:buFont typeface="Georgia"/>
              <a:buNone/>
              <a:defRPr sz="4800">
                <a:solidFill>
                  <a:schemeClr val="lt1"/>
                </a:solidFill>
                <a:latin typeface="Georgia"/>
                <a:ea typeface="Georgia"/>
                <a:cs typeface="Georgia"/>
                <a:sym typeface="Georgia"/>
              </a:defRPr>
            </a:lvl3pPr>
            <a:lvl4pPr>
              <a:spcBef>
                <a:spcPts val="0"/>
              </a:spcBef>
              <a:buClr>
                <a:schemeClr val="lt1"/>
              </a:buClr>
              <a:buSzPct val="100000"/>
              <a:buFont typeface="Georgia"/>
              <a:buNone/>
              <a:defRPr sz="4800">
                <a:solidFill>
                  <a:schemeClr val="lt1"/>
                </a:solidFill>
                <a:latin typeface="Georgia"/>
                <a:ea typeface="Georgia"/>
                <a:cs typeface="Georgia"/>
                <a:sym typeface="Georgia"/>
              </a:defRPr>
            </a:lvl4pPr>
            <a:lvl5pPr>
              <a:spcBef>
                <a:spcPts val="0"/>
              </a:spcBef>
              <a:buClr>
                <a:schemeClr val="lt1"/>
              </a:buClr>
              <a:buSzPct val="100000"/>
              <a:buFont typeface="Georgia"/>
              <a:buNone/>
              <a:defRPr sz="4800">
                <a:solidFill>
                  <a:schemeClr val="lt1"/>
                </a:solidFill>
                <a:latin typeface="Georgia"/>
                <a:ea typeface="Georgia"/>
                <a:cs typeface="Georgia"/>
                <a:sym typeface="Georgia"/>
              </a:defRPr>
            </a:lvl5pPr>
            <a:lvl6pPr>
              <a:spcBef>
                <a:spcPts val="0"/>
              </a:spcBef>
              <a:buClr>
                <a:schemeClr val="lt1"/>
              </a:buClr>
              <a:buSzPct val="100000"/>
              <a:buFont typeface="Georgia"/>
              <a:buNone/>
              <a:defRPr sz="4800">
                <a:solidFill>
                  <a:schemeClr val="lt1"/>
                </a:solidFill>
                <a:latin typeface="Georgia"/>
                <a:ea typeface="Georgia"/>
                <a:cs typeface="Georgia"/>
                <a:sym typeface="Georgia"/>
              </a:defRPr>
            </a:lvl6pPr>
            <a:lvl7pPr>
              <a:spcBef>
                <a:spcPts val="0"/>
              </a:spcBef>
              <a:buClr>
                <a:schemeClr val="lt1"/>
              </a:buClr>
              <a:buSzPct val="100000"/>
              <a:buFont typeface="Georgia"/>
              <a:buNone/>
              <a:defRPr sz="4800">
                <a:solidFill>
                  <a:schemeClr val="lt1"/>
                </a:solidFill>
                <a:latin typeface="Georgia"/>
                <a:ea typeface="Georgia"/>
                <a:cs typeface="Georgia"/>
                <a:sym typeface="Georgia"/>
              </a:defRPr>
            </a:lvl7pPr>
            <a:lvl8pPr>
              <a:spcBef>
                <a:spcPts val="0"/>
              </a:spcBef>
              <a:buClr>
                <a:schemeClr val="lt1"/>
              </a:buClr>
              <a:buSzPct val="100000"/>
              <a:buFont typeface="Georgia"/>
              <a:buNone/>
              <a:defRPr sz="4800">
                <a:solidFill>
                  <a:schemeClr val="lt1"/>
                </a:solidFill>
                <a:latin typeface="Georgia"/>
                <a:ea typeface="Georgia"/>
                <a:cs typeface="Georgia"/>
                <a:sym typeface="Georgia"/>
              </a:defRPr>
            </a:lvl8pPr>
            <a:lvl9pPr>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buFont typeface="Georgia"/>
              <a:defRPr sz="3000">
                <a:solidFill>
                  <a:schemeClr val="dk1"/>
                </a:solidFill>
                <a:latin typeface="Georgia"/>
                <a:ea typeface="Georgia"/>
                <a:cs typeface="Georgia"/>
                <a:sym typeface="Georgia"/>
              </a:defRPr>
            </a:lvl1pPr>
            <a:lvl2pPr>
              <a:spcBef>
                <a:spcPts val="480"/>
              </a:spcBef>
              <a:buClr>
                <a:schemeClr val="dk1"/>
              </a:buClr>
              <a:buSzPct val="100000"/>
              <a:buFont typeface="Georgia"/>
              <a:defRPr sz="2400">
                <a:solidFill>
                  <a:schemeClr val="dk1"/>
                </a:solidFill>
                <a:latin typeface="Georgia"/>
                <a:ea typeface="Georgia"/>
                <a:cs typeface="Georgia"/>
                <a:sym typeface="Georgia"/>
              </a:defRPr>
            </a:lvl2pPr>
            <a:lvl3pPr>
              <a:spcBef>
                <a:spcPts val="480"/>
              </a:spcBef>
              <a:buClr>
                <a:schemeClr val="dk1"/>
              </a:buClr>
              <a:buSzPct val="100000"/>
              <a:buFont typeface="Georgia"/>
              <a:defRPr sz="2400">
                <a:solidFill>
                  <a:schemeClr val="dk1"/>
                </a:solidFill>
                <a:latin typeface="Georgia"/>
                <a:ea typeface="Georgia"/>
                <a:cs typeface="Georgia"/>
                <a:sym typeface="Georgia"/>
              </a:defRPr>
            </a:lvl3pPr>
            <a:lvl4pPr>
              <a:spcBef>
                <a:spcPts val="360"/>
              </a:spcBef>
              <a:buClr>
                <a:schemeClr val="dk1"/>
              </a:buClr>
              <a:buSzPct val="100000"/>
              <a:buFont typeface="Georgia"/>
              <a:defRPr sz="1800">
                <a:solidFill>
                  <a:schemeClr val="dk1"/>
                </a:solidFill>
                <a:latin typeface="Georgia"/>
                <a:ea typeface="Georgia"/>
                <a:cs typeface="Georgia"/>
                <a:sym typeface="Georgia"/>
              </a:defRPr>
            </a:lvl4pPr>
            <a:lvl5pPr>
              <a:spcBef>
                <a:spcPts val="360"/>
              </a:spcBef>
              <a:buClr>
                <a:schemeClr val="dk1"/>
              </a:buClr>
              <a:buSzPct val="100000"/>
              <a:buFont typeface="Georgia"/>
              <a:defRPr sz="1800">
                <a:solidFill>
                  <a:schemeClr val="dk1"/>
                </a:solidFill>
                <a:latin typeface="Georgia"/>
                <a:ea typeface="Georgia"/>
                <a:cs typeface="Georgia"/>
                <a:sym typeface="Georgia"/>
              </a:defRPr>
            </a:lvl5pPr>
            <a:lvl6pPr>
              <a:spcBef>
                <a:spcPts val="360"/>
              </a:spcBef>
              <a:buClr>
                <a:schemeClr val="dk1"/>
              </a:buClr>
              <a:buSzPct val="100000"/>
              <a:buFont typeface="Georgia"/>
              <a:defRPr sz="1800">
                <a:solidFill>
                  <a:schemeClr val="dk1"/>
                </a:solidFill>
                <a:latin typeface="Georgia"/>
                <a:ea typeface="Georgia"/>
                <a:cs typeface="Georgia"/>
                <a:sym typeface="Georgia"/>
              </a:defRPr>
            </a:lvl6pPr>
            <a:lvl7pPr>
              <a:spcBef>
                <a:spcPts val="360"/>
              </a:spcBef>
              <a:buClr>
                <a:schemeClr val="dk1"/>
              </a:buClr>
              <a:buSzPct val="100000"/>
              <a:buFont typeface="Georgia"/>
              <a:defRPr sz="1800">
                <a:solidFill>
                  <a:schemeClr val="dk1"/>
                </a:solidFill>
                <a:latin typeface="Georgia"/>
                <a:ea typeface="Georgia"/>
                <a:cs typeface="Georgia"/>
                <a:sym typeface="Georgia"/>
              </a:defRPr>
            </a:lvl7pPr>
            <a:lvl8pPr>
              <a:spcBef>
                <a:spcPts val="360"/>
              </a:spcBef>
              <a:buClr>
                <a:schemeClr val="dk1"/>
              </a:buClr>
              <a:buSzPct val="100000"/>
              <a:buFont typeface="Georgia"/>
              <a:defRPr sz="1800">
                <a:solidFill>
                  <a:schemeClr val="dk1"/>
                </a:solidFill>
                <a:latin typeface="Georgia"/>
                <a:ea typeface="Georgia"/>
                <a:cs typeface="Georgia"/>
                <a:sym typeface="Georgia"/>
              </a:defRPr>
            </a:lvl8pPr>
            <a:lvl9pPr>
              <a:spcBef>
                <a:spcPts val="360"/>
              </a:spcBef>
              <a:buClr>
                <a:schemeClr val="dk1"/>
              </a:buClr>
              <a:buSzPct val="100000"/>
              <a:buFont typeface="Georgia"/>
              <a:defRPr sz="1800">
                <a:solidFill>
                  <a:schemeClr val="dk1"/>
                </a:solidFill>
                <a:latin typeface="Georgia"/>
                <a:ea typeface="Georgia"/>
                <a:cs typeface="Georgia"/>
                <a:sym typeface="Georgia"/>
              </a:defRPr>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lt2"/>
                </a:solidFill>
                <a:latin typeface="Georgia"/>
                <a:ea typeface="Georgia"/>
                <a:cs typeface="Georgia"/>
                <a:sym typeface="Georgia"/>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github.com/HelderGoncalves92/CPD-Integrated-Projec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subTitle" idx="1"/>
          </p:nvPr>
        </p:nvSpPr>
        <p:spPr>
          <a:xfrm>
            <a:off x="685800" y="3093350"/>
            <a:ext cx="8093700" cy="1394400"/>
          </a:xfrm>
          <a:prstGeom prst="rect">
            <a:avLst/>
          </a:prstGeom>
        </p:spPr>
        <p:txBody>
          <a:bodyPr lIns="91425" tIns="91425" rIns="91425" bIns="91425" anchor="t" anchorCtr="0">
            <a:noAutofit/>
          </a:bodyPr>
          <a:lstStyle/>
          <a:p>
            <a:pPr rtl="0">
              <a:spcBef>
                <a:spcPts val="0"/>
              </a:spcBef>
              <a:buNone/>
            </a:pPr>
            <a:r>
              <a:rPr lang="en" dirty="0"/>
              <a:t>Integrated Project - Parallel and Distributed Computing</a:t>
            </a:r>
          </a:p>
          <a:p>
            <a:pPr rtl="0">
              <a:spcBef>
                <a:spcPts val="0"/>
              </a:spcBef>
              <a:buNone/>
            </a:pPr>
            <a:endParaRPr dirty="0"/>
          </a:p>
          <a:p>
            <a:pPr>
              <a:spcBef>
                <a:spcPts val="0"/>
              </a:spcBef>
              <a:buNone/>
            </a:pPr>
            <a:r>
              <a:rPr lang="en" dirty="0"/>
              <a:t>Hélder Gonçalves - PG28505</a:t>
            </a:r>
            <a:br>
              <a:rPr lang="en" dirty="0"/>
            </a:br>
            <a:r>
              <a:rPr lang="en" dirty="0"/>
              <a:t>João Magalhães - PG27762</a:t>
            </a:r>
          </a:p>
        </p:txBody>
      </p:sp>
      <p:sp>
        <p:nvSpPr>
          <p:cNvPr id="47" name="Shape 47"/>
          <p:cNvSpPr txBox="1">
            <a:spLocks noGrp="1"/>
          </p:cNvSpPr>
          <p:nvPr>
            <p:ph type="ctrTitle"/>
          </p:nvPr>
        </p:nvSpPr>
        <p:spPr>
          <a:xfrm>
            <a:off x="425750" y="425750"/>
            <a:ext cx="8146800" cy="2266799"/>
          </a:xfrm>
          <a:prstGeom prst="rect">
            <a:avLst/>
          </a:prstGeom>
        </p:spPr>
        <p:txBody>
          <a:bodyPr lIns="91425" tIns="91425" rIns="91425" bIns="91425" anchor="b" anchorCtr="0">
            <a:noAutofit/>
          </a:bodyPr>
          <a:lstStyle/>
          <a:p>
            <a:pPr>
              <a:spcBef>
                <a:spcPts val="0"/>
              </a:spcBef>
              <a:buNone/>
            </a:pPr>
            <a:r>
              <a:rPr lang="en" sz="4500" dirty="0"/>
              <a:t>Exploring parallel enumeration algorithms to improve efficiency to solve the SVP</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Enumeration (Serial)</a:t>
            </a:r>
          </a:p>
        </p:txBody>
      </p:sp>
      <p:sp>
        <p:nvSpPr>
          <p:cNvPr id="115" name="Shape 115"/>
          <p:cNvSpPr/>
          <p:nvPr/>
        </p:nvSpPr>
        <p:spPr>
          <a:xfrm>
            <a:off x="2308537" y="1474575"/>
            <a:ext cx="1216499" cy="546900"/>
          </a:xfrm>
          <a:prstGeom prst="ellipse">
            <a:avLst/>
          </a:prstGeom>
          <a:solidFill>
            <a:srgbClr val="FDFFFF"/>
          </a:solidFill>
          <a:ln w="19050"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Main</a:t>
            </a:r>
          </a:p>
          <a:p>
            <a:pPr lvl="0" algn="ctr" rtl="0">
              <a:spcBef>
                <a:spcPts val="0"/>
              </a:spcBef>
              <a:buNone/>
            </a:pPr>
            <a:r>
              <a:rPr lang="en"/>
              <a:t>98.8%</a:t>
            </a:r>
          </a:p>
        </p:txBody>
      </p:sp>
      <p:sp>
        <p:nvSpPr>
          <p:cNvPr id="116" name="Shape 116"/>
          <p:cNvSpPr/>
          <p:nvPr/>
        </p:nvSpPr>
        <p:spPr>
          <a:xfrm>
            <a:off x="4564275" y="1914375"/>
            <a:ext cx="2004899" cy="862499"/>
          </a:xfrm>
          <a:prstGeom prst="ellipse">
            <a:avLst/>
          </a:prstGeom>
          <a:solidFill>
            <a:srgbClr val="FDFFFF"/>
          </a:solidFill>
          <a:ln w="19050"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t>ENUM</a:t>
            </a:r>
          </a:p>
          <a:p>
            <a:pPr lvl="0" algn="ctr" rtl="0">
              <a:spcBef>
                <a:spcPts val="0"/>
              </a:spcBef>
              <a:buNone/>
            </a:pPr>
            <a:r>
              <a:rPr lang="en" b="1"/>
              <a:t>98.5%</a:t>
            </a:r>
          </a:p>
        </p:txBody>
      </p:sp>
      <p:sp>
        <p:nvSpPr>
          <p:cNvPr id="117" name="Shape 117"/>
          <p:cNvSpPr/>
          <p:nvPr/>
        </p:nvSpPr>
        <p:spPr>
          <a:xfrm>
            <a:off x="1303737" y="2519500"/>
            <a:ext cx="1354200" cy="546900"/>
          </a:xfrm>
          <a:prstGeom prst="ellipse">
            <a:avLst/>
          </a:prstGeom>
          <a:solidFill>
            <a:srgbClr val="FDFFFF"/>
          </a:solidFill>
          <a:ln w="19050"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initEnum</a:t>
            </a:r>
          </a:p>
          <a:p>
            <a:pPr lvl="0" algn="ctr" rtl="0">
              <a:spcBef>
                <a:spcPts val="0"/>
              </a:spcBef>
              <a:buNone/>
            </a:pPr>
            <a:r>
              <a:rPr lang="en"/>
              <a:t>0.4%</a:t>
            </a:r>
          </a:p>
        </p:txBody>
      </p:sp>
      <p:sp>
        <p:nvSpPr>
          <p:cNvPr id="118" name="Shape 118"/>
          <p:cNvSpPr/>
          <p:nvPr/>
        </p:nvSpPr>
        <p:spPr>
          <a:xfrm>
            <a:off x="5126473" y="4165975"/>
            <a:ext cx="1442699" cy="610200"/>
          </a:xfrm>
          <a:prstGeom prst="ellipse">
            <a:avLst/>
          </a:prstGeom>
          <a:solidFill>
            <a:srgbClr val="FDFFFF"/>
          </a:solidFill>
          <a:ln w="19050"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moveUp</a:t>
            </a:r>
          </a:p>
          <a:p>
            <a:pPr lvl="0" algn="ctr" rtl="0">
              <a:spcBef>
                <a:spcPts val="0"/>
              </a:spcBef>
              <a:buNone/>
            </a:pPr>
            <a:r>
              <a:rPr lang="en"/>
              <a:t>10%</a:t>
            </a:r>
          </a:p>
        </p:txBody>
      </p:sp>
      <p:sp>
        <p:nvSpPr>
          <p:cNvPr id="119" name="Shape 119"/>
          <p:cNvSpPr/>
          <p:nvPr/>
        </p:nvSpPr>
        <p:spPr>
          <a:xfrm>
            <a:off x="7064400" y="3619075"/>
            <a:ext cx="1735200" cy="691499"/>
          </a:xfrm>
          <a:prstGeom prst="ellipse">
            <a:avLst/>
          </a:prstGeom>
          <a:solidFill>
            <a:srgbClr val="FDFFFF"/>
          </a:solidFill>
          <a:ln w="19050"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t>moveDown</a:t>
            </a:r>
          </a:p>
          <a:p>
            <a:pPr lvl="0" algn="ctr" rtl="0">
              <a:spcBef>
                <a:spcPts val="0"/>
              </a:spcBef>
              <a:buNone/>
            </a:pPr>
            <a:r>
              <a:rPr lang="en" b="1"/>
              <a:t>67.6%</a:t>
            </a:r>
          </a:p>
        </p:txBody>
      </p:sp>
      <p:sp>
        <p:nvSpPr>
          <p:cNvPr id="120" name="Shape 120"/>
          <p:cNvSpPr/>
          <p:nvPr/>
        </p:nvSpPr>
        <p:spPr>
          <a:xfrm>
            <a:off x="2657937" y="3944975"/>
            <a:ext cx="1865099" cy="691499"/>
          </a:xfrm>
          <a:prstGeom prst="ellipse">
            <a:avLst/>
          </a:prstGeom>
          <a:solidFill>
            <a:srgbClr val="FDFFFF"/>
          </a:solidFill>
          <a:ln w="19050"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updateVector</a:t>
            </a:r>
          </a:p>
          <a:p>
            <a:pPr lvl="0" algn="ctr" rtl="0">
              <a:spcBef>
                <a:spcPts val="0"/>
              </a:spcBef>
              <a:buNone/>
            </a:pPr>
            <a:r>
              <a:rPr lang="en"/>
              <a:t>0.7%</a:t>
            </a:r>
          </a:p>
        </p:txBody>
      </p:sp>
      <p:cxnSp>
        <p:nvCxnSpPr>
          <p:cNvPr id="121" name="Shape 121"/>
          <p:cNvCxnSpPr>
            <a:stCxn id="116" idx="4"/>
            <a:endCxn id="119" idx="1"/>
          </p:cNvCxnSpPr>
          <p:nvPr/>
        </p:nvCxnSpPr>
        <p:spPr>
          <a:xfrm>
            <a:off x="5566724" y="2776874"/>
            <a:ext cx="1751700" cy="943500"/>
          </a:xfrm>
          <a:prstGeom prst="straightConnector1">
            <a:avLst/>
          </a:prstGeom>
          <a:noFill/>
          <a:ln w="19050" cap="flat" cmpd="sng">
            <a:solidFill>
              <a:srgbClr val="1F497D"/>
            </a:solidFill>
            <a:prstDash val="solid"/>
            <a:round/>
            <a:headEnd type="none" w="lg" len="lg"/>
            <a:tailEnd type="none" w="lg" len="lg"/>
          </a:ln>
        </p:spPr>
      </p:cxnSp>
      <p:cxnSp>
        <p:nvCxnSpPr>
          <p:cNvPr id="122" name="Shape 122"/>
          <p:cNvCxnSpPr>
            <a:stCxn id="116" idx="4"/>
            <a:endCxn id="118" idx="0"/>
          </p:cNvCxnSpPr>
          <p:nvPr/>
        </p:nvCxnSpPr>
        <p:spPr>
          <a:xfrm>
            <a:off x="5566724" y="2776874"/>
            <a:ext cx="281100" cy="1389000"/>
          </a:xfrm>
          <a:prstGeom prst="straightConnector1">
            <a:avLst/>
          </a:prstGeom>
          <a:noFill/>
          <a:ln w="19050" cap="flat" cmpd="sng">
            <a:solidFill>
              <a:srgbClr val="1F497D"/>
            </a:solidFill>
            <a:prstDash val="solid"/>
            <a:round/>
            <a:headEnd type="none" w="lg" len="lg"/>
            <a:tailEnd type="none" w="lg" len="lg"/>
          </a:ln>
        </p:spPr>
      </p:cxnSp>
      <p:cxnSp>
        <p:nvCxnSpPr>
          <p:cNvPr id="123" name="Shape 123"/>
          <p:cNvCxnSpPr>
            <a:stCxn id="116" idx="4"/>
            <a:endCxn id="120" idx="0"/>
          </p:cNvCxnSpPr>
          <p:nvPr/>
        </p:nvCxnSpPr>
        <p:spPr>
          <a:xfrm flipH="1">
            <a:off x="3590624" y="2776874"/>
            <a:ext cx="1976100" cy="1168200"/>
          </a:xfrm>
          <a:prstGeom prst="straightConnector1">
            <a:avLst/>
          </a:prstGeom>
          <a:noFill/>
          <a:ln w="19050" cap="flat" cmpd="sng">
            <a:solidFill>
              <a:srgbClr val="1F497D"/>
            </a:solidFill>
            <a:prstDash val="solid"/>
            <a:round/>
            <a:headEnd type="none" w="lg" len="lg"/>
            <a:tailEnd type="none" w="lg" len="lg"/>
          </a:ln>
        </p:spPr>
      </p:cxnSp>
      <p:cxnSp>
        <p:nvCxnSpPr>
          <p:cNvPr id="124" name="Shape 124"/>
          <p:cNvCxnSpPr>
            <a:stCxn id="115" idx="5"/>
            <a:endCxn id="116" idx="1"/>
          </p:cNvCxnSpPr>
          <p:nvPr/>
        </p:nvCxnSpPr>
        <p:spPr>
          <a:xfrm>
            <a:off x="3346885" y="1941383"/>
            <a:ext cx="1511100" cy="99300"/>
          </a:xfrm>
          <a:prstGeom prst="straightConnector1">
            <a:avLst/>
          </a:prstGeom>
          <a:noFill/>
          <a:ln w="19050" cap="flat" cmpd="sng">
            <a:solidFill>
              <a:srgbClr val="1F497D"/>
            </a:solidFill>
            <a:prstDash val="solid"/>
            <a:round/>
            <a:headEnd type="none" w="lg" len="lg"/>
            <a:tailEnd type="none" w="lg" len="lg"/>
          </a:ln>
        </p:spPr>
      </p:cxnSp>
      <p:cxnSp>
        <p:nvCxnSpPr>
          <p:cNvPr id="125" name="Shape 125"/>
          <p:cNvCxnSpPr>
            <a:stCxn id="115" idx="4"/>
            <a:endCxn id="117" idx="0"/>
          </p:cNvCxnSpPr>
          <p:nvPr/>
        </p:nvCxnSpPr>
        <p:spPr>
          <a:xfrm flipH="1">
            <a:off x="1980787" y="2021475"/>
            <a:ext cx="936000" cy="498000"/>
          </a:xfrm>
          <a:prstGeom prst="straightConnector1">
            <a:avLst/>
          </a:prstGeom>
          <a:noFill/>
          <a:ln w="19050" cap="flat" cmpd="sng">
            <a:solidFill>
              <a:srgbClr val="1F497D"/>
            </a:solidFill>
            <a:prstDash val="solid"/>
            <a:round/>
            <a:headEnd type="none" w="lg" len="lg"/>
            <a:tailEnd type="none" w="lg" len="lg"/>
          </a:ln>
        </p:spPr>
      </p:cxnSp>
      <p:cxnSp>
        <p:nvCxnSpPr>
          <p:cNvPr id="126" name="Shape 126"/>
          <p:cNvCxnSpPr>
            <a:stCxn id="115" idx="2"/>
            <a:endCxn id="127" idx="7"/>
          </p:cNvCxnSpPr>
          <p:nvPr/>
        </p:nvCxnSpPr>
        <p:spPr>
          <a:xfrm flipH="1">
            <a:off x="1352437" y="1748025"/>
            <a:ext cx="956100" cy="246300"/>
          </a:xfrm>
          <a:prstGeom prst="straightConnector1">
            <a:avLst/>
          </a:prstGeom>
          <a:noFill/>
          <a:ln w="19050" cap="flat" cmpd="sng">
            <a:solidFill>
              <a:srgbClr val="1F497D"/>
            </a:solidFill>
            <a:prstDash val="solid"/>
            <a:round/>
            <a:headEnd type="none" w="lg" len="lg"/>
            <a:tailEnd type="none" w="lg" len="lg"/>
          </a:ln>
        </p:spPr>
      </p:cxnSp>
      <p:sp>
        <p:nvSpPr>
          <p:cNvPr id="127" name="Shape 127"/>
          <p:cNvSpPr/>
          <p:nvPr/>
        </p:nvSpPr>
        <p:spPr>
          <a:xfrm>
            <a:off x="196512" y="1914375"/>
            <a:ext cx="1354200" cy="546900"/>
          </a:xfrm>
          <a:prstGeom prst="ellipse">
            <a:avLst/>
          </a:prstGeom>
          <a:solidFill>
            <a:srgbClr val="FDFFFF"/>
          </a:solidFill>
          <a:ln w="19050" cap="flat" cmpd="sng">
            <a:solidFill>
              <a:srgbClr val="1F497D"/>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NTL</a:t>
            </a:r>
          </a:p>
          <a:p>
            <a:pPr lvl="0" algn="ctr" rtl="0">
              <a:spcBef>
                <a:spcPts val="0"/>
              </a:spcBef>
              <a:buNone/>
            </a:pPr>
            <a:r>
              <a:rPr lang="en"/>
              <a:t>0.3%</a:t>
            </a:r>
          </a:p>
        </p:txBody>
      </p:sp>
      <p:sp>
        <p:nvSpPr>
          <p:cNvPr id="128" name="Shape 128"/>
          <p:cNvSpPr txBox="1"/>
          <p:nvPr/>
        </p:nvSpPr>
        <p:spPr>
          <a:xfrm>
            <a:off x="117350" y="3195775"/>
            <a:ext cx="3104699" cy="610200"/>
          </a:xfrm>
          <a:prstGeom prst="rect">
            <a:avLst/>
          </a:prstGeom>
          <a:noFill/>
          <a:ln>
            <a:noFill/>
          </a:ln>
        </p:spPr>
        <p:txBody>
          <a:bodyPr lIns="91425" tIns="91425" rIns="91425" bIns="91425" anchor="t" anchorCtr="0">
            <a:noAutofit/>
          </a:bodyPr>
          <a:lstStyle/>
          <a:p>
            <a:pPr lvl="0" rtl="0">
              <a:spcBef>
                <a:spcPts val="0"/>
              </a:spcBef>
              <a:buNone/>
            </a:pPr>
            <a:r>
              <a:rPr lang="en" sz="1800" b="1">
                <a:solidFill>
                  <a:srgbClr val="351C75"/>
                </a:solidFill>
              </a:rPr>
              <a:t>Opt:</a:t>
            </a:r>
            <a:r>
              <a:rPr lang="en" sz="1800">
                <a:solidFill>
                  <a:srgbClr val="351C75"/>
                </a:solidFill>
              </a:rPr>
              <a:t> -O3</a:t>
            </a:r>
          </a:p>
          <a:p>
            <a:pPr rtl="0">
              <a:spcBef>
                <a:spcPts val="0"/>
              </a:spcBef>
              <a:buNone/>
            </a:pPr>
            <a:r>
              <a:rPr lang="en" sz="1800" b="1">
                <a:solidFill>
                  <a:srgbClr val="351C75"/>
                </a:solidFill>
              </a:rPr>
              <a:t>Total time:</a:t>
            </a:r>
            <a:r>
              <a:rPr lang="en" sz="1800">
                <a:solidFill>
                  <a:srgbClr val="351C75"/>
                </a:solidFill>
              </a:rPr>
              <a:t> 404.70 seconds</a:t>
            </a:r>
          </a:p>
          <a:p>
            <a:pPr lvl="0" rtl="0">
              <a:spcBef>
                <a:spcPts val="0"/>
              </a:spcBef>
              <a:buNone/>
            </a:pPr>
            <a:r>
              <a:rPr lang="en" sz="1800" b="1">
                <a:solidFill>
                  <a:srgbClr val="351C75"/>
                </a:solidFill>
              </a:rPr>
              <a:t>Dimension: </a:t>
            </a:r>
            <a:r>
              <a:rPr lang="en" sz="1800">
                <a:solidFill>
                  <a:srgbClr val="351C75"/>
                </a:solidFill>
              </a:rPr>
              <a:t>55 Basis</a:t>
            </a:r>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9</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a:spcBef>
                <a:spcPts val="0"/>
              </a:spcBef>
              <a:buNone/>
            </a:pPr>
            <a:r>
              <a:rPr lang="en"/>
              <a:t>Enumeration (Serial)</a:t>
            </a:r>
          </a:p>
        </p:txBody>
      </p:sp>
      <p:pic>
        <p:nvPicPr>
          <p:cNvPr id="134" name="Shape 134"/>
          <p:cNvPicPr preferRelativeResize="0"/>
          <p:nvPr/>
        </p:nvPicPr>
        <p:blipFill rotWithShape="1">
          <a:blip r:embed="rId3">
            <a:alphaModFix/>
          </a:blip>
          <a:srcRect r="57076"/>
          <a:stretch/>
        </p:blipFill>
        <p:spPr>
          <a:xfrm>
            <a:off x="2493150" y="1430862"/>
            <a:ext cx="3862325" cy="3320825"/>
          </a:xfrm>
          <a:prstGeom prst="rect">
            <a:avLst/>
          </a:prstGeom>
          <a:noFill/>
          <a:ln>
            <a:noFill/>
          </a:ln>
        </p:spPr>
      </p:pic>
      <p:cxnSp>
        <p:nvCxnSpPr>
          <p:cNvPr id="135" name="Shape 135"/>
          <p:cNvCxnSpPr/>
          <p:nvPr/>
        </p:nvCxnSpPr>
        <p:spPr>
          <a:xfrm flipH="1">
            <a:off x="6347674" y="1430875"/>
            <a:ext cx="7800" cy="3300300"/>
          </a:xfrm>
          <a:prstGeom prst="straightConnector1">
            <a:avLst/>
          </a:prstGeom>
          <a:noFill/>
          <a:ln w="19050" cap="flat" cmpd="sng">
            <a:solidFill>
              <a:schemeClr val="dk2"/>
            </a:solidFill>
            <a:prstDash val="solid"/>
            <a:round/>
            <a:headEnd type="none" w="lg" len="lg"/>
            <a:tailEnd type="none" w="lg" len="lg"/>
          </a:ln>
        </p:spPr>
      </p:cxn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10</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Improvements - (1)</a:t>
            </a:r>
          </a:p>
        </p:txBody>
      </p:sp>
      <p:sp>
        <p:nvSpPr>
          <p:cNvPr id="141" name="Shape 14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1400"/>
          </a:p>
          <a:p>
            <a:pPr marL="457200" lvl="0" indent="-381000" rtl="0">
              <a:spcBef>
                <a:spcPts val="0"/>
              </a:spcBef>
              <a:buClr>
                <a:schemeClr val="dk1"/>
              </a:buClr>
              <a:buSzPct val="100000"/>
              <a:buFont typeface="Georgia"/>
              <a:buChar char="-"/>
            </a:pPr>
            <a:r>
              <a:rPr lang="en" sz="2400"/>
              <a:t>Inline all functions</a:t>
            </a:r>
          </a:p>
          <a:p>
            <a:pPr marL="914400" lvl="1" indent="-342900" rtl="0">
              <a:spcBef>
                <a:spcPts val="0"/>
              </a:spcBef>
              <a:buClr>
                <a:srgbClr val="000000"/>
              </a:buClr>
              <a:buSzPct val="100000"/>
              <a:buFont typeface="Georgia"/>
              <a:buChar char="-"/>
            </a:pPr>
            <a:r>
              <a:rPr lang="en" sz="1800" i="1">
                <a:solidFill>
                  <a:srgbClr val="000000"/>
                </a:solidFill>
                <a:latin typeface="Arial"/>
                <a:ea typeface="Arial"/>
                <a:cs typeface="Arial"/>
                <a:sym typeface="Arial"/>
              </a:rPr>
              <a:t>updateVector</a:t>
            </a:r>
          </a:p>
          <a:p>
            <a:pPr marL="914400" lvl="1" indent="-342900" rtl="0">
              <a:spcBef>
                <a:spcPts val="0"/>
              </a:spcBef>
              <a:buClr>
                <a:srgbClr val="000000"/>
              </a:buClr>
              <a:buSzPct val="100000"/>
              <a:buFont typeface="Arial"/>
              <a:buChar char="-"/>
            </a:pPr>
            <a:r>
              <a:rPr lang="en" sz="1800" i="1">
                <a:solidFill>
                  <a:srgbClr val="000000"/>
                </a:solidFill>
                <a:latin typeface="Arial"/>
                <a:ea typeface="Arial"/>
                <a:cs typeface="Arial"/>
                <a:sym typeface="Arial"/>
              </a:rPr>
              <a:t>moveDown</a:t>
            </a:r>
          </a:p>
          <a:p>
            <a:pPr marL="914400" lvl="1" indent="-342900" rtl="0">
              <a:lnSpc>
                <a:spcPct val="150000"/>
              </a:lnSpc>
              <a:spcBef>
                <a:spcPts val="0"/>
              </a:spcBef>
              <a:buClr>
                <a:srgbClr val="000000"/>
              </a:buClr>
              <a:buSzPct val="100000"/>
              <a:buFont typeface="Arial"/>
              <a:buChar char="-"/>
            </a:pPr>
            <a:r>
              <a:rPr lang="en" sz="1800" i="1">
                <a:solidFill>
                  <a:srgbClr val="000000"/>
                </a:solidFill>
                <a:latin typeface="Arial"/>
                <a:ea typeface="Arial"/>
                <a:cs typeface="Arial"/>
                <a:sym typeface="Arial"/>
              </a:rPr>
              <a:t>moveUp</a:t>
            </a:r>
          </a:p>
          <a:p>
            <a:pPr marL="457200" lvl="0" indent="-381000" rtl="0">
              <a:lnSpc>
                <a:spcPct val="150000"/>
              </a:lnSpc>
              <a:spcBef>
                <a:spcPts val="0"/>
              </a:spcBef>
              <a:buClr>
                <a:schemeClr val="dk1"/>
              </a:buClr>
              <a:buSzPct val="100000"/>
              <a:buFont typeface="Georgia"/>
              <a:buChar char="-"/>
            </a:pPr>
            <a:r>
              <a:rPr lang="en" sz="2400"/>
              <a:t>Power Decomposition  - </a:t>
            </a:r>
            <a:r>
              <a:rPr lang="en" sz="2400" i="1">
                <a:solidFill>
                  <a:srgbClr val="674EA7"/>
                </a:solidFill>
              </a:rPr>
              <a:t> </a:t>
            </a:r>
            <a:r>
              <a:rPr lang="en" sz="1800" i="1">
                <a:solidFill>
                  <a:srgbClr val="674EA7"/>
                </a:solidFill>
                <a:latin typeface="Arial"/>
                <a:ea typeface="Arial"/>
                <a:cs typeface="Arial"/>
                <a:sym typeface="Arial"/>
              </a:rPr>
              <a:t>(a + b)^2  == aa + 2ab + bb</a:t>
            </a:r>
          </a:p>
          <a:p>
            <a:pPr marL="457200" lvl="0" indent="-381000" rtl="0">
              <a:lnSpc>
                <a:spcPct val="150000"/>
              </a:lnSpc>
              <a:spcBef>
                <a:spcPts val="0"/>
              </a:spcBef>
              <a:buClr>
                <a:schemeClr val="dk1"/>
              </a:buClr>
              <a:buSzPct val="100000"/>
              <a:buFont typeface="Georgia"/>
              <a:buChar char="-"/>
            </a:pPr>
            <a:r>
              <a:rPr lang="en" sz="2400"/>
              <a:t>Memory Copy</a:t>
            </a:r>
          </a:p>
          <a:p>
            <a:pPr marL="457200" lvl="0" indent="-381000">
              <a:lnSpc>
                <a:spcPct val="150000"/>
              </a:lnSpc>
              <a:spcBef>
                <a:spcPts val="0"/>
              </a:spcBef>
              <a:buClr>
                <a:schemeClr val="dk1"/>
              </a:buClr>
              <a:buSzPct val="100000"/>
              <a:buFont typeface="Georgia"/>
              <a:buChar char="-"/>
            </a:pPr>
            <a:r>
              <a:rPr lang="en" sz="2400"/>
              <a:t>Compute </a:t>
            </a:r>
            <a:r>
              <a:rPr lang="en" sz="2400" i="1"/>
              <a:t>cT[t]</a:t>
            </a:r>
            <a:r>
              <a:rPr lang="en" sz="2400"/>
              <a:t> when </a:t>
            </a:r>
            <a:r>
              <a:rPr lang="en" sz="2400" i="1"/>
              <a:t>moveUp</a:t>
            </a:r>
            <a:r>
              <a:rPr lang="en" sz="2400"/>
              <a:t> or </a:t>
            </a:r>
            <a:r>
              <a:rPr lang="en" sz="2400" i="1"/>
              <a:t>moveDown</a:t>
            </a:r>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11</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b="1" u="sng">
                <a:solidFill>
                  <a:srgbClr val="000000"/>
                </a:solidFill>
                <a:latin typeface="Arial"/>
                <a:ea typeface="Arial"/>
                <a:cs typeface="Arial"/>
                <a:sym typeface="Arial"/>
              </a:rPr>
              <a:t>Save and Re-use</a:t>
            </a:r>
          </a:p>
          <a:p>
            <a:pPr marL="0" indent="0" rtl="0">
              <a:spcBef>
                <a:spcPts val="0"/>
              </a:spcBef>
              <a:buNone/>
            </a:pPr>
            <a:endParaRPr sz="2400" b="1">
              <a:solidFill>
                <a:srgbClr val="000000"/>
              </a:solidFill>
              <a:latin typeface="Arial"/>
              <a:ea typeface="Arial"/>
              <a:cs typeface="Arial"/>
              <a:sym typeface="Arial"/>
            </a:endParaRPr>
          </a:p>
          <a:p>
            <a:pPr indent="457200" rtl="0">
              <a:spcBef>
                <a:spcPts val="0"/>
              </a:spcBef>
              <a:buNone/>
            </a:pPr>
            <a:r>
              <a:rPr lang="en" sz="2400" b="1">
                <a:solidFill>
                  <a:srgbClr val="000000"/>
                </a:solidFill>
                <a:latin typeface="Arial"/>
                <a:ea typeface="Arial"/>
                <a:cs typeface="Arial"/>
                <a:sym typeface="Arial"/>
              </a:rPr>
              <a:t>Goal</a:t>
            </a:r>
            <a:r>
              <a:rPr lang="en" sz="2400">
                <a:solidFill>
                  <a:srgbClr val="000000"/>
                </a:solidFill>
                <a:latin typeface="Arial"/>
                <a:ea typeface="Arial"/>
                <a:cs typeface="Arial"/>
                <a:sym typeface="Arial"/>
              </a:rPr>
              <a:t>: To avoid some computation, </a:t>
            </a:r>
          </a:p>
          <a:p>
            <a:pPr marL="1371600" lvl="0" indent="-381000" rtl="0">
              <a:spcBef>
                <a:spcPts val="0"/>
              </a:spcBef>
              <a:buClr>
                <a:srgbClr val="000000"/>
              </a:buClr>
              <a:buSzPct val="100000"/>
              <a:buFont typeface="Arial"/>
              <a:buChar char="-"/>
            </a:pPr>
            <a:r>
              <a:rPr lang="en" sz="2400">
                <a:solidFill>
                  <a:srgbClr val="000000"/>
                </a:solidFill>
                <a:latin typeface="Arial"/>
                <a:ea typeface="Arial"/>
                <a:cs typeface="Arial"/>
                <a:sym typeface="Arial"/>
              </a:rPr>
              <a:t>The </a:t>
            </a:r>
            <a:r>
              <a:rPr lang="en" sz="2400">
                <a:solidFill>
                  <a:srgbClr val="A64D79"/>
                </a:solidFill>
                <a:latin typeface="Arial"/>
                <a:ea typeface="Arial"/>
                <a:cs typeface="Arial"/>
                <a:sym typeface="Arial"/>
              </a:rPr>
              <a:t>(</a:t>
            </a:r>
            <a:r>
              <a:rPr lang="en" sz="2400" i="1">
                <a:solidFill>
                  <a:srgbClr val="A64D79"/>
                </a:solidFill>
                <a:latin typeface="Arial"/>
                <a:ea typeface="Arial"/>
                <a:cs typeface="Arial"/>
                <a:sym typeface="Arial"/>
              </a:rPr>
              <a:t>y[t])^2</a:t>
            </a:r>
            <a:r>
              <a:rPr lang="en" sz="2400" i="1">
                <a:solidFill>
                  <a:srgbClr val="000000"/>
                </a:solidFill>
                <a:latin typeface="Arial"/>
                <a:ea typeface="Arial"/>
                <a:cs typeface="Arial"/>
                <a:sym typeface="Arial"/>
              </a:rPr>
              <a:t> </a:t>
            </a:r>
            <a:r>
              <a:rPr lang="en" sz="2400">
                <a:solidFill>
                  <a:srgbClr val="000000"/>
                </a:solidFill>
                <a:latin typeface="Arial"/>
                <a:ea typeface="Arial"/>
                <a:cs typeface="Arial"/>
                <a:sym typeface="Arial"/>
              </a:rPr>
              <a:t> is saved in an array.</a:t>
            </a:r>
          </a:p>
          <a:p>
            <a:pPr rtl="0">
              <a:spcBef>
                <a:spcPts val="0"/>
              </a:spcBef>
              <a:buNone/>
            </a:pPr>
            <a:endParaRPr sz="2400">
              <a:solidFill>
                <a:srgbClr val="000000"/>
              </a:solidFill>
              <a:latin typeface="Arial"/>
              <a:ea typeface="Arial"/>
              <a:cs typeface="Arial"/>
              <a:sym typeface="Arial"/>
            </a:endParaRPr>
          </a:p>
          <a:p>
            <a:pPr rtl="0">
              <a:spcBef>
                <a:spcPts val="0"/>
              </a:spcBef>
              <a:buNone/>
            </a:pPr>
            <a:endParaRPr sz="2400">
              <a:solidFill>
                <a:srgbClr val="000000"/>
              </a:solidFill>
              <a:latin typeface="Arial"/>
              <a:ea typeface="Arial"/>
              <a:cs typeface="Arial"/>
              <a:sym typeface="Arial"/>
            </a:endParaRPr>
          </a:p>
          <a:p>
            <a:pPr rtl="0">
              <a:spcBef>
                <a:spcPts val="0"/>
              </a:spcBef>
              <a:buNone/>
            </a:pPr>
            <a:endParaRPr sz="2400">
              <a:solidFill>
                <a:srgbClr val="000000"/>
              </a:solidFill>
              <a:latin typeface="Arial"/>
              <a:ea typeface="Arial"/>
              <a:cs typeface="Arial"/>
              <a:sym typeface="Arial"/>
            </a:endParaRPr>
          </a:p>
          <a:p>
            <a:pPr lvl="0" rtl="0">
              <a:spcBef>
                <a:spcPts val="0"/>
              </a:spcBef>
              <a:buNone/>
            </a:pPr>
            <a:endParaRPr sz="2400">
              <a:solidFill>
                <a:srgbClr val="000000"/>
              </a:solidFill>
              <a:latin typeface="Arial"/>
              <a:ea typeface="Arial"/>
              <a:cs typeface="Arial"/>
              <a:sym typeface="Arial"/>
            </a:endParaRPr>
          </a:p>
          <a:p>
            <a:pPr marL="1371600" lvl="2" indent="-381000" rtl="0">
              <a:spcBef>
                <a:spcPts val="360"/>
              </a:spcBef>
              <a:buClr>
                <a:srgbClr val="000000"/>
              </a:buClr>
              <a:buSzPct val="80000"/>
              <a:buFont typeface="Arial"/>
              <a:buChar char="-"/>
            </a:pPr>
            <a:r>
              <a:rPr lang="en">
                <a:solidFill>
                  <a:srgbClr val="000000"/>
                </a:solidFill>
                <a:latin typeface="Arial"/>
                <a:ea typeface="Arial"/>
                <a:cs typeface="Arial"/>
                <a:sym typeface="Arial"/>
              </a:rPr>
              <a:t>This improvement was inefficient. </a:t>
            </a:r>
          </a:p>
          <a:p>
            <a:pPr>
              <a:spcBef>
                <a:spcPts val="0"/>
              </a:spcBef>
              <a:buNone/>
            </a:pPr>
            <a:endParaRPr sz="2400">
              <a:solidFill>
                <a:srgbClr val="000000"/>
              </a:solidFill>
            </a:endParaRPr>
          </a:p>
        </p:txBody>
      </p:sp>
      <p:sp>
        <p:nvSpPr>
          <p:cNvPr id="147" name="Shape 147"/>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Improvements - (2)</a:t>
            </a:r>
          </a:p>
        </p:txBody>
      </p:sp>
      <p:pic>
        <p:nvPicPr>
          <p:cNvPr id="148" name="Shape 148"/>
          <p:cNvPicPr preferRelativeResize="0"/>
          <p:nvPr/>
        </p:nvPicPr>
        <p:blipFill>
          <a:blip r:embed="rId3">
            <a:alphaModFix/>
          </a:blip>
          <a:stretch>
            <a:fillRect/>
          </a:stretch>
        </p:blipFill>
        <p:spPr>
          <a:xfrm>
            <a:off x="787412" y="3103025"/>
            <a:ext cx="7569175" cy="778374"/>
          </a:xfrm>
          <a:prstGeom prst="rect">
            <a:avLst/>
          </a:prstGeom>
          <a:noFill/>
          <a:ln>
            <a:noFill/>
          </a:ln>
        </p:spPr>
      </p:pic>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12</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b="1" u="sng">
                <a:solidFill>
                  <a:srgbClr val="000000"/>
                </a:solidFill>
                <a:latin typeface="Arial"/>
                <a:ea typeface="Arial"/>
                <a:cs typeface="Arial"/>
                <a:sym typeface="Arial"/>
              </a:rPr>
              <a:t>Map-Reduce</a:t>
            </a:r>
          </a:p>
          <a:p>
            <a:pPr lvl="0" indent="457200" rtl="0">
              <a:spcBef>
                <a:spcPts val="0"/>
              </a:spcBef>
              <a:buNone/>
            </a:pPr>
            <a:r>
              <a:rPr lang="en" sz="2400" b="1">
                <a:solidFill>
                  <a:srgbClr val="000000"/>
                </a:solidFill>
                <a:latin typeface="Arial"/>
                <a:ea typeface="Arial"/>
                <a:cs typeface="Arial"/>
                <a:sym typeface="Arial"/>
              </a:rPr>
              <a:t>Goal</a:t>
            </a:r>
            <a:r>
              <a:rPr lang="en" sz="2400">
                <a:solidFill>
                  <a:srgbClr val="000000"/>
                </a:solidFill>
                <a:latin typeface="Arial"/>
                <a:ea typeface="Arial"/>
                <a:cs typeface="Arial"/>
                <a:sym typeface="Arial"/>
              </a:rPr>
              <a:t>: Vectorize ~15 elements in </a:t>
            </a:r>
            <a:r>
              <a:rPr lang="en" sz="2400" i="1">
                <a:solidFill>
                  <a:srgbClr val="000000"/>
                </a:solidFill>
                <a:latin typeface="Arial"/>
                <a:ea typeface="Arial"/>
                <a:cs typeface="Arial"/>
                <a:sym typeface="Arial"/>
              </a:rPr>
              <a:t>moveDown</a:t>
            </a:r>
            <a:r>
              <a:rPr lang="en" sz="2400">
                <a:solidFill>
                  <a:srgbClr val="000000"/>
                </a:solidFill>
                <a:latin typeface="Arial"/>
                <a:ea typeface="Arial"/>
                <a:cs typeface="Arial"/>
                <a:sym typeface="Arial"/>
              </a:rPr>
              <a:t> </a:t>
            </a:r>
          </a:p>
          <a:p>
            <a:pPr marL="914400" indent="0" rtl="0">
              <a:spcBef>
                <a:spcPts val="360"/>
              </a:spcBef>
              <a:buNone/>
            </a:pPr>
            <a:endParaRPr>
              <a:solidFill>
                <a:srgbClr val="000000"/>
              </a:solidFill>
              <a:latin typeface="Arial"/>
              <a:ea typeface="Arial"/>
              <a:cs typeface="Arial"/>
              <a:sym typeface="Arial"/>
            </a:endParaRPr>
          </a:p>
          <a:p>
            <a:pPr marL="914400" indent="0" rtl="0">
              <a:spcBef>
                <a:spcPts val="360"/>
              </a:spcBef>
              <a:buNone/>
            </a:pPr>
            <a:endParaRPr>
              <a:solidFill>
                <a:srgbClr val="000000"/>
              </a:solidFill>
              <a:latin typeface="Arial"/>
              <a:ea typeface="Arial"/>
              <a:cs typeface="Arial"/>
              <a:sym typeface="Arial"/>
            </a:endParaRPr>
          </a:p>
          <a:p>
            <a:pPr marL="914400" lvl="0" indent="0" rtl="0">
              <a:spcBef>
                <a:spcPts val="360"/>
              </a:spcBef>
              <a:buNone/>
            </a:pPr>
            <a:endParaRPr>
              <a:solidFill>
                <a:srgbClr val="000000"/>
              </a:solidFill>
              <a:latin typeface="Arial"/>
              <a:ea typeface="Arial"/>
              <a:cs typeface="Arial"/>
              <a:sym typeface="Arial"/>
            </a:endParaRPr>
          </a:p>
          <a:p>
            <a:pPr marL="914400" lvl="0" indent="0" rtl="0">
              <a:spcBef>
                <a:spcPts val="360"/>
              </a:spcBef>
              <a:buNone/>
            </a:pPr>
            <a:endParaRPr>
              <a:solidFill>
                <a:srgbClr val="000000"/>
              </a:solidFill>
              <a:latin typeface="Arial"/>
              <a:ea typeface="Arial"/>
              <a:cs typeface="Arial"/>
              <a:sym typeface="Arial"/>
            </a:endParaRPr>
          </a:p>
          <a:p>
            <a:pPr marL="1371600" lvl="2" indent="-381000" rtl="0">
              <a:spcBef>
                <a:spcPts val="360"/>
              </a:spcBef>
              <a:buClr>
                <a:srgbClr val="000000"/>
              </a:buClr>
              <a:buSzPct val="80000"/>
              <a:buFont typeface="Arial"/>
              <a:buChar char="-"/>
            </a:pPr>
            <a:r>
              <a:rPr lang="en">
                <a:solidFill>
                  <a:srgbClr val="000000"/>
                </a:solidFill>
                <a:latin typeface="Arial"/>
                <a:ea typeface="Arial"/>
                <a:cs typeface="Arial"/>
                <a:sym typeface="Arial"/>
              </a:rPr>
              <a:t>Inefficient in sequential mode (reduce…)</a:t>
            </a:r>
          </a:p>
          <a:p>
            <a:pPr lvl="0" rtl="0">
              <a:spcBef>
                <a:spcPts val="0"/>
              </a:spcBef>
              <a:buNone/>
            </a:pPr>
            <a:endParaRPr sz="2400">
              <a:solidFill>
                <a:srgbClr val="000000"/>
              </a:solidFill>
            </a:endParaRPr>
          </a:p>
        </p:txBody>
      </p:sp>
      <p:sp>
        <p:nvSpPr>
          <p:cNvPr id="154" name="Shape 154"/>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en"/>
              <a:t>Improvements - (3)</a:t>
            </a:r>
          </a:p>
        </p:txBody>
      </p:sp>
      <p:pic>
        <p:nvPicPr>
          <p:cNvPr id="155" name="Shape 155"/>
          <p:cNvPicPr preferRelativeResize="0"/>
          <p:nvPr/>
        </p:nvPicPr>
        <p:blipFill rotWithShape="1">
          <a:blip r:embed="rId3">
            <a:alphaModFix/>
          </a:blip>
          <a:srcRect l="34266"/>
          <a:stretch/>
        </p:blipFill>
        <p:spPr>
          <a:xfrm>
            <a:off x="2519900" y="2468050"/>
            <a:ext cx="4104200" cy="1378325"/>
          </a:xfrm>
          <a:prstGeom prst="rect">
            <a:avLst/>
          </a:prstGeom>
          <a:noFill/>
          <a:ln>
            <a:noFill/>
          </a:ln>
        </p:spPr>
      </p:pic>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13</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Improvements results</a:t>
            </a:r>
          </a:p>
        </p:txBody>
      </p:sp>
      <p:pic>
        <p:nvPicPr>
          <p:cNvPr id="161" name="Shape 161"/>
          <p:cNvPicPr preferRelativeResize="0"/>
          <p:nvPr/>
        </p:nvPicPr>
        <p:blipFill>
          <a:blip r:embed="rId3">
            <a:alphaModFix/>
          </a:blip>
          <a:stretch>
            <a:fillRect/>
          </a:stretch>
        </p:blipFill>
        <p:spPr>
          <a:xfrm>
            <a:off x="1070032" y="2030007"/>
            <a:ext cx="7156599" cy="2304150"/>
          </a:xfrm>
          <a:prstGeom prst="rect">
            <a:avLst/>
          </a:prstGeom>
          <a:noFill/>
          <a:ln>
            <a:noFill/>
          </a:ln>
        </p:spPr>
      </p:pic>
      <p:sp>
        <p:nvSpPr>
          <p:cNvPr id="162" name="Shape 162"/>
          <p:cNvSpPr txBox="1"/>
          <p:nvPr/>
        </p:nvSpPr>
        <p:spPr>
          <a:xfrm>
            <a:off x="1146575" y="1468050"/>
            <a:ext cx="3611099" cy="385800"/>
          </a:xfrm>
          <a:prstGeom prst="rect">
            <a:avLst/>
          </a:prstGeom>
          <a:noFill/>
          <a:ln>
            <a:noFill/>
          </a:ln>
        </p:spPr>
        <p:txBody>
          <a:bodyPr lIns="91425" tIns="91425" rIns="91425" bIns="91425" anchor="t" anchorCtr="0">
            <a:noAutofit/>
          </a:bodyPr>
          <a:lstStyle/>
          <a:p>
            <a:pPr>
              <a:spcBef>
                <a:spcPts val="0"/>
              </a:spcBef>
              <a:buNone/>
            </a:pPr>
            <a:r>
              <a:rPr lang="en" sz="2400" b="1"/>
              <a:t>Dimension:</a:t>
            </a:r>
            <a:r>
              <a:rPr lang="en" sz="2400"/>
              <a:t> 55 Basis</a:t>
            </a:r>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14</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Data Misses</a:t>
            </a:r>
          </a:p>
        </p:txBody>
      </p:sp>
      <p:pic>
        <p:nvPicPr>
          <p:cNvPr id="168" name="Shape 168"/>
          <p:cNvPicPr preferRelativeResize="0"/>
          <p:nvPr/>
        </p:nvPicPr>
        <p:blipFill>
          <a:blip r:embed="rId3">
            <a:alphaModFix/>
          </a:blip>
          <a:stretch>
            <a:fillRect/>
          </a:stretch>
        </p:blipFill>
        <p:spPr>
          <a:xfrm>
            <a:off x="1802250" y="1247575"/>
            <a:ext cx="6037500" cy="3635075"/>
          </a:xfrm>
          <a:prstGeom prst="rect">
            <a:avLst/>
          </a:prstGeom>
          <a:noFill/>
          <a:ln>
            <a:noFill/>
          </a:ln>
        </p:spPr>
      </p:pic>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15</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457200" y="1200150"/>
            <a:ext cx="8372400" cy="3725699"/>
          </a:xfrm>
          <a:prstGeom prst="rect">
            <a:avLst/>
          </a:prstGeom>
        </p:spPr>
        <p:txBody>
          <a:bodyPr lIns="91425" tIns="91425" rIns="91425" bIns="91425" anchor="t" anchorCtr="0">
            <a:noAutofit/>
          </a:bodyPr>
          <a:lstStyle/>
          <a:p>
            <a:pPr rtl="0">
              <a:spcBef>
                <a:spcPts val="0"/>
              </a:spcBef>
              <a:buNone/>
            </a:pPr>
            <a:r>
              <a:rPr lang="en" sz="2400" dirty="0">
                <a:solidFill>
                  <a:srgbClr val="000000"/>
                </a:solidFill>
              </a:rPr>
              <a:t>We had to prepare the code to make the parallelization possible:</a:t>
            </a:r>
          </a:p>
          <a:p>
            <a:pPr rtl="0">
              <a:spcBef>
                <a:spcPts val="0"/>
              </a:spcBef>
              <a:buNone/>
            </a:pPr>
            <a:endParaRPr sz="2400" dirty="0">
              <a:solidFill>
                <a:srgbClr val="000000"/>
              </a:solidFill>
            </a:endParaRPr>
          </a:p>
          <a:p>
            <a:pPr marL="457200" lvl="0" indent="-381000" rtl="0">
              <a:spcBef>
                <a:spcPts val="0"/>
              </a:spcBef>
              <a:buClr>
                <a:schemeClr val="dk1"/>
              </a:buClr>
              <a:buSzPct val="100000"/>
              <a:buFont typeface="Arial"/>
              <a:buChar char="●"/>
            </a:pPr>
            <a:r>
              <a:rPr lang="en" sz="2400" dirty="0">
                <a:solidFill>
                  <a:srgbClr val="000000"/>
                </a:solidFill>
              </a:rPr>
              <a:t>Instead of having one vector </a:t>
            </a:r>
            <a:r>
              <a:rPr lang="pt-PT" sz="2400" dirty="0" smtClean="0">
                <a:solidFill>
                  <a:srgbClr val="000000"/>
                </a:solidFill>
              </a:rPr>
              <a:t>for</a:t>
            </a:r>
            <a:r>
              <a:rPr lang="en" sz="2400" dirty="0" smtClean="0">
                <a:solidFill>
                  <a:srgbClr val="000000"/>
                </a:solidFill>
              </a:rPr>
              <a:t> </a:t>
            </a:r>
            <a:r>
              <a:rPr lang="en" sz="2400" dirty="0">
                <a:solidFill>
                  <a:srgbClr val="000000"/>
                </a:solidFill>
              </a:rPr>
              <a:t>each </a:t>
            </a:r>
            <a:r>
              <a:rPr lang="en" sz="2400" dirty="0"/>
              <a:t>auxiliar </a:t>
            </a:r>
            <a:r>
              <a:rPr lang="en" sz="2400" dirty="0">
                <a:solidFill>
                  <a:srgbClr val="000000"/>
                </a:solidFill>
              </a:rPr>
              <a:t>type we have six matrices, with the number of lines equal to the number of threads. </a:t>
            </a:r>
          </a:p>
        </p:txBody>
      </p:sp>
      <p:sp>
        <p:nvSpPr>
          <p:cNvPr id="174" name="Shape 174"/>
          <p:cNvSpPr txBox="1">
            <a:spLocks noGrp="1"/>
          </p:cNvSpPr>
          <p:nvPr>
            <p:ph type="title"/>
          </p:nvPr>
        </p:nvSpPr>
        <p:spPr>
          <a:xfrm>
            <a:off x="457200" y="121678"/>
            <a:ext cx="8229600" cy="857400"/>
          </a:xfrm>
          <a:prstGeom prst="rect">
            <a:avLst/>
          </a:prstGeom>
        </p:spPr>
        <p:txBody>
          <a:bodyPr lIns="91425" tIns="91425" rIns="91425" bIns="91425" anchor="ctr" anchorCtr="0">
            <a:noAutofit/>
          </a:bodyPr>
          <a:lstStyle/>
          <a:p>
            <a:pPr lvl="0" rtl="0">
              <a:spcBef>
                <a:spcPts val="0"/>
              </a:spcBef>
              <a:buNone/>
            </a:pPr>
            <a:r>
              <a:rPr lang="en" sz="4000"/>
              <a:t>Parallelization of the Enumeration algorithm</a:t>
            </a:r>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16</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457200" y="1200150"/>
            <a:ext cx="8372400" cy="3725699"/>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Char char="●"/>
            </a:pPr>
            <a:r>
              <a:rPr lang="en" sz="2400">
                <a:solidFill>
                  <a:srgbClr val="000000"/>
                </a:solidFill>
              </a:rPr>
              <a:t>A new structure was created, called Enum which tells threads where to start and end their computation. It has different types, that makes threads behave in different ways (more about this later).</a:t>
            </a:r>
          </a:p>
          <a:p>
            <a:pPr rtl="0">
              <a:spcBef>
                <a:spcPts val="0"/>
              </a:spcBef>
              <a:buNone/>
            </a:pPr>
            <a:endParaRPr sz="2400">
              <a:solidFill>
                <a:srgbClr val="000000"/>
              </a:solidFill>
            </a:endParaRPr>
          </a:p>
          <a:p>
            <a:pPr marL="457200" lvl="0" indent="-381000" rtl="0">
              <a:spcBef>
                <a:spcPts val="0"/>
              </a:spcBef>
              <a:buClr>
                <a:srgbClr val="000000"/>
              </a:buClr>
              <a:buSzPct val="100000"/>
              <a:buFont typeface="Arial"/>
              <a:buChar char="●"/>
            </a:pPr>
            <a:r>
              <a:rPr lang="en" sz="2400">
                <a:solidFill>
                  <a:srgbClr val="000000"/>
                </a:solidFill>
              </a:rPr>
              <a:t>With a list of these Enum structures, we can define the division of work between threads.</a:t>
            </a:r>
          </a:p>
          <a:p>
            <a:pPr rtl="0">
              <a:spcBef>
                <a:spcPts val="0"/>
              </a:spcBef>
              <a:buNone/>
            </a:pPr>
            <a:endParaRPr sz="2400">
              <a:solidFill>
                <a:srgbClr val="000000"/>
              </a:solidFill>
            </a:endParaRPr>
          </a:p>
          <a:p>
            <a:pPr rtl="0">
              <a:spcBef>
                <a:spcPts val="0"/>
              </a:spcBef>
              <a:buNone/>
            </a:pPr>
            <a:endParaRPr sz="2400">
              <a:solidFill>
                <a:srgbClr val="000000"/>
              </a:solidFill>
            </a:endParaRPr>
          </a:p>
          <a:p>
            <a:pPr lvl="0" rtl="0">
              <a:spcBef>
                <a:spcPts val="0"/>
              </a:spcBef>
              <a:buNone/>
            </a:pPr>
            <a:endParaRPr sz="2400">
              <a:solidFill>
                <a:srgbClr val="000000"/>
              </a:solidFill>
            </a:endParaRPr>
          </a:p>
        </p:txBody>
      </p:sp>
      <p:sp>
        <p:nvSpPr>
          <p:cNvPr id="180" name="Shape 180"/>
          <p:cNvSpPr txBox="1">
            <a:spLocks noGrp="1"/>
          </p:cNvSpPr>
          <p:nvPr>
            <p:ph type="title"/>
          </p:nvPr>
        </p:nvSpPr>
        <p:spPr>
          <a:xfrm>
            <a:off x="457200" y="121678"/>
            <a:ext cx="8229600" cy="857400"/>
          </a:xfrm>
          <a:prstGeom prst="rect">
            <a:avLst/>
          </a:prstGeom>
        </p:spPr>
        <p:txBody>
          <a:bodyPr lIns="91425" tIns="91425" rIns="91425" bIns="91425" anchor="ctr" anchorCtr="0">
            <a:noAutofit/>
          </a:bodyPr>
          <a:lstStyle/>
          <a:p>
            <a:pPr lvl="0" rtl="0">
              <a:spcBef>
                <a:spcPts val="0"/>
              </a:spcBef>
              <a:buNone/>
            </a:pPr>
            <a:r>
              <a:rPr lang="en" sz="4000"/>
              <a:t>Parallelization of the Enumeration algorithm</a:t>
            </a:r>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17</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457200" y="1200150"/>
            <a:ext cx="8372400" cy="3725699"/>
          </a:xfrm>
          <a:prstGeom prst="rect">
            <a:avLst/>
          </a:prstGeom>
        </p:spPr>
        <p:txBody>
          <a:bodyPr lIns="91425" tIns="91425" rIns="91425" bIns="91425" anchor="t" anchorCtr="0">
            <a:noAutofit/>
          </a:bodyPr>
          <a:lstStyle/>
          <a:p>
            <a:pPr rtl="0">
              <a:spcBef>
                <a:spcPts val="0"/>
              </a:spcBef>
              <a:buNone/>
            </a:pPr>
            <a:r>
              <a:rPr lang="en" sz="2400">
                <a:solidFill>
                  <a:srgbClr val="000000"/>
                </a:solidFill>
              </a:rPr>
              <a:t>Since we used pthreads to implement the parallelization of the Enumeration algorithm, two mutexes were created.</a:t>
            </a:r>
          </a:p>
          <a:p>
            <a:pPr rtl="0">
              <a:spcBef>
                <a:spcPts val="0"/>
              </a:spcBef>
              <a:buNone/>
            </a:pPr>
            <a:endParaRPr sz="2400">
              <a:solidFill>
                <a:srgbClr val="000000"/>
              </a:solidFill>
            </a:endParaRPr>
          </a:p>
          <a:p>
            <a:pPr marL="457200" lvl="0" indent="-381000" rtl="0">
              <a:spcBef>
                <a:spcPts val="0"/>
              </a:spcBef>
              <a:buClr>
                <a:srgbClr val="000000"/>
              </a:buClr>
              <a:buSzPct val="100000"/>
              <a:buFont typeface="Georgia"/>
              <a:buAutoNum type="arabicPeriod"/>
            </a:pPr>
            <a:r>
              <a:rPr lang="en" sz="2400">
                <a:solidFill>
                  <a:srgbClr val="000000"/>
                </a:solidFill>
              </a:rPr>
              <a:t>One mutex is used to protect the access to vector u, which is updated when a better solution is found.</a:t>
            </a:r>
          </a:p>
          <a:p>
            <a:pPr lvl="0" rtl="0">
              <a:spcBef>
                <a:spcPts val="0"/>
              </a:spcBef>
              <a:buNone/>
            </a:pPr>
            <a:endParaRPr sz="2400">
              <a:solidFill>
                <a:srgbClr val="000000"/>
              </a:solidFill>
            </a:endParaRPr>
          </a:p>
          <a:p>
            <a:pPr marL="457200" lvl="0" indent="-381000" rtl="0">
              <a:spcBef>
                <a:spcPts val="0"/>
              </a:spcBef>
              <a:buClr>
                <a:srgbClr val="000000"/>
              </a:buClr>
              <a:buSzPct val="100000"/>
              <a:buFont typeface="Georgia"/>
              <a:buAutoNum type="arabicPeriod"/>
            </a:pPr>
            <a:r>
              <a:rPr lang="en" sz="2400">
                <a:solidFill>
                  <a:srgbClr val="000000"/>
                </a:solidFill>
              </a:rPr>
              <a:t>The other mutex is used when threads request a new Enum structure and have to remove that structure from the list.</a:t>
            </a:r>
          </a:p>
          <a:p>
            <a:pPr lvl="0" rtl="0">
              <a:spcBef>
                <a:spcPts val="0"/>
              </a:spcBef>
              <a:buNone/>
            </a:pPr>
            <a:endParaRPr sz="2400">
              <a:solidFill>
                <a:srgbClr val="000000"/>
              </a:solidFill>
            </a:endParaRPr>
          </a:p>
          <a:p>
            <a:pPr lvl="0" rtl="0">
              <a:spcBef>
                <a:spcPts val="0"/>
              </a:spcBef>
              <a:buNone/>
            </a:pPr>
            <a:endParaRPr sz="2400">
              <a:solidFill>
                <a:srgbClr val="000000"/>
              </a:solidFill>
            </a:endParaRPr>
          </a:p>
          <a:p>
            <a:pPr lvl="0" rtl="0">
              <a:spcBef>
                <a:spcPts val="0"/>
              </a:spcBef>
              <a:buNone/>
            </a:pPr>
            <a:endParaRPr sz="2400">
              <a:solidFill>
                <a:srgbClr val="000000"/>
              </a:solidFill>
            </a:endParaRPr>
          </a:p>
        </p:txBody>
      </p:sp>
      <p:sp>
        <p:nvSpPr>
          <p:cNvPr id="186" name="Shape 186"/>
          <p:cNvSpPr txBox="1">
            <a:spLocks noGrp="1"/>
          </p:cNvSpPr>
          <p:nvPr>
            <p:ph type="title"/>
          </p:nvPr>
        </p:nvSpPr>
        <p:spPr>
          <a:xfrm>
            <a:off x="457200" y="121678"/>
            <a:ext cx="8229600" cy="857400"/>
          </a:xfrm>
          <a:prstGeom prst="rect">
            <a:avLst/>
          </a:prstGeom>
        </p:spPr>
        <p:txBody>
          <a:bodyPr lIns="91425" tIns="91425" rIns="91425" bIns="91425" anchor="ctr" anchorCtr="0">
            <a:noAutofit/>
          </a:bodyPr>
          <a:lstStyle/>
          <a:p>
            <a:pPr lvl="0" rtl="0">
              <a:spcBef>
                <a:spcPts val="0"/>
              </a:spcBef>
              <a:buNone/>
            </a:pPr>
            <a:r>
              <a:rPr lang="en" sz="4000"/>
              <a:t>Parallelization of the Enumeration algorithm</a:t>
            </a:r>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18</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Agenda</a:t>
            </a:r>
          </a:p>
        </p:txBody>
      </p:sp>
      <p:sp>
        <p:nvSpPr>
          <p:cNvPr id="53" name="Shape 5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lnSpc>
                <a:spcPct val="150000"/>
              </a:lnSpc>
              <a:spcBef>
                <a:spcPts val="0"/>
              </a:spcBef>
              <a:buNone/>
            </a:pPr>
            <a:endParaRPr sz="1400"/>
          </a:p>
          <a:p>
            <a:pPr marL="457200" lvl="0" indent="-381000" rtl="0">
              <a:lnSpc>
                <a:spcPct val="150000"/>
              </a:lnSpc>
              <a:spcBef>
                <a:spcPts val="0"/>
              </a:spcBef>
              <a:buClr>
                <a:schemeClr val="dk1"/>
              </a:buClr>
              <a:buSzPct val="100000"/>
              <a:buFont typeface="Georgia"/>
              <a:buChar char="-"/>
            </a:pPr>
            <a:r>
              <a:rPr lang="en" sz="2400"/>
              <a:t>Teoric Introduction</a:t>
            </a:r>
          </a:p>
          <a:p>
            <a:pPr marL="457200" lvl="0" indent="-381000" rtl="0">
              <a:lnSpc>
                <a:spcPct val="150000"/>
              </a:lnSpc>
              <a:spcBef>
                <a:spcPts val="0"/>
              </a:spcBef>
              <a:buClr>
                <a:schemeClr val="dk1"/>
              </a:buClr>
              <a:buSzPct val="100000"/>
              <a:buFont typeface="Georgia"/>
              <a:buChar char="-"/>
            </a:pPr>
            <a:r>
              <a:rPr lang="en" sz="2400"/>
              <a:t>Work Goals</a:t>
            </a:r>
          </a:p>
          <a:p>
            <a:pPr marL="457200" lvl="0" indent="-381000" rtl="0">
              <a:lnSpc>
                <a:spcPct val="150000"/>
              </a:lnSpc>
              <a:spcBef>
                <a:spcPts val="0"/>
              </a:spcBef>
              <a:buClr>
                <a:schemeClr val="dk1"/>
              </a:buClr>
              <a:buSzPct val="100000"/>
              <a:buFont typeface="Georgia"/>
              <a:buChar char="-"/>
            </a:pPr>
            <a:r>
              <a:rPr lang="en" sz="2400"/>
              <a:t>Enumeration (Serial)</a:t>
            </a:r>
          </a:p>
          <a:p>
            <a:pPr marL="457200" lvl="0" indent="-381000" rtl="0">
              <a:lnSpc>
                <a:spcPct val="150000"/>
              </a:lnSpc>
              <a:spcBef>
                <a:spcPts val="0"/>
              </a:spcBef>
              <a:buClr>
                <a:schemeClr val="dk1"/>
              </a:buClr>
              <a:buSzPct val="100000"/>
              <a:buFont typeface="Georgia"/>
              <a:buChar char="-"/>
            </a:pPr>
            <a:r>
              <a:rPr lang="en" sz="2400"/>
              <a:t>Enumeration (Parallel)</a:t>
            </a:r>
          </a:p>
          <a:p>
            <a:pPr marL="457200" lvl="0" indent="-381000">
              <a:lnSpc>
                <a:spcPct val="150000"/>
              </a:lnSpc>
              <a:spcBef>
                <a:spcPts val="0"/>
              </a:spcBef>
              <a:buClr>
                <a:schemeClr val="dk1"/>
              </a:buClr>
              <a:buSzPct val="100000"/>
              <a:buFont typeface="Georgia"/>
              <a:buChar char="-"/>
            </a:pPr>
            <a:r>
              <a:rPr lang="en" sz="2400"/>
              <a:t>Results</a:t>
            </a:r>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1</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121678"/>
            <a:ext cx="8229600" cy="857400"/>
          </a:xfrm>
          <a:prstGeom prst="rect">
            <a:avLst/>
          </a:prstGeom>
        </p:spPr>
        <p:txBody>
          <a:bodyPr lIns="91425" tIns="91425" rIns="91425" bIns="91425" anchor="ctr" anchorCtr="0">
            <a:noAutofit/>
          </a:bodyPr>
          <a:lstStyle/>
          <a:p>
            <a:pPr lvl="0" rtl="0">
              <a:spcBef>
                <a:spcPts val="0"/>
              </a:spcBef>
              <a:buNone/>
            </a:pPr>
            <a:r>
              <a:rPr lang="en" sz="4000"/>
              <a:t>Parallelization of the Enumeration algorithm - Thread behaviour</a:t>
            </a:r>
          </a:p>
        </p:txBody>
      </p:sp>
      <p:sp>
        <p:nvSpPr>
          <p:cNvPr id="192" name="Shape 192"/>
          <p:cNvSpPr txBox="1">
            <a:spLocks noGrp="1"/>
          </p:cNvSpPr>
          <p:nvPr>
            <p:ph type="body" idx="1"/>
          </p:nvPr>
        </p:nvSpPr>
        <p:spPr>
          <a:xfrm>
            <a:off x="457200" y="1200150"/>
            <a:ext cx="8372400" cy="3725699"/>
          </a:xfrm>
          <a:prstGeom prst="rect">
            <a:avLst/>
          </a:prstGeom>
        </p:spPr>
        <p:txBody>
          <a:bodyPr lIns="91425" tIns="91425" rIns="91425" bIns="91425" anchor="t" anchorCtr="0">
            <a:noAutofit/>
          </a:bodyPr>
          <a:lstStyle/>
          <a:p>
            <a:pPr lvl="0" rtl="0">
              <a:spcBef>
                <a:spcPts val="0"/>
              </a:spcBef>
              <a:buNone/>
            </a:pPr>
            <a:endParaRPr sz="2400">
              <a:solidFill>
                <a:srgbClr val="000000"/>
              </a:solidFill>
            </a:endParaRPr>
          </a:p>
          <a:p>
            <a:pPr lvl="0" rtl="0">
              <a:spcBef>
                <a:spcPts val="0"/>
              </a:spcBef>
              <a:buNone/>
            </a:pPr>
            <a:endParaRPr sz="2400">
              <a:solidFill>
                <a:srgbClr val="000000"/>
              </a:solidFill>
            </a:endParaRPr>
          </a:p>
          <a:p>
            <a:pPr lvl="0" rtl="0">
              <a:spcBef>
                <a:spcPts val="0"/>
              </a:spcBef>
              <a:buNone/>
            </a:pPr>
            <a:endParaRPr sz="2400">
              <a:solidFill>
                <a:srgbClr val="000000"/>
              </a:solidFill>
            </a:endParaRPr>
          </a:p>
          <a:p>
            <a:pPr lvl="0" rtl="0">
              <a:spcBef>
                <a:spcPts val="0"/>
              </a:spcBef>
              <a:buNone/>
            </a:pPr>
            <a:endParaRPr sz="2400">
              <a:solidFill>
                <a:srgbClr val="000000"/>
              </a:solidFill>
            </a:endParaRPr>
          </a:p>
        </p:txBody>
      </p:sp>
      <p:pic>
        <p:nvPicPr>
          <p:cNvPr id="193" name="Shape 193"/>
          <p:cNvPicPr preferRelativeResize="0"/>
          <p:nvPr/>
        </p:nvPicPr>
        <p:blipFill>
          <a:blip r:embed="rId3">
            <a:alphaModFix/>
          </a:blip>
          <a:stretch>
            <a:fillRect/>
          </a:stretch>
        </p:blipFill>
        <p:spPr>
          <a:xfrm>
            <a:off x="828675" y="1200150"/>
            <a:ext cx="7486650" cy="3876675"/>
          </a:xfrm>
          <a:prstGeom prst="rect">
            <a:avLst/>
          </a:prstGeom>
          <a:noFill/>
          <a:ln>
            <a:noFill/>
          </a:ln>
        </p:spPr>
      </p:pic>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19</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457200" y="121678"/>
            <a:ext cx="8229600" cy="857400"/>
          </a:xfrm>
          <a:prstGeom prst="rect">
            <a:avLst/>
          </a:prstGeom>
        </p:spPr>
        <p:txBody>
          <a:bodyPr lIns="91425" tIns="91425" rIns="91425" bIns="91425" anchor="ctr" anchorCtr="0">
            <a:noAutofit/>
          </a:bodyPr>
          <a:lstStyle/>
          <a:p>
            <a:pPr lvl="0" rtl="0">
              <a:spcBef>
                <a:spcPts val="0"/>
              </a:spcBef>
              <a:buNone/>
            </a:pPr>
            <a:r>
              <a:rPr lang="en" sz="4000"/>
              <a:t>Parallelization of the Enumeration algorithm - First attempt</a:t>
            </a:r>
          </a:p>
        </p:txBody>
      </p:sp>
      <p:sp>
        <p:nvSpPr>
          <p:cNvPr id="199" name="Shape 199"/>
          <p:cNvSpPr txBox="1">
            <a:spLocks noGrp="1"/>
          </p:cNvSpPr>
          <p:nvPr>
            <p:ph type="body" idx="1"/>
          </p:nvPr>
        </p:nvSpPr>
        <p:spPr>
          <a:xfrm>
            <a:off x="457200" y="1200150"/>
            <a:ext cx="8372400" cy="3725699"/>
          </a:xfrm>
          <a:prstGeom prst="rect">
            <a:avLst/>
          </a:prstGeom>
        </p:spPr>
        <p:txBody>
          <a:bodyPr lIns="91425" tIns="91425" rIns="91425" bIns="91425" anchor="t" anchorCtr="0">
            <a:noAutofit/>
          </a:bodyPr>
          <a:lstStyle/>
          <a:p>
            <a:pPr rtl="0">
              <a:spcBef>
                <a:spcPts val="0"/>
              </a:spcBef>
              <a:buNone/>
            </a:pPr>
            <a:endParaRPr sz="2400">
              <a:solidFill>
                <a:srgbClr val="000000"/>
              </a:solidFill>
            </a:endParaRPr>
          </a:p>
          <a:p>
            <a:pPr rtl="0">
              <a:spcBef>
                <a:spcPts val="0"/>
              </a:spcBef>
              <a:buNone/>
            </a:pPr>
            <a:endParaRPr sz="2400">
              <a:solidFill>
                <a:srgbClr val="000000"/>
              </a:solidFill>
            </a:endParaRPr>
          </a:p>
          <a:p>
            <a:pPr rtl="0">
              <a:spcBef>
                <a:spcPts val="0"/>
              </a:spcBef>
              <a:buNone/>
            </a:pPr>
            <a:r>
              <a:rPr lang="en" sz="2400">
                <a:solidFill>
                  <a:srgbClr val="000000"/>
                </a:solidFill>
              </a:rPr>
              <a:t>For the first attempt of parallelization, we tried to divide the work just by forcing threads to start at a given position, assuming all previous values were 0.</a:t>
            </a:r>
          </a:p>
          <a:p>
            <a:pPr lvl="0" rtl="0">
              <a:spcBef>
                <a:spcPts val="0"/>
              </a:spcBef>
              <a:buNone/>
            </a:pPr>
            <a:endParaRPr sz="2400">
              <a:solidFill>
                <a:srgbClr val="000000"/>
              </a:solidFill>
            </a:endParaRPr>
          </a:p>
          <a:p>
            <a:pPr lvl="0" rtl="0">
              <a:spcBef>
                <a:spcPts val="0"/>
              </a:spcBef>
              <a:buNone/>
            </a:pPr>
            <a:endParaRPr sz="2400">
              <a:solidFill>
                <a:srgbClr val="000000"/>
              </a:solidFill>
            </a:endParaRPr>
          </a:p>
          <a:p>
            <a:pPr lvl="0" rtl="0">
              <a:spcBef>
                <a:spcPts val="0"/>
              </a:spcBef>
              <a:buNone/>
            </a:pPr>
            <a:endParaRPr sz="2400">
              <a:solidFill>
                <a:srgbClr val="000000"/>
              </a:solidFill>
            </a:endParaRPr>
          </a:p>
          <a:p>
            <a:pPr lvl="0" rtl="0">
              <a:spcBef>
                <a:spcPts val="0"/>
              </a:spcBef>
              <a:buNone/>
            </a:pPr>
            <a:endParaRPr sz="2400">
              <a:solidFill>
                <a:srgbClr val="000000"/>
              </a:solidFill>
            </a:endParaRPr>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20</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sz="4000"/>
              <a:t>Parallelization of the Enumeration algorithm - First attempt</a:t>
            </a:r>
          </a:p>
        </p:txBody>
      </p:sp>
      <p:sp>
        <p:nvSpPr>
          <p:cNvPr id="205" name="Shape 20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Clr>
                <a:schemeClr val="dk1"/>
              </a:buClr>
              <a:buSzPct val="45833"/>
              <a:buFont typeface="Arial"/>
              <a:buNone/>
            </a:pPr>
            <a:r>
              <a:rPr lang="en" sz="2400"/>
              <a:t>For example, for a lattice with dimension 55, we would have the following computations:</a:t>
            </a:r>
          </a:p>
          <a:p>
            <a:pPr lvl="0" rtl="0">
              <a:spcBef>
                <a:spcPts val="0"/>
              </a:spcBef>
              <a:buNone/>
            </a:pPr>
            <a:endParaRPr sz="2400"/>
          </a:p>
          <a:p>
            <a:pPr lvl="0" rtl="0">
              <a:spcBef>
                <a:spcPts val="0"/>
              </a:spcBef>
              <a:buNone/>
            </a:pPr>
            <a:r>
              <a:rPr lang="en" sz="2400"/>
              <a:t>Enum struct 1: 0 0 0 0 0 0 0 0 0 0 0 0 0 1 &lt;- until dim 55</a:t>
            </a:r>
          </a:p>
          <a:p>
            <a:pPr lvl="0" rtl="0">
              <a:spcBef>
                <a:spcPts val="0"/>
              </a:spcBef>
              <a:buNone/>
            </a:pPr>
            <a:r>
              <a:rPr lang="en" sz="2400"/>
              <a:t>Enum struct 2: 0 0 0 0 0 0 0 0 0 0 0 0 1 0 &lt;- until dim 54</a:t>
            </a:r>
          </a:p>
          <a:p>
            <a:pPr lvl="0" rtl="0">
              <a:spcBef>
                <a:spcPts val="0"/>
              </a:spcBef>
              <a:buNone/>
            </a:pPr>
            <a:r>
              <a:rPr lang="en" sz="2400"/>
              <a:t>Enum struct 3: 0 0 0 0 0 0 0 0 0 0 0 1 0 0 &lt;- until dim 53</a:t>
            </a:r>
          </a:p>
          <a:p>
            <a:pPr lvl="0">
              <a:spcBef>
                <a:spcPts val="0"/>
              </a:spcBef>
              <a:buClr>
                <a:schemeClr val="dk1"/>
              </a:buClr>
              <a:buSzPct val="45833"/>
              <a:buFont typeface="Arial"/>
              <a:buNone/>
            </a:pPr>
            <a:r>
              <a:rPr lang="en" sz="2400"/>
              <a:t>. . .</a:t>
            </a:r>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21</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en" sz="4000"/>
              <a:t>Parallelization of the Enumeration algorithm - First attempt</a:t>
            </a:r>
          </a:p>
        </p:txBody>
      </p:sp>
      <p:sp>
        <p:nvSpPr>
          <p:cNvPr id="211" name="Shape 21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2400"/>
          </a:p>
          <a:p>
            <a:pPr lvl="0" rtl="0">
              <a:spcBef>
                <a:spcPts val="0"/>
              </a:spcBef>
              <a:buNone/>
            </a:pPr>
            <a:r>
              <a:rPr lang="en" sz="2400"/>
              <a:t>The problem with this division is that the bigger dimensions would take much more time to compute than the smaller ones.</a:t>
            </a:r>
          </a:p>
          <a:p>
            <a:pPr lvl="0" rtl="0">
              <a:spcBef>
                <a:spcPts val="0"/>
              </a:spcBef>
              <a:buNone/>
            </a:pPr>
            <a:endParaRPr sz="2400"/>
          </a:p>
          <a:p>
            <a:pPr lvl="0" rtl="0">
              <a:spcBef>
                <a:spcPts val="0"/>
              </a:spcBef>
              <a:buNone/>
            </a:pPr>
            <a:r>
              <a:rPr lang="en" sz="2400"/>
              <a:t>To resolve this problem, we decided to divide the bigger dimensions, using siblings. These siblings (that can be 0, 1, -1 or 2) can help us divide even more the work.</a:t>
            </a:r>
          </a:p>
          <a:p>
            <a:pPr lvl="0" rtl="0">
              <a:spcBef>
                <a:spcPts val="0"/>
              </a:spcBef>
              <a:buNone/>
            </a:pPr>
            <a:endParaRPr sz="2400"/>
          </a:p>
          <a:p>
            <a:pPr lvl="0" rtl="0">
              <a:spcBef>
                <a:spcPts val="0"/>
              </a:spcBef>
              <a:buNone/>
            </a:pPr>
            <a:endParaRPr sz="2400"/>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22</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en" sz="4000"/>
              <a:t>Parallelization of the Enumeration algorithm - Second attempt</a:t>
            </a:r>
          </a:p>
        </p:txBody>
      </p:sp>
      <p:sp>
        <p:nvSpPr>
          <p:cNvPr id="217" name="Shape 21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2400"/>
              <a:t>First we had, for example:</a:t>
            </a:r>
          </a:p>
          <a:p>
            <a:pPr lvl="0" rtl="0">
              <a:spcBef>
                <a:spcPts val="0"/>
              </a:spcBef>
              <a:buNone/>
            </a:pPr>
            <a:r>
              <a:rPr lang="en" sz="2400"/>
              <a:t>Enum struct 1: 0 0 0 0 0 0 0 0 0 0 0 0 0 1 &lt;- until dim 55</a:t>
            </a:r>
          </a:p>
          <a:p>
            <a:pPr lvl="0" rtl="0">
              <a:spcBef>
                <a:spcPts val="0"/>
              </a:spcBef>
              <a:buNone/>
            </a:pPr>
            <a:r>
              <a:rPr lang="en" sz="2400"/>
              <a:t>Now we have:</a:t>
            </a:r>
          </a:p>
          <a:p>
            <a:pPr lvl="0" rtl="0">
              <a:spcBef>
                <a:spcPts val="0"/>
              </a:spcBef>
              <a:buNone/>
            </a:pPr>
            <a:r>
              <a:rPr lang="en" sz="2400"/>
              <a:t>Enum struct 1: 0 0 0 0 0 0 0 0 0 0 0 0 0 1 &lt;- until dim 53 </a:t>
            </a:r>
          </a:p>
          <a:p>
            <a:pPr lvl="0" rtl="0">
              <a:spcBef>
                <a:spcPts val="0"/>
              </a:spcBef>
              <a:buNone/>
            </a:pPr>
            <a:r>
              <a:rPr lang="en" sz="2400"/>
              <a:t>Enum struct 2: 0 0 0 0 0 0 0 0 0 0 0 0 1 1 &lt;- until dim 53</a:t>
            </a:r>
          </a:p>
          <a:p>
            <a:pPr lvl="0" rtl="0">
              <a:spcBef>
                <a:spcPts val="0"/>
              </a:spcBef>
              <a:buNone/>
            </a:pPr>
            <a:r>
              <a:rPr lang="en" sz="2400"/>
              <a:t>Enum struct 3: 0 0 0 0 0 0 0 0 0 0 0 0 -1 1 &lt;- until dim 53</a:t>
            </a:r>
          </a:p>
          <a:p>
            <a:pPr lvl="0" rtl="0">
              <a:spcBef>
                <a:spcPts val="0"/>
              </a:spcBef>
              <a:buNone/>
            </a:pPr>
            <a:r>
              <a:rPr lang="en" sz="2400"/>
              <a:t>Enum struct 4: 0 0 0 0 0 0 0 0 0 0 0 0 2 1 &lt;- until dim 55</a:t>
            </a:r>
          </a:p>
          <a:p>
            <a:pPr lvl="0" rtl="0">
              <a:spcBef>
                <a:spcPts val="0"/>
              </a:spcBef>
              <a:buNone/>
            </a:pPr>
            <a:r>
              <a:rPr lang="en" sz="2400"/>
              <a:t>As we can see, we had one big struct before and now we have four smaller ones. </a:t>
            </a:r>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23</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en" sz="4000"/>
              <a:t>Parallelization of the Enumeration algorithm - Types</a:t>
            </a:r>
          </a:p>
        </p:txBody>
      </p:sp>
      <p:sp>
        <p:nvSpPr>
          <p:cNvPr id="223" name="Shape 22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2400"/>
              <a:t>With the introduction of siblings, we need to have structs that behave in different ways than others. In this case, structs with siblings 0, 1 or -1 stop computing when the sibling is reached.</a:t>
            </a:r>
          </a:p>
          <a:p>
            <a:pPr lvl="0" rtl="0">
              <a:spcBef>
                <a:spcPts val="0"/>
              </a:spcBef>
              <a:buNone/>
            </a:pPr>
            <a:endParaRPr sz="2400"/>
          </a:p>
          <a:p>
            <a:pPr lvl="0" rtl="0">
              <a:spcBef>
                <a:spcPts val="0"/>
              </a:spcBef>
              <a:buNone/>
            </a:pPr>
            <a:r>
              <a:rPr lang="en" sz="2400"/>
              <a:t>On the other hand, the struct with sibling 2 has to compute the rest of the values, for example:</a:t>
            </a:r>
          </a:p>
          <a:p>
            <a:pPr lvl="0" rtl="0">
              <a:spcBef>
                <a:spcPts val="0"/>
              </a:spcBef>
              <a:buNone/>
            </a:pPr>
            <a:r>
              <a:rPr lang="en" sz="2400"/>
              <a:t>0 0 0 0 0 0 0 0 0 0 0 0 -2 1 or </a:t>
            </a:r>
          </a:p>
          <a:p>
            <a:pPr lvl="0" rtl="0">
              <a:spcBef>
                <a:spcPts val="0"/>
              </a:spcBef>
              <a:buNone/>
            </a:pPr>
            <a:r>
              <a:rPr lang="en" sz="2400"/>
              <a:t>0 0 0 0 0 0 0 0 0 0 0 0 0 2. </a:t>
            </a:r>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24</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en" sz="4000"/>
              <a:t>Parallelization of the Enumeration algorithm - Types</a:t>
            </a:r>
          </a:p>
        </p:txBody>
      </p:sp>
      <p:sp>
        <p:nvSpPr>
          <p:cNvPr id="229" name="Shape 22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2400"/>
              <a:t>Because of this, the Enum struct needs a value called type.</a:t>
            </a:r>
          </a:p>
          <a:p>
            <a:pPr lvl="0" rtl="0">
              <a:spcBef>
                <a:spcPts val="0"/>
              </a:spcBef>
              <a:buNone/>
            </a:pPr>
            <a:r>
              <a:rPr lang="en" sz="2400"/>
              <a:t>The value of type can be:</a:t>
            </a:r>
          </a:p>
          <a:p>
            <a:pPr lvl="0" rtl="0">
              <a:spcBef>
                <a:spcPts val="0"/>
              </a:spcBef>
              <a:buNone/>
            </a:pPr>
            <a:r>
              <a:rPr lang="en" sz="2400"/>
              <a:t>0 -&gt; Used to group the smaller gammas and compute them all at once, without dividing them.</a:t>
            </a:r>
          </a:p>
          <a:p>
            <a:pPr lvl="0" rtl="0">
              <a:spcBef>
                <a:spcPts val="0"/>
              </a:spcBef>
              <a:buNone/>
            </a:pPr>
            <a:r>
              <a:rPr lang="en" sz="2400"/>
              <a:t>1 -&gt; Initial division, all computations are done for a gamma.</a:t>
            </a:r>
          </a:p>
          <a:p>
            <a:pPr lvl="0" rtl="0">
              <a:spcBef>
                <a:spcPts val="0"/>
              </a:spcBef>
              <a:buNone/>
            </a:pPr>
            <a:r>
              <a:rPr lang="en" sz="2400"/>
              <a:t>2 -&gt; Siblings division, special case where the bound is the same as it would be in type 1.</a:t>
            </a:r>
          </a:p>
          <a:p>
            <a:pPr lvl="0" rtl="0">
              <a:spcBef>
                <a:spcPts val="0"/>
              </a:spcBef>
              <a:buNone/>
            </a:pPr>
            <a:r>
              <a:rPr lang="en" sz="2400"/>
              <a:t>3 -&gt; Siblings division, this type has the bound before its sibling value, not being able to alter it. </a:t>
            </a:r>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25</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en" sz="4000"/>
              <a:t>Parallelization of the Enumeration algorithm - Still not there</a:t>
            </a:r>
          </a:p>
        </p:txBody>
      </p:sp>
      <p:sp>
        <p:nvSpPr>
          <p:cNvPr id="235" name="Shape 23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2400"/>
              <a:t>After we tested the second attempt, we found out that the bigger dimensions were still preventing the code from having linear scalability, so we implemented a new kind of division.</a:t>
            </a:r>
          </a:p>
          <a:p>
            <a:pPr lvl="0" rtl="0">
              <a:spcBef>
                <a:spcPts val="0"/>
              </a:spcBef>
              <a:buNone/>
            </a:pPr>
            <a:endParaRPr sz="2400"/>
          </a:p>
          <a:p>
            <a:pPr lvl="0" rtl="0">
              <a:spcBef>
                <a:spcPts val="0"/>
              </a:spcBef>
              <a:buNone/>
            </a:pPr>
            <a:r>
              <a:rPr lang="en" sz="2400"/>
              <a:t>Instead of only divide by siblings, we created a vector that fixes a number of values, instead of the one after the dimension, dividing even more the computations. </a:t>
            </a:r>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26</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en" sz="4000"/>
              <a:t>Parallelization of the Enumeration algorithm - How this vector works</a:t>
            </a:r>
          </a:p>
        </p:txBody>
      </p:sp>
      <p:sp>
        <p:nvSpPr>
          <p:cNvPr id="241" name="Shape 24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2400"/>
              <a:t>We now have a vector with variable size. Each of the positions in the vector can be 0, 1, -1 or 2. (The last position of the vector is reserved for the sibling).</a:t>
            </a:r>
          </a:p>
          <a:p>
            <a:pPr lvl="0" rtl="0">
              <a:spcBef>
                <a:spcPts val="0"/>
              </a:spcBef>
              <a:buNone/>
            </a:pPr>
            <a:r>
              <a:rPr lang="en" sz="2400"/>
              <a:t>So, for a given dimension(55 in this case) with a vector with size 4, we have the following vectors (without the sibling position):</a:t>
            </a:r>
          </a:p>
          <a:p>
            <a:pPr lvl="0" rtl="0">
              <a:spcBef>
                <a:spcPts val="0"/>
              </a:spcBef>
              <a:buNone/>
            </a:pPr>
            <a:r>
              <a:rPr lang="en" sz="2400"/>
              <a:t>[0,0,0], [0,0,1], [0,0,-1], …</a:t>
            </a:r>
          </a:p>
          <a:p>
            <a:pPr lvl="0" rtl="0">
              <a:spcBef>
                <a:spcPts val="0"/>
              </a:spcBef>
              <a:buNone/>
            </a:pPr>
            <a:r>
              <a:rPr lang="en" sz="2400"/>
              <a:t>[0,1,0], [0,1,1], [0,1,-1], …</a:t>
            </a:r>
          </a:p>
          <a:p>
            <a:pPr lvl="0" rtl="0">
              <a:spcBef>
                <a:spcPts val="0"/>
              </a:spcBef>
              <a:buNone/>
            </a:pPr>
            <a:r>
              <a:rPr lang="en" sz="2400"/>
              <a:t>    ...</a:t>
            </a:r>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27</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en" sz="4000"/>
              <a:t>Parallelization of the Enumeration algorithm - How this vector works</a:t>
            </a:r>
          </a:p>
        </p:txBody>
      </p:sp>
      <p:sp>
        <p:nvSpPr>
          <p:cNvPr id="247" name="Shape 24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2400"/>
              <a:t>For each vector the siblings are computed, so in the case of vector [1,0,0], we will have the following structs:</a:t>
            </a:r>
          </a:p>
          <a:p>
            <a:pPr lvl="0" rtl="0">
              <a:spcBef>
                <a:spcPts val="0"/>
              </a:spcBef>
              <a:buNone/>
            </a:pPr>
            <a:r>
              <a:rPr lang="en" sz="2400"/>
              <a:t>Enum struct 1: 0 0 0 0 0 0 0 0 0 0 0 0 1 1 &lt;- until dim 50</a:t>
            </a:r>
          </a:p>
          <a:p>
            <a:pPr lvl="0" rtl="0">
              <a:spcBef>
                <a:spcPts val="0"/>
              </a:spcBef>
              <a:buNone/>
            </a:pPr>
            <a:r>
              <a:rPr lang="en" sz="2400"/>
              <a:t>Enum struct 2: 0 0 0 0 0 0 0 0 0 1 0 0 1 1 &lt;- until dim 50</a:t>
            </a:r>
          </a:p>
          <a:p>
            <a:pPr lvl="0" rtl="0">
              <a:spcBef>
                <a:spcPts val="0"/>
              </a:spcBef>
              <a:buNone/>
            </a:pPr>
            <a:r>
              <a:rPr lang="en" sz="2400"/>
              <a:t>Enum struct 3: 0 0 0 0 0 0 0 0 0 -1 0 0 1 1 &lt;- until dim 50</a:t>
            </a:r>
          </a:p>
          <a:p>
            <a:pPr lvl="0" rtl="0">
              <a:spcBef>
                <a:spcPts val="0"/>
              </a:spcBef>
              <a:buNone/>
            </a:pPr>
            <a:r>
              <a:rPr lang="en" sz="2400"/>
              <a:t>Enum struct 4: 0 0 0 0 0 0 0 0 0 2 0 0 1 1 &lt;- until dim 51</a:t>
            </a:r>
          </a:p>
          <a:p>
            <a:pPr lvl="0" rtl="0">
              <a:spcBef>
                <a:spcPts val="0"/>
              </a:spcBef>
              <a:buNone/>
            </a:pPr>
            <a:r>
              <a:rPr lang="en" sz="2400"/>
              <a:t>Note that this will happen for every vector that is created, in every dimension.</a:t>
            </a:r>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28</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dirty="0"/>
              <a:t>Lattice-Based Cryptography</a:t>
            </a:r>
          </a:p>
        </p:txBody>
      </p:sp>
      <p:sp>
        <p:nvSpPr>
          <p:cNvPr id="59" name="Shape 5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lnSpc>
                <a:spcPct val="150000"/>
              </a:lnSpc>
              <a:spcBef>
                <a:spcPts val="0"/>
              </a:spcBef>
              <a:buNone/>
            </a:pPr>
            <a:endParaRPr sz="1400" dirty="0"/>
          </a:p>
          <a:p>
            <a:pPr marL="457200" lvl="0" indent="-419100" rtl="0">
              <a:lnSpc>
                <a:spcPct val="200000"/>
              </a:lnSpc>
              <a:spcBef>
                <a:spcPts val="0"/>
              </a:spcBef>
              <a:buClr>
                <a:schemeClr val="dk1"/>
              </a:buClr>
              <a:buSzPct val="100000"/>
              <a:buFont typeface="Georgia"/>
              <a:buChar char="-"/>
            </a:pPr>
            <a:r>
              <a:rPr lang="en" dirty="0"/>
              <a:t>Has been studied for many years</a:t>
            </a:r>
          </a:p>
          <a:p>
            <a:pPr marL="457200" lvl="0" indent="-419100" rtl="0">
              <a:lnSpc>
                <a:spcPct val="200000"/>
              </a:lnSpc>
              <a:spcBef>
                <a:spcPts val="0"/>
              </a:spcBef>
              <a:buClr>
                <a:schemeClr val="dk1"/>
              </a:buClr>
              <a:buSzPct val="100000"/>
              <a:buFont typeface="Georgia"/>
              <a:buChar char="-"/>
            </a:pPr>
            <a:r>
              <a:rPr lang="en" dirty="0"/>
              <a:t>Resistance to quantum computers</a:t>
            </a:r>
          </a:p>
          <a:p>
            <a:pPr marL="457200" lvl="0" indent="-419100" rtl="0">
              <a:lnSpc>
                <a:spcPct val="200000"/>
              </a:lnSpc>
              <a:spcBef>
                <a:spcPts val="0"/>
              </a:spcBef>
              <a:buClr>
                <a:schemeClr val="dk1"/>
              </a:buClr>
              <a:buSzPct val="100000"/>
              <a:buFont typeface="Georgia"/>
              <a:buChar char="-"/>
            </a:pPr>
            <a:r>
              <a:rPr lang="en" dirty="0"/>
              <a:t>Equivalent to solve a </a:t>
            </a:r>
            <a:r>
              <a:rPr lang="en" b="1" u="sng" dirty="0"/>
              <a:t>Hard Problem</a:t>
            </a:r>
          </a:p>
          <a:p>
            <a:pPr rtl="0">
              <a:lnSpc>
                <a:spcPct val="150000"/>
              </a:lnSpc>
              <a:spcBef>
                <a:spcPts val="0"/>
              </a:spcBef>
              <a:buNone/>
            </a:pPr>
            <a:endParaRPr dirty="0"/>
          </a:p>
          <a:p>
            <a:pPr lvl="0">
              <a:spcBef>
                <a:spcPts val="0"/>
              </a:spcBef>
              <a:buNone/>
            </a:pPr>
            <a:endParaRPr dirty="0"/>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2</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en" sz="4000"/>
              <a:t>Parallelization of the Enumeration algorithm - Special type</a:t>
            </a:r>
          </a:p>
        </p:txBody>
      </p:sp>
      <p:sp>
        <p:nvSpPr>
          <p:cNvPr id="253" name="Shape 25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2400"/>
              <a:t>There is the need of a special type, since the sibling 2 of vector [0,0,1] will have less computations to do than the sibling 2 of vector [0,0,2] (the bound of the second one will be one unit bigger, since the vector ends with a 4).</a:t>
            </a:r>
          </a:p>
          <a:p>
            <a:pPr lvl="0" rtl="0">
              <a:spcBef>
                <a:spcPts val="0"/>
              </a:spcBef>
              <a:buNone/>
            </a:pPr>
            <a:endParaRPr sz="2400"/>
          </a:p>
          <a:p>
            <a:pPr lvl="0" rtl="0">
              <a:spcBef>
                <a:spcPts val="0"/>
              </a:spcBef>
              <a:buNone/>
            </a:pPr>
            <a:r>
              <a:rPr lang="en" sz="2400"/>
              <a:t>For this, a type 4 was created. This type behaviour is similar to type 2, but a special computation is needed to know the bounds of each one. </a:t>
            </a:r>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29</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en" sz="4000"/>
              <a:t>Parallelization of the Enumeration algorithm - Final algorithm</a:t>
            </a:r>
          </a:p>
        </p:txBody>
      </p:sp>
      <p:sp>
        <p:nvSpPr>
          <p:cNvPr id="259" name="Shape 25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2400"/>
              <a:t>The divisions of the final algorithm look something like this:</a:t>
            </a:r>
          </a:p>
          <a:p>
            <a:pPr lvl="0" rtl="0">
              <a:spcBef>
                <a:spcPts val="0"/>
              </a:spcBef>
              <a:buNone/>
            </a:pPr>
            <a:endParaRPr sz="2400"/>
          </a:p>
        </p:txBody>
      </p:sp>
      <p:pic>
        <p:nvPicPr>
          <p:cNvPr id="260" name="Shape 260"/>
          <p:cNvPicPr preferRelativeResize="0"/>
          <p:nvPr/>
        </p:nvPicPr>
        <p:blipFill>
          <a:blip r:embed="rId3">
            <a:alphaModFix/>
          </a:blip>
          <a:stretch>
            <a:fillRect/>
          </a:stretch>
        </p:blipFill>
        <p:spPr>
          <a:xfrm>
            <a:off x="1038225" y="2296950"/>
            <a:ext cx="7067550" cy="2628900"/>
          </a:xfrm>
          <a:prstGeom prst="rect">
            <a:avLst/>
          </a:prstGeom>
          <a:noFill/>
          <a:ln>
            <a:noFill/>
          </a:ln>
        </p:spPr>
      </p:pic>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30</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en" sz="4000"/>
              <a:t>Parallelization of the Enumeration algorithm - Times and Speedups</a:t>
            </a:r>
          </a:p>
        </p:txBody>
      </p:sp>
      <p:sp>
        <p:nvSpPr>
          <p:cNvPr id="266" name="Shape 26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2400"/>
              <a:t>The following tests were done for the following division values:</a:t>
            </a:r>
          </a:p>
          <a:p>
            <a:pPr lvl="0" rtl="0">
              <a:spcBef>
                <a:spcPts val="0"/>
              </a:spcBef>
              <a:buNone/>
            </a:pPr>
            <a:r>
              <a:rPr lang="en" sz="2400"/>
              <a:t>MAX_DEPTH -&gt; 0.4*dimension;</a:t>
            </a:r>
          </a:p>
          <a:p>
            <a:pPr lvl="0" rtl="0">
              <a:spcBef>
                <a:spcPts val="0"/>
              </a:spcBef>
              <a:buNone/>
            </a:pPr>
            <a:r>
              <a:rPr lang="en" sz="2400"/>
              <a:t>DivRange -&gt; 0.6*dimension;</a:t>
            </a:r>
          </a:p>
          <a:p>
            <a:pPr lvl="0" rtl="0">
              <a:spcBef>
                <a:spcPts val="0"/>
              </a:spcBef>
              <a:buNone/>
            </a:pPr>
            <a:r>
              <a:rPr lang="en" sz="2400"/>
              <a:t>CreateRange -&gt; dimension - n_threads;</a:t>
            </a:r>
          </a:p>
          <a:p>
            <a:pPr lvl="0" rtl="0">
              <a:spcBef>
                <a:spcPts val="0"/>
              </a:spcBef>
              <a:buNone/>
            </a:pPr>
            <a:r>
              <a:rPr lang="en" sz="2400"/>
              <a:t>Vector size -&gt; 4 (including space for sibling).</a:t>
            </a:r>
          </a:p>
          <a:p>
            <a:pPr lvl="0" rtl="0">
              <a:spcBef>
                <a:spcPts val="0"/>
              </a:spcBef>
              <a:buNone/>
            </a:pPr>
            <a:r>
              <a:rPr lang="en" sz="2400"/>
              <a:t>Note that these values are not the best, so the times and speedups can be much better.</a:t>
            </a:r>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31</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en" sz="4000"/>
              <a:t>Parallelization of the Enumeration algorithm - Times and Speedups</a:t>
            </a:r>
          </a:p>
        </p:txBody>
      </p:sp>
      <p:sp>
        <p:nvSpPr>
          <p:cNvPr id="272" name="Shape 27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2400"/>
              <a:t>We used both compute-652 nodes to perform this test, the specifications are:</a:t>
            </a:r>
          </a:p>
          <a:p>
            <a:pPr lvl="0" rtl="0">
              <a:spcBef>
                <a:spcPts val="0"/>
              </a:spcBef>
              <a:buNone/>
            </a:pPr>
            <a:r>
              <a:rPr lang="en" sz="2400"/>
              <a:t>  </a:t>
            </a:r>
          </a:p>
        </p:txBody>
      </p:sp>
      <p:graphicFrame>
        <p:nvGraphicFramePr>
          <p:cNvPr id="273" name="Shape 273"/>
          <p:cNvGraphicFramePr/>
          <p:nvPr/>
        </p:nvGraphicFramePr>
        <p:xfrm>
          <a:off x="2795587" y="2039050"/>
          <a:ext cx="3552825" cy="2942843"/>
        </p:xfrm>
        <a:graphic>
          <a:graphicData uri="http://schemas.openxmlformats.org/drawingml/2006/table">
            <a:tbl>
              <a:tblPr>
                <a:noFill/>
                <a:tableStyleId>{FA123DA5-4F74-4598-BD9E-4D9D8587EDE4}</a:tableStyleId>
              </a:tblPr>
              <a:tblGrid>
                <a:gridCol w="1905000"/>
                <a:gridCol w="1647825"/>
              </a:tblGrid>
              <a:tr h="533400">
                <a:tc>
                  <a:txBody>
                    <a:bodyPr/>
                    <a:lstStyle/>
                    <a:p>
                      <a:pPr lvl="0" rtl="0">
                        <a:lnSpc>
                          <a:spcPct val="120000"/>
                        </a:lnSpc>
                        <a:spcBef>
                          <a:spcPts val="0"/>
                        </a:spcBef>
                        <a:buNone/>
                      </a:pPr>
                      <a:r>
                        <a:rPr lang="en" sz="1100" b="1">
                          <a:solidFill>
                            <a:srgbClr val="1F497D"/>
                          </a:solidFill>
                        </a:rPr>
                        <a:t>CPU Device(s)</a:t>
                      </a:r>
                    </a:p>
                  </a:txBody>
                  <a:tcPr marL="95250" marR="95250" marT="95250" marB="9525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lnSpc>
                          <a:spcPct val="120000"/>
                        </a:lnSpc>
                        <a:spcBef>
                          <a:spcPts val="0"/>
                        </a:spcBef>
                        <a:buNone/>
                      </a:pPr>
                      <a:r>
                        <a:rPr lang="en" sz="1100">
                          <a:solidFill>
                            <a:srgbClr val="1F497D"/>
                          </a:solidFill>
                        </a:rPr>
                        <a:t>Dual Xeon E5-2670 v2 @ 2.50GHz</a:t>
                      </a:r>
                    </a:p>
                  </a:txBody>
                  <a:tcPr marL="95250" marR="95250" marT="95250" marB="9525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lnSpc>
                          <a:spcPct val="120000"/>
                        </a:lnSpc>
                        <a:spcBef>
                          <a:spcPts val="0"/>
                        </a:spcBef>
                        <a:buNone/>
                      </a:pPr>
                      <a:r>
                        <a:rPr lang="en" sz="1100" b="1">
                          <a:solidFill>
                            <a:srgbClr val="1F497D"/>
                          </a:solidFill>
                        </a:rPr>
                        <a:t>Instruction Set</a:t>
                      </a:r>
                    </a:p>
                  </a:txBody>
                  <a:tcPr marL="95250" marR="95250" marT="95250" marB="9525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lnSpc>
                          <a:spcPct val="120000"/>
                        </a:lnSpc>
                        <a:spcBef>
                          <a:spcPts val="0"/>
                        </a:spcBef>
                        <a:buNone/>
                      </a:pPr>
                      <a:r>
                        <a:rPr lang="en" sz="1100">
                          <a:solidFill>
                            <a:srgbClr val="1F497D"/>
                          </a:solidFill>
                        </a:rPr>
                        <a:t>64 bit with AVX</a:t>
                      </a:r>
                    </a:p>
                  </a:txBody>
                  <a:tcPr marL="95250" marR="95250" marT="95250" marB="9525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lnSpc>
                          <a:spcPct val="120000"/>
                        </a:lnSpc>
                        <a:spcBef>
                          <a:spcPts val="0"/>
                        </a:spcBef>
                        <a:buNone/>
                      </a:pPr>
                      <a:r>
                        <a:rPr lang="en" sz="1100" b="1">
                          <a:solidFill>
                            <a:srgbClr val="1F497D"/>
                          </a:solidFill>
                        </a:rPr>
                        <a:t>Nº of Cores</a:t>
                      </a:r>
                    </a:p>
                  </a:txBody>
                  <a:tcPr marL="95250" marR="95250" marT="95250" marB="9525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lnSpc>
                          <a:spcPct val="120000"/>
                        </a:lnSpc>
                        <a:spcBef>
                          <a:spcPts val="0"/>
                        </a:spcBef>
                        <a:buNone/>
                      </a:pPr>
                      <a:r>
                        <a:rPr lang="en" sz="1100">
                          <a:solidFill>
                            <a:srgbClr val="1F497D"/>
                          </a:solidFill>
                        </a:rPr>
                        <a:t>2x10</a:t>
                      </a:r>
                    </a:p>
                  </a:txBody>
                  <a:tcPr marL="95250" marR="95250" marT="95250" marB="9525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lnSpc>
                          <a:spcPct val="120000"/>
                        </a:lnSpc>
                        <a:spcBef>
                          <a:spcPts val="0"/>
                        </a:spcBef>
                        <a:buNone/>
                      </a:pPr>
                      <a:r>
                        <a:rPr lang="en" sz="1100" b="1">
                          <a:solidFill>
                            <a:srgbClr val="1F497D"/>
                          </a:solidFill>
                        </a:rPr>
                        <a:t>SMT</a:t>
                      </a:r>
                    </a:p>
                  </a:txBody>
                  <a:tcPr marL="95250" marR="95250" marT="95250" marB="9525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lnSpc>
                          <a:spcPct val="120000"/>
                        </a:lnSpc>
                        <a:spcBef>
                          <a:spcPts val="0"/>
                        </a:spcBef>
                        <a:buNone/>
                      </a:pPr>
                      <a:r>
                        <a:rPr lang="en" sz="1100">
                          <a:solidFill>
                            <a:srgbClr val="1F497D"/>
                          </a:solidFill>
                        </a:rPr>
                        <a:t>2/core Hyperthreading</a:t>
                      </a:r>
                    </a:p>
                  </a:txBody>
                  <a:tcPr marL="95250" marR="95250" marT="95250" marB="9525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lnSpc>
                          <a:spcPct val="120000"/>
                        </a:lnSpc>
                        <a:spcBef>
                          <a:spcPts val="0"/>
                        </a:spcBef>
                        <a:buNone/>
                      </a:pPr>
                      <a:r>
                        <a:rPr lang="en" sz="1100" b="1">
                          <a:solidFill>
                            <a:srgbClr val="1F497D"/>
                          </a:solidFill>
                        </a:rPr>
                        <a:t>Clock Base Frequency</a:t>
                      </a:r>
                    </a:p>
                  </a:txBody>
                  <a:tcPr marL="95250" marR="95250" marT="95250" marB="9525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lnSpc>
                          <a:spcPct val="120000"/>
                        </a:lnSpc>
                        <a:spcBef>
                          <a:spcPts val="0"/>
                        </a:spcBef>
                        <a:buNone/>
                      </a:pPr>
                      <a:r>
                        <a:rPr lang="en" sz="1100">
                          <a:solidFill>
                            <a:srgbClr val="1F497D"/>
                          </a:solidFill>
                        </a:rPr>
                        <a:t>2.5 GHz</a:t>
                      </a:r>
                    </a:p>
                  </a:txBody>
                  <a:tcPr marL="95250" marR="95250" marT="95250" marB="9525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lnSpc>
                          <a:spcPct val="120000"/>
                        </a:lnSpc>
                        <a:spcBef>
                          <a:spcPts val="0"/>
                        </a:spcBef>
                        <a:buNone/>
                      </a:pPr>
                      <a:r>
                        <a:rPr lang="en" sz="1100" b="1">
                          <a:solidFill>
                            <a:srgbClr val="1F497D"/>
                          </a:solidFill>
                        </a:rPr>
                        <a:t>Max Mem Bandwidth</a:t>
                      </a:r>
                    </a:p>
                  </a:txBody>
                  <a:tcPr marL="95250" marR="95250" marT="95250" marB="9525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lnSpc>
                          <a:spcPct val="120000"/>
                        </a:lnSpc>
                        <a:spcBef>
                          <a:spcPts val="0"/>
                        </a:spcBef>
                        <a:buNone/>
                      </a:pPr>
                      <a:r>
                        <a:rPr lang="en" sz="1100">
                          <a:solidFill>
                            <a:srgbClr val="1F497D"/>
                          </a:solidFill>
                        </a:rPr>
                        <a:t>59.7 GB/s</a:t>
                      </a:r>
                    </a:p>
                  </a:txBody>
                  <a:tcPr marL="95250" marR="95250" marT="95250" marB="9525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lnSpc>
                          <a:spcPct val="120000"/>
                        </a:lnSpc>
                        <a:spcBef>
                          <a:spcPts val="0"/>
                        </a:spcBef>
                        <a:buNone/>
                      </a:pPr>
                      <a:r>
                        <a:rPr lang="en" sz="1100" b="1">
                          <a:solidFill>
                            <a:srgbClr val="1F497D"/>
                          </a:solidFill>
                        </a:rPr>
                        <a:t>Max # of Mem Channels</a:t>
                      </a:r>
                    </a:p>
                  </a:txBody>
                  <a:tcPr marL="95250" marR="95250" marT="95250" marB="9525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lnSpc>
                          <a:spcPct val="120000"/>
                        </a:lnSpc>
                        <a:spcBef>
                          <a:spcPts val="0"/>
                        </a:spcBef>
                        <a:buNone/>
                      </a:pPr>
                      <a:r>
                        <a:rPr lang="en" sz="1100">
                          <a:solidFill>
                            <a:srgbClr val="1F497D"/>
                          </a:solidFill>
                        </a:rPr>
                        <a:t>4</a:t>
                      </a:r>
                    </a:p>
                  </a:txBody>
                  <a:tcPr marL="95250" marR="95250" marT="95250" marB="95250">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bl>
          </a:graphicData>
        </a:graphic>
      </p:graphicFrame>
      <p:sp>
        <p:nvSpPr>
          <p:cNvPr id="274" name="Shape 274"/>
          <p:cNvSpPr txBox="1"/>
          <p:nvPr/>
        </p:nvSpPr>
        <p:spPr>
          <a:xfrm>
            <a:off x="2947987" y="2191450"/>
            <a:ext cx="3000000" cy="3000000"/>
          </a:xfrm>
          <a:prstGeom prst="rect">
            <a:avLst/>
          </a:prstGeom>
          <a:noFill/>
          <a:ln>
            <a:noFill/>
          </a:ln>
        </p:spPr>
        <p:txBody>
          <a:bodyPr lIns="91425" tIns="91425" rIns="91425" bIns="91425" anchor="ctr" anchorCtr="0">
            <a:noAutofit/>
          </a:bodyPr>
          <a:lstStyle/>
          <a:p>
            <a:pPr lvl="0" rtl="0">
              <a:spcBef>
                <a:spcPts val="0"/>
              </a:spcBef>
              <a:buNone/>
            </a:pPr>
            <a:r>
              <a:rPr lang="en"/>
              <a:t> </a:t>
            </a:r>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32</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en" sz="4000"/>
              <a:t>Parallelization of the Enumeration algorithm - Times and Speedups</a:t>
            </a:r>
          </a:p>
        </p:txBody>
      </p:sp>
      <p:pic>
        <p:nvPicPr>
          <p:cNvPr id="280" name="Shape 280"/>
          <p:cNvPicPr preferRelativeResize="0"/>
          <p:nvPr/>
        </p:nvPicPr>
        <p:blipFill>
          <a:blip r:embed="rId3">
            <a:alphaModFix/>
          </a:blip>
          <a:stretch>
            <a:fillRect/>
          </a:stretch>
        </p:blipFill>
        <p:spPr>
          <a:xfrm>
            <a:off x="0" y="1564775"/>
            <a:ext cx="9143998" cy="2914649"/>
          </a:xfrm>
          <a:prstGeom prst="rect">
            <a:avLst/>
          </a:prstGeom>
          <a:noFill/>
          <a:ln>
            <a:noFill/>
          </a:ln>
        </p:spPr>
      </p:pic>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33</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en" sz="4000"/>
              <a:t>Parallelization of the Enumeration algorithm - Times and Speedups</a:t>
            </a:r>
          </a:p>
        </p:txBody>
      </p:sp>
      <p:pic>
        <p:nvPicPr>
          <p:cNvPr id="286" name="Shape 286"/>
          <p:cNvPicPr preferRelativeResize="0"/>
          <p:nvPr/>
        </p:nvPicPr>
        <p:blipFill>
          <a:blip r:embed="rId3">
            <a:alphaModFix/>
          </a:blip>
          <a:stretch>
            <a:fillRect/>
          </a:stretch>
        </p:blipFill>
        <p:spPr>
          <a:xfrm>
            <a:off x="0" y="1512025"/>
            <a:ext cx="9143999" cy="3105150"/>
          </a:xfrm>
          <a:prstGeom prst="rect">
            <a:avLst/>
          </a:prstGeom>
          <a:noFill/>
          <a:ln>
            <a:noFill/>
          </a:ln>
        </p:spPr>
      </p:pic>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34</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en" sz="4000"/>
              <a:t>Parallelization of the Enumeration algorithm - Times and Speedups</a:t>
            </a:r>
          </a:p>
        </p:txBody>
      </p:sp>
      <p:pic>
        <p:nvPicPr>
          <p:cNvPr id="292" name="Shape 292"/>
          <p:cNvPicPr preferRelativeResize="0"/>
          <p:nvPr/>
        </p:nvPicPr>
        <p:blipFill>
          <a:blip r:embed="rId3">
            <a:alphaModFix/>
          </a:blip>
          <a:stretch>
            <a:fillRect/>
          </a:stretch>
        </p:blipFill>
        <p:spPr>
          <a:xfrm>
            <a:off x="0" y="1417200"/>
            <a:ext cx="9143999" cy="2743199"/>
          </a:xfrm>
          <a:prstGeom prst="rect">
            <a:avLst/>
          </a:prstGeom>
          <a:noFill/>
          <a:ln>
            <a:noFill/>
          </a:ln>
        </p:spPr>
      </p:pic>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35</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en" sz="4000"/>
              <a:t>Parallelization of the Enumeration algorithm - Times and Speedups</a:t>
            </a:r>
          </a:p>
        </p:txBody>
      </p:sp>
      <p:pic>
        <p:nvPicPr>
          <p:cNvPr id="298" name="Shape 298"/>
          <p:cNvPicPr preferRelativeResize="0"/>
          <p:nvPr/>
        </p:nvPicPr>
        <p:blipFill>
          <a:blip r:embed="rId3">
            <a:alphaModFix/>
          </a:blip>
          <a:stretch>
            <a:fillRect/>
          </a:stretch>
        </p:blipFill>
        <p:spPr>
          <a:xfrm>
            <a:off x="0" y="1375050"/>
            <a:ext cx="9143999" cy="2819400"/>
          </a:xfrm>
          <a:prstGeom prst="rect">
            <a:avLst/>
          </a:prstGeom>
          <a:noFill/>
          <a:ln>
            <a:noFill/>
          </a:ln>
        </p:spPr>
      </p:pic>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36</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en" sz="4000"/>
              <a:t>Parallelization of the Enumeration algorithm - Times and Speedups</a:t>
            </a:r>
          </a:p>
        </p:txBody>
      </p:sp>
      <p:pic>
        <p:nvPicPr>
          <p:cNvPr id="304" name="Shape 304"/>
          <p:cNvPicPr preferRelativeResize="0"/>
          <p:nvPr/>
        </p:nvPicPr>
        <p:blipFill>
          <a:blip r:embed="rId3">
            <a:alphaModFix/>
          </a:blip>
          <a:stretch>
            <a:fillRect/>
          </a:stretch>
        </p:blipFill>
        <p:spPr>
          <a:xfrm>
            <a:off x="0" y="1332900"/>
            <a:ext cx="9143999" cy="2895600"/>
          </a:xfrm>
          <a:prstGeom prst="rect">
            <a:avLst/>
          </a:prstGeom>
          <a:noFill/>
          <a:ln>
            <a:noFill/>
          </a:ln>
        </p:spPr>
      </p:pic>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37</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pt-PT" dirty="0" err="1" smtClean="0"/>
              <a:t>Conclusion</a:t>
            </a:r>
            <a:endParaRPr lang="en" dirty="0"/>
          </a:p>
        </p:txBody>
      </p:sp>
      <p:sp>
        <p:nvSpPr>
          <p:cNvPr id="311" name="Shape 311"/>
          <p:cNvSpPr txBox="1">
            <a:spLocks noGrp="1"/>
          </p:cNvSpPr>
          <p:nvPr>
            <p:ph type="body" idx="1"/>
          </p:nvPr>
        </p:nvSpPr>
        <p:spPr>
          <a:xfrm>
            <a:off x="289325" y="1436086"/>
            <a:ext cx="8604899" cy="3489764"/>
          </a:xfrm>
          <a:prstGeom prst="rect">
            <a:avLst/>
          </a:prstGeom>
        </p:spPr>
        <p:txBody>
          <a:bodyPr lIns="91425" tIns="91425" rIns="91425" bIns="91425" anchor="t" anchorCtr="0">
            <a:noAutofit/>
          </a:bodyPr>
          <a:lstStyle/>
          <a:p>
            <a:pPr lvl="0" rtl="0">
              <a:spcBef>
                <a:spcPts val="0"/>
              </a:spcBef>
              <a:buNone/>
            </a:pPr>
            <a:r>
              <a:rPr lang="pt-PT" sz="2400" dirty="0" smtClean="0">
                <a:solidFill>
                  <a:schemeClr val="tx1"/>
                </a:solidFill>
              </a:rPr>
              <a:t>- </a:t>
            </a:r>
            <a:r>
              <a:rPr lang="pt-PT" sz="2400" dirty="0" err="1" smtClean="0">
                <a:solidFill>
                  <a:schemeClr val="tx1"/>
                </a:solidFill>
              </a:rPr>
              <a:t>We</a:t>
            </a:r>
            <a:r>
              <a:rPr lang="pt-PT" sz="2400" dirty="0" smtClean="0">
                <a:solidFill>
                  <a:schemeClr val="tx1"/>
                </a:solidFill>
              </a:rPr>
              <a:t> can </a:t>
            </a:r>
            <a:r>
              <a:rPr lang="pt-PT" sz="2400" dirty="0" err="1" smtClean="0">
                <a:solidFill>
                  <a:schemeClr val="tx1"/>
                </a:solidFill>
              </a:rPr>
              <a:t>still</a:t>
            </a:r>
            <a:r>
              <a:rPr lang="pt-PT" sz="2400" dirty="0" smtClean="0">
                <a:solidFill>
                  <a:schemeClr val="tx1"/>
                </a:solidFill>
              </a:rPr>
              <a:t> improve </a:t>
            </a:r>
            <a:r>
              <a:rPr lang="pt-PT" sz="2400" dirty="0" err="1" smtClean="0">
                <a:solidFill>
                  <a:schemeClr val="tx1"/>
                </a:solidFill>
              </a:rPr>
              <a:t>the</a:t>
            </a:r>
            <a:r>
              <a:rPr lang="pt-PT" sz="2400" dirty="0" smtClean="0">
                <a:solidFill>
                  <a:schemeClr val="tx1"/>
                </a:solidFill>
              </a:rPr>
              <a:t> </a:t>
            </a:r>
            <a:r>
              <a:rPr lang="pt-PT" sz="2400" dirty="0" err="1" smtClean="0">
                <a:solidFill>
                  <a:schemeClr val="tx1"/>
                </a:solidFill>
              </a:rPr>
              <a:t>parallel</a:t>
            </a:r>
            <a:r>
              <a:rPr lang="pt-PT" sz="2400" dirty="0" smtClean="0">
                <a:solidFill>
                  <a:schemeClr val="tx1"/>
                </a:solidFill>
              </a:rPr>
              <a:t> </a:t>
            </a:r>
            <a:r>
              <a:rPr lang="pt-PT" sz="2400" dirty="0" err="1" smtClean="0">
                <a:solidFill>
                  <a:schemeClr val="tx1"/>
                </a:solidFill>
              </a:rPr>
              <a:t>algorithm</a:t>
            </a:r>
            <a:r>
              <a:rPr lang="pt-PT" sz="2400" dirty="0" smtClean="0">
                <a:solidFill>
                  <a:schemeClr val="tx1"/>
                </a:solidFill>
              </a:rPr>
              <a:t> </a:t>
            </a:r>
            <a:r>
              <a:rPr lang="pt-PT" sz="2400" dirty="0" err="1" smtClean="0">
                <a:solidFill>
                  <a:schemeClr val="tx1"/>
                </a:solidFill>
              </a:rPr>
              <a:t>by</a:t>
            </a:r>
            <a:r>
              <a:rPr lang="pt-PT" sz="2400" dirty="0" smtClean="0">
                <a:solidFill>
                  <a:schemeClr val="tx1"/>
                </a:solidFill>
              </a:rPr>
              <a:t> </a:t>
            </a:r>
            <a:r>
              <a:rPr lang="pt-PT" sz="2400" dirty="0" err="1" smtClean="0">
                <a:solidFill>
                  <a:schemeClr val="tx1"/>
                </a:solidFill>
              </a:rPr>
              <a:t>changing</a:t>
            </a:r>
            <a:r>
              <a:rPr lang="pt-PT" sz="2400" dirty="0" smtClean="0">
                <a:solidFill>
                  <a:schemeClr val="tx1"/>
                </a:solidFill>
              </a:rPr>
              <a:t> </a:t>
            </a:r>
            <a:r>
              <a:rPr lang="pt-PT" sz="2400" dirty="0" err="1" smtClean="0">
                <a:solidFill>
                  <a:schemeClr val="tx1"/>
                </a:solidFill>
              </a:rPr>
              <a:t>the</a:t>
            </a:r>
            <a:r>
              <a:rPr lang="pt-PT" sz="2400" dirty="0" smtClean="0">
                <a:solidFill>
                  <a:schemeClr val="tx1"/>
                </a:solidFill>
              </a:rPr>
              <a:t> </a:t>
            </a:r>
            <a:r>
              <a:rPr lang="pt-PT" sz="2400" dirty="0" err="1" smtClean="0">
                <a:solidFill>
                  <a:schemeClr val="tx1"/>
                </a:solidFill>
              </a:rPr>
              <a:t>way</a:t>
            </a:r>
            <a:r>
              <a:rPr lang="pt-PT" sz="2400" dirty="0" smtClean="0">
                <a:solidFill>
                  <a:schemeClr val="tx1"/>
                </a:solidFill>
              </a:rPr>
              <a:t> </a:t>
            </a:r>
            <a:r>
              <a:rPr lang="pt-PT" sz="2400" dirty="0" err="1" smtClean="0">
                <a:solidFill>
                  <a:schemeClr val="tx1"/>
                </a:solidFill>
              </a:rPr>
              <a:t>parameters</a:t>
            </a:r>
            <a:r>
              <a:rPr lang="pt-PT" sz="2400" dirty="0" smtClean="0">
                <a:solidFill>
                  <a:schemeClr val="tx1"/>
                </a:solidFill>
              </a:rPr>
              <a:t> are </a:t>
            </a:r>
            <a:r>
              <a:rPr lang="pt-PT" sz="2400" dirty="0" err="1" smtClean="0">
                <a:solidFill>
                  <a:schemeClr val="tx1"/>
                </a:solidFill>
              </a:rPr>
              <a:t>computed</a:t>
            </a:r>
            <a:r>
              <a:rPr lang="pt-PT" sz="2400" dirty="0" smtClean="0">
                <a:solidFill>
                  <a:schemeClr val="tx1"/>
                </a:solidFill>
              </a:rPr>
              <a:t>.</a:t>
            </a:r>
          </a:p>
          <a:p>
            <a:pPr lvl="0" rtl="0">
              <a:spcBef>
                <a:spcPts val="0"/>
              </a:spcBef>
              <a:buNone/>
            </a:pPr>
            <a:endParaRPr lang="pt-PT" sz="2400" dirty="0" smtClean="0">
              <a:solidFill>
                <a:schemeClr val="tx1"/>
              </a:solidFill>
            </a:endParaRPr>
          </a:p>
          <a:p>
            <a:pPr lvl="0" rtl="0">
              <a:spcBef>
                <a:spcPts val="0"/>
              </a:spcBef>
              <a:buNone/>
            </a:pPr>
            <a:r>
              <a:rPr lang="pt-PT" sz="2400" dirty="0" smtClean="0">
                <a:solidFill>
                  <a:schemeClr val="tx1"/>
                </a:solidFill>
              </a:rPr>
              <a:t> - </a:t>
            </a:r>
            <a:r>
              <a:rPr lang="pt-PT" sz="2400" dirty="0" err="1" smtClean="0">
                <a:solidFill>
                  <a:schemeClr val="tx1"/>
                </a:solidFill>
              </a:rPr>
              <a:t>The</a:t>
            </a:r>
            <a:r>
              <a:rPr lang="pt-PT" sz="2400" dirty="0" smtClean="0">
                <a:solidFill>
                  <a:schemeClr val="tx1"/>
                </a:solidFill>
              </a:rPr>
              <a:t> </a:t>
            </a:r>
            <a:r>
              <a:rPr lang="pt-PT" sz="2400" dirty="0" err="1" smtClean="0">
                <a:solidFill>
                  <a:schemeClr val="tx1"/>
                </a:solidFill>
              </a:rPr>
              <a:t>learning</a:t>
            </a:r>
            <a:r>
              <a:rPr lang="pt-PT" sz="2400" dirty="0" smtClean="0">
                <a:solidFill>
                  <a:schemeClr val="tx1"/>
                </a:solidFill>
              </a:rPr>
              <a:t> curve </a:t>
            </a:r>
            <a:r>
              <a:rPr lang="pt-PT" sz="2400" dirty="0" err="1" smtClean="0">
                <a:solidFill>
                  <a:schemeClr val="tx1"/>
                </a:solidFill>
              </a:rPr>
              <a:t>of</a:t>
            </a:r>
            <a:r>
              <a:rPr lang="pt-PT" sz="2400" dirty="0" smtClean="0">
                <a:solidFill>
                  <a:schemeClr val="tx1"/>
                </a:solidFill>
              </a:rPr>
              <a:t> </a:t>
            </a:r>
            <a:r>
              <a:rPr lang="pt-PT" sz="2400" dirty="0" err="1" smtClean="0">
                <a:solidFill>
                  <a:schemeClr val="tx1"/>
                </a:solidFill>
              </a:rPr>
              <a:t>the</a:t>
            </a:r>
            <a:r>
              <a:rPr lang="pt-PT" sz="2400" dirty="0" smtClean="0">
                <a:solidFill>
                  <a:schemeClr val="tx1"/>
                </a:solidFill>
              </a:rPr>
              <a:t> </a:t>
            </a:r>
            <a:r>
              <a:rPr lang="pt-PT" sz="2400" dirty="0" err="1" smtClean="0">
                <a:solidFill>
                  <a:schemeClr val="tx1"/>
                </a:solidFill>
              </a:rPr>
              <a:t>algorithm</a:t>
            </a:r>
            <a:r>
              <a:rPr lang="pt-PT" sz="2400" dirty="0" smtClean="0">
                <a:solidFill>
                  <a:schemeClr val="tx1"/>
                </a:solidFill>
              </a:rPr>
              <a:t> </a:t>
            </a:r>
            <a:r>
              <a:rPr lang="pt-PT" sz="2400" dirty="0" err="1" smtClean="0">
                <a:solidFill>
                  <a:schemeClr val="tx1"/>
                </a:solidFill>
              </a:rPr>
              <a:t>was</a:t>
            </a:r>
            <a:r>
              <a:rPr lang="pt-PT" sz="2400" dirty="0" smtClean="0">
                <a:solidFill>
                  <a:schemeClr val="tx1"/>
                </a:solidFill>
              </a:rPr>
              <a:t> </a:t>
            </a:r>
            <a:r>
              <a:rPr lang="pt-PT" sz="2400" dirty="0" err="1" smtClean="0">
                <a:solidFill>
                  <a:schemeClr val="tx1"/>
                </a:solidFill>
              </a:rPr>
              <a:t>not</a:t>
            </a:r>
            <a:r>
              <a:rPr lang="pt-PT" sz="2400" dirty="0" smtClean="0">
                <a:solidFill>
                  <a:schemeClr val="tx1"/>
                </a:solidFill>
              </a:rPr>
              <a:t> </a:t>
            </a:r>
            <a:r>
              <a:rPr lang="pt-PT" sz="2400" dirty="0" err="1" smtClean="0">
                <a:solidFill>
                  <a:schemeClr val="tx1"/>
                </a:solidFill>
              </a:rPr>
              <a:t>that</a:t>
            </a:r>
            <a:r>
              <a:rPr lang="pt-PT" sz="2400" dirty="0" smtClean="0">
                <a:solidFill>
                  <a:schemeClr val="tx1"/>
                </a:solidFill>
              </a:rPr>
              <a:t> </a:t>
            </a:r>
            <a:r>
              <a:rPr lang="pt-PT" sz="2400" dirty="0" err="1" smtClean="0">
                <a:solidFill>
                  <a:schemeClr val="tx1"/>
                </a:solidFill>
              </a:rPr>
              <a:t>good</a:t>
            </a:r>
            <a:r>
              <a:rPr lang="pt-PT" sz="2400" dirty="0" smtClean="0">
                <a:solidFill>
                  <a:schemeClr val="tx1"/>
                </a:solidFill>
              </a:rPr>
              <a:t>, </a:t>
            </a:r>
            <a:r>
              <a:rPr lang="pt-PT" sz="2400" dirty="0" err="1" smtClean="0">
                <a:solidFill>
                  <a:schemeClr val="tx1"/>
                </a:solidFill>
              </a:rPr>
              <a:t>so</a:t>
            </a:r>
            <a:r>
              <a:rPr lang="pt-PT" sz="2400" dirty="0" smtClean="0">
                <a:solidFill>
                  <a:schemeClr val="tx1"/>
                </a:solidFill>
              </a:rPr>
              <a:t> </a:t>
            </a:r>
            <a:r>
              <a:rPr lang="pt-PT" sz="2400" dirty="0" err="1" smtClean="0">
                <a:solidFill>
                  <a:schemeClr val="tx1"/>
                </a:solidFill>
              </a:rPr>
              <a:t>we</a:t>
            </a:r>
            <a:r>
              <a:rPr lang="pt-PT" sz="2400" dirty="0" smtClean="0">
                <a:solidFill>
                  <a:schemeClr val="tx1"/>
                </a:solidFill>
              </a:rPr>
              <a:t> </a:t>
            </a:r>
            <a:r>
              <a:rPr lang="pt-PT" sz="2400" dirty="0" err="1" smtClean="0">
                <a:solidFill>
                  <a:schemeClr val="tx1"/>
                </a:solidFill>
              </a:rPr>
              <a:t>did</a:t>
            </a:r>
            <a:r>
              <a:rPr lang="pt-PT" sz="2400" dirty="0" smtClean="0">
                <a:solidFill>
                  <a:schemeClr val="tx1"/>
                </a:solidFill>
              </a:rPr>
              <a:t> </a:t>
            </a:r>
            <a:r>
              <a:rPr lang="pt-PT" sz="2400" dirty="0" err="1" smtClean="0">
                <a:solidFill>
                  <a:schemeClr val="tx1"/>
                </a:solidFill>
              </a:rPr>
              <a:t>not</a:t>
            </a:r>
            <a:r>
              <a:rPr lang="pt-PT" sz="2400" dirty="0" smtClean="0">
                <a:solidFill>
                  <a:schemeClr val="tx1"/>
                </a:solidFill>
              </a:rPr>
              <a:t> </a:t>
            </a:r>
            <a:r>
              <a:rPr lang="pt-PT" sz="2400" dirty="0" err="1" smtClean="0">
                <a:solidFill>
                  <a:schemeClr val="tx1"/>
                </a:solidFill>
              </a:rPr>
              <a:t>have</a:t>
            </a:r>
            <a:r>
              <a:rPr lang="pt-PT" sz="2400" dirty="0" smtClean="0">
                <a:solidFill>
                  <a:schemeClr val="tx1"/>
                </a:solidFill>
              </a:rPr>
              <a:t> time to explore </a:t>
            </a:r>
            <a:r>
              <a:rPr lang="pt-PT" sz="2400" dirty="0" err="1" smtClean="0">
                <a:solidFill>
                  <a:schemeClr val="tx1"/>
                </a:solidFill>
              </a:rPr>
              <a:t>parallel</a:t>
            </a:r>
            <a:r>
              <a:rPr lang="pt-PT" sz="2400" dirty="0" smtClean="0">
                <a:solidFill>
                  <a:schemeClr val="tx1"/>
                </a:solidFill>
              </a:rPr>
              <a:t> </a:t>
            </a:r>
            <a:r>
              <a:rPr lang="pt-PT" sz="2400" dirty="0" err="1" smtClean="0">
                <a:solidFill>
                  <a:schemeClr val="tx1"/>
                </a:solidFill>
              </a:rPr>
              <a:t>solutions</a:t>
            </a:r>
            <a:r>
              <a:rPr lang="pt-PT" sz="2400" dirty="0" smtClean="0">
                <a:solidFill>
                  <a:schemeClr val="tx1"/>
                </a:solidFill>
              </a:rPr>
              <a:t> </a:t>
            </a:r>
            <a:r>
              <a:rPr lang="pt-PT" sz="2400" dirty="0" err="1" smtClean="0">
                <a:solidFill>
                  <a:schemeClr val="tx1"/>
                </a:solidFill>
              </a:rPr>
              <a:t>with</a:t>
            </a:r>
            <a:r>
              <a:rPr lang="pt-PT" sz="2400" dirty="0" smtClean="0">
                <a:solidFill>
                  <a:schemeClr val="tx1"/>
                </a:solidFill>
              </a:rPr>
              <a:t> GPU </a:t>
            </a:r>
            <a:r>
              <a:rPr lang="pt-PT" sz="2400" dirty="0" err="1" smtClean="0">
                <a:solidFill>
                  <a:schemeClr val="tx1"/>
                </a:solidFill>
              </a:rPr>
              <a:t>and</a:t>
            </a:r>
            <a:r>
              <a:rPr lang="pt-PT" sz="2400" dirty="0" smtClean="0">
                <a:solidFill>
                  <a:schemeClr val="tx1"/>
                </a:solidFill>
              </a:rPr>
              <a:t> </a:t>
            </a:r>
            <a:r>
              <a:rPr lang="pt-PT" sz="2400" dirty="0" err="1" smtClean="0">
                <a:solidFill>
                  <a:schemeClr val="tx1"/>
                </a:solidFill>
              </a:rPr>
              <a:t>Xeon</a:t>
            </a:r>
            <a:r>
              <a:rPr lang="pt-PT" sz="2400" dirty="0" smtClean="0">
                <a:solidFill>
                  <a:schemeClr val="tx1"/>
                </a:solidFill>
              </a:rPr>
              <a:t> </a:t>
            </a:r>
            <a:r>
              <a:rPr lang="pt-PT" sz="2400" dirty="0" err="1" smtClean="0">
                <a:solidFill>
                  <a:schemeClr val="tx1"/>
                </a:solidFill>
              </a:rPr>
              <a:t>Phi</a:t>
            </a:r>
            <a:r>
              <a:rPr lang="pt-PT" sz="2400" dirty="0" smtClean="0">
                <a:solidFill>
                  <a:schemeClr val="tx1"/>
                </a:solidFill>
              </a:rPr>
              <a:t>.</a:t>
            </a:r>
          </a:p>
          <a:p>
            <a:pPr lvl="0" rtl="0">
              <a:spcBef>
                <a:spcPts val="0"/>
              </a:spcBef>
              <a:buNone/>
            </a:pPr>
            <a:endParaRPr lang="pt-PT" sz="2400" dirty="0">
              <a:solidFill>
                <a:schemeClr val="tx1"/>
              </a:solidFill>
            </a:endParaRPr>
          </a:p>
          <a:p>
            <a:pPr lvl="0" rtl="0">
              <a:spcBef>
                <a:spcPts val="0"/>
              </a:spcBef>
              <a:buNone/>
            </a:pPr>
            <a:r>
              <a:rPr lang="pt-PT" sz="2400" dirty="0" smtClean="0">
                <a:solidFill>
                  <a:schemeClr val="tx1"/>
                </a:solidFill>
              </a:rPr>
              <a:t>- </a:t>
            </a:r>
            <a:r>
              <a:rPr lang="pt-PT" sz="2400" dirty="0" err="1" smtClean="0">
                <a:solidFill>
                  <a:schemeClr val="tx1"/>
                </a:solidFill>
              </a:rPr>
              <a:t>We</a:t>
            </a:r>
            <a:r>
              <a:rPr lang="pt-PT" sz="2400" dirty="0" smtClean="0">
                <a:solidFill>
                  <a:schemeClr val="tx1"/>
                </a:solidFill>
              </a:rPr>
              <a:t> </a:t>
            </a:r>
            <a:r>
              <a:rPr lang="pt-PT" sz="2400" dirty="0" err="1" smtClean="0">
                <a:solidFill>
                  <a:schemeClr val="tx1"/>
                </a:solidFill>
              </a:rPr>
              <a:t>did</a:t>
            </a:r>
            <a:r>
              <a:rPr lang="pt-PT" sz="2400" dirty="0" smtClean="0">
                <a:solidFill>
                  <a:schemeClr val="tx1"/>
                </a:solidFill>
              </a:rPr>
              <a:t> </a:t>
            </a:r>
            <a:r>
              <a:rPr lang="pt-PT" sz="2400" dirty="0" err="1" smtClean="0">
                <a:solidFill>
                  <a:schemeClr val="tx1"/>
                </a:solidFill>
              </a:rPr>
              <a:t>not</a:t>
            </a:r>
            <a:r>
              <a:rPr lang="pt-PT" sz="2400" dirty="0" smtClean="0">
                <a:solidFill>
                  <a:schemeClr val="tx1"/>
                </a:solidFill>
              </a:rPr>
              <a:t> </a:t>
            </a:r>
            <a:r>
              <a:rPr lang="pt-PT" sz="2400" dirty="0" err="1" smtClean="0">
                <a:solidFill>
                  <a:schemeClr val="tx1"/>
                </a:solidFill>
              </a:rPr>
              <a:t>implement</a:t>
            </a:r>
            <a:r>
              <a:rPr lang="pt-PT" sz="2400" dirty="0" smtClean="0">
                <a:solidFill>
                  <a:schemeClr val="tx1"/>
                </a:solidFill>
              </a:rPr>
              <a:t> </a:t>
            </a:r>
            <a:r>
              <a:rPr lang="pt-PT" sz="2400" dirty="0" err="1" smtClean="0">
                <a:solidFill>
                  <a:schemeClr val="tx1"/>
                </a:solidFill>
              </a:rPr>
              <a:t>the</a:t>
            </a:r>
            <a:r>
              <a:rPr lang="pt-PT" sz="2400" dirty="0" smtClean="0">
                <a:solidFill>
                  <a:schemeClr val="tx1"/>
                </a:solidFill>
              </a:rPr>
              <a:t> </a:t>
            </a:r>
            <a:r>
              <a:rPr lang="pt-PT" sz="2400" dirty="0" err="1" smtClean="0">
                <a:solidFill>
                  <a:schemeClr val="tx1"/>
                </a:solidFill>
              </a:rPr>
              <a:t>enumeration</a:t>
            </a:r>
            <a:r>
              <a:rPr lang="pt-PT" sz="2400" dirty="0" smtClean="0">
                <a:solidFill>
                  <a:schemeClr val="tx1"/>
                </a:solidFill>
              </a:rPr>
              <a:t> </a:t>
            </a:r>
            <a:r>
              <a:rPr lang="pt-PT" sz="2400" dirty="0" err="1" smtClean="0">
                <a:solidFill>
                  <a:schemeClr val="tx1"/>
                </a:solidFill>
              </a:rPr>
              <a:t>algorithm</a:t>
            </a:r>
            <a:r>
              <a:rPr lang="pt-PT" sz="2400" dirty="0" smtClean="0">
                <a:solidFill>
                  <a:schemeClr val="tx1"/>
                </a:solidFill>
              </a:rPr>
              <a:t> </a:t>
            </a:r>
            <a:r>
              <a:rPr lang="pt-PT" sz="2400" dirty="0" err="1" smtClean="0">
                <a:solidFill>
                  <a:schemeClr val="tx1"/>
                </a:solidFill>
              </a:rPr>
              <a:t>with</a:t>
            </a:r>
            <a:r>
              <a:rPr lang="pt-PT" sz="2400" dirty="0" smtClean="0">
                <a:solidFill>
                  <a:schemeClr val="tx1"/>
                </a:solidFill>
              </a:rPr>
              <a:t> extrem</a:t>
            </a:r>
            <a:r>
              <a:rPr lang="pt-PT" sz="2400" dirty="0" smtClean="0">
                <a:solidFill>
                  <a:schemeClr val="tx1"/>
                </a:solidFill>
              </a:rPr>
              <a:t>e </a:t>
            </a:r>
            <a:r>
              <a:rPr lang="pt-PT" sz="2400" dirty="0" err="1" smtClean="0">
                <a:solidFill>
                  <a:schemeClr val="tx1"/>
                </a:solidFill>
              </a:rPr>
              <a:t>pruning</a:t>
            </a:r>
            <a:endParaRPr sz="2400" dirty="0">
              <a:solidFill>
                <a:schemeClr val="tx1"/>
              </a:solidFill>
            </a:endParaRPr>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38</a:t>
            </a:fld>
            <a:endParaRPr lang="en"/>
          </a:p>
        </p:txBody>
      </p:sp>
    </p:spTree>
    <p:extLst>
      <p:ext uri="{BB962C8B-B14F-4D97-AF65-F5344CB8AC3E}">
        <p14:creationId xmlns:p14="http://schemas.microsoft.com/office/powerpoint/2010/main" val="180597133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a:spcBef>
                <a:spcPts val="0"/>
              </a:spcBef>
              <a:buNone/>
            </a:pPr>
            <a:r>
              <a:rPr lang="en" dirty="0"/>
              <a:t>Lattice-Based Cryptography</a:t>
            </a:r>
          </a:p>
        </p:txBody>
      </p:sp>
      <p:cxnSp>
        <p:nvCxnSpPr>
          <p:cNvPr id="65" name="Shape 65"/>
          <p:cNvCxnSpPr/>
          <p:nvPr/>
        </p:nvCxnSpPr>
        <p:spPr>
          <a:xfrm>
            <a:off x="5311200" y="1262450"/>
            <a:ext cx="0" cy="3598499"/>
          </a:xfrm>
          <a:prstGeom prst="straightConnector1">
            <a:avLst/>
          </a:prstGeom>
          <a:noFill/>
          <a:ln w="19050" cap="flat" cmpd="sng">
            <a:solidFill>
              <a:schemeClr val="dk2"/>
            </a:solidFill>
            <a:prstDash val="solid"/>
            <a:round/>
            <a:headEnd type="none" w="lg" len="lg"/>
            <a:tailEnd type="none" w="lg" len="lg"/>
          </a:ln>
        </p:spPr>
      </p:cxnSp>
      <p:cxnSp>
        <p:nvCxnSpPr>
          <p:cNvPr id="66" name="Shape 66"/>
          <p:cNvCxnSpPr/>
          <p:nvPr/>
        </p:nvCxnSpPr>
        <p:spPr>
          <a:xfrm>
            <a:off x="8923200" y="1262450"/>
            <a:ext cx="0" cy="3598499"/>
          </a:xfrm>
          <a:prstGeom prst="straightConnector1">
            <a:avLst/>
          </a:prstGeom>
          <a:noFill/>
          <a:ln w="19050" cap="flat" cmpd="sng">
            <a:solidFill>
              <a:schemeClr val="dk2"/>
            </a:solidFill>
            <a:prstDash val="solid"/>
            <a:round/>
            <a:headEnd type="none" w="lg" len="lg"/>
            <a:tailEnd type="none" w="lg" len="lg"/>
          </a:ln>
        </p:spPr>
      </p:cxnSp>
      <p:cxnSp>
        <p:nvCxnSpPr>
          <p:cNvPr id="67" name="Shape 67"/>
          <p:cNvCxnSpPr/>
          <p:nvPr/>
        </p:nvCxnSpPr>
        <p:spPr>
          <a:xfrm flipH="1">
            <a:off x="5311199" y="1262450"/>
            <a:ext cx="3610200" cy="11699"/>
          </a:xfrm>
          <a:prstGeom prst="straightConnector1">
            <a:avLst/>
          </a:prstGeom>
          <a:noFill/>
          <a:ln w="19050" cap="flat" cmpd="sng">
            <a:solidFill>
              <a:schemeClr val="dk2"/>
            </a:solidFill>
            <a:prstDash val="solid"/>
            <a:round/>
            <a:headEnd type="none" w="lg" len="lg"/>
            <a:tailEnd type="none" w="lg" len="lg"/>
          </a:ln>
        </p:spPr>
      </p:cxnSp>
      <p:cxnSp>
        <p:nvCxnSpPr>
          <p:cNvPr id="68" name="Shape 68"/>
          <p:cNvCxnSpPr/>
          <p:nvPr/>
        </p:nvCxnSpPr>
        <p:spPr>
          <a:xfrm flipH="1">
            <a:off x="5305200" y="4849175"/>
            <a:ext cx="3622199" cy="23399"/>
          </a:xfrm>
          <a:prstGeom prst="straightConnector1">
            <a:avLst/>
          </a:prstGeom>
          <a:noFill/>
          <a:ln w="19050" cap="flat" cmpd="sng">
            <a:solidFill>
              <a:schemeClr val="dk2"/>
            </a:solidFill>
            <a:prstDash val="solid"/>
            <a:round/>
            <a:headEnd type="none" w="lg" len="lg"/>
            <a:tailEnd type="none" w="lg" len="lg"/>
          </a:ln>
        </p:spPr>
      </p:cxnSp>
      <p:sp>
        <p:nvSpPr>
          <p:cNvPr id="69" name="Shape 69"/>
          <p:cNvSpPr txBox="1">
            <a:spLocks noGrp="1"/>
          </p:cNvSpPr>
          <p:nvPr>
            <p:ph type="body" idx="1"/>
          </p:nvPr>
        </p:nvSpPr>
        <p:spPr>
          <a:xfrm>
            <a:off x="176975" y="1200150"/>
            <a:ext cx="5002800" cy="3725699"/>
          </a:xfrm>
          <a:prstGeom prst="rect">
            <a:avLst/>
          </a:prstGeom>
        </p:spPr>
        <p:txBody>
          <a:bodyPr lIns="91425" tIns="91425" rIns="91425" bIns="91425" anchor="t" anchorCtr="0">
            <a:noAutofit/>
          </a:bodyPr>
          <a:lstStyle/>
          <a:p>
            <a:pPr lvl="0" rtl="0">
              <a:lnSpc>
                <a:spcPct val="200000"/>
              </a:lnSpc>
              <a:spcBef>
                <a:spcPts val="0"/>
              </a:spcBef>
              <a:buNone/>
            </a:pPr>
            <a:endParaRPr sz="2200"/>
          </a:p>
          <a:p>
            <a:pPr marL="457200" lvl="0" indent="-368300" rtl="0">
              <a:lnSpc>
                <a:spcPct val="200000"/>
              </a:lnSpc>
              <a:spcBef>
                <a:spcPts val="0"/>
              </a:spcBef>
              <a:buClr>
                <a:schemeClr val="dk1"/>
              </a:buClr>
              <a:buSzPct val="100000"/>
              <a:buFont typeface="Georgia"/>
              <a:buChar char="-"/>
            </a:pPr>
            <a:r>
              <a:rPr lang="en" sz="2200"/>
              <a:t>A Lattice is generated from a basis</a:t>
            </a:r>
          </a:p>
          <a:p>
            <a:pPr marL="457200" lvl="0" indent="-368300" rtl="0">
              <a:lnSpc>
                <a:spcPct val="200000"/>
              </a:lnSpc>
              <a:spcBef>
                <a:spcPts val="0"/>
              </a:spcBef>
              <a:buClr>
                <a:schemeClr val="dk1"/>
              </a:buClr>
              <a:buSzPct val="100000"/>
              <a:buFont typeface="Georgia"/>
              <a:buChar char="-"/>
            </a:pPr>
            <a:r>
              <a:rPr lang="en" sz="2200"/>
              <a:t>Set of vectors</a:t>
            </a:r>
          </a:p>
          <a:p>
            <a:pPr marL="457200" lvl="0" indent="-368300" rtl="0">
              <a:lnSpc>
                <a:spcPct val="100000"/>
              </a:lnSpc>
              <a:spcBef>
                <a:spcPts val="0"/>
              </a:spcBef>
              <a:buClr>
                <a:schemeClr val="dk1"/>
              </a:buClr>
              <a:buSzPct val="100000"/>
              <a:buFont typeface="Georgia"/>
              <a:buChar char="-"/>
            </a:pPr>
            <a:r>
              <a:rPr lang="en" sz="2200"/>
              <a:t>Lattice points are linear combinations</a:t>
            </a:r>
          </a:p>
          <a:p>
            <a:pPr lvl="0" rtl="0">
              <a:lnSpc>
                <a:spcPct val="100000"/>
              </a:lnSpc>
              <a:spcBef>
                <a:spcPts val="0"/>
              </a:spcBef>
              <a:buNone/>
            </a:pPr>
            <a:endParaRPr sz="2200"/>
          </a:p>
        </p:txBody>
      </p:sp>
      <p:pic>
        <p:nvPicPr>
          <p:cNvPr id="70" name="Shape 70"/>
          <p:cNvPicPr preferRelativeResize="0"/>
          <p:nvPr/>
        </p:nvPicPr>
        <p:blipFill rotWithShape="1">
          <a:blip r:embed="rId3">
            <a:alphaModFix/>
          </a:blip>
          <a:srcRect t="2791" b="27249"/>
          <a:stretch/>
        </p:blipFill>
        <p:spPr>
          <a:xfrm>
            <a:off x="5323300" y="1328750"/>
            <a:ext cx="3599899" cy="3468837"/>
          </a:xfrm>
          <a:prstGeom prst="rect">
            <a:avLst/>
          </a:prstGeom>
          <a:noFill/>
          <a:ln>
            <a:noFill/>
          </a:ln>
        </p:spPr>
      </p:pic>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3</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Contributions</a:t>
            </a:r>
          </a:p>
        </p:txBody>
      </p:sp>
      <p:sp>
        <p:nvSpPr>
          <p:cNvPr id="310" name="Shape 310"/>
          <p:cNvSpPr txBox="1"/>
          <p:nvPr/>
        </p:nvSpPr>
        <p:spPr>
          <a:xfrm>
            <a:off x="4500575" y="1200150"/>
            <a:ext cx="4350599" cy="2035800"/>
          </a:xfrm>
          <a:prstGeom prst="rect">
            <a:avLst/>
          </a:prstGeom>
          <a:noFill/>
          <a:ln>
            <a:noFill/>
          </a:ln>
        </p:spPr>
        <p:txBody>
          <a:bodyPr lIns="91425" tIns="91425" rIns="91425" bIns="91425" anchor="t" anchorCtr="0">
            <a:noAutofit/>
          </a:bodyPr>
          <a:lstStyle/>
          <a:p>
            <a:pPr lvl="0" rtl="0">
              <a:spcBef>
                <a:spcPts val="600"/>
              </a:spcBef>
              <a:buClr>
                <a:schemeClr val="dk1"/>
              </a:buClr>
              <a:buSzPct val="61111"/>
              <a:buFont typeface="Arial"/>
              <a:buNone/>
            </a:pPr>
            <a:r>
              <a:rPr lang="en" sz="1800" b="1">
                <a:solidFill>
                  <a:schemeClr val="dk1"/>
                </a:solidFill>
                <a:latin typeface="Georgia"/>
                <a:ea typeface="Georgia"/>
                <a:cs typeface="Georgia"/>
                <a:sym typeface="Georgia"/>
              </a:rPr>
              <a:t>Parallel Version</a:t>
            </a:r>
          </a:p>
          <a:p>
            <a:pPr marL="457200" lvl="0" indent="-342900" rtl="0">
              <a:spcBef>
                <a:spcPts val="600"/>
              </a:spcBef>
              <a:buClr>
                <a:schemeClr val="dk1"/>
              </a:buClr>
              <a:buSzPct val="100000"/>
              <a:buFont typeface="Georgia"/>
              <a:buChar char="-"/>
            </a:pPr>
            <a:r>
              <a:rPr lang="en" sz="1800">
                <a:solidFill>
                  <a:schemeClr val="dk1"/>
                </a:solidFill>
                <a:latin typeface="Georgia"/>
                <a:ea typeface="Georgia"/>
                <a:cs typeface="Georgia"/>
                <a:sym typeface="Georgia"/>
              </a:rPr>
              <a:t>Algorithm and Code (Hélder)</a:t>
            </a:r>
          </a:p>
          <a:p>
            <a:pPr marL="457200" lvl="0" indent="-342900" rtl="0">
              <a:spcBef>
                <a:spcPts val="600"/>
              </a:spcBef>
              <a:buClr>
                <a:schemeClr val="dk1"/>
              </a:buClr>
              <a:buSzPct val="100000"/>
              <a:buFont typeface="Georgia"/>
              <a:buChar char="-"/>
            </a:pPr>
            <a:r>
              <a:rPr lang="en" sz="1800">
                <a:solidFill>
                  <a:schemeClr val="dk1"/>
                </a:solidFill>
                <a:latin typeface="Georgia"/>
                <a:ea typeface="Georgia"/>
                <a:cs typeface="Georgia"/>
                <a:sym typeface="Georgia"/>
              </a:rPr>
              <a:t>Latest Siblings Parallelization (João)</a:t>
            </a:r>
          </a:p>
          <a:p>
            <a:pPr marL="457200" lvl="0" indent="-342900" rtl="0">
              <a:spcBef>
                <a:spcPts val="600"/>
              </a:spcBef>
              <a:buClr>
                <a:schemeClr val="dk1"/>
              </a:buClr>
              <a:buSzPct val="100000"/>
              <a:buFont typeface="Georgia"/>
              <a:buChar char="-"/>
            </a:pPr>
            <a:r>
              <a:rPr lang="en" sz="1800">
                <a:solidFill>
                  <a:schemeClr val="dk1"/>
                </a:solidFill>
                <a:latin typeface="Georgia"/>
                <a:ea typeface="Georgia"/>
                <a:cs typeface="Georgia"/>
                <a:sym typeface="Georgia"/>
              </a:rPr>
              <a:t>Testing (João)</a:t>
            </a:r>
          </a:p>
        </p:txBody>
      </p:sp>
      <p:sp>
        <p:nvSpPr>
          <p:cNvPr id="311" name="Shape 311"/>
          <p:cNvSpPr txBox="1">
            <a:spLocks noGrp="1"/>
          </p:cNvSpPr>
          <p:nvPr>
            <p:ph type="body" idx="1"/>
          </p:nvPr>
        </p:nvSpPr>
        <p:spPr>
          <a:xfrm>
            <a:off x="289325" y="1200150"/>
            <a:ext cx="8604899" cy="3725699"/>
          </a:xfrm>
          <a:prstGeom prst="rect">
            <a:avLst/>
          </a:prstGeom>
        </p:spPr>
        <p:txBody>
          <a:bodyPr lIns="91425" tIns="91425" rIns="91425" bIns="91425" anchor="t" anchorCtr="0">
            <a:noAutofit/>
          </a:bodyPr>
          <a:lstStyle/>
          <a:p>
            <a:pPr lvl="0" rtl="0">
              <a:spcBef>
                <a:spcPts val="0"/>
              </a:spcBef>
              <a:buNone/>
            </a:pPr>
            <a:r>
              <a:rPr lang="en" sz="1800" b="1"/>
              <a:t>First Version</a:t>
            </a:r>
          </a:p>
          <a:p>
            <a:pPr marL="457200" lvl="0" indent="-342900" rtl="0">
              <a:spcBef>
                <a:spcPts val="0"/>
              </a:spcBef>
              <a:buClr>
                <a:schemeClr val="dk1"/>
              </a:buClr>
              <a:buSzPct val="100000"/>
              <a:buFont typeface="Georgia"/>
              <a:buChar char="-"/>
            </a:pPr>
            <a:r>
              <a:rPr lang="en" sz="1800"/>
              <a:t>LLL  (Hélder)</a:t>
            </a:r>
          </a:p>
          <a:p>
            <a:pPr marL="457200" lvl="0" indent="-342900" rtl="0">
              <a:spcBef>
                <a:spcPts val="0"/>
              </a:spcBef>
              <a:buClr>
                <a:schemeClr val="dk1"/>
              </a:buClr>
              <a:buSzPct val="100000"/>
              <a:buFont typeface="Georgia"/>
              <a:buChar char="-"/>
            </a:pPr>
            <a:r>
              <a:rPr lang="en" sz="1800"/>
              <a:t>BKZ and ENUM (João &amp; Hélder)</a:t>
            </a:r>
          </a:p>
          <a:p>
            <a:pPr marL="457200" lvl="0" indent="-342900" rtl="0">
              <a:spcBef>
                <a:spcPts val="0"/>
              </a:spcBef>
              <a:buClr>
                <a:schemeClr val="dk1"/>
              </a:buClr>
              <a:buSzPct val="100000"/>
              <a:buFont typeface="Georgia"/>
              <a:buChar char="-"/>
            </a:pPr>
            <a:r>
              <a:rPr lang="en" sz="1800"/>
              <a:t>Testing (João &amp; Hélder)</a:t>
            </a:r>
          </a:p>
          <a:p>
            <a:pPr marL="457200" lvl="0" indent="-342900" rtl="0">
              <a:spcBef>
                <a:spcPts val="0"/>
              </a:spcBef>
              <a:buClr>
                <a:schemeClr val="dk1"/>
              </a:buClr>
              <a:buSzPct val="100000"/>
              <a:buFont typeface="Georgia"/>
              <a:buChar char="-"/>
            </a:pPr>
            <a:r>
              <a:rPr lang="en" sz="1800"/>
              <a:t>Improvements</a:t>
            </a:r>
          </a:p>
          <a:p>
            <a:pPr marL="914400" lvl="1" indent="-342900" rtl="0">
              <a:spcBef>
                <a:spcPts val="0"/>
              </a:spcBef>
              <a:buClr>
                <a:schemeClr val="dk1"/>
              </a:buClr>
              <a:buSzPct val="100000"/>
              <a:buFont typeface="Georgia"/>
              <a:buChar char="-"/>
            </a:pPr>
            <a:r>
              <a:rPr lang="en" sz="1800"/>
              <a:t>Code (Hélder)</a:t>
            </a:r>
          </a:p>
          <a:p>
            <a:pPr marL="914400" lvl="1" indent="-342900" rtl="0">
              <a:spcBef>
                <a:spcPts val="0"/>
              </a:spcBef>
              <a:buClr>
                <a:schemeClr val="dk1"/>
              </a:buClr>
              <a:buSzPct val="100000"/>
              <a:buFont typeface="Georgia"/>
              <a:buChar char="-"/>
            </a:pPr>
            <a:r>
              <a:rPr lang="en" sz="1800"/>
              <a:t>Testing (João)</a:t>
            </a:r>
          </a:p>
          <a:p>
            <a:pPr lvl="0" rtl="0">
              <a:spcBef>
                <a:spcPts val="0"/>
              </a:spcBef>
              <a:buNone/>
            </a:pPr>
            <a:endParaRPr sz="2400"/>
          </a:p>
          <a:p>
            <a:pPr algn="ctr" rtl="0">
              <a:spcBef>
                <a:spcPts val="0"/>
              </a:spcBef>
              <a:buNone/>
            </a:pPr>
            <a:r>
              <a:rPr lang="en" i="1" u="sng">
                <a:solidFill>
                  <a:srgbClr val="A64D79"/>
                </a:solidFill>
                <a:hlinkClick r:id="rId3"/>
              </a:rPr>
              <a:t>https://github.com/HelderGoncalves92/</a:t>
            </a:r>
          </a:p>
          <a:p>
            <a:pPr algn="ctr" rtl="0">
              <a:spcBef>
                <a:spcPts val="0"/>
              </a:spcBef>
              <a:buNone/>
            </a:pPr>
            <a:r>
              <a:rPr lang="en" i="1" u="sng">
                <a:solidFill>
                  <a:srgbClr val="A64D79"/>
                </a:solidFill>
                <a:hlinkClick r:id="rId3"/>
              </a:rPr>
              <a:t>CPD-Integrated-Project</a:t>
            </a:r>
          </a:p>
          <a:p>
            <a:pPr algn="ctr" rtl="0">
              <a:spcBef>
                <a:spcPts val="0"/>
              </a:spcBef>
              <a:buNone/>
            </a:pPr>
            <a:endParaRPr i="1">
              <a:solidFill>
                <a:srgbClr val="A64D79"/>
              </a:solidFill>
            </a:endParaRPr>
          </a:p>
          <a:p>
            <a:pPr algn="ctr" rtl="0">
              <a:spcBef>
                <a:spcPts val="0"/>
              </a:spcBef>
              <a:buNone/>
            </a:pPr>
            <a:endParaRPr sz="2400" i="1">
              <a:solidFill>
                <a:srgbClr val="674EA7"/>
              </a:solidFill>
            </a:endParaRPr>
          </a:p>
          <a:p>
            <a:pPr lvl="0" algn="ctr" rtl="0">
              <a:spcBef>
                <a:spcPts val="0"/>
              </a:spcBef>
              <a:buNone/>
            </a:pPr>
            <a:endParaRPr sz="2400" i="1">
              <a:solidFill>
                <a:srgbClr val="674EA7"/>
              </a:solidFill>
            </a:endParaRPr>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39</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subTitle" idx="1"/>
          </p:nvPr>
        </p:nvSpPr>
        <p:spPr>
          <a:xfrm>
            <a:off x="685800" y="3093350"/>
            <a:ext cx="8093700" cy="1394400"/>
          </a:xfrm>
          <a:prstGeom prst="rect">
            <a:avLst/>
          </a:prstGeom>
        </p:spPr>
        <p:txBody>
          <a:bodyPr lIns="91425" tIns="91425" rIns="91425" bIns="91425" anchor="t" anchorCtr="0">
            <a:noAutofit/>
          </a:bodyPr>
          <a:lstStyle/>
          <a:p>
            <a:pPr lvl="0" rtl="0">
              <a:spcBef>
                <a:spcPts val="0"/>
              </a:spcBef>
              <a:buNone/>
            </a:pPr>
            <a:r>
              <a:rPr lang="en"/>
              <a:t>Integrated Project - Parallel and Distributed Computing</a:t>
            </a:r>
          </a:p>
          <a:p>
            <a:pPr lvl="0" rtl="0">
              <a:spcBef>
                <a:spcPts val="0"/>
              </a:spcBef>
              <a:buNone/>
            </a:pPr>
            <a:endParaRPr/>
          </a:p>
          <a:p>
            <a:pPr lvl="0" rtl="0">
              <a:spcBef>
                <a:spcPts val="0"/>
              </a:spcBef>
              <a:buNone/>
            </a:pPr>
            <a:r>
              <a:rPr lang="en"/>
              <a:t>Hélder Gonçalves - PG28505</a:t>
            </a:r>
            <a:br>
              <a:rPr lang="en"/>
            </a:br>
            <a:r>
              <a:rPr lang="en"/>
              <a:t>João Magalhães - PG27762</a:t>
            </a:r>
          </a:p>
        </p:txBody>
      </p:sp>
      <p:sp>
        <p:nvSpPr>
          <p:cNvPr id="317" name="Shape 317"/>
          <p:cNvSpPr txBox="1">
            <a:spLocks noGrp="1"/>
          </p:cNvSpPr>
          <p:nvPr>
            <p:ph type="ctrTitle"/>
          </p:nvPr>
        </p:nvSpPr>
        <p:spPr>
          <a:xfrm>
            <a:off x="425750" y="425750"/>
            <a:ext cx="8146800" cy="2266799"/>
          </a:xfrm>
          <a:prstGeom prst="rect">
            <a:avLst/>
          </a:prstGeom>
        </p:spPr>
        <p:txBody>
          <a:bodyPr lIns="91425" tIns="91425" rIns="91425" bIns="91425" anchor="b" anchorCtr="0">
            <a:noAutofit/>
          </a:bodyPr>
          <a:lstStyle/>
          <a:p>
            <a:pPr lvl="0" rtl="0">
              <a:spcBef>
                <a:spcPts val="0"/>
              </a:spcBef>
              <a:buNone/>
            </a:pPr>
            <a:r>
              <a:rPr lang="en" sz="4500"/>
              <a:t>Exploring parallel enumeration algorithms to improve efficiency to solve the SVP</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176975" y="1200150"/>
            <a:ext cx="5002800" cy="3725699"/>
          </a:xfrm>
          <a:prstGeom prst="rect">
            <a:avLst/>
          </a:prstGeom>
        </p:spPr>
        <p:txBody>
          <a:bodyPr lIns="91425" tIns="91425" rIns="91425" bIns="91425" anchor="t" anchorCtr="0">
            <a:noAutofit/>
          </a:bodyPr>
          <a:lstStyle/>
          <a:p>
            <a:pPr lvl="0" rtl="0">
              <a:lnSpc>
                <a:spcPct val="200000"/>
              </a:lnSpc>
              <a:spcBef>
                <a:spcPts val="0"/>
              </a:spcBef>
              <a:buNone/>
            </a:pPr>
            <a:endParaRPr sz="2200"/>
          </a:p>
          <a:p>
            <a:pPr marL="457200" lvl="0" indent="-368300" rtl="0">
              <a:lnSpc>
                <a:spcPct val="200000"/>
              </a:lnSpc>
              <a:spcBef>
                <a:spcPts val="0"/>
              </a:spcBef>
              <a:buClr>
                <a:schemeClr val="dk1"/>
              </a:buClr>
              <a:buSzPct val="100000"/>
              <a:buFont typeface="Georgia"/>
              <a:buChar char="-"/>
            </a:pPr>
            <a:r>
              <a:rPr lang="en" sz="2200"/>
              <a:t>Assume a Basis with 2 vectors</a:t>
            </a:r>
          </a:p>
          <a:p>
            <a:pPr marL="457200" lvl="0" indent="-368300" rtl="0">
              <a:lnSpc>
                <a:spcPct val="200000"/>
              </a:lnSpc>
              <a:spcBef>
                <a:spcPts val="0"/>
              </a:spcBef>
              <a:buClr>
                <a:schemeClr val="dk1"/>
              </a:buClr>
              <a:buSzPct val="100000"/>
              <a:buFont typeface="Georgia"/>
              <a:buChar char="-"/>
            </a:pPr>
            <a:r>
              <a:rPr lang="en" sz="2200"/>
              <a:t>Same lattice have different Basis</a:t>
            </a:r>
          </a:p>
          <a:p>
            <a:pPr lvl="0" rtl="0">
              <a:lnSpc>
                <a:spcPct val="100000"/>
              </a:lnSpc>
              <a:spcBef>
                <a:spcPts val="0"/>
              </a:spcBef>
              <a:buNone/>
            </a:pPr>
            <a:endParaRPr sz="2200"/>
          </a:p>
        </p:txBody>
      </p:sp>
      <p:sp>
        <p:nvSpPr>
          <p:cNvPr id="76" name="Shape 76"/>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en"/>
              <a:t>Lattice-Based Cryptography</a:t>
            </a:r>
          </a:p>
        </p:txBody>
      </p:sp>
      <p:pic>
        <p:nvPicPr>
          <p:cNvPr id="77" name="Shape 77"/>
          <p:cNvPicPr preferRelativeResize="0"/>
          <p:nvPr/>
        </p:nvPicPr>
        <p:blipFill rotWithShape="1">
          <a:blip r:embed="rId3">
            <a:alphaModFix/>
          </a:blip>
          <a:srcRect t="2799" b="27201"/>
          <a:stretch/>
        </p:blipFill>
        <p:spPr>
          <a:xfrm>
            <a:off x="5309400" y="1261400"/>
            <a:ext cx="3613799" cy="3600599"/>
          </a:xfrm>
          <a:prstGeom prst="rect">
            <a:avLst/>
          </a:prstGeom>
          <a:noFill/>
          <a:ln>
            <a:noFill/>
          </a:ln>
        </p:spPr>
      </p:pic>
      <p:cxnSp>
        <p:nvCxnSpPr>
          <p:cNvPr id="78" name="Shape 78"/>
          <p:cNvCxnSpPr/>
          <p:nvPr/>
        </p:nvCxnSpPr>
        <p:spPr>
          <a:xfrm>
            <a:off x="5311200" y="1262450"/>
            <a:ext cx="0" cy="3598499"/>
          </a:xfrm>
          <a:prstGeom prst="straightConnector1">
            <a:avLst/>
          </a:prstGeom>
          <a:noFill/>
          <a:ln w="19050" cap="flat" cmpd="sng">
            <a:solidFill>
              <a:schemeClr val="dk2"/>
            </a:solidFill>
            <a:prstDash val="solid"/>
            <a:round/>
            <a:headEnd type="none" w="lg" len="lg"/>
            <a:tailEnd type="none" w="lg" len="lg"/>
          </a:ln>
        </p:spPr>
      </p:cxnSp>
      <p:cxnSp>
        <p:nvCxnSpPr>
          <p:cNvPr id="79" name="Shape 79"/>
          <p:cNvCxnSpPr/>
          <p:nvPr/>
        </p:nvCxnSpPr>
        <p:spPr>
          <a:xfrm>
            <a:off x="8923200" y="1262450"/>
            <a:ext cx="0" cy="3598499"/>
          </a:xfrm>
          <a:prstGeom prst="straightConnector1">
            <a:avLst/>
          </a:prstGeom>
          <a:noFill/>
          <a:ln w="19050" cap="flat" cmpd="sng">
            <a:solidFill>
              <a:schemeClr val="dk2"/>
            </a:solidFill>
            <a:prstDash val="solid"/>
            <a:round/>
            <a:headEnd type="none" w="lg" len="lg"/>
            <a:tailEnd type="none" w="lg" len="lg"/>
          </a:ln>
        </p:spPr>
      </p:cxnSp>
      <p:cxnSp>
        <p:nvCxnSpPr>
          <p:cNvPr id="80" name="Shape 80"/>
          <p:cNvCxnSpPr/>
          <p:nvPr/>
        </p:nvCxnSpPr>
        <p:spPr>
          <a:xfrm flipH="1">
            <a:off x="5311199" y="1262450"/>
            <a:ext cx="3610200" cy="11699"/>
          </a:xfrm>
          <a:prstGeom prst="straightConnector1">
            <a:avLst/>
          </a:prstGeom>
          <a:noFill/>
          <a:ln w="19050" cap="flat" cmpd="sng">
            <a:solidFill>
              <a:schemeClr val="dk2"/>
            </a:solidFill>
            <a:prstDash val="solid"/>
            <a:round/>
            <a:headEnd type="none" w="lg" len="lg"/>
            <a:tailEnd type="none" w="lg" len="lg"/>
          </a:ln>
        </p:spPr>
      </p:cxnSp>
      <p:cxnSp>
        <p:nvCxnSpPr>
          <p:cNvPr id="81" name="Shape 81"/>
          <p:cNvCxnSpPr/>
          <p:nvPr/>
        </p:nvCxnSpPr>
        <p:spPr>
          <a:xfrm flipH="1">
            <a:off x="5305200" y="4849175"/>
            <a:ext cx="3622199" cy="23399"/>
          </a:xfrm>
          <a:prstGeom prst="straightConnector1">
            <a:avLst/>
          </a:prstGeom>
          <a:noFill/>
          <a:ln w="19050" cap="flat" cmpd="sng">
            <a:solidFill>
              <a:schemeClr val="dk2"/>
            </a:solidFill>
            <a:prstDash val="solid"/>
            <a:round/>
            <a:headEnd type="none" w="lg" len="lg"/>
            <a:tailEnd type="none" w="lg" len="lg"/>
          </a:ln>
        </p:spPr>
      </p:cxn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4</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en"/>
              <a:t>Lattice-Based Cryptography</a:t>
            </a:r>
          </a:p>
        </p:txBody>
      </p:sp>
      <p:pic>
        <p:nvPicPr>
          <p:cNvPr id="87" name="Shape 87"/>
          <p:cNvPicPr preferRelativeResize="0"/>
          <p:nvPr/>
        </p:nvPicPr>
        <p:blipFill>
          <a:blip r:embed="rId3">
            <a:alphaModFix/>
          </a:blip>
          <a:stretch>
            <a:fillRect/>
          </a:stretch>
        </p:blipFill>
        <p:spPr>
          <a:xfrm>
            <a:off x="5244587" y="1297849"/>
            <a:ext cx="3613799" cy="3527699"/>
          </a:xfrm>
          <a:prstGeom prst="rect">
            <a:avLst/>
          </a:prstGeom>
          <a:noFill/>
          <a:ln>
            <a:noFill/>
          </a:ln>
        </p:spPr>
      </p:pic>
      <p:cxnSp>
        <p:nvCxnSpPr>
          <p:cNvPr id="88" name="Shape 88"/>
          <p:cNvCxnSpPr/>
          <p:nvPr/>
        </p:nvCxnSpPr>
        <p:spPr>
          <a:xfrm>
            <a:off x="5311200" y="1262450"/>
            <a:ext cx="0" cy="3598499"/>
          </a:xfrm>
          <a:prstGeom prst="straightConnector1">
            <a:avLst/>
          </a:prstGeom>
          <a:noFill/>
          <a:ln w="19050" cap="flat" cmpd="sng">
            <a:solidFill>
              <a:schemeClr val="dk2"/>
            </a:solidFill>
            <a:prstDash val="solid"/>
            <a:round/>
            <a:headEnd type="none" w="lg" len="lg"/>
            <a:tailEnd type="none" w="lg" len="lg"/>
          </a:ln>
        </p:spPr>
      </p:cxnSp>
      <p:cxnSp>
        <p:nvCxnSpPr>
          <p:cNvPr id="89" name="Shape 89"/>
          <p:cNvCxnSpPr/>
          <p:nvPr/>
        </p:nvCxnSpPr>
        <p:spPr>
          <a:xfrm>
            <a:off x="8923200" y="1262450"/>
            <a:ext cx="0" cy="3598499"/>
          </a:xfrm>
          <a:prstGeom prst="straightConnector1">
            <a:avLst/>
          </a:prstGeom>
          <a:noFill/>
          <a:ln w="19050" cap="flat" cmpd="sng">
            <a:solidFill>
              <a:schemeClr val="dk2"/>
            </a:solidFill>
            <a:prstDash val="solid"/>
            <a:round/>
            <a:headEnd type="none" w="lg" len="lg"/>
            <a:tailEnd type="none" w="lg" len="lg"/>
          </a:ln>
        </p:spPr>
      </p:cxnSp>
      <p:cxnSp>
        <p:nvCxnSpPr>
          <p:cNvPr id="90" name="Shape 90"/>
          <p:cNvCxnSpPr/>
          <p:nvPr/>
        </p:nvCxnSpPr>
        <p:spPr>
          <a:xfrm flipH="1">
            <a:off x="5311199" y="1262450"/>
            <a:ext cx="3610200" cy="11699"/>
          </a:xfrm>
          <a:prstGeom prst="straightConnector1">
            <a:avLst/>
          </a:prstGeom>
          <a:noFill/>
          <a:ln w="19050" cap="flat" cmpd="sng">
            <a:solidFill>
              <a:schemeClr val="dk2"/>
            </a:solidFill>
            <a:prstDash val="solid"/>
            <a:round/>
            <a:headEnd type="none" w="lg" len="lg"/>
            <a:tailEnd type="none" w="lg" len="lg"/>
          </a:ln>
        </p:spPr>
      </p:cxnSp>
      <p:cxnSp>
        <p:nvCxnSpPr>
          <p:cNvPr id="91" name="Shape 91"/>
          <p:cNvCxnSpPr/>
          <p:nvPr/>
        </p:nvCxnSpPr>
        <p:spPr>
          <a:xfrm flipH="1">
            <a:off x="5305200" y="4849175"/>
            <a:ext cx="3622199" cy="23399"/>
          </a:xfrm>
          <a:prstGeom prst="straightConnector1">
            <a:avLst/>
          </a:prstGeom>
          <a:noFill/>
          <a:ln w="19050" cap="flat" cmpd="sng">
            <a:solidFill>
              <a:schemeClr val="dk2"/>
            </a:solidFill>
            <a:prstDash val="solid"/>
            <a:round/>
            <a:headEnd type="none" w="lg" len="lg"/>
            <a:tailEnd type="none" w="lg" len="lg"/>
          </a:ln>
        </p:spPr>
      </p:cxnSp>
      <p:sp>
        <p:nvSpPr>
          <p:cNvPr id="92" name="Shape 92"/>
          <p:cNvSpPr txBox="1">
            <a:spLocks noGrp="1"/>
          </p:cNvSpPr>
          <p:nvPr>
            <p:ph type="body" idx="1"/>
          </p:nvPr>
        </p:nvSpPr>
        <p:spPr>
          <a:xfrm>
            <a:off x="176975" y="1200150"/>
            <a:ext cx="5002800" cy="3725699"/>
          </a:xfrm>
          <a:prstGeom prst="rect">
            <a:avLst/>
          </a:prstGeom>
        </p:spPr>
        <p:txBody>
          <a:bodyPr lIns="91425" tIns="91425" rIns="91425" bIns="91425" anchor="t" anchorCtr="0">
            <a:noAutofit/>
          </a:bodyPr>
          <a:lstStyle/>
          <a:p>
            <a:pPr lvl="0" rtl="0">
              <a:lnSpc>
                <a:spcPct val="200000"/>
              </a:lnSpc>
              <a:spcBef>
                <a:spcPts val="0"/>
              </a:spcBef>
              <a:buNone/>
            </a:pPr>
            <a:endParaRPr/>
          </a:p>
          <a:p>
            <a:pPr marL="457200" lvl="0" indent="-368300" rtl="0">
              <a:lnSpc>
                <a:spcPct val="200000"/>
              </a:lnSpc>
              <a:spcBef>
                <a:spcPts val="0"/>
              </a:spcBef>
              <a:buClr>
                <a:schemeClr val="dk1"/>
              </a:buClr>
              <a:buSzPct val="100000"/>
              <a:buFont typeface="Georgia"/>
              <a:buChar char="-"/>
            </a:pPr>
            <a:r>
              <a:rPr lang="en" sz="2200"/>
              <a:t>Assume a Basis with 2 vectors</a:t>
            </a:r>
          </a:p>
          <a:p>
            <a:pPr marL="457200" lvl="0" indent="-368300" rtl="0">
              <a:lnSpc>
                <a:spcPct val="200000"/>
              </a:lnSpc>
              <a:spcBef>
                <a:spcPts val="0"/>
              </a:spcBef>
              <a:buClr>
                <a:schemeClr val="dk1"/>
              </a:buClr>
              <a:buSzPct val="100000"/>
              <a:buFont typeface="Georgia"/>
              <a:buChar char="-"/>
            </a:pPr>
            <a:r>
              <a:rPr lang="en" sz="2200"/>
              <a:t>Same lattice have different Basis</a:t>
            </a:r>
          </a:p>
          <a:p>
            <a:pPr lvl="0" rtl="0">
              <a:spcBef>
                <a:spcPts val="0"/>
              </a:spcBef>
              <a:buClr>
                <a:schemeClr val="dk1"/>
              </a:buClr>
              <a:buFont typeface="Arial"/>
              <a:buNone/>
            </a:pPr>
            <a:endParaRPr sz="2200"/>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5</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Work Goals</a:t>
            </a:r>
          </a:p>
        </p:txBody>
      </p:sp>
      <p:sp>
        <p:nvSpPr>
          <p:cNvPr id="98" name="Shape 9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55600" rtl="0">
              <a:spcBef>
                <a:spcPts val="0"/>
              </a:spcBef>
              <a:buClr>
                <a:schemeClr val="dk1"/>
              </a:buClr>
              <a:buSzPct val="100000"/>
              <a:buFont typeface="Arial"/>
              <a:buAutoNum type="arabicPeriod"/>
            </a:pPr>
            <a:r>
              <a:rPr lang="en" sz="2000">
                <a:latin typeface="Arial"/>
                <a:ea typeface="Arial"/>
                <a:cs typeface="Arial"/>
                <a:sym typeface="Arial"/>
              </a:rPr>
              <a:t>To understand the pb and propose a more efficient implementation of enumeration-based algorithms </a:t>
            </a:r>
          </a:p>
          <a:p>
            <a:pPr marL="914400" lvl="1" indent="-355600" rtl="0">
              <a:spcBef>
                <a:spcPts val="360"/>
              </a:spcBef>
              <a:buClr>
                <a:schemeClr val="dk1"/>
              </a:buClr>
              <a:buSzPct val="100000"/>
              <a:buFont typeface="Arial"/>
              <a:buAutoNum type="alphaLcPeriod"/>
            </a:pPr>
            <a:r>
              <a:rPr lang="en" sz="2000">
                <a:latin typeface="Arial"/>
                <a:ea typeface="Arial"/>
                <a:cs typeface="Arial"/>
                <a:sym typeface="Arial"/>
              </a:rPr>
              <a:t>Vectorization: feasibility &amp; impact on performance</a:t>
            </a:r>
          </a:p>
          <a:p>
            <a:pPr marL="914400" lvl="1" indent="-355600" rtl="0">
              <a:spcBef>
                <a:spcPts val="360"/>
              </a:spcBef>
              <a:buClr>
                <a:schemeClr val="dk1"/>
              </a:buClr>
              <a:buSzPct val="100000"/>
              <a:buFont typeface="Arial"/>
              <a:buAutoNum type="alphaLcPeriod"/>
            </a:pPr>
            <a:r>
              <a:rPr lang="en" sz="2000">
                <a:latin typeface="Arial"/>
                <a:ea typeface="Arial"/>
                <a:cs typeface="Arial"/>
                <a:sym typeface="Arial"/>
              </a:rPr>
              <a:t>Data organization issues: cache data locality, L1-L3 miss rate, </a:t>
            </a:r>
          </a:p>
          <a:p>
            <a:pPr marL="914400" lvl="1" indent="-355600" rtl="0">
              <a:spcBef>
                <a:spcPts val="360"/>
              </a:spcBef>
              <a:buClr>
                <a:schemeClr val="dk1"/>
              </a:buClr>
              <a:buSzPct val="100000"/>
              <a:buFont typeface="Arial"/>
              <a:buAutoNum type="alphaLcPeriod"/>
            </a:pPr>
            <a:r>
              <a:rPr lang="en" sz="2000">
                <a:latin typeface="Arial"/>
                <a:ea typeface="Arial"/>
                <a:cs typeface="Arial"/>
                <a:sym typeface="Arial"/>
              </a:rPr>
              <a:t>Scalability evaluation and probable balance threads</a:t>
            </a:r>
          </a:p>
          <a:p>
            <a:pPr marL="457200" lvl="0" indent="0" rtl="0">
              <a:spcBef>
                <a:spcPts val="0"/>
              </a:spcBef>
              <a:buClr>
                <a:schemeClr val="dk1"/>
              </a:buClr>
              <a:buFont typeface="Arial"/>
              <a:buNone/>
            </a:pPr>
            <a:endParaRPr sz="2000">
              <a:latin typeface="Arial"/>
              <a:ea typeface="Arial"/>
              <a:cs typeface="Arial"/>
              <a:sym typeface="Arial"/>
            </a:endParaRPr>
          </a:p>
          <a:p>
            <a:pPr marL="457200" lvl="0" indent="-355600" rtl="0">
              <a:spcBef>
                <a:spcPts val="0"/>
              </a:spcBef>
              <a:buClr>
                <a:schemeClr val="dk1"/>
              </a:buClr>
              <a:buSzPct val="100000"/>
              <a:buFont typeface="Arial"/>
              <a:buAutoNum type="arabicPeriod"/>
            </a:pPr>
            <a:r>
              <a:rPr lang="en" sz="2000">
                <a:latin typeface="Arial"/>
                <a:ea typeface="Arial"/>
                <a:cs typeface="Arial"/>
                <a:sym typeface="Arial"/>
              </a:rPr>
              <a:t>To implement a balanced version of the CPU+GPU enumeration algorithm</a:t>
            </a:r>
          </a:p>
          <a:p>
            <a:pPr marL="914400" lvl="1" indent="-355600" rtl="0">
              <a:spcBef>
                <a:spcPts val="360"/>
              </a:spcBef>
              <a:buClr>
                <a:schemeClr val="dk1"/>
              </a:buClr>
              <a:buSzPct val="100000"/>
              <a:buFont typeface="Arial"/>
              <a:buAutoNum type="alphaLcPeriod"/>
            </a:pPr>
            <a:r>
              <a:rPr lang="en" sz="2000">
                <a:latin typeface="Arial"/>
                <a:ea typeface="Arial"/>
                <a:cs typeface="Arial"/>
                <a:sym typeface="Arial"/>
              </a:rPr>
              <a:t>GPU code: solve thread divergences and improve mem usage</a:t>
            </a:r>
          </a:p>
          <a:p>
            <a:pPr>
              <a:spcBef>
                <a:spcPts val="0"/>
              </a:spcBef>
              <a:buNone/>
            </a:pPr>
            <a:endParaRPr/>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6</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344186"/>
            <a:ext cx="8229600" cy="3073933"/>
          </a:xfrm>
          <a:prstGeom prst="rect">
            <a:avLst/>
          </a:prstGeom>
          <a:noFill/>
          <a:ln>
            <a:noFill/>
          </a:ln>
        </p:spPr>
        <p:txBody>
          <a:bodyPr lIns="91425" tIns="91425" rIns="91425" bIns="91425" anchor="ctr" anchorCtr="0">
            <a:noAutofit/>
          </a:bodyPr>
          <a:lstStyle/>
          <a:p>
            <a:pPr marL="1371600" indent="457200" rtl="0">
              <a:spcBef>
                <a:spcPts val="0"/>
              </a:spcBef>
              <a:buNone/>
            </a:pPr>
            <a:r>
              <a:rPr lang="pt-PT" sz="6600" dirty="0">
                <a:solidFill>
                  <a:schemeClr val="bg1"/>
                </a:solidFill>
                <a:latin typeface="Georgia"/>
                <a:cs typeface="Georgia"/>
              </a:rPr>
              <a:t/>
            </a:r>
            <a:br>
              <a:rPr lang="pt-PT" sz="6600" dirty="0">
                <a:solidFill>
                  <a:schemeClr val="bg1"/>
                </a:solidFill>
                <a:latin typeface="Georgia"/>
                <a:cs typeface="Georgia"/>
              </a:rPr>
            </a:br>
            <a:r>
              <a:rPr lang="en" sz="6600" dirty="0" smtClean="0">
                <a:solidFill>
                  <a:schemeClr val="bg1"/>
                </a:solidFill>
                <a:latin typeface="Georgia"/>
                <a:cs typeface="Georgia"/>
              </a:rPr>
              <a:t>Enumeration</a:t>
            </a:r>
            <a:endParaRPr lang="en" sz="6600" dirty="0">
              <a:solidFill>
                <a:schemeClr val="bg1"/>
              </a:solidFill>
              <a:latin typeface="Georgia"/>
              <a:cs typeface="Georgia"/>
            </a:endParaRPr>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7</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a:t>Base Algorithm</a:t>
            </a:r>
          </a:p>
        </p:txBody>
      </p:sp>
      <p:pic>
        <p:nvPicPr>
          <p:cNvPr id="109" name="Shape 109"/>
          <p:cNvPicPr preferRelativeResize="0"/>
          <p:nvPr/>
        </p:nvPicPr>
        <p:blipFill>
          <a:blip r:embed="rId3">
            <a:alphaModFix/>
          </a:blip>
          <a:stretch>
            <a:fillRect/>
          </a:stretch>
        </p:blipFill>
        <p:spPr>
          <a:xfrm>
            <a:off x="510775" y="1167200"/>
            <a:ext cx="8056666" cy="3976300"/>
          </a:xfrm>
          <a:prstGeom prst="rect">
            <a:avLst/>
          </a:prstGeom>
          <a:noFill/>
          <a:ln>
            <a:noFill/>
          </a:ln>
        </p:spPr>
      </p:pic>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8</a:t>
            </a:fld>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112</TotalTime>
  <Words>1801</Words>
  <Application>Microsoft Macintosh PowerPoint</Application>
  <PresentationFormat>On-screen Show (16:9)</PresentationFormat>
  <Paragraphs>265</Paragraphs>
  <Slides>41</Slides>
  <Notes>41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paper-plane</vt:lpstr>
      <vt:lpstr>Exploring parallel enumeration algorithms to improve efficiency to solve the SVP</vt:lpstr>
      <vt:lpstr>Agenda</vt:lpstr>
      <vt:lpstr>Lattice-Based Cryptography</vt:lpstr>
      <vt:lpstr>Lattice-Based Cryptography</vt:lpstr>
      <vt:lpstr>Lattice-Based Cryptography</vt:lpstr>
      <vt:lpstr>Lattice-Based Cryptography</vt:lpstr>
      <vt:lpstr>Work Goals</vt:lpstr>
      <vt:lpstr> Enumeration</vt:lpstr>
      <vt:lpstr>Base Algorithm</vt:lpstr>
      <vt:lpstr>Enumeration (Serial)</vt:lpstr>
      <vt:lpstr>Enumeration (Serial)</vt:lpstr>
      <vt:lpstr>Improvements - (1)</vt:lpstr>
      <vt:lpstr>Improvements - (2)</vt:lpstr>
      <vt:lpstr>Improvements - (3)</vt:lpstr>
      <vt:lpstr>Improvements results</vt:lpstr>
      <vt:lpstr>Data Misses</vt:lpstr>
      <vt:lpstr>Parallelization of the Enumeration algorithm</vt:lpstr>
      <vt:lpstr>Parallelization of the Enumeration algorithm</vt:lpstr>
      <vt:lpstr>Parallelization of the Enumeration algorithm</vt:lpstr>
      <vt:lpstr>Parallelization of the Enumeration algorithm - Thread behaviour</vt:lpstr>
      <vt:lpstr>Parallelization of the Enumeration algorithm - First attempt</vt:lpstr>
      <vt:lpstr>Parallelization of the Enumeration algorithm - First attempt</vt:lpstr>
      <vt:lpstr>Parallelization of the Enumeration algorithm - First attempt</vt:lpstr>
      <vt:lpstr>Parallelization of the Enumeration algorithm - Second attempt</vt:lpstr>
      <vt:lpstr>Parallelization of the Enumeration algorithm - Types</vt:lpstr>
      <vt:lpstr>Parallelization of the Enumeration algorithm - Types</vt:lpstr>
      <vt:lpstr>Parallelization of the Enumeration algorithm - Still not there</vt:lpstr>
      <vt:lpstr>Parallelization of the Enumeration algorithm - How this vector works</vt:lpstr>
      <vt:lpstr>Parallelization of the Enumeration algorithm - How this vector works</vt:lpstr>
      <vt:lpstr>Parallelization of the Enumeration algorithm - Special type</vt:lpstr>
      <vt:lpstr>Parallelization of the Enumeration algorithm - Final algorithm</vt:lpstr>
      <vt:lpstr>Parallelization of the Enumeration algorithm - Times and Speedups</vt:lpstr>
      <vt:lpstr>Parallelization of the Enumeration algorithm - Times and Speedups</vt:lpstr>
      <vt:lpstr>Parallelization of the Enumeration algorithm - Times and Speedups</vt:lpstr>
      <vt:lpstr>Parallelization of the Enumeration algorithm - Times and Speedups</vt:lpstr>
      <vt:lpstr>Parallelization of the Enumeration algorithm - Times and Speedups</vt:lpstr>
      <vt:lpstr>Parallelization of the Enumeration algorithm - Times and Speedups</vt:lpstr>
      <vt:lpstr>Parallelization of the Enumeration algorithm - Times and Speedups</vt:lpstr>
      <vt:lpstr>Conclusion</vt:lpstr>
      <vt:lpstr>Contributions</vt:lpstr>
      <vt:lpstr>Exploring parallel enumeration algorithms to improve efficiency to solve the SVP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parallel enumeration algorithms to improve efficiency to solve the SVP</dc:title>
  <cp:lastModifiedBy>Hélder Gonçalves</cp:lastModifiedBy>
  <cp:revision>5</cp:revision>
  <dcterms:modified xsi:type="dcterms:W3CDTF">2015-07-02T16:49:41Z</dcterms:modified>
</cp:coreProperties>
</file>