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61" r:id="rId11"/>
    <p:sldId id="272" r:id="rId12"/>
    <p:sldId id="273" r:id="rId13"/>
    <p:sldId id="264" r:id="rId14"/>
    <p:sldId id="266" r:id="rId15"/>
    <p:sldId id="262" r:id="rId16"/>
    <p:sldId id="263" r:id="rId17"/>
    <p:sldId id="271" r:id="rId18"/>
    <p:sldId id="265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271184"/>
            <a:ext cx="8915399" cy="2262781"/>
          </a:xfrm>
        </p:spPr>
        <p:txBody>
          <a:bodyPr/>
          <a:lstStyle/>
          <a:p>
            <a:r>
              <a:rPr lang="pt-BR" dirty="0" smtClean="0"/>
              <a:t>Monitoramento de vitrine via visão computacional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Danilo</a:t>
            </a:r>
            <a:r>
              <a:rPr lang="en-US" dirty="0" smtClean="0"/>
              <a:t> A. </a:t>
            </a:r>
            <a:r>
              <a:rPr lang="en-US" dirty="0" err="1" smtClean="0"/>
              <a:t>Mative</a:t>
            </a:r>
            <a:endParaRPr lang="en-US" dirty="0" smtClean="0"/>
          </a:p>
          <a:p>
            <a:r>
              <a:rPr lang="en-US" dirty="0" smtClean="0"/>
              <a:t>Helder R. Junior											        2° </a:t>
            </a:r>
            <a:r>
              <a:rPr lang="en-US" dirty="0" err="1" smtClean="0"/>
              <a:t>semestre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João L. Sisanoski									  </a:t>
            </a:r>
            <a:r>
              <a:rPr lang="en-US" dirty="0" err="1" smtClean="0"/>
              <a:t>Engenharia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7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Conceitos</a:t>
            </a:r>
            <a:r>
              <a:rPr lang="en-US" dirty="0" smtClean="0"/>
              <a:t> e </a:t>
            </a:r>
            <a:r>
              <a:rPr lang="en-US" dirty="0" err="1" smtClean="0"/>
              <a:t>ferramentas</a:t>
            </a:r>
            <a:endParaRPr lang="pt-BR" dirty="0"/>
          </a:p>
        </p:txBody>
      </p:sp>
      <p:sp>
        <p:nvSpPr>
          <p:cNvPr id="5" name="AutoShape 4" descr="http://upload.wikimedia.org/wikipedia/commons/thumb/3/32/OpenCV_Logo_with_text_svg_version.svg/2000px-OpenCV_Logo_with_text_svg_version.svg.png"/>
          <p:cNvSpPr>
            <a:spLocks noChangeAspect="1" noChangeArrowheads="1"/>
          </p:cNvSpPr>
          <p:nvPr/>
        </p:nvSpPr>
        <p:spPr bwMode="auto">
          <a:xfrm>
            <a:off x="155575" y="-1790700"/>
            <a:ext cx="30384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1" y="2067269"/>
            <a:ext cx="6784762" cy="450508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50574" y="1514772"/>
            <a:ext cx="39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Visão computacional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61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e ferramentas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94575"/>
            <a:ext cx="1439518" cy="1773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8" y="2168412"/>
            <a:ext cx="2138718" cy="1425812"/>
          </a:xfrm>
          <a:prstGeom prst="rect">
            <a:avLst/>
          </a:prstGeom>
        </p:spPr>
      </p:pic>
      <p:pic>
        <p:nvPicPr>
          <p:cNvPr id="6" name="Picture 8" descr="http://www.adamsilva.com.br/wp-content/uploads/2013/08/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932" y="2309817"/>
            <a:ext cx="13144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4" y="4318630"/>
            <a:ext cx="2010359" cy="20103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2" y="4827734"/>
            <a:ext cx="2550110" cy="9921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57" y="4821811"/>
            <a:ext cx="3202746" cy="9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00" y="1648358"/>
            <a:ext cx="2212528" cy="16593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175" y="4119323"/>
            <a:ext cx="2152187" cy="21521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00" y="4219231"/>
            <a:ext cx="1952375" cy="19523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08" y="1943831"/>
            <a:ext cx="1363923" cy="13639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2" y="4400727"/>
            <a:ext cx="1938266" cy="158937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80" y="1451638"/>
            <a:ext cx="3081740" cy="20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390528" y="4249882"/>
            <a:ext cx="1333144" cy="86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3262177" y="2585578"/>
            <a:ext cx="1500850" cy="2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/>
          <p:cNvGrpSpPr/>
          <p:nvPr/>
        </p:nvGrpSpPr>
        <p:grpSpPr>
          <a:xfrm>
            <a:off x="1068667" y="2901679"/>
            <a:ext cx="2472152" cy="874142"/>
            <a:chOff x="896304" y="3028322"/>
            <a:chExt cx="2472152" cy="87414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510" y="3376731"/>
              <a:ext cx="525733" cy="525733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96304" y="3028322"/>
              <a:ext cx="2472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 smtClean="0"/>
                <a:t>Obtenção de imagens</a:t>
              </a:r>
              <a:endParaRPr lang="pt-BR" sz="1000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4763027" y="1398719"/>
            <a:ext cx="2581155" cy="1671816"/>
            <a:chOff x="2982464" y="2639658"/>
            <a:chExt cx="2581155" cy="1671816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724" y="3341560"/>
              <a:ext cx="969914" cy="969914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2982464" y="2639658"/>
              <a:ext cx="2581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 smtClean="0"/>
                <a:t>Aplicação do algoritmo</a:t>
              </a:r>
            </a:p>
            <a:p>
              <a:pPr algn="ctr"/>
              <a:r>
                <a:rPr lang="pt-BR" sz="1600" dirty="0" smtClean="0"/>
                <a:t> de detecção</a:t>
              </a:r>
              <a:endParaRPr lang="pt-BR" sz="1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8225135" y="2606202"/>
            <a:ext cx="3153427" cy="1212458"/>
            <a:chOff x="5077446" y="2907665"/>
            <a:chExt cx="3153427" cy="121245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669" y="3532474"/>
              <a:ext cx="596978" cy="587649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5077446" y="2907665"/>
              <a:ext cx="315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 smtClean="0"/>
                <a:t>Obtenção e armazenamento</a:t>
              </a:r>
            </a:p>
            <a:p>
              <a:pPr algn="ctr"/>
              <a:r>
                <a:rPr lang="pt-BR" sz="1600" dirty="0" smtClean="0"/>
                <a:t>dos dados</a:t>
              </a:r>
              <a:endParaRPr lang="pt-BR" sz="1000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6275542" y="5199642"/>
            <a:ext cx="2654894" cy="1256318"/>
            <a:chOff x="6402206" y="5369703"/>
            <a:chExt cx="2654894" cy="1256318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823" y="5369703"/>
              <a:ext cx="884186" cy="884186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6402206" y="6287467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 smtClean="0"/>
                <a:t>Geração das estatísticas</a:t>
              </a:r>
              <a:endParaRPr lang="pt-BR" sz="1000" dirty="0"/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H="1">
            <a:off x="4957765" y="5786342"/>
            <a:ext cx="149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185948" y="2820208"/>
            <a:ext cx="1039187" cy="25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49"/>
          <p:cNvGrpSpPr/>
          <p:nvPr/>
        </p:nvGrpSpPr>
        <p:grpSpPr>
          <a:xfrm>
            <a:off x="2044585" y="5032037"/>
            <a:ext cx="2404826" cy="1508610"/>
            <a:chOff x="6414428" y="4752049"/>
            <a:chExt cx="2404826" cy="1508610"/>
          </a:xfrm>
        </p:grpSpPr>
        <p:grpSp>
          <p:nvGrpSpPr>
            <p:cNvPr id="43" name="Grupo 42"/>
            <p:cNvGrpSpPr/>
            <p:nvPr/>
          </p:nvGrpSpPr>
          <p:grpSpPr>
            <a:xfrm>
              <a:off x="7191808" y="4752049"/>
              <a:ext cx="850056" cy="720555"/>
              <a:chOff x="1556741" y="4868302"/>
              <a:chExt cx="850056" cy="720555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741" y="4868302"/>
                <a:ext cx="850056" cy="720555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3685" y="4954884"/>
                <a:ext cx="181472" cy="181472"/>
              </a:xfrm>
              <a:prstGeom prst="rect">
                <a:avLst/>
              </a:prstGeom>
            </p:spPr>
          </p:pic>
        </p:grpSp>
        <p:sp>
          <p:nvSpPr>
            <p:cNvPr id="45" name="CaixaDeTexto 44"/>
            <p:cNvSpPr txBox="1"/>
            <p:nvPr/>
          </p:nvSpPr>
          <p:spPr>
            <a:xfrm>
              <a:off x="6414428" y="5675884"/>
              <a:ext cx="2404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 smtClean="0"/>
                <a:t>Acesso dos gráficos e </a:t>
              </a:r>
            </a:p>
            <a:p>
              <a:pPr algn="ctr"/>
              <a:r>
                <a:rPr lang="pt-BR" sz="1600" dirty="0" smtClean="0"/>
                <a:t>dados pelo browser</a:t>
              </a:r>
              <a:endParaRPr lang="pt-B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4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622738"/>
            <a:ext cx="7838962" cy="2588653"/>
          </a:xfrm>
        </p:spPr>
        <p:txBody>
          <a:bodyPr/>
          <a:lstStyle/>
          <a:p>
            <a:r>
              <a:rPr lang="pt-BR" dirty="0" smtClean="0"/>
              <a:t>Detecção de pele humana.</a:t>
            </a:r>
          </a:p>
          <a:p>
            <a:r>
              <a:rPr lang="pt-BR" dirty="0" smtClean="0"/>
              <a:t>Contagem </a:t>
            </a:r>
            <a:r>
              <a:rPr lang="pt-BR" dirty="0"/>
              <a:t>do número total de pessoas.</a:t>
            </a:r>
          </a:p>
          <a:p>
            <a:r>
              <a:rPr lang="pt-BR" dirty="0"/>
              <a:t>Verificação de pessoas atraídas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92" y="3115951"/>
            <a:ext cx="5002543" cy="33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 smtClean="0"/>
              <a:t> 	Gender Classification</a:t>
            </a:r>
          </a:p>
          <a:p>
            <a:pPr lvl="1"/>
            <a:r>
              <a:rPr lang="en-US" sz="1800" dirty="0" err="1" smtClean="0"/>
              <a:t>Leitura</a:t>
            </a:r>
            <a:r>
              <a:rPr lang="en-US" sz="1800" dirty="0" smtClean="0"/>
              <a:t> de um </a:t>
            </a:r>
            <a:r>
              <a:rPr lang="en-US" sz="1800" dirty="0" err="1" smtClean="0"/>
              <a:t>banco</a:t>
            </a:r>
            <a:r>
              <a:rPr lang="en-US" sz="1800" dirty="0" smtClean="0"/>
              <a:t> de dados de </a:t>
            </a:r>
            <a:r>
              <a:rPr lang="en-US" sz="1800" dirty="0" err="1" smtClean="0"/>
              <a:t>imagens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Soma de </a:t>
            </a:r>
            <a:r>
              <a:rPr lang="en-US" sz="1800" dirty="0" err="1" smtClean="0"/>
              <a:t>diversos</a:t>
            </a:r>
            <a:r>
              <a:rPr lang="en-US" sz="1800" dirty="0" smtClean="0"/>
              <a:t> </a:t>
            </a:r>
            <a:r>
              <a:rPr lang="en-US" sz="1800" dirty="0" err="1" smtClean="0"/>
              <a:t>rostos</a:t>
            </a:r>
            <a:r>
              <a:rPr lang="en-US" sz="1800" dirty="0" smtClean="0"/>
              <a:t> e logo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seguida</a:t>
            </a:r>
            <a:r>
              <a:rPr lang="en-US" sz="1800" dirty="0" smtClean="0"/>
              <a:t> a media.</a:t>
            </a:r>
          </a:p>
          <a:p>
            <a:pPr lvl="2"/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23" y="3429000"/>
            <a:ext cx="1333500" cy="1333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05" y="3429000"/>
            <a:ext cx="1333500" cy="133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78" y="3429000"/>
            <a:ext cx="1333500" cy="13335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881569" y="5000075"/>
            <a:ext cx="197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Rosto de cerca de 35 homens (média)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75163" y="5000075"/>
            <a:ext cx="197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Rosto de cerca de 35 mulheres (média)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75724" y="5138574"/>
            <a:ext cx="197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Utilizado para comparações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5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0" y="1357953"/>
            <a:ext cx="5370490" cy="50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- Web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674803" y="4988790"/>
            <a:ext cx="3193576" cy="1335501"/>
            <a:chOff x="511180" y="4321040"/>
            <a:chExt cx="3193576" cy="1335501"/>
          </a:xfrm>
        </p:grpSpPr>
        <p:sp>
          <p:nvSpPr>
            <p:cNvPr id="4" name="CaixaDeTexto 3"/>
            <p:cNvSpPr txBox="1"/>
            <p:nvPr/>
          </p:nvSpPr>
          <p:spPr>
            <a:xfrm>
              <a:off x="511180" y="5287209"/>
              <a:ext cx="319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Programa C++</a:t>
              </a:r>
              <a:endParaRPr lang="pt-BR" dirty="0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011" y="4321040"/>
              <a:ext cx="969914" cy="969914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674803" y="2735412"/>
            <a:ext cx="3193576" cy="1150472"/>
            <a:chOff x="711295" y="1500144"/>
            <a:chExt cx="3193576" cy="1150472"/>
          </a:xfrm>
        </p:grpSpPr>
        <p:sp>
          <p:nvSpPr>
            <p:cNvPr id="6" name="CaixaDeTexto 5"/>
            <p:cNvSpPr txBox="1"/>
            <p:nvPr/>
          </p:nvSpPr>
          <p:spPr>
            <a:xfrm>
              <a:off x="711295" y="2281284"/>
              <a:ext cx="319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Banco de Dados MySQL</a:t>
              </a:r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594" y="1500144"/>
              <a:ext cx="596978" cy="587649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4783680" y="1458812"/>
            <a:ext cx="1496706" cy="1091681"/>
            <a:chOff x="3609221" y="1450791"/>
            <a:chExt cx="1496706" cy="1091681"/>
          </a:xfrm>
        </p:grpSpPr>
        <p:sp>
          <p:nvSpPr>
            <p:cNvPr id="5" name="CaixaDeTexto 4"/>
            <p:cNvSpPr txBox="1"/>
            <p:nvPr/>
          </p:nvSpPr>
          <p:spPr>
            <a:xfrm>
              <a:off x="3609221" y="2173140"/>
              <a:ext cx="14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Servidor FTP</a:t>
              </a:r>
              <a:endParaRPr lang="pt-BR" dirty="0"/>
            </a:p>
          </p:txBody>
        </p:sp>
        <p:pic>
          <p:nvPicPr>
            <p:cNvPr id="2050" name="Picture 2" descr="Host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884" y="1450791"/>
              <a:ext cx="697380" cy="69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AutoShape 4" descr="Documents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7747532" y="1439826"/>
            <a:ext cx="839338" cy="1270950"/>
            <a:chOff x="8088300" y="1481262"/>
            <a:chExt cx="839338" cy="1270950"/>
          </a:xfrm>
        </p:grpSpPr>
        <p:sp>
          <p:nvSpPr>
            <p:cNvPr id="7" name="CaixaDeTexto 6"/>
            <p:cNvSpPr txBox="1"/>
            <p:nvPr/>
          </p:nvSpPr>
          <p:spPr>
            <a:xfrm>
              <a:off x="8088300" y="2382880"/>
              <a:ext cx="83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JSON</a:t>
              </a:r>
              <a:endParaRPr lang="pt-BR" dirty="0"/>
            </a:p>
          </p:txBody>
        </p:sp>
        <p:pic>
          <p:nvPicPr>
            <p:cNvPr id="2054" name="Picture 6" descr="Documents symbo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986" y="1481262"/>
              <a:ext cx="801965" cy="80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06" y="3110703"/>
            <a:ext cx="1513021" cy="1240677"/>
          </a:xfrm>
          <a:prstGeom prst="rect">
            <a:avLst/>
          </a:prstGeom>
        </p:spPr>
      </p:pic>
      <p:pic>
        <p:nvPicPr>
          <p:cNvPr id="2056" name="Picture 8" descr="http://t0.gstatic.com/images?q=tbn:ANd9GcRjoFM2_MZVERoENvR90z4gCHjT2-AkFSemu4pQuTdEy0VDp5v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06" y="5156761"/>
            <a:ext cx="1373660" cy="13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de seta reta 23"/>
          <p:cNvCxnSpPr>
            <a:endCxn id="6" idx="2"/>
          </p:cNvCxnSpPr>
          <p:nvPr/>
        </p:nvCxnSpPr>
        <p:spPr>
          <a:xfrm flipH="1" flipV="1">
            <a:off x="2271591" y="3885884"/>
            <a:ext cx="363" cy="922693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004058" y="1951591"/>
            <a:ext cx="1728642" cy="776607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331368" y="1840808"/>
            <a:ext cx="141200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8609715" y="1914897"/>
            <a:ext cx="1157740" cy="111182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9767455" y="4435365"/>
            <a:ext cx="1" cy="63741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 flipV="1">
            <a:off x="10238509" y="4347230"/>
            <a:ext cx="13855" cy="64156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produto é economicamente viável.</a:t>
            </a:r>
          </a:p>
          <a:p>
            <a:r>
              <a:rPr lang="pt-BR" dirty="0" smtClean="0"/>
              <a:t>Há muitas dificuldades em encontrar informações concisas na internet.</a:t>
            </a:r>
          </a:p>
          <a:p>
            <a:r>
              <a:rPr lang="pt-BR" dirty="0" smtClean="0"/>
              <a:t>Problemas com idealização do ambiente.</a:t>
            </a:r>
          </a:p>
        </p:txBody>
      </p:sp>
    </p:spTree>
    <p:extLst>
      <p:ext uri="{BB962C8B-B14F-4D97-AF65-F5344CB8AC3E}">
        <p14:creationId xmlns:p14="http://schemas.microsoft.com/office/powerpoint/2010/main" val="41378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Aumentar o banco de dados de imagens.</a:t>
            </a:r>
          </a:p>
          <a:p>
            <a:r>
              <a:rPr lang="pt-BR" dirty="0" smtClean="0"/>
              <a:t>Generalizar o algoritmo para qualquer ambiente.</a:t>
            </a:r>
          </a:p>
          <a:p>
            <a:r>
              <a:rPr lang="pt-BR" dirty="0" smtClean="0"/>
              <a:t>Otimizar a detecção de gênero.</a:t>
            </a:r>
          </a:p>
          <a:p>
            <a:r>
              <a:rPr lang="pt-BR" dirty="0" smtClean="0"/>
              <a:t>Implementar algoritmo “</a:t>
            </a:r>
            <a:r>
              <a:rPr lang="pt-BR" dirty="0" err="1" smtClean="0"/>
              <a:t>motion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0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Pesquisas </a:t>
            </a:r>
            <a:r>
              <a:rPr lang="pt-BR" dirty="0"/>
              <a:t>apontam </a:t>
            </a:r>
            <a:r>
              <a:rPr lang="pt-BR" dirty="0" smtClean="0"/>
              <a:t>aumento </a:t>
            </a:r>
            <a:r>
              <a:rPr lang="pt-BR" dirty="0"/>
              <a:t>de cerca de 17% </a:t>
            </a:r>
            <a:r>
              <a:rPr lang="pt-BR" dirty="0" smtClean="0"/>
              <a:t>de estabelecimentos nos </a:t>
            </a:r>
            <a:r>
              <a:rPr lang="pt-BR" dirty="0"/>
              <a:t>últimos 7 </a:t>
            </a:r>
            <a:r>
              <a:rPr lang="pt-BR" dirty="0" smtClean="0"/>
              <a:t>anos. </a:t>
            </a:r>
          </a:p>
          <a:p>
            <a:endParaRPr lang="pt-BR" dirty="0"/>
          </a:p>
          <a:p>
            <a:r>
              <a:rPr lang="pt-BR" dirty="0" smtClean="0"/>
              <a:t>A persuasão é uma das ferramentas utilizadas para otimizar o número de vendas.</a:t>
            </a:r>
          </a:p>
          <a:p>
            <a:endParaRPr lang="pt-BR" dirty="0" smtClean="0"/>
          </a:p>
          <a:p>
            <a:r>
              <a:rPr lang="pt-BR" dirty="0" smtClean="0"/>
              <a:t>Investimento na atratividade visual.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Criação de vitrines.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http://www.nielsen.com/br/pt.html</a:t>
            </a:r>
          </a:p>
          <a:p>
            <a:r>
              <a:rPr lang="pt-BR" dirty="0"/>
              <a:t>http://www.sm.com.br/Editorias/Ultimas-Noticias/Brasil-tem-cinco-lojas-para-cada-mil-habitantes-12020.html</a:t>
            </a:r>
          </a:p>
          <a:p>
            <a:r>
              <a:rPr lang="pt-BR" dirty="0"/>
              <a:t>http://economia.terra.com.br/como-montar-uma-vitrine-atraente-e-aumentar-as-vendas,3a4832c35076b310VgnCLD200000bbcceb0aRCRD.html</a:t>
            </a:r>
          </a:p>
          <a:p>
            <a:r>
              <a:rPr lang="pt-BR" dirty="0"/>
              <a:t>http://www.telegraph.co.uk/technology/news/7920057/Minority-Report-style-advertising-billboards-to-target-consumers.html</a:t>
            </a:r>
          </a:p>
          <a:p>
            <a:r>
              <a:rPr lang="pt-BR" dirty="0"/>
              <a:t>http://en.wikipedia.org/wiki/Technologies_in_Minority_Report#Personalized_advertising</a:t>
            </a:r>
          </a:p>
          <a:p>
            <a:r>
              <a:rPr lang="pt-BR" dirty="0"/>
              <a:t>http</a:t>
            </a:r>
            <a:r>
              <a:rPr lang="pt-BR"/>
              <a:t>://</a:t>
            </a:r>
            <a:r>
              <a:rPr lang="pt-BR" smtClean="0"/>
              <a:t>pervasiveadvertising.org/pdf/PervasiveAdvertising.pdf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1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err="1" smtClean="0"/>
              <a:t>Falta</a:t>
            </a:r>
            <a:r>
              <a:rPr lang="en-US" sz="2000" dirty="0" smtClean="0"/>
              <a:t> de </a:t>
            </a:r>
            <a:r>
              <a:rPr lang="en-US" sz="2000" dirty="0" err="1" smtClean="0"/>
              <a:t>atratividade</a:t>
            </a:r>
            <a:r>
              <a:rPr lang="en-US" sz="2000" dirty="0" smtClean="0"/>
              <a:t> </a:t>
            </a:r>
            <a:r>
              <a:rPr lang="en-US" sz="2000" dirty="0" err="1" smtClean="0"/>
              <a:t>nas</a:t>
            </a:r>
            <a:r>
              <a:rPr lang="en-US" sz="2000" dirty="0" smtClean="0"/>
              <a:t> vitrines.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Necessidade</a:t>
            </a:r>
            <a:r>
              <a:rPr lang="en-US" sz="2000" dirty="0" smtClean="0"/>
              <a:t> de feedback.</a:t>
            </a:r>
          </a:p>
          <a:p>
            <a:pPr lvl="0" fontAlgn="base">
              <a:lnSpc>
                <a:spcPct val="200000"/>
              </a:lnSpc>
            </a:pPr>
            <a:r>
              <a:rPr lang="pt-BR" sz="2000" dirty="0"/>
              <a:t>Verificação de eficiência da vitrine. </a:t>
            </a:r>
          </a:p>
          <a:p>
            <a:pPr lvl="0" fontAlgn="base">
              <a:lnSpc>
                <a:spcPct val="200000"/>
              </a:lnSpc>
            </a:pPr>
            <a:r>
              <a:rPr lang="pt-BR" sz="2000" dirty="0"/>
              <a:t>Verificação de eficiência do ponto. </a:t>
            </a:r>
          </a:p>
          <a:p>
            <a:pPr lvl="0" fontAlgn="base">
              <a:lnSpc>
                <a:spcPct val="200000"/>
              </a:lnSpc>
            </a:pPr>
            <a:r>
              <a:rPr lang="pt-BR" sz="2000" dirty="0" smtClean="0"/>
              <a:t>Falta de automação no </a:t>
            </a:r>
            <a:r>
              <a:rPr lang="pt-BR" sz="2000" dirty="0"/>
              <a:t>sistema de contagem do fluxo.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3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1026" name="Picture 2" descr="http://3.bp.blogspot.com/-z8Cby87mqas/T76V-_gOFCI/AAAAAAAAAKk/zQi0_fS3MlU/s1600/007-vitr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4" y="2018174"/>
            <a:ext cx="4987925" cy="37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_NVWntQPDH8I/S9wgmhgorAI/AAAAAAAAMU8/tL-ZDBRJ0A0/s1600/Mo%C3%A7a+Bon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83" y="2018173"/>
            <a:ext cx="4890229" cy="37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46593" y="1905000"/>
            <a:ext cx="9404349" cy="42957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/>
              <a:t>Ajudar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lojistas</a:t>
            </a:r>
            <a:r>
              <a:rPr lang="en-US" sz="2000" dirty="0" smtClean="0"/>
              <a:t> a </a:t>
            </a:r>
            <a:r>
              <a:rPr lang="en-US" sz="2000" dirty="0" err="1" smtClean="0"/>
              <a:t>otimizar</a:t>
            </a:r>
            <a:r>
              <a:rPr lang="en-US" sz="2000" dirty="0" smtClean="0"/>
              <a:t> </a:t>
            </a:r>
            <a:r>
              <a:rPr lang="en-US" sz="2000" dirty="0" smtClean="0"/>
              <a:t>as vitrines.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Proporcionar</a:t>
            </a:r>
            <a:r>
              <a:rPr lang="en-US" sz="2000" dirty="0" smtClean="0"/>
              <a:t> dados </a:t>
            </a:r>
            <a:r>
              <a:rPr lang="en-US" sz="2000" dirty="0" err="1" smtClean="0"/>
              <a:t>informativos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estabelecimento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Automatizar</a:t>
            </a:r>
            <a:r>
              <a:rPr lang="en-US" sz="2000" dirty="0" smtClean="0"/>
              <a:t> o </a:t>
            </a:r>
            <a:r>
              <a:rPr lang="en-US" sz="2000" dirty="0" err="1" smtClean="0"/>
              <a:t>processo</a:t>
            </a:r>
            <a:r>
              <a:rPr lang="en-US" sz="2000" dirty="0" smtClean="0"/>
              <a:t> de </a:t>
            </a:r>
            <a:r>
              <a:rPr lang="en-US" sz="2000" dirty="0" err="1" smtClean="0"/>
              <a:t>aquisição</a:t>
            </a:r>
            <a:r>
              <a:rPr lang="en-US" sz="2000" dirty="0" smtClean="0"/>
              <a:t> de dados.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Dados </a:t>
            </a:r>
            <a:r>
              <a:rPr lang="en-US" sz="2000" dirty="0" err="1" smtClean="0"/>
              <a:t>em</a:t>
            </a:r>
            <a:r>
              <a:rPr lang="en-US" sz="2000" dirty="0" smtClean="0"/>
              <a:t> tempo real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59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18851" y="1785937"/>
            <a:ext cx="4685761" cy="4471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/>
              <a:t>Proposta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Obtenção automática</a:t>
            </a: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Gráficos comparativos.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Contagem do fluxo e clientes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371725" y="1785937"/>
            <a:ext cx="4447126" cy="447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2000" dirty="0" smtClean="0"/>
              <a:t>Atualmente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Obtenção manual.</a:t>
            </a: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Intuição do </a:t>
            </a:r>
            <a:r>
              <a:rPr lang="pt-BR" sz="2000" dirty="0" smtClean="0"/>
              <a:t>vendedor.</a:t>
            </a: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Feedback implícito.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Contagem de clientes.</a:t>
            </a:r>
          </a:p>
          <a:p>
            <a:endParaRPr lang="pt-BR" sz="20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6818851" y="1785938"/>
            <a:ext cx="0" cy="4471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1725" y="1785938"/>
            <a:ext cx="9132887" cy="447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85900"/>
            <a:ext cx="8122700" cy="5214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Plataforma desktop com câmeras integradas.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Câmeras estrategicamente posicionadas.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Site para visualização dos dados.</a:t>
            </a:r>
          </a:p>
          <a:p>
            <a:pPr lvl="1"/>
            <a:r>
              <a:rPr lang="pt-BR" sz="1800" dirty="0" smtClean="0"/>
              <a:t>Total de pessoas</a:t>
            </a:r>
          </a:p>
          <a:p>
            <a:pPr lvl="1"/>
            <a:r>
              <a:rPr lang="pt-BR" sz="1800" dirty="0" smtClean="0"/>
              <a:t>Total de interessados.</a:t>
            </a:r>
          </a:p>
          <a:p>
            <a:pPr lvl="1"/>
            <a:r>
              <a:rPr lang="pt-BR" sz="1800" dirty="0" smtClean="0"/>
              <a:t>Homens e mulheres.</a:t>
            </a:r>
          </a:p>
          <a:p>
            <a:pPr lvl="1"/>
            <a:r>
              <a:rPr lang="pt-BR" sz="1800" dirty="0" smtClean="0"/>
              <a:t>Tempo de visualização.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Montagem de gráficos comparativos.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9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29" y="1264555"/>
            <a:ext cx="5937584" cy="47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7213" y="581247"/>
            <a:ext cx="8911687" cy="1280890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52" y="1564850"/>
            <a:ext cx="9202291" cy="386297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84868" y="5715967"/>
            <a:ext cx="2768957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de pessoas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478074" y="5726593"/>
            <a:ext cx="2768957" cy="3606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de interessados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1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348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Cacho</vt:lpstr>
      <vt:lpstr>Monitoramento de vitrine via visão computacional</vt:lpstr>
      <vt:lpstr>Introdução</vt:lpstr>
      <vt:lpstr>Problema</vt:lpstr>
      <vt:lpstr>Problema</vt:lpstr>
      <vt:lpstr>Proposta</vt:lpstr>
      <vt:lpstr>Comparações</vt:lpstr>
      <vt:lpstr>Produto</vt:lpstr>
      <vt:lpstr>Produto</vt:lpstr>
      <vt:lpstr>Produto</vt:lpstr>
      <vt:lpstr>Conceitos e ferramentas</vt:lpstr>
      <vt:lpstr>Conceitos e ferramentas</vt:lpstr>
      <vt:lpstr>Ferramentas</vt:lpstr>
      <vt:lpstr>Desenvolvimento </vt:lpstr>
      <vt:lpstr>Desenvolvimento</vt:lpstr>
      <vt:lpstr>Desenvolvimento</vt:lpstr>
      <vt:lpstr>Desenvolvimento</vt:lpstr>
      <vt:lpstr>Desenvolvimento - Web</vt:lpstr>
      <vt:lpstr>Conclusão</vt:lpstr>
      <vt:lpstr>Próximos passos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Helder Rodrigues</cp:lastModifiedBy>
  <cp:revision>40</cp:revision>
  <dcterms:created xsi:type="dcterms:W3CDTF">2014-11-14T00:43:34Z</dcterms:created>
  <dcterms:modified xsi:type="dcterms:W3CDTF">2014-11-25T11:19:30Z</dcterms:modified>
</cp:coreProperties>
</file>