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lvl1pPr>
      <a:defRPr sz="700">
        <a:latin typeface="Times Roman"/>
        <a:ea typeface="Times Roman"/>
        <a:cs typeface="Times Roman"/>
        <a:sym typeface="Times Roman"/>
      </a:defRPr>
    </a:lvl1pPr>
    <a:lvl2pPr indent="134937">
      <a:defRPr sz="700">
        <a:latin typeface="Times Roman"/>
        <a:ea typeface="Times Roman"/>
        <a:cs typeface="Times Roman"/>
        <a:sym typeface="Times Roman"/>
      </a:defRPr>
    </a:lvl2pPr>
    <a:lvl3pPr indent="269875">
      <a:defRPr sz="700">
        <a:latin typeface="Times Roman"/>
        <a:ea typeface="Times Roman"/>
        <a:cs typeface="Times Roman"/>
        <a:sym typeface="Times Roman"/>
      </a:defRPr>
    </a:lvl3pPr>
    <a:lvl4pPr indent="404812">
      <a:defRPr sz="700">
        <a:latin typeface="Times Roman"/>
        <a:ea typeface="Times Roman"/>
        <a:cs typeface="Times Roman"/>
        <a:sym typeface="Times Roman"/>
      </a:defRPr>
    </a:lvl4pPr>
    <a:lvl5pPr indent="541337">
      <a:defRPr sz="700">
        <a:latin typeface="Times Roman"/>
        <a:ea typeface="Times Roman"/>
        <a:cs typeface="Times Roman"/>
        <a:sym typeface="Times Roman"/>
      </a:defRPr>
    </a:lvl5pPr>
    <a:lvl6pPr>
      <a:defRPr sz="700">
        <a:latin typeface="Times Roman"/>
        <a:ea typeface="Times Roman"/>
        <a:cs typeface="Times Roman"/>
        <a:sym typeface="Times Roman"/>
      </a:defRPr>
    </a:lvl6pPr>
    <a:lvl7pPr>
      <a:defRPr sz="700">
        <a:latin typeface="Times Roman"/>
        <a:ea typeface="Times Roman"/>
        <a:cs typeface="Times Roman"/>
        <a:sym typeface="Times Roman"/>
      </a:defRPr>
    </a:lvl7pPr>
    <a:lvl8pPr>
      <a:defRPr sz="700">
        <a:latin typeface="Times Roman"/>
        <a:ea typeface="Times Roman"/>
        <a:cs typeface="Times Roman"/>
        <a:sym typeface="Times Roman"/>
      </a:defRPr>
    </a:lvl8pPr>
    <a:lvl9pPr>
      <a:defRPr sz="700">
        <a:latin typeface="Times Roman"/>
        <a:ea typeface="Times Roman"/>
        <a:cs typeface="Times Roman"/>
        <a:sym typeface="Times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Roman"/>
          <a:ea typeface="Times Roman"/>
          <a:cs typeface="Times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Roman"/>
          <a:ea typeface="Times Roman"/>
          <a:cs typeface="Times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15" d="100"/>
          <a:sy n="215" d="100"/>
        </p:scale>
        <p:origin x="-1224" y="8784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884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6880225" y="11663362"/>
            <a:ext cx="2000250" cy="432775"/>
          </a:xfrm>
          <a:prstGeom prst="rect">
            <a:avLst/>
          </a:prstGeom>
          <a:ln w="12700">
            <a:miter lim="400000"/>
          </a:ln>
        </p:spPr>
        <p:txBody>
          <a:bodyPr lIns="63986" tIns="63986" rIns="63986" bIns="63986">
            <a:spAutoFit/>
          </a:bodyPr>
          <a:lstStyle>
            <a:lvl1pPr algn="r" defTabSz="269875">
              <a:defRPr sz="20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xmlns:p14="http://schemas.microsoft.com/office/powerpoint/2010/main" spd="med"/>
  <p:txStyles>
    <p:titleStyle>
      <a:lvl1pPr algn="ctr" defTabSz="1279525">
        <a:defRPr sz="6200">
          <a:latin typeface="Times Roman"/>
          <a:ea typeface="Times Roman"/>
          <a:cs typeface="Times Roman"/>
          <a:sym typeface="Times Roman"/>
        </a:defRPr>
      </a:lvl1pPr>
      <a:lvl2pPr algn="ctr" defTabSz="1279525">
        <a:defRPr sz="6200">
          <a:latin typeface="Times Roman"/>
          <a:ea typeface="Times Roman"/>
          <a:cs typeface="Times Roman"/>
          <a:sym typeface="Times Roman"/>
        </a:defRPr>
      </a:lvl2pPr>
      <a:lvl3pPr algn="ctr" defTabSz="1279525">
        <a:defRPr sz="6200">
          <a:latin typeface="Times Roman"/>
          <a:ea typeface="Times Roman"/>
          <a:cs typeface="Times Roman"/>
          <a:sym typeface="Times Roman"/>
        </a:defRPr>
      </a:lvl3pPr>
      <a:lvl4pPr algn="ctr" defTabSz="1279525">
        <a:defRPr sz="6200">
          <a:latin typeface="Times Roman"/>
          <a:ea typeface="Times Roman"/>
          <a:cs typeface="Times Roman"/>
          <a:sym typeface="Times Roman"/>
        </a:defRPr>
      </a:lvl4pPr>
      <a:lvl5pPr algn="ctr" defTabSz="1279525">
        <a:defRPr sz="6200">
          <a:latin typeface="Times Roman"/>
          <a:ea typeface="Times Roman"/>
          <a:cs typeface="Times Roman"/>
          <a:sym typeface="Times Roman"/>
        </a:defRPr>
      </a:lvl5pPr>
      <a:lvl6pPr indent="457200" algn="ctr" defTabSz="1279525">
        <a:defRPr sz="6200">
          <a:latin typeface="Times Roman"/>
          <a:ea typeface="Times Roman"/>
          <a:cs typeface="Times Roman"/>
          <a:sym typeface="Times Roman"/>
        </a:defRPr>
      </a:lvl6pPr>
      <a:lvl7pPr indent="914400" algn="ctr" defTabSz="1279525">
        <a:defRPr sz="6200">
          <a:latin typeface="Times Roman"/>
          <a:ea typeface="Times Roman"/>
          <a:cs typeface="Times Roman"/>
          <a:sym typeface="Times Roman"/>
        </a:defRPr>
      </a:lvl7pPr>
      <a:lvl8pPr indent="1371600" algn="ctr" defTabSz="1279525">
        <a:defRPr sz="6200">
          <a:latin typeface="Times Roman"/>
          <a:ea typeface="Times Roman"/>
          <a:cs typeface="Times Roman"/>
          <a:sym typeface="Times Roman"/>
        </a:defRPr>
      </a:lvl8pPr>
      <a:lvl9pPr indent="1828800" algn="ctr" defTabSz="1279525">
        <a:defRPr sz="6200">
          <a:latin typeface="Times Roman"/>
          <a:ea typeface="Times Roman"/>
          <a:cs typeface="Times Roman"/>
          <a:sym typeface="Times Roman"/>
        </a:defRPr>
      </a:lvl9pPr>
    </p:titleStyle>
    <p:bodyStyle>
      <a:lvl1pPr marL="477837" indent="-477837" defTabSz="1279525">
        <a:spcBef>
          <a:spcPts val="1000"/>
        </a:spcBef>
        <a:buSzPct val="100000"/>
        <a:buChar char="»"/>
        <a:defRPr sz="4500">
          <a:latin typeface="Times Roman"/>
          <a:ea typeface="Times Roman"/>
          <a:cs typeface="Times Roman"/>
          <a:sym typeface="Times Roman"/>
        </a:defRPr>
      </a:lvl1pPr>
      <a:lvl2pPr marL="1099526" indent="-459764" defTabSz="1279525">
        <a:spcBef>
          <a:spcPts val="1000"/>
        </a:spcBef>
        <a:buSzPct val="100000"/>
        <a:buChar char="–"/>
        <a:defRPr sz="4500">
          <a:latin typeface="Times Roman"/>
          <a:ea typeface="Times Roman"/>
          <a:cs typeface="Times Roman"/>
          <a:sym typeface="Times Roman"/>
        </a:defRPr>
      </a:lvl2pPr>
      <a:lvl3pPr marL="1714644" indent="-435119" defTabSz="1279525">
        <a:spcBef>
          <a:spcPts val="1000"/>
        </a:spcBef>
        <a:buSzPct val="100000"/>
        <a:buChar char="•"/>
        <a:defRPr sz="4500">
          <a:latin typeface="Times Roman"/>
          <a:ea typeface="Times Roman"/>
          <a:cs typeface="Times Roman"/>
          <a:sym typeface="Times Roman"/>
        </a:defRPr>
      </a:lvl3pPr>
      <a:lvl4pPr marL="2432106" indent="-512819" defTabSz="1279525">
        <a:spcBef>
          <a:spcPts val="1000"/>
        </a:spcBef>
        <a:buSzPct val="100000"/>
        <a:buChar char="–"/>
        <a:defRPr sz="4500">
          <a:latin typeface="Times Roman"/>
          <a:ea typeface="Times Roman"/>
          <a:cs typeface="Times Roman"/>
          <a:sym typeface="Times Roman"/>
        </a:defRPr>
      </a:lvl4pPr>
      <a:lvl5pPr marL="3356768" indent="-797718" defTabSz="1279525">
        <a:spcBef>
          <a:spcPts val="1000"/>
        </a:spcBef>
        <a:buSzPct val="100000"/>
        <a:buChar char="»"/>
        <a:defRPr sz="4500">
          <a:latin typeface="Times Roman"/>
          <a:ea typeface="Times Roman"/>
          <a:cs typeface="Times Roman"/>
          <a:sym typeface="Times Roman"/>
        </a:defRPr>
      </a:lvl5pPr>
      <a:lvl6pPr marL="3813968" indent="-797718" defTabSz="1279525">
        <a:spcBef>
          <a:spcPts val="1000"/>
        </a:spcBef>
        <a:buSzPct val="100000"/>
        <a:buChar char="•"/>
        <a:defRPr sz="4500">
          <a:latin typeface="Times Roman"/>
          <a:ea typeface="Times Roman"/>
          <a:cs typeface="Times Roman"/>
          <a:sym typeface="Times Roman"/>
        </a:defRPr>
      </a:lvl6pPr>
      <a:lvl7pPr marL="4271168" indent="-797718" defTabSz="1279525">
        <a:spcBef>
          <a:spcPts val="1000"/>
        </a:spcBef>
        <a:buSzPct val="100000"/>
        <a:buChar char="•"/>
        <a:defRPr sz="4500">
          <a:latin typeface="Times Roman"/>
          <a:ea typeface="Times Roman"/>
          <a:cs typeface="Times Roman"/>
          <a:sym typeface="Times Roman"/>
        </a:defRPr>
      </a:lvl7pPr>
      <a:lvl8pPr marL="4728368" indent="-797718" defTabSz="1279525">
        <a:spcBef>
          <a:spcPts val="1000"/>
        </a:spcBef>
        <a:buSzPct val="100000"/>
        <a:buChar char="•"/>
        <a:defRPr sz="4500">
          <a:latin typeface="Times Roman"/>
          <a:ea typeface="Times Roman"/>
          <a:cs typeface="Times Roman"/>
          <a:sym typeface="Times Roman"/>
        </a:defRPr>
      </a:lvl8pPr>
      <a:lvl9pPr marL="5185568" indent="-797718" defTabSz="1279525">
        <a:spcBef>
          <a:spcPts val="1000"/>
        </a:spcBef>
        <a:buSzPct val="100000"/>
        <a:buChar char="•"/>
        <a:defRPr sz="4500">
          <a:latin typeface="Times Roman"/>
          <a:ea typeface="Times Roman"/>
          <a:cs typeface="Times Roman"/>
          <a:sym typeface="Times Roman"/>
        </a:defRPr>
      </a:lvl9pPr>
    </p:bodyStyle>
    <p:otherStyle>
      <a:lvl1pPr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1pPr>
      <a:lvl2pPr indent="134937"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2pPr>
      <a:lvl3pPr indent="269875"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3pPr>
      <a:lvl4pPr indent="404812"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4pPr>
      <a:lvl5pPr indent="541337"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5pPr>
      <a:lvl6pPr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6pPr>
      <a:lvl7pPr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7pPr>
      <a:lvl8pPr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8pPr>
      <a:lvl9pPr algn="r" defTabSz="269875">
        <a:defRPr sz="2000">
          <a:solidFill>
            <a:schemeClr val="tx1"/>
          </a:solidFill>
          <a:latin typeface="+mn-lt"/>
          <a:ea typeface="+mn-ea"/>
          <a:cs typeface="+mn-cs"/>
          <a:sym typeface="Times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8B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Captura de Tela 2014-11-24 às 11.33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601200" cy="1614487"/>
          </a:xfrm>
          <a:prstGeom prst="rect">
            <a:avLst/>
          </a:prstGeom>
        </p:spPr>
      </p:pic>
      <p:sp>
        <p:nvSpPr>
          <p:cNvPr id="8" name="Shape 8"/>
          <p:cNvSpPr/>
          <p:nvPr/>
        </p:nvSpPr>
        <p:spPr>
          <a:xfrm>
            <a:off x="0" y="3240439"/>
            <a:ext cx="9601200" cy="45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545" tIns="13545" rIns="13545" bIns="13545">
            <a:spAutoFit/>
          </a:bodyPr>
          <a:lstStyle/>
          <a:p>
            <a:pPr lvl="0" algn="ctr">
              <a:defRPr sz="1800"/>
            </a:pPr>
            <a:r>
              <a:rPr sz="1500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Danilo Mative / Helder Rodrigues / João Lucas Sisanoski</a:t>
            </a:r>
          </a:p>
          <a:p>
            <a:pPr lvl="0" algn="ctr">
              <a:defRPr sz="1800"/>
            </a:pPr>
            <a:r>
              <a:rPr sz="1500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Professor Evandro Luquini</a:t>
            </a:r>
          </a:p>
        </p:txBody>
      </p:sp>
      <p:sp>
        <p:nvSpPr>
          <p:cNvPr id="9" name="Shape 9"/>
          <p:cNvSpPr/>
          <p:nvPr/>
        </p:nvSpPr>
        <p:spPr>
          <a:xfrm>
            <a:off x="0" y="69850"/>
            <a:ext cx="9601200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 defTabSz="269875">
              <a:defRPr sz="1800"/>
            </a:pPr>
            <a:r>
              <a:rPr sz="2400" dirty="0">
                <a:solidFill>
                  <a:srgbClr val="262673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 Bold"/>
                <a:ea typeface="Arial Bold"/>
                <a:cs typeface="Arial Bold"/>
                <a:sym typeface="Arial Bold"/>
              </a:rPr>
              <a:t>4 SEMANA UNIFICADA DE APRESENTAÇÕES</a:t>
            </a:r>
          </a:p>
          <a:p>
            <a:pPr lvl="0" algn="ctr" defTabSz="269875">
              <a:defRPr sz="1800"/>
            </a:pPr>
            <a:r>
              <a:rPr sz="2400" dirty="0">
                <a:solidFill>
                  <a:srgbClr val="262673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 Bold"/>
                <a:ea typeface="Arial Bold"/>
                <a:cs typeface="Arial Bold"/>
                <a:sym typeface="Arial Bold"/>
              </a:rPr>
              <a:t>– MEIO AMBIENTE –</a:t>
            </a:r>
          </a:p>
        </p:txBody>
      </p:sp>
      <p:sp>
        <p:nvSpPr>
          <p:cNvPr id="10" name="Shape 10"/>
          <p:cNvSpPr/>
          <p:nvPr/>
        </p:nvSpPr>
        <p:spPr>
          <a:xfrm>
            <a:off x="0" y="900112"/>
            <a:ext cx="96012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defRPr sz="1800"/>
            </a:pPr>
            <a:r>
              <a:rPr dirty="0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24 a 28 de novembro de 2014</a:t>
            </a:r>
          </a:p>
          <a:p>
            <a:pPr lvl="0" algn="ctr">
              <a:defRPr sz="1800"/>
            </a:pPr>
            <a:r>
              <a:rPr dirty="0">
                <a:solidFill>
                  <a:srgbClr val="FF9900"/>
                </a:solidFill>
                <a:latin typeface="Arial Bold"/>
                <a:ea typeface="Arial Bold"/>
                <a:cs typeface="Arial Bold"/>
                <a:sym typeface="Arial Bold"/>
              </a:rPr>
              <a:t>PI – IV: 4º Período do Curso Engenharia da Computação – Código: GEC_PI_IV_M_G01</a:t>
            </a:r>
          </a:p>
        </p:txBody>
      </p:sp>
      <p:sp>
        <p:nvSpPr>
          <p:cNvPr id="11" name="Shape 11"/>
          <p:cNvSpPr/>
          <p:nvPr/>
        </p:nvSpPr>
        <p:spPr>
          <a:xfrm>
            <a:off x="0" y="1614487"/>
            <a:ext cx="9601201" cy="1588"/>
          </a:xfrm>
          <a:prstGeom prst="line">
            <a:avLst/>
          </a:prstGeom>
          <a:ln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2" name="Página Inicial.png" descr="Página Inicial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-19050"/>
            <a:ext cx="1379538" cy="137953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0" y="1713088"/>
            <a:ext cx="960120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269875">
              <a:lnSpc>
                <a:spcPct val="90000"/>
              </a:lnSpc>
              <a:defRPr sz="38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 lvl="0">
              <a:defRPr sz="1800"/>
            </a:pPr>
            <a:r>
              <a:rPr sz="3800" dirty="0"/>
              <a:t>MONITORAMENTO DE VITRINES VIA VISÃO COMPUTACIONAL</a:t>
            </a:r>
          </a:p>
        </p:txBody>
      </p:sp>
      <p:sp>
        <p:nvSpPr>
          <p:cNvPr id="14" name="Shape 14"/>
          <p:cNvSpPr/>
          <p:nvPr/>
        </p:nvSpPr>
        <p:spPr>
          <a:xfrm>
            <a:off x="3660563" y="4193766"/>
            <a:ext cx="5793741" cy="2017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indent="449580" algn="just" defTabSz="449580">
              <a:lnSpc>
                <a:spcPct val="110000"/>
              </a:lnSpc>
              <a:defRPr sz="1800"/>
            </a:pPr>
            <a:r>
              <a:rPr sz="1900" dirty="0">
                <a:solidFill>
                  <a:schemeClr val="bg1"/>
                </a:solidFill>
                <a:uFill>
                  <a:solidFill/>
                </a:uFill>
                <a:latin typeface="Avenir Medium"/>
                <a:ea typeface="Avenir Medium"/>
                <a:cs typeface="Avenir Medium"/>
                <a:sym typeface="Avenir Medium"/>
              </a:rPr>
              <a:t>O monitoramento de vitrines é baseado no desenvolvimento de uma aplicação vinculada a câmeras estrategicamente posicionadas que, por reconhecimento de face e pele, obtém informações estatísticas sobre o fluxo do público próximo à vitrine em análise.</a:t>
            </a:r>
          </a:p>
        </p:txBody>
      </p:sp>
      <p:sp>
        <p:nvSpPr>
          <p:cNvPr id="15" name="Shape 15"/>
          <p:cNvSpPr/>
          <p:nvPr/>
        </p:nvSpPr>
        <p:spPr>
          <a:xfrm>
            <a:off x="106679" y="6834197"/>
            <a:ext cx="93878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449580" algn="ctr" defTabSz="449580">
              <a:lnSpc>
                <a:spcPct val="150000"/>
              </a:lnSpc>
              <a:defRPr sz="2800">
                <a:solidFill>
                  <a:srgbClr val="FFFFFF"/>
                </a:solidFill>
                <a:uFill>
                  <a:solidFill/>
                </a:u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800" dirty="0">
                <a:solidFill>
                  <a:srgbClr val="FFFFFF"/>
                </a:solidFill>
                <a:uFill>
                  <a:solidFill/>
                </a:uFill>
              </a:rPr>
              <a:t>Com esse monitoramento é possível:</a:t>
            </a:r>
          </a:p>
        </p:txBody>
      </p:sp>
      <p:sp>
        <p:nvSpPr>
          <p:cNvPr id="16" name="Shape 16"/>
          <p:cNvSpPr/>
          <p:nvPr/>
        </p:nvSpPr>
        <p:spPr>
          <a:xfrm>
            <a:off x="-77471" y="7422482"/>
            <a:ext cx="439674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449580" defTabSz="449580">
              <a:lnSpc>
                <a:spcPct val="150000"/>
              </a:lnSpc>
              <a:defRPr sz="2000" b="1">
                <a:solidFill>
                  <a:srgbClr val="F6FDF3"/>
                </a:solidFill>
                <a:uFill>
                  <a:solidFill/>
                </a:u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2000" b="1">
                <a:solidFill>
                  <a:srgbClr val="F6FDF3"/>
                </a:solidFill>
                <a:uFill>
                  <a:solidFill/>
                </a:uFill>
              </a:rPr>
              <a:t>Reconhecer o gênero da pessoa</a:t>
            </a:r>
          </a:p>
        </p:txBody>
      </p:sp>
      <p:pic>
        <p:nvPicPr>
          <p:cNvPr id="17" name="image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937" y="4263373"/>
            <a:ext cx="3109798" cy="2098527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>
            <a:off x="5109551" y="7708458"/>
            <a:ext cx="415774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449580" defTabSz="449580">
              <a:defRPr sz="2000" b="1">
                <a:solidFill>
                  <a:srgbClr val="FFFFFF"/>
                </a:solidFill>
                <a:uFill>
                  <a:solidFill/>
                </a:u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 algn="just">
              <a:defRPr sz="1800" b="0">
                <a:solidFill>
                  <a:srgbClr val="000000"/>
                </a:solidFill>
                <a:uFillTx/>
              </a:defRPr>
            </a:pPr>
            <a:r>
              <a:rPr sz="2000" b="1" dirty="0">
                <a:solidFill>
                  <a:srgbClr val="FFFFFF"/>
                </a:solidFill>
                <a:uFill>
                  <a:solidFill/>
                </a:uFill>
              </a:rPr>
              <a:t>Gerar </a:t>
            </a:r>
            <a:r>
              <a:rPr sz="2000" b="1" dirty="0" smtClean="0">
                <a:solidFill>
                  <a:srgbClr val="FFFFFF"/>
                </a:solidFill>
                <a:uFill>
                  <a:solidFill/>
                </a:uFill>
              </a:rPr>
              <a:t>gráficos</a:t>
            </a:r>
            <a:r>
              <a:rPr lang="pt-BR" sz="2000" b="1" dirty="0" smtClean="0">
                <a:solidFill>
                  <a:srgbClr val="FFFFFF"/>
                </a:solidFill>
                <a:uFill>
                  <a:solidFill/>
                </a:uFill>
              </a:rPr>
              <a:t> comparativos em períodos de tempo diferentes.</a:t>
            </a:r>
            <a:endParaRPr sz="2400" b="1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pic>
        <p:nvPicPr>
          <p:cNvPr id="20" name="image3.png" descr="ola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8512" y="10927160"/>
            <a:ext cx="2115932" cy="1874440"/>
          </a:xfrm>
          <a:prstGeom prst="rect">
            <a:avLst/>
          </a:prstGeom>
          <a:ln>
            <a:solidFill/>
            <a:miter/>
          </a:ln>
        </p:spPr>
      </p:pic>
      <p:sp>
        <p:nvSpPr>
          <p:cNvPr id="21" name="Shape 21"/>
          <p:cNvSpPr/>
          <p:nvPr/>
        </p:nvSpPr>
        <p:spPr>
          <a:xfrm>
            <a:off x="134937" y="9831670"/>
            <a:ext cx="3856495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449580" defTabSz="449580">
              <a:defRPr sz="2000" b="1">
                <a:solidFill>
                  <a:srgbClr val="FFFFFF"/>
                </a:solidFill>
                <a:uFill>
                  <a:solidFill/>
                </a:u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 algn="just">
              <a:defRPr sz="1800" b="0">
                <a:solidFill>
                  <a:srgbClr val="000000"/>
                </a:solidFill>
                <a:uFillTx/>
              </a:defRPr>
            </a:pPr>
            <a:r>
              <a:rPr lang="pt-BR" sz="2000" b="1" dirty="0" smtClean="0">
                <a:solidFill>
                  <a:srgbClr val="FFFFFF"/>
                </a:solidFill>
                <a:uFill>
                  <a:solidFill/>
                </a:uFill>
              </a:rPr>
              <a:t>Saber</a:t>
            </a:r>
            <a:r>
              <a:rPr sz="2000" b="1" dirty="0" smtClean="0">
                <a:solidFill>
                  <a:srgbClr val="FFFFFF"/>
                </a:solidFill>
                <a:uFill>
                  <a:solidFill/>
                </a:uFill>
              </a:rPr>
              <a:t> </a:t>
            </a:r>
            <a:r>
              <a:rPr sz="2000" b="1" dirty="0">
                <a:solidFill>
                  <a:srgbClr val="FFFFFF"/>
                </a:solidFill>
                <a:uFill>
                  <a:solidFill/>
                </a:uFill>
              </a:rPr>
              <a:t>quanto tempo a </a:t>
            </a:r>
            <a:r>
              <a:rPr sz="2000" b="1" dirty="0" smtClean="0">
                <a:solidFill>
                  <a:srgbClr val="FFFFFF"/>
                </a:solidFill>
                <a:uFill>
                  <a:solidFill/>
                </a:uFill>
              </a:rPr>
              <a:t>pessoa </a:t>
            </a:r>
            <a:r>
              <a:rPr sz="2000" b="1" dirty="0">
                <a:solidFill>
                  <a:srgbClr val="FFFFFF"/>
                </a:solidFill>
                <a:uFill>
                  <a:solidFill/>
                </a:uFill>
              </a:rPr>
              <a:t>olhou para a </a:t>
            </a:r>
            <a:r>
              <a:rPr sz="2000" b="1" dirty="0" smtClean="0">
                <a:solidFill>
                  <a:srgbClr val="FFFFFF"/>
                </a:solidFill>
                <a:uFill>
                  <a:solidFill/>
                </a:uFill>
              </a:rPr>
              <a:t>vitrine</a:t>
            </a:r>
            <a:r>
              <a:rPr lang="pt-BR" sz="2000" b="1" dirty="0" smtClean="0">
                <a:solidFill>
                  <a:srgbClr val="FFFFFF"/>
                </a:solidFill>
                <a:uFill>
                  <a:solidFill/>
                </a:uFill>
              </a:rPr>
              <a:t> baseado no reconhecimento da pele.</a:t>
            </a:r>
            <a:endParaRPr sz="2000" b="1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pic>
        <p:nvPicPr>
          <p:cNvPr id="23" name="image5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53983" y="7974083"/>
            <a:ext cx="1837449" cy="1515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36" y="8718581"/>
            <a:ext cx="5108985" cy="3069718"/>
          </a:xfrm>
          <a:prstGeom prst="rect">
            <a:avLst/>
          </a:prstGeom>
        </p:spPr>
      </p:pic>
      <p:pic>
        <p:nvPicPr>
          <p:cNvPr id="26" name="Picture 25" descr="Captura de Tela 2014-11-24 às 11.22.44.pn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751" y="11874356"/>
            <a:ext cx="360000" cy="360000"/>
          </a:xfrm>
          <a:prstGeom prst="rect">
            <a:avLst/>
          </a:prstGeom>
        </p:spPr>
      </p:pic>
      <p:pic>
        <p:nvPicPr>
          <p:cNvPr id="27" name="Picture 26" descr="Captura de Tela 2014-11-24 às 11.22.52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51" y="12234356"/>
            <a:ext cx="363300" cy="360000"/>
          </a:xfrm>
          <a:prstGeom prst="rect">
            <a:avLst/>
          </a:prstGeom>
        </p:spPr>
      </p:pic>
      <p:sp>
        <p:nvSpPr>
          <p:cNvPr id="29" name="Shape 18"/>
          <p:cNvSpPr/>
          <p:nvPr/>
        </p:nvSpPr>
        <p:spPr>
          <a:xfrm>
            <a:off x="4890781" y="11917039"/>
            <a:ext cx="37559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449580" defTabSz="449580">
              <a:defRPr sz="2000" b="1">
                <a:solidFill>
                  <a:srgbClr val="FFFFFF"/>
                </a:solidFill>
                <a:uFill>
                  <a:solidFill/>
                </a:u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 algn="just">
              <a:defRPr sz="1800" b="0">
                <a:solidFill>
                  <a:srgbClr val="000000"/>
                </a:solidFill>
                <a:uFillTx/>
              </a:defRPr>
            </a:pPr>
            <a:r>
              <a:rPr lang="pt-BR" sz="1800" b="1" dirty="0" smtClean="0">
                <a:solidFill>
                  <a:srgbClr val="FFFFFF"/>
                </a:solidFill>
                <a:uFill>
                  <a:solidFill/>
                </a:uFill>
              </a:rPr>
              <a:t>Total de pessoas</a:t>
            </a:r>
            <a:endParaRPr sz="1800" b="1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30" name="Shape 18"/>
          <p:cNvSpPr/>
          <p:nvPr/>
        </p:nvSpPr>
        <p:spPr>
          <a:xfrm>
            <a:off x="4890781" y="12234356"/>
            <a:ext cx="37559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449580" defTabSz="449580">
              <a:defRPr sz="2000" b="1">
                <a:solidFill>
                  <a:srgbClr val="FFFFFF"/>
                </a:solidFill>
                <a:uFill>
                  <a:solidFill/>
                </a:u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 algn="just">
              <a:defRPr sz="1800" b="0">
                <a:solidFill>
                  <a:srgbClr val="000000"/>
                </a:solidFill>
                <a:uFillTx/>
              </a:defRPr>
            </a:pPr>
            <a:r>
              <a:rPr lang="pt-BR" sz="1800" b="1" dirty="0" smtClean="0">
                <a:solidFill>
                  <a:srgbClr val="FFFFFF"/>
                </a:solidFill>
                <a:uFill>
                  <a:solidFill/>
                </a:uFill>
              </a:rPr>
              <a:t>Pessoas interessadas</a:t>
            </a:r>
            <a:endParaRPr sz="1800" b="1" dirty="0">
              <a:solidFill>
                <a:srgbClr val="FFFFFF"/>
              </a:solidFill>
              <a:uFill>
                <a:solidFill/>
              </a:uFill>
            </a:endParaRPr>
          </a:p>
        </p:txBody>
      </p:sp>
      <p:sp>
        <p:nvSpPr>
          <p:cNvPr id="31" name="Shape 18"/>
          <p:cNvSpPr/>
          <p:nvPr/>
        </p:nvSpPr>
        <p:spPr>
          <a:xfrm>
            <a:off x="3866574" y="8702343"/>
            <a:ext cx="112975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449580" defTabSz="449580">
              <a:defRPr sz="2000" b="1">
                <a:solidFill>
                  <a:srgbClr val="FFFFFF"/>
                </a:solidFill>
                <a:uFill>
                  <a:solidFill/>
                </a:u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pt-BR" sz="1200" dirty="0" smtClean="0">
                <a:solidFill>
                  <a:schemeClr val="tx1"/>
                </a:solidFill>
              </a:rPr>
              <a:t>Pessoas</a:t>
            </a:r>
            <a:endParaRPr sz="1200" b="1" dirty="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32" name="Shape 18"/>
          <p:cNvSpPr/>
          <p:nvPr/>
        </p:nvSpPr>
        <p:spPr>
          <a:xfrm>
            <a:off x="7998014" y="11396921"/>
            <a:ext cx="166934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449580" defTabSz="449580">
              <a:defRPr sz="2000" b="1">
                <a:solidFill>
                  <a:srgbClr val="FFFFFF"/>
                </a:solidFill>
                <a:uFill>
                  <a:solidFill/>
                </a:u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pt-BR" sz="1200" dirty="0" smtClean="0">
                <a:solidFill>
                  <a:schemeClr val="tx1"/>
                </a:solidFill>
              </a:rPr>
              <a:t>Tempo (dias)</a:t>
            </a:r>
            <a:endParaRPr sz="1200" b="1" dirty="0">
              <a:solidFill>
                <a:schemeClr val="tx1"/>
              </a:solidFill>
              <a:uFill>
                <a:solidFill/>
              </a:uFill>
            </a:endParaRPr>
          </a:p>
        </p:txBody>
      </p:sp>
      <p:pic>
        <p:nvPicPr>
          <p:cNvPr id="36" name="Imagem 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4" y="7974083"/>
            <a:ext cx="1689410" cy="151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Roman"/>
            <a:ea typeface="Times Roman"/>
            <a:cs typeface="Times Roman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Roman"/>
            <a:ea typeface="Times Roman"/>
            <a:cs typeface="Times Roman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Roman"/>
            <a:ea typeface="Times Roman"/>
            <a:cs typeface="Times Roman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Roman"/>
            <a:ea typeface="Times Roman"/>
            <a:cs typeface="Times Roman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133</Words>
  <Application>Microsoft Macintosh PowerPoint</Application>
  <PresentationFormat>A3 Paper (297x420 mm)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ds asdasd</cp:lastModifiedBy>
  <cp:revision>4</cp:revision>
  <dcterms:modified xsi:type="dcterms:W3CDTF">2014-11-24T13:41:08Z</dcterms:modified>
</cp:coreProperties>
</file>