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10"/>
  </p:notesMasterIdLst>
  <p:sldIdLst>
    <p:sldId id="272" r:id="rId2"/>
    <p:sldId id="266" r:id="rId3"/>
    <p:sldId id="267" r:id="rId4"/>
    <p:sldId id="268" r:id="rId5"/>
    <p:sldId id="269" r:id="rId6"/>
    <p:sldId id="271" r:id="rId7"/>
    <p:sldId id="270" r:id="rId8"/>
    <p:sldId id="273" r:id="rId9"/>
  </p:sldIdLst>
  <p:sldSz cx="9144000" cy="5143500" type="screen16x9"/>
  <p:notesSz cx="6858000" cy="9144000"/>
  <p:embeddedFontLst>
    <p:embeddedFont>
      <p:font typeface="Arial Rounded MT Bold" panose="020F0704030504030204" pitchFamily="34" charset="0"/>
      <p:regular r:id="rId11"/>
    </p:embeddedFont>
    <p:embeddedFont>
      <p:font typeface="Engravers MT" panose="02090707080505020304" pitchFamily="18" charset="0"/>
      <p:regular r:id="rId12"/>
    </p:embeddedFont>
    <p:embeddedFont>
      <p:font typeface="Proxima Nova" panose="020B060402020202020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0" d="100"/>
          <a:sy n="120" d="100"/>
        </p:scale>
        <p:origin x="37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6T05:28:15.600"/>
    </inkml:context>
    <inkml:brush xml:id="br0">
      <inkml:brushProperty name="width" value="0.035" units="cm"/>
      <inkml:brushProperty name="height" value="0.035" units="cm"/>
      <inkml:brushProperty name="color" value="#E71224"/>
    </inkml:brush>
  </inkml:definitions>
  <inkml:trace contextRef="#ctx0" brushRef="#br0">1 0 24575,'3'0'0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Rectification in computer vision is essential when working with stereo image pairs. Without it, finding corresponding points would require a two-dimensional search across both images, which is inefficient and computationally intensive. Rectification ensures that the same features lie along the same rows, allowing for efficient comparison. This method plays a key role in applications like 3D reconstruction, augmented reality, and autonomous navigation. In this redesigned version of the presentation, we introduce rectification using visually stylized slides with high contrast backgrounds and glowing text for better readability and engagement.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a stereo vision system, two cameras take pictures of the same scene from different angles. However, because of the angle difference, the features in the images do not naturally line up. Rectification solves this by transforming the images so that corresponding points lie on the same horizontal line. This makes it easier to compare the images and find matches.</a:t>
            </a:r>
          </a:p>
          <a:p>
            <a:endParaRPr/>
          </a:p>
          <a:p>
            <a:r>
              <a:t>This step is especially useful in applications like 3D reconstruction, where systems must estimate how far away objects are. Without rectification, depth estimation becomes very hard. With it, the system only needs to compare image rows, which simplifies everything.</a:t>
            </a:r>
          </a:p>
          <a:p>
            <a:endParaRPr/>
          </a:p>
          <a:p>
            <a:r>
              <a:t>So, rectification is not just a useful step—it is essential. It improves both speed and accuracy in many computer vision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Let’s explore how the rectification process works in a simplified 3-step pipeline. First, both cameras in a stereo setup must be calibrated. Calibration involves finding the intrinsic parameters (like focal length) and extrinsic parameters (like position and orientation) of each camera, usually by capturing images of a known calibration pattern like a checkerboard.</a:t>
            </a:r>
          </a:p>
          <a:p>
            <a:endParaRPr/>
          </a:p>
          <a:p>
            <a:r>
              <a:t>Next, the system computes rectification transforms—specifically, homographies. These are the mathematical mappings that adjust each image so they appear as if taken from a parallel camera setup. This alignment ensures that corresponding points lie on the same horizontal scan lines.</a:t>
            </a:r>
          </a:p>
          <a:p>
            <a:endParaRPr/>
          </a:p>
          <a:p>
            <a:r>
              <a:t>Finally, these computed transforms are applied to warp the images. The original images are reprojected to new views where the alignment holds, significantly simplifying subsequent processing like depth estimation.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Rectification finds real-world application in a wide range of computer vision tasks. In autonomous driving, rectified stereo images help onboard systems detect obstacles, estimate distances, and make navigation decisions. Without rectification, the image disparity data would be inconsistent and unreliable.</a:t>
            </a:r>
          </a:p>
          <a:p>
            <a:endParaRPr/>
          </a:p>
          <a:p>
            <a:r>
              <a:t>In 3D reconstruction, accurate rectification is crucial. It allows developers to compute dense point clouds and build virtual models of real environments. This is particularly important in fields like architecture, archaeology, and robotics.</a:t>
            </a:r>
          </a:p>
          <a:p>
            <a:endParaRPr/>
          </a:p>
          <a:p>
            <a:r>
              <a:t>Another major area of application is augmented and virtual reality (AR/VR). Rectification allows for more accurate depth perception, essential for creating immersive, spatially aware user experiences.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Epipolar geometry is the mathematical framework that describes the relationship between two camera views of the same 3D scene. It is foundational to understanding and implementing rectification. At its core is the idea that for any point in one image, its corresponding point in the other image must lie on a specific line—called the epipolar line.</a:t>
            </a:r>
          </a:p>
          <a:p>
            <a:endParaRPr/>
          </a:p>
          <a:p>
            <a:r>
              <a:t>This concept is captured in what's known as the epipolar constraint. It dramatically reduces the complexity of stereo matching. Instead of searching in a full 2D space, we only need to search along a single line. This improves accuracy and speeds up processing, especially in dense stereo applications.</a:t>
            </a:r>
          </a:p>
          <a:p>
            <a:endParaRPr/>
          </a:p>
          <a:p>
            <a:r>
              <a:t>Rectification transforms the stereo image pair so that epipolar lines become perfectly horizontal, further simplifying the task. A solid understanding of epipolar geometry is essential for designing accurate and efficient 3D vision systems.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To summarize, rectification is a fundamental concept in computer vision, especially in the domain of stereo vision. By aligning images so that corresponding features lie along the same horizontal lines, it simplifies complex tasks like depth estimation and object localization.</a:t>
            </a:r>
          </a:p>
          <a:p>
            <a:endParaRPr/>
          </a:p>
          <a:p>
            <a:r>
              <a:t>This technique is not just theoretical—it's used extensively in practical systems, from the cameras in self-driving cars to the depth sensors in augmented reality headsets. It's an enabling technology for many 3D-aware applications.</a:t>
            </a:r>
          </a:p>
          <a:p>
            <a:endParaRPr/>
          </a:p>
          <a:p>
            <a:r>
              <a:t>As vision-based systems continue to advance, rectification will remain a critical pre-processing step that ensures high-quality and accurate perception in the digital world.</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a:xfrm>
            <a:off x="2019298" y="3778247"/>
            <a:ext cx="3910976" cy="209550"/>
          </a:xfrm>
        </p:spPr>
        <p:txBody>
          <a:bodyPr/>
          <a:lstStyle/>
          <a:p>
            <a:endParaRPr lang="en-US" dirty="0"/>
          </a:p>
        </p:txBody>
      </p:sp>
      <p:sp>
        <p:nvSpPr>
          <p:cNvPr id="6" name="Slide Number Placeholder 5"/>
          <p:cNvSpPr>
            <a:spLocks noGrp="1"/>
          </p:cNvSpPr>
          <p:nvPr>
            <p:ph type="sldNum" sz="quarter" idx="12"/>
          </p:nvPr>
        </p:nvSpPr>
        <p:spPr>
          <a:xfrm>
            <a:off x="6717676" y="3778247"/>
            <a:ext cx="413375" cy="209550"/>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49294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126407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73152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0177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3152470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7294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4952630"/>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060528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736092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genda" userDrawn="1">
  <p:cSld name="Agenda">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1279822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932736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410488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40637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1416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9598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5031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9387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102632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2">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5/6/2025</a:t>
            </a:fld>
            <a:endParaRPr lang="en-US" dirty="0"/>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942507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 id="2147483730" r:id="rId18"/>
    <p:sldLayoutId id="2147483649" r:id="rId19"/>
  </p:sldLayoutIdLst>
  <p:hf hdr="0" ftr="0" dt="0"/>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08AF9-B40D-8653-554F-FC79BB201C01}"/>
              </a:ext>
            </a:extLst>
          </p:cNvPr>
          <p:cNvSpPr>
            <a:spLocks noGrp="1"/>
          </p:cNvSpPr>
          <p:nvPr>
            <p:ph type="ctrTitle"/>
          </p:nvPr>
        </p:nvSpPr>
        <p:spPr>
          <a:xfrm>
            <a:off x="2019299" y="1403349"/>
            <a:ext cx="5111752" cy="522043"/>
          </a:xfrm>
        </p:spPr>
        <p:txBody>
          <a:bodyPr/>
          <a:lstStyle/>
          <a:p>
            <a:r>
              <a:rPr lang="en-US" sz="2800" dirty="0">
                <a:latin typeface="Engravers MT" panose="02090707080505020304" pitchFamily="18" charset="0"/>
              </a:rPr>
              <a:t>RECTIFICATION</a:t>
            </a:r>
            <a:endParaRPr lang="en-IN" sz="2800" dirty="0">
              <a:latin typeface="Engravers MT" panose="02090707080505020304" pitchFamily="18" charset="0"/>
            </a:endParaRPr>
          </a:p>
        </p:txBody>
      </p:sp>
      <p:sp>
        <p:nvSpPr>
          <p:cNvPr id="3" name="Subtitle 2">
            <a:extLst>
              <a:ext uri="{FF2B5EF4-FFF2-40B4-BE49-F238E27FC236}">
                <a16:creationId xmlns:a16="http://schemas.microsoft.com/office/drawing/2014/main" id="{C92E5E75-4EDB-5E93-8084-7A2A3BC0A0CC}"/>
              </a:ext>
            </a:extLst>
          </p:cNvPr>
          <p:cNvSpPr>
            <a:spLocks noGrp="1"/>
          </p:cNvSpPr>
          <p:nvPr>
            <p:ph type="subTitle" idx="1"/>
          </p:nvPr>
        </p:nvSpPr>
        <p:spPr/>
        <p:txBody>
          <a:bodyPr/>
          <a:lstStyle/>
          <a:p>
            <a:pPr marL="285750" indent="-285750">
              <a:buFontTx/>
              <a:buChar char="-"/>
            </a:pPr>
            <a:r>
              <a:rPr lang="en-US" dirty="0">
                <a:latin typeface="Arial Rounded MT Bold" panose="020F0704030504030204" pitchFamily="34" charset="0"/>
              </a:rPr>
              <a:t>HELDON LEO A </a:t>
            </a:r>
          </a:p>
          <a:p>
            <a:pPr marL="285750" indent="-285750">
              <a:buFontTx/>
              <a:buChar char="-"/>
            </a:pPr>
            <a:r>
              <a:rPr lang="en-US" dirty="0">
                <a:latin typeface="Arial Rounded MT Bold" panose="020F0704030504030204" pitchFamily="34" charset="0"/>
              </a:rPr>
              <a:t>-2023510029</a:t>
            </a:r>
          </a:p>
        </p:txBody>
      </p:sp>
      <p:sp>
        <p:nvSpPr>
          <p:cNvPr id="4" name="Slide Number Placeholder 3">
            <a:extLst>
              <a:ext uri="{FF2B5EF4-FFF2-40B4-BE49-F238E27FC236}">
                <a16:creationId xmlns:a16="http://schemas.microsoft.com/office/drawing/2014/main" id="{84B3AC34-FDD8-D0A5-EFC1-B7053BE345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extLst>
      <p:ext uri="{BB962C8B-B14F-4D97-AF65-F5344CB8AC3E}">
        <p14:creationId xmlns:p14="http://schemas.microsoft.com/office/powerpoint/2010/main" val="218303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Rectification in Computer Vision</a:t>
            </a:r>
          </a:p>
        </p:txBody>
      </p:sp>
      <p:sp>
        <p:nvSpPr>
          <p:cNvPr id="4" name="Subtitle 3"/>
          <p:cNvSpPr>
            <a:spLocks noGrp="1"/>
          </p:cNvSpPr>
          <p:nvPr>
            <p:ph type="subTitle" idx="13"/>
          </p:nvPr>
        </p:nvSpPr>
        <p:spPr/>
        <p:txBody>
          <a:bodyPr>
            <a:normAutofit/>
          </a:bodyPr>
          <a:lstStyle/>
          <a:p>
            <a:r>
              <a:t>Understanding how alignment enables 3D vision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508670"/>
            <a:ext cx="8686800"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Definition:</a:t>
            </a:r>
            <a:r>
              <a:rPr sz="1300" b="0" i="0">
                <a:solidFill>
                  <a:srgbClr val="616161"/>
                </a:solidFill>
                <a:latin typeface="Proxima Nova"/>
              </a:rPr>
              <a:t> Rectification is a transformation process applied to a pair of stereo images to align their scanlines, making it easier to perform stereo matching and depth estimation.</a:t>
            </a:r>
          </a:p>
          <a:p>
            <a:pPr marL="228600" lvl="1" indent="-91440" algn="l">
              <a:spcBef>
                <a:spcPts val="1200"/>
              </a:spcBef>
              <a:spcAft>
                <a:spcPts val="0"/>
              </a:spcAft>
              <a:buSzPct val="100000"/>
              <a:buFont typeface="Arial"/>
              <a:buChar char="•"/>
            </a:pPr>
            <a:r>
              <a:rPr sz="1300" b="1" i="0">
                <a:solidFill>
                  <a:srgbClr val="616161"/>
                </a:solidFill>
                <a:latin typeface="Proxima Nova"/>
              </a:rPr>
              <a:t>Goal:</a:t>
            </a:r>
            <a:r>
              <a:rPr sz="1300" b="0" i="0">
                <a:solidFill>
                  <a:srgbClr val="616161"/>
                </a:solidFill>
                <a:latin typeface="Proxima Nova"/>
              </a:rPr>
              <a:t> To convert oblique epipolar lines into parallel horizontal lines so that corresponding points appear on the same row in both images.</a:t>
            </a:r>
          </a:p>
          <a:p>
            <a:pPr marL="228600" lvl="1" indent="-91440" algn="l">
              <a:spcBef>
                <a:spcPts val="1200"/>
              </a:spcBef>
              <a:spcAft>
                <a:spcPts val="0"/>
              </a:spcAft>
              <a:buSzPct val="100000"/>
              <a:buFont typeface="Arial"/>
              <a:buChar char="•"/>
            </a:pPr>
            <a:r>
              <a:rPr sz="1300" b="1" i="0">
                <a:solidFill>
                  <a:srgbClr val="616161"/>
                </a:solidFill>
                <a:latin typeface="Proxima Nova"/>
              </a:rPr>
              <a:t>Importance:</a:t>
            </a:r>
            <a:r>
              <a:rPr sz="1300" b="0" i="0">
                <a:solidFill>
                  <a:srgbClr val="616161"/>
                </a:solidFill>
                <a:latin typeface="Proxima Nova"/>
              </a:rPr>
              <a:t> This step simplifies complex 2D correspondence problems into 1D line-based searches, which enhances speed and accuracy in 3D vision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Why Rectification is Needed</a:t>
            </a:r>
          </a:p>
        </p:txBody>
      </p:sp>
      <p:sp>
        <p:nvSpPr>
          <p:cNvPr id="4" name="Subtitle 3"/>
          <p:cNvSpPr>
            <a:spLocks noGrp="1"/>
          </p:cNvSpPr>
          <p:nvPr>
            <p:ph type="subTitle" idx="13"/>
          </p:nvPr>
        </p:nvSpPr>
        <p:spPr/>
        <p:txBody>
          <a:bodyPr>
            <a:normAutofit/>
          </a:bodyPr>
          <a:lstStyle/>
          <a:p>
            <a:r>
              <a:rPr lang="en-US" dirty="0"/>
              <a:t>  </a:t>
            </a:r>
            <a:r>
              <a:rPr dirty="0"/>
              <a:t>Simplifying stereo image processing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508670"/>
            <a:ext cx="8686800" cy="137130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Purpose:</a:t>
            </a:r>
            <a:r>
              <a:rPr sz="1300" b="0" i="0" dirty="0">
                <a:solidFill>
                  <a:srgbClr val="616161"/>
                </a:solidFill>
                <a:latin typeface="Proxima Nova"/>
              </a:rPr>
              <a:t> Rectification is necessary to make stereo image processing easier. Without it, finding matching features between two images would require comparing entire 2D regions, which is time-consuming and error-prone. Rectified images allow for feature matching along horizontal lines, saving time and improving accuracy.</a:t>
            </a:r>
          </a:p>
          <a:p>
            <a:pPr marL="228600" lvl="1" indent="-91440" algn="l">
              <a:spcBef>
                <a:spcPts val="1200"/>
              </a:spcBef>
              <a:spcAft>
                <a:spcPts val="0"/>
              </a:spcAft>
              <a:buSzPct val="100000"/>
              <a:buFont typeface="Arial"/>
              <a:buChar char="•"/>
            </a:pPr>
            <a:r>
              <a:rPr sz="1300" b="1" i="0" dirty="0">
                <a:solidFill>
                  <a:srgbClr val="616161"/>
                </a:solidFill>
                <a:latin typeface="Proxima Nova"/>
              </a:rPr>
              <a:t>Impact:</a:t>
            </a:r>
            <a:r>
              <a:rPr sz="1300" b="0" i="0" dirty="0">
                <a:solidFill>
                  <a:srgbClr val="616161"/>
                </a:solidFill>
                <a:latin typeface="Proxima Nova"/>
              </a:rPr>
              <a:t> By aligning the images, rectification enables depth perception and 3D vision applications. It is a core step in making autonomous systems and robots 'see' the world in three dimensions.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E8EEA821-9A27-1FA2-0932-132B63397DC8}"/>
                  </a:ext>
                </a:extLst>
              </p14:cNvPr>
              <p14:cNvContentPartPr/>
              <p14:nvPr/>
            </p14:nvContentPartPr>
            <p14:xfrm>
              <a:off x="-76390" y="292110"/>
              <a:ext cx="1440" cy="360"/>
            </p14:xfrm>
          </p:contentPart>
        </mc:Choice>
        <mc:Fallback xmlns="">
          <p:pic>
            <p:nvPicPr>
              <p:cNvPr id="9" name="Ink 8">
                <a:extLst>
                  <a:ext uri="{FF2B5EF4-FFF2-40B4-BE49-F238E27FC236}">
                    <a16:creationId xmlns:a16="http://schemas.microsoft.com/office/drawing/2014/main" id="{E8EEA821-9A27-1FA2-0932-132B63397DC8}"/>
                  </a:ext>
                </a:extLst>
              </p:cNvPr>
              <p:cNvPicPr/>
              <p:nvPr/>
            </p:nvPicPr>
            <p:blipFill>
              <a:blip r:embed="rId4"/>
              <a:stretch>
                <a:fillRect/>
              </a:stretch>
            </p:blipFill>
            <p:spPr>
              <a:xfrm>
                <a:off x="-82510" y="285990"/>
                <a:ext cx="13680" cy="12600"/>
              </a:xfrm>
              <a:prstGeom prst="rect">
                <a:avLst/>
              </a:prstGeom>
            </p:spPr>
          </p:pic>
        </mc:Fallback>
      </mc:AlternateContent>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How Rectification Works (Basic Steps)</a:t>
            </a:r>
          </a:p>
        </p:txBody>
      </p:sp>
      <p:sp>
        <p:nvSpPr>
          <p:cNvPr id="4" name="Subtitle 3"/>
          <p:cNvSpPr>
            <a:spLocks noGrp="1"/>
          </p:cNvSpPr>
          <p:nvPr>
            <p:ph type="subTitle" idx="13"/>
          </p:nvPr>
        </p:nvSpPr>
        <p:spPr/>
        <p:txBody>
          <a:bodyPr>
            <a:normAutofit/>
          </a:bodyPr>
          <a:lstStyle/>
          <a:p>
            <a:r>
              <a:rPr lang="en-US" dirty="0"/>
              <a:t> </a:t>
            </a:r>
            <a:r>
              <a:rPr dirty="0"/>
              <a:t>Simple pipeline to transform stereo images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800219"/>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Calibrate the stereo cameras</a:t>
            </a:r>
          </a:p>
          <a:p>
            <a:pPr algn="ctr">
              <a:spcAft>
                <a:spcPts val="1200"/>
              </a:spcAft>
            </a:pPr>
            <a:r>
              <a:rPr lang="en-US" sz="1300" b="0" i="0" dirty="0">
                <a:solidFill>
                  <a:srgbClr val="616161"/>
                </a:solidFill>
                <a:latin typeface="Proxima Nova"/>
              </a:rPr>
              <a:t>   </a:t>
            </a:r>
            <a:r>
              <a:rPr sz="1300" b="0" i="0" dirty="0">
                <a:solidFill>
                  <a:srgbClr val="616161"/>
                </a:solidFill>
                <a:latin typeface="Proxima Nova"/>
              </a:rPr>
              <a:t>Determine intrinsic and extrinsic parameters using calibration patterns.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Compute rectification transforms</a:t>
            </a:r>
          </a:p>
          <a:p>
            <a:pPr algn="ctr">
              <a:spcAft>
                <a:spcPts val="1200"/>
              </a:spcAft>
            </a:pPr>
            <a:r>
              <a:rPr sz="1300" b="0" i="0">
                <a:solidFill>
                  <a:srgbClr val="616161"/>
                </a:solidFill>
                <a:latin typeface="Proxima Nova"/>
              </a:rPr>
              <a:t>Use the calibration data to find homographies that align images.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Warp images using transforms</a:t>
            </a:r>
          </a:p>
          <a:p>
            <a:pPr algn="ctr">
              <a:spcAft>
                <a:spcPts val="1200"/>
              </a:spcAft>
            </a:pPr>
            <a:r>
              <a:rPr sz="1300" b="0" i="0">
                <a:solidFill>
                  <a:srgbClr val="616161"/>
                </a:solidFill>
                <a:latin typeface="Proxima Nova"/>
              </a:rPr>
              <a:t>Apply the transforms to reproject images onto a common plane.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Applications of Rectification</a:t>
            </a:r>
          </a:p>
        </p:txBody>
      </p:sp>
      <p:sp>
        <p:nvSpPr>
          <p:cNvPr id="4" name="Subtitle 3"/>
          <p:cNvSpPr>
            <a:spLocks noGrp="1"/>
          </p:cNvSpPr>
          <p:nvPr>
            <p:ph type="subTitle" idx="13"/>
          </p:nvPr>
        </p:nvSpPr>
        <p:spPr/>
        <p:txBody>
          <a:bodyPr>
            <a:normAutofit/>
          </a:bodyPr>
          <a:lstStyle/>
          <a:p>
            <a:r>
              <a:rPr lang="en-US" dirty="0">
                <a:latin typeface="+mj-lt"/>
              </a:rPr>
              <a:t>  </a:t>
            </a:r>
            <a:r>
              <a:rPr dirty="0">
                <a:latin typeface="+mj-lt"/>
              </a:rPr>
              <a:t>Where and how it is used in the real world</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mj-lt"/>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latin typeface="+mj-lt"/>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mj-lt"/>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mj-lt"/>
            </a:endParaRPr>
          </a:p>
        </p:txBody>
      </p:sp>
      <p:sp>
        <p:nvSpPr>
          <p:cNvPr id="9" name="TextBox 8"/>
          <p:cNvSpPr txBox="1"/>
          <p:nvPr/>
        </p:nvSpPr>
        <p:spPr>
          <a:xfrm>
            <a:off x="228600" y="1508670"/>
            <a:ext cx="4190999" cy="1803058"/>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mj-lt"/>
              </a:rPr>
              <a:t>Autonomous driving:</a:t>
            </a:r>
            <a:r>
              <a:rPr sz="1300" b="0" i="0">
                <a:solidFill>
                  <a:srgbClr val="616161"/>
                </a:solidFill>
                <a:latin typeface="+mj-lt"/>
              </a:rPr>
              <a:t> Used in stereo camera systems for obstacle detection and depth perception.</a:t>
            </a:r>
          </a:p>
          <a:p>
            <a:pPr marL="228600" lvl="1" indent="-91440" algn="l">
              <a:spcBef>
                <a:spcPts val="1200"/>
              </a:spcBef>
              <a:spcAft>
                <a:spcPts val="0"/>
              </a:spcAft>
              <a:buSzPct val="100000"/>
              <a:buFont typeface="Arial"/>
              <a:buChar char="•"/>
            </a:pPr>
            <a:r>
              <a:rPr sz="1300" b="1" i="0">
                <a:solidFill>
                  <a:srgbClr val="616161"/>
                </a:solidFill>
                <a:latin typeface="+mj-lt"/>
              </a:rPr>
              <a:t>3D scene reconstruction:</a:t>
            </a:r>
            <a:r>
              <a:rPr sz="1300" b="0" i="0">
                <a:solidFill>
                  <a:srgbClr val="616161"/>
                </a:solidFill>
                <a:latin typeface="+mj-lt"/>
              </a:rPr>
              <a:t> Rectified images simplify generation of accurate 3D models.</a:t>
            </a:r>
          </a:p>
          <a:p>
            <a:pPr marL="228600" lvl="1" indent="-91440" algn="l">
              <a:spcBef>
                <a:spcPts val="1200"/>
              </a:spcBef>
              <a:spcAft>
                <a:spcPts val="0"/>
              </a:spcAft>
              <a:buSzPct val="100000"/>
              <a:buFont typeface="Arial"/>
              <a:buChar char="•"/>
            </a:pPr>
            <a:r>
              <a:rPr sz="1300" b="1" i="0">
                <a:solidFill>
                  <a:srgbClr val="616161"/>
                </a:solidFill>
                <a:latin typeface="+mj-lt"/>
              </a:rPr>
              <a:t>Augmented and Virtual Reality:</a:t>
            </a:r>
            <a:r>
              <a:rPr sz="1300" b="0" i="0">
                <a:solidFill>
                  <a:srgbClr val="616161"/>
                </a:solidFill>
                <a:latin typeface="+mj-lt"/>
              </a:rPr>
              <a:t> Used in depth-aware rendering and spatial understanding of environments.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mj-lt"/>
            </a:endParaRPr>
          </a:p>
        </p:txBody>
      </p:sp>
      <p:sp>
        <p:nvSpPr>
          <p:cNvPr id="11" name="TextBox 10"/>
          <p:cNvSpPr txBox="1"/>
          <p:nvPr/>
        </p:nvSpPr>
        <p:spPr>
          <a:xfrm>
            <a:off x="4724400" y="1508670"/>
            <a:ext cx="4190999" cy="276999"/>
          </a:xfrm>
          <a:prstGeom prst="rect">
            <a:avLst/>
          </a:prstGeom>
          <a:noFill/>
          <a:ln>
            <a:noFill/>
          </a:ln>
        </p:spPr>
        <p:txBody>
          <a:bodyPr wrap="square" lIns="0" tIns="0" rIns="0" bIns="0" anchor="t">
            <a:spAutoFit/>
          </a:bodyPr>
          <a:lstStyle/>
          <a:p>
            <a:pPr algn="l"/>
            <a:endParaRPr>
              <a:latin typeface="+mj-lt"/>
            </a:endParaRPr>
          </a:p>
        </p:txBody>
      </p:sp>
      <p:pic>
        <p:nvPicPr>
          <p:cNvPr id="12" name="Picture 11" descr="image.png"/>
          <p:cNvPicPr>
            <a:picLocks noChangeAspect="1"/>
          </p:cNvPicPr>
          <p:nvPr/>
        </p:nvPicPr>
        <p:blipFill>
          <a:blip r:embed="rId3"/>
          <a:stretch>
            <a:fillRect/>
          </a:stretch>
        </p:blipFill>
        <p:spPr>
          <a:xfrm>
            <a:off x="4724401" y="1508670"/>
            <a:ext cx="3943082" cy="2222465"/>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latin typeface="+mj-lt"/>
            </a:endParaRPr>
          </a:p>
        </p:txBody>
      </p:sp>
      <p:sp>
        <p:nvSpPr>
          <p:cNvPr id="14" name="TextBox 13"/>
          <p:cNvSpPr txBox="1"/>
          <p:nvPr/>
        </p:nvSpPr>
        <p:spPr>
          <a:xfrm>
            <a:off x="4724400" y="3947070"/>
            <a:ext cx="4190999" cy="138499"/>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mj-lt"/>
              </a:rPr>
              <a:t>Photo by Samuele Errico Piccarini on Unsplash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Epipolar Geometry: Foundation of Rectification</a:t>
            </a:r>
          </a:p>
        </p:txBody>
      </p:sp>
      <p:sp>
        <p:nvSpPr>
          <p:cNvPr id="4" name="Subtitle 3"/>
          <p:cNvSpPr>
            <a:spLocks noGrp="1"/>
          </p:cNvSpPr>
          <p:nvPr>
            <p:ph type="subTitle" idx="13"/>
          </p:nvPr>
        </p:nvSpPr>
        <p:spPr/>
        <p:txBody>
          <a:bodyPr>
            <a:normAutofit/>
          </a:bodyPr>
          <a:lstStyle/>
          <a:p>
            <a:r>
              <a:rPr lang="en-US" dirty="0"/>
              <a:t>  </a:t>
            </a:r>
            <a:r>
              <a:rPr dirty="0"/>
              <a:t>Understanding stereo geometry for precise vision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800219"/>
          </a:xfrm>
          <a:prstGeom prst="rect">
            <a:avLst/>
          </a:prstGeom>
          <a:noFill/>
          <a:ln>
            <a:noFill/>
          </a:ln>
        </p:spPr>
        <p:txBody>
          <a:bodyPr wrap="square" lIns="0" tIns="0" rIns="0" bIns="0" anchor="t">
            <a:spAutoFit/>
          </a:bodyPr>
          <a:lstStyle/>
          <a:p>
            <a:pPr algn="ctr"/>
            <a:r>
              <a:rPr lang="en-US" sz="1300" b="1" i="0" dirty="0">
                <a:solidFill>
                  <a:srgbClr val="616161"/>
                </a:solidFill>
                <a:latin typeface="Proxima Nova"/>
              </a:rPr>
              <a:t>  </a:t>
            </a:r>
            <a:r>
              <a:rPr sz="1300" b="1" i="0" dirty="0">
                <a:solidFill>
                  <a:srgbClr val="616161"/>
                </a:solidFill>
                <a:latin typeface="Proxima Nova"/>
              </a:rPr>
              <a:t>Defines geometric relationship</a:t>
            </a:r>
          </a:p>
          <a:p>
            <a:pPr algn="ctr">
              <a:spcAft>
                <a:spcPts val="1200"/>
              </a:spcAft>
            </a:pPr>
            <a:r>
              <a:rPr lang="en-US" sz="1300" b="0" i="0" dirty="0">
                <a:solidFill>
                  <a:srgbClr val="616161"/>
                </a:solidFill>
                <a:latin typeface="Proxima Nova"/>
              </a:rPr>
              <a:t>    </a:t>
            </a:r>
            <a:r>
              <a:rPr sz="1300" b="0" i="0" dirty="0">
                <a:solidFill>
                  <a:srgbClr val="616161"/>
                </a:solidFill>
                <a:latin typeface="Proxima Nova"/>
              </a:rPr>
              <a:t>Relates positions of points across </a:t>
            </a:r>
            <a:r>
              <a:rPr lang="en-US" sz="1300" b="0" i="0" dirty="0">
                <a:solidFill>
                  <a:srgbClr val="616161"/>
                </a:solidFill>
                <a:latin typeface="Proxima Nova"/>
              </a:rPr>
              <a:t>              	</a:t>
            </a:r>
            <a:r>
              <a:rPr sz="1300" b="0" i="0" dirty="0">
                <a:solidFill>
                  <a:srgbClr val="616161"/>
                </a:solidFill>
                <a:latin typeface="Proxima Nova"/>
              </a:rPr>
              <a:t>stereo images via </a:t>
            </a:r>
            <a:r>
              <a:rPr sz="1300" b="0" i="0" dirty="0" err="1">
                <a:solidFill>
                  <a:srgbClr val="616161"/>
                </a:solidFill>
                <a:latin typeface="Proxima Nova"/>
              </a:rPr>
              <a:t>epipolar</a:t>
            </a:r>
            <a:r>
              <a:rPr sz="1300" b="0" i="0" dirty="0">
                <a:solidFill>
                  <a:srgbClr val="616161"/>
                </a:solidFill>
                <a:latin typeface="Proxima Nova"/>
              </a:rPr>
              <a:t> lines.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Epipolar constraint</a:t>
            </a:r>
          </a:p>
          <a:p>
            <a:pPr algn="ctr">
              <a:spcAft>
                <a:spcPts val="1200"/>
              </a:spcAft>
            </a:pPr>
            <a:r>
              <a:rPr sz="1300" b="0" i="0">
                <a:solidFill>
                  <a:srgbClr val="616161"/>
                </a:solidFill>
                <a:latin typeface="Proxima Nova"/>
              </a:rPr>
              <a:t>Each point in one image maps to a line (not an area) in the other, reducing search space.</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800219"/>
          </a:xfrm>
          <a:prstGeom prst="rect">
            <a:avLst/>
          </a:prstGeom>
          <a:noFill/>
          <a:ln>
            <a:noFill/>
          </a:ln>
        </p:spPr>
        <p:txBody>
          <a:bodyPr wrap="square" lIns="0" tIns="0" rIns="0" bIns="0" anchor="t">
            <a:spAutoFit/>
          </a:bodyPr>
          <a:lstStyle/>
          <a:p>
            <a:pPr algn="ctr"/>
            <a:r>
              <a:rPr sz="1300" b="1" i="0" dirty="0">
                <a:solidFill>
                  <a:srgbClr val="616161"/>
                </a:solidFill>
                <a:latin typeface="Proxima Nova"/>
              </a:rPr>
              <a:t>Essential for stereo matching</a:t>
            </a:r>
          </a:p>
          <a:p>
            <a:pPr algn="ctr">
              <a:spcAft>
                <a:spcPts val="1200"/>
              </a:spcAft>
            </a:pPr>
            <a:r>
              <a:rPr sz="1300" b="0" i="0" dirty="0">
                <a:solidFill>
                  <a:srgbClr val="616161"/>
                </a:solidFill>
                <a:latin typeface="Proxima Nova"/>
              </a:rPr>
              <a:t>Ensures accurate </a:t>
            </a:r>
            <a:r>
              <a:rPr lang="en-US" sz="1300" b="0" i="0" dirty="0">
                <a:solidFill>
                  <a:srgbClr val="616161"/>
                </a:solidFill>
                <a:latin typeface="Proxima Nova"/>
              </a:rPr>
              <a:t>       </a:t>
            </a:r>
            <a:r>
              <a:rPr sz="1300" b="0" i="0" dirty="0">
                <a:solidFill>
                  <a:srgbClr val="616161"/>
                </a:solidFill>
                <a:latin typeface="Proxima Nova"/>
              </a:rPr>
              <a:t>correspondence and underpins rectification algorithms.</a:t>
            </a: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Summary and Final Thoughts</a:t>
            </a:r>
          </a:p>
        </p:txBody>
      </p:sp>
      <p:sp>
        <p:nvSpPr>
          <p:cNvPr id="4" name="Subtitle 3"/>
          <p:cNvSpPr>
            <a:spLocks noGrp="1"/>
          </p:cNvSpPr>
          <p:nvPr>
            <p:ph type="subTitle" idx="13"/>
          </p:nvPr>
        </p:nvSpPr>
        <p:spPr/>
        <p:txBody>
          <a:bodyPr>
            <a:normAutofit/>
          </a:bodyPr>
          <a:lstStyle/>
          <a:p>
            <a:r>
              <a:rPr lang="en-US" dirty="0"/>
              <a:t>   </a:t>
            </a:r>
            <a:r>
              <a:rPr dirty="0"/>
              <a:t>Recap of key concepts in rectification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1935063"/>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Rectification aligns stereo images:</a:t>
            </a:r>
            <a:r>
              <a:rPr sz="1300" b="0" i="0">
                <a:solidFill>
                  <a:srgbClr val="616161"/>
                </a:solidFill>
                <a:latin typeface="Proxima Nova"/>
              </a:rPr>
              <a:t> Key to simplifying depth estimation and stereo matching.</a:t>
            </a:r>
          </a:p>
          <a:p>
            <a:pPr marL="228600" lvl="1" indent="-91440" algn="l">
              <a:spcBef>
                <a:spcPts val="1200"/>
              </a:spcBef>
              <a:spcAft>
                <a:spcPts val="0"/>
              </a:spcAft>
              <a:buSzPct val="100000"/>
              <a:buFont typeface="Arial"/>
              <a:buChar char="•"/>
            </a:pPr>
            <a:r>
              <a:rPr sz="1300" b="1" i="0">
                <a:solidFill>
                  <a:srgbClr val="616161"/>
                </a:solidFill>
                <a:latin typeface="Proxima Nova"/>
              </a:rPr>
              <a:t>Essential in real-world systems:</a:t>
            </a:r>
            <a:r>
              <a:rPr sz="1300" b="0" i="0">
                <a:solidFill>
                  <a:srgbClr val="616161"/>
                </a:solidFill>
                <a:latin typeface="Proxima Nova"/>
              </a:rPr>
              <a:t> Used in autonomous vehicles, 3D modeling, AR/VR and robotics.</a:t>
            </a:r>
          </a:p>
          <a:p>
            <a:pPr marL="228600" lvl="1" indent="-91440" algn="l">
              <a:spcBef>
                <a:spcPts val="1200"/>
              </a:spcBef>
              <a:spcAft>
                <a:spcPts val="0"/>
              </a:spcAft>
              <a:buSzPct val="100000"/>
              <a:buFont typeface="Arial"/>
              <a:buChar char="•"/>
            </a:pPr>
            <a:r>
              <a:rPr sz="1300" b="1" i="0">
                <a:solidFill>
                  <a:srgbClr val="616161"/>
                </a:solidFill>
                <a:latin typeface="Proxima Nova"/>
              </a:rPr>
              <a:t>Foundational for 3D vision:</a:t>
            </a:r>
            <a:r>
              <a:rPr sz="1300" b="0" i="0">
                <a:solidFill>
                  <a:srgbClr val="616161"/>
                </a:solidFill>
                <a:latin typeface="Proxima Nova"/>
              </a:rPr>
              <a:t> Improves performance and accuracy of computer vision applications.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image.png"/>
          <p:cNvPicPr>
            <a:picLocks noChangeAspect="1"/>
          </p:cNvPicPr>
          <p:nvPr/>
        </p:nvPicPr>
        <p:blipFill>
          <a:blip r:embed="rId3"/>
          <a:stretch>
            <a:fillRect/>
          </a:stretch>
        </p:blipFill>
        <p:spPr>
          <a:xfrm>
            <a:off x="4724401" y="1508670"/>
            <a:ext cx="3917324" cy="2207947"/>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52400"/>
          </a:xfrm>
          <a:prstGeom prst="rect">
            <a:avLst/>
          </a:prstGeom>
          <a:noFill/>
          <a:ln>
            <a:noFill/>
          </a:ln>
        </p:spPr>
        <p:txBody>
          <a:bodyPr wrap="square" lIns="0" tIns="0" rIns="0" bIns="0" anchor="t">
            <a:spAutoFit/>
          </a:bodyPr>
          <a:lstStyle/>
          <a:p>
            <a:pPr algn="r">
              <a:spcAft>
                <a:spcPts val="1200"/>
              </a:spcAft>
            </a:pPr>
            <a:r>
              <a:rPr sz="900" b="0" i="0">
                <a:solidFill>
                  <a:srgbClr val="616161"/>
                </a:solidFill>
                <a:latin typeface="Proxima Nova"/>
              </a:rPr>
              <a:t>Photo by David Travis on Unsplash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2461DE-FC73-C43C-07F3-DD53A3E469D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4" name="Picture 3">
            <a:extLst>
              <a:ext uri="{FF2B5EF4-FFF2-40B4-BE49-F238E27FC236}">
                <a16:creationId xmlns:a16="http://schemas.microsoft.com/office/drawing/2014/main" id="{AA4F85A5-21D3-0DF8-6EA8-0A312ACEEB71}"/>
              </a:ext>
            </a:extLst>
          </p:cNvPr>
          <p:cNvPicPr>
            <a:picLocks noChangeAspect="1"/>
          </p:cNvPicPr>
          <p:nvPr/>
        </p:nvPicPr>
        <p:blipFill>
          <a:blip r:embed="rId2"/>
          <a:stretch>
            <a:fillRect/>
          </a:stretch>
        </p:blipFill>
        <p:spPr>
          <a:xfrm>
            <a:off x="476250" y="457200"/>
            <a:ext cx="8210550" cy="4229100"/>
          </a:xfrm>
          <a:prstGeom prst="rect">
            <a:avLst/>
          </a:prstGeom>
        </p:spPr>
      </p:pic>
    </p:spTree>
    <p:extLst>
      <p:ext uri="{BB962C8B-B14F-4D97-AF65-F5344CB8AC3E}">
        <p14:creationId xmlns:p14="http://schemas.microsoft.com/office/powerpoint/2010/main" val="41205788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35</TotalTime>
  <Words>1200</Words>
  <Application>Microsoft Office PowerPoint</Application>
  <PresentationFormat>On-screen Show (16:9)</PresentationFormat>
  <Paragraphs>68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Arial Rounded MT Bold</vt:lpstr>
      <vt:lpstr>Proxima Nova</vt:lpstr>
      <vt:lpstr>Engravers MT</vt:lpstr>
      <vt:lpstr>Organic</vt:lpstr>
      <vt:lpstr>RECTIFICATION</vt:lpstr>
      <vt:lpstr>Rectification in Computer Vision</vt:lpstr>
      <vt:lpstr>Why Rectification is Needed</vt:lpstr>
      <vt:lpstr>How Rectification Works (Basic Steps)</vt:lpstr>
      <vt:lpstr>Applications of Rectification</vt:lpstr>
      <vt:lpstr>Epipolar Geometry: Foundation of Rectification</vt:lpstr>
      <vt:lpstr>Summary and Final Thoughts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Heldon leo A</cp:lastModifiedBy>
  <cp:revision>6</cp:revision>
  <dcterms:modified xsi:type="dcterms:W3CDTF">2025-05-06T06:24:32Z</dcterms:modified>
</cp:coreProperties>
</file>