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3EBFF-E2FF-4C1A-948A-2685FB58438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CB82-F486-46D0-A8CE-DEEA144D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2E67-A17F-4C9E-AEF4-EB4EA340F773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4D80-4C12-47A4-99A9-CC8F878F251D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1905-A597-4F05-81E5-8742E4BC14A0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5351-0DB1-4EAC-B5D1-83AAB8218895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4DE1-99AE-475D-A49C-63159C9B7DF6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5575-EBC8-411B-AFC4-76226F9EE252}" type="datetime1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85F4-D295-47FF-893D-C136BEF865A9}" type="datetime1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9694-AE1B-4980-8758-D151638E21F5}" type="datetime1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DF1E-83CC-410B-8DBC-2B8683BF246F}" type="datetime1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7925-BA7B-42D8-8A70-EC18C8762550}" type="datetime1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02DB-C4CD-4A8E-94CD-F42B01ABE0DC}" type="datetime1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F998-F804-4552-A523-A3AB984AD7AA}" type="datetime1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B48758-B071-B3D3-B1BB-89F59E948759}"/>
              </a:ext>
            </a:extLst>
          </p:cNvPr>
          <p:cNvSpPr txBox="1"/>
          <p:nvPr/>
        </p:nvSpPr>
        <p:spPr>
          <a:xfrm>
            <a:off x="2117089" y="5149354"/>
            <a:ext cx="7957821" cy="1263679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 defTabSz="841248">
              <a:spcAft>
                <a:spcPts val="600"/>
              </a:spcAft>
            </a:pPr>
            <a:r>
              <a:rPr lang="en-US" sz="165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members:</a:t>
            </a:r>
          </a:p>
          <a:p>
            <a:pPr algn="ctr" defTabSz="841248">
              <a:spcAft>
                <a:spcPts val="600"/>
              </a:spcAft>
            </a:pPr>
            <a:endParaRPr lang="en-US" sz="1656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400" i="1" dirty="0"/>
              <a:t>Heleine Fouda</a:t>
            </a:r>
            <a:endParaRPr lang="en-US" sz="14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defTabSz="841248">
              <a:spcAft>
                <a:spcPts val="600"/>
              </a:spcAft>
            </a:pPr>
            <a:r>
              <a:rPr lang="en-US" sz="1400" i="1" dirty="0"/>
              <a:t>Kim</a:t>
            </a:r>
            <a:endParaRPr lang="en-US" sz="14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endParaRPr lang="en-US" sz="14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400" i="1" dirty="0"/>
              <a:t>Lewris  Mota</a:t>
            </a:r>
          </a:p>
          <a:p>
            <a:pPr algn="ctr" defTabSz="841248">
              <a:spcAft>
                <a:spcPts val="600"/>
              </a:spcAft>
            </a:pPr>
            <a:endParaRPr lang="en-US" sz="1400" i="1" dirty="0"/>
          </a:p>
          <a:p>
            <a:pPr lvl="3" algn="ctr" defTabSz="841248">
              <a:spcAft>
                <a:spcPts val="600"/>
              </a:spcAft>
            </a:pPr>
            <a:r>
              <a:rPr lang="en-US" sz="1400" i="1" dirty="0"/>
              <a:t>Marjete Vulcinaj    </a:t>
            </a:r>
          </a:p>
          <a:p>
            <a:pPr algn="ctr" defTabSz="841248">
              <a:spcAft>
                <a:spcPts val="600"/>
              </a:spcAft>
            </a:pPr>
            <a:endParaRPr lang="en-US" sz="1400" i="1" dirty="0"/>
          </a:p>
          <a:p>
            <a:pPr algn="ctr" defTabSz="841248">
              <a:spcAft>
                <a:spcPts val="600"/>
              </a:spcAft>
            </a:pPr>
            <a:r>
              <a:rPr lang="en-US" sz="1400" i="1" dirty="0"/>
              <a:t>Matthew Tillmatwitz</a:t>
            </a:r>
          </a:p>
          <a:p>
            <a:pPr algn="ctr" defTabSz="841248">
              <a:spcAft>
                <a:spcPts val="600"/>
              </a:spcAft>
            </a:pPr>
            <a:endParaRPr lang="en-US" sz="1288" i="1" dirty="0"/>
          </a:p>
          <a:p>
            <a:pPr lvl="3" algn="ctr" defTabSz="841248">
              <a:spcAft>
                <a:spcPts val="600"/>
              </a:spcAft>
            </a:pPr>
            <a:r>
              <a:rPr lang="en-US" sz="1288" i="1" dirty="0"/>
              <a:t> </a:t>
            </a:r>
            <a:endParaRPr lang="en-US" sz="1288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CUNY Logo">
            <a:extLst>
              <a:ext uri="{FF2B5EF4-FFF2-40B4-BE49-F238E27FC236}">
                <a16:creationId xmlns:a16="http://schemas.microsoft.com/office/drawing/2014/main" id="{11982F54-88CD-C67F-8185-C7A79771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3" y="136086"/>
            <a:ext cx="3335020" cy="60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49A1A00-E91F-66E0-849B-2C4897D1E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Smoothing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2C81995-24FF-B11F-E53F-50D466A14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624, Fall 2024</a:t>
            </a:r>
          </a:p>
        </p:txBody>
      </p:sp>
    </p:spTree>
    <p:extLst>
      <p:ext uri="{BB962C8B-B14F-4D97-AF65-F5344CB8AC3E}">
        <p14:creationId xmlns:p14="http://schemas.microsoft.com/office/powerpoint/2010/main" val="202866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B573-E58D-893E-738F-0B517E5C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6" y="365125"/>
            <a:ext cx="11164614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3A19-5A7C-29B1-6782-CC2718F7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6D72FEA-964D-43C8-BE82-CDEA48F48572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57" name="Content Placeholder 1">
            <a:extLst>
              <a:ext uri="{FF2B5EF4-FFF2-40B4-BE49-F238E27FC236}">
                <a16:creationId xmlns:a16="http://schemas.microsoft.com/office/drawing/2014/main" id="{7F6737A7-8608-A838-9750-2E146138EE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083" y="1765738"/>
            <a:ext cx="12107918" cy="4727137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Definition and </a:t>
            </a:r>
            <a:r>
              <a:rPr lang="en-US" sz="2400" dirty="0">
                <a:latin typeface="-webkit-standard"/>
              </a:rPr>
              <a:t>o</a:t>
            </a:r>
            <a:r>
              <a:rPr lang="en-US" sz="2400" b="0" i="0" u="none" strike="noStrike" dirty="0">
                <a:effectLst/>
                <a:latin typeface="-webkit-standard"/>
              </a:rPr>
              <a:t>verview of exponential </a:t>
            </a:r>
            <a:r>
              <a:rPr lang="en-US" sz="2400" dirty="0">
                <a:latin typeface="-webkit-standard"/>
              </a:rPr>
              <a:t>s</a:t>
            </a:r>
            <a:r>
              <a:rPr lang="en-US" sz="2400" b="0" i="0" u="none" strike="noStrike" dirty="0">
                <a:effectLst/>
                <a:latin typeface="-webkit-standard"/>
              </a:rPr>
              <a:t>moothing Techniques </a:t>
            </a:r>
            <a:r>
              <a:rPr lang="en-US" sz="2400" b="0" i="1" u="none" strike="noStrike" dirty="0">
                <a:effectLst/>
                <a:latin typeface="-webkit-standard"/>
              </a:rPr>
              <a:t>(Intro</a:t>
            </a:r>
            <a:r>
              <a:rPr lang="en-US" sz="2400" i="1" dirty="0">
                <a:latin typeface="-webkit-standard"/>
              </a:rPr>
              <a:t>, </a:t>
            </a:r>
            <a:r>
              <a:rPr lang="en-US" sz="2400" b="0" i="1" u="none" strike="noStrike" dirty="0">
                <a:effectLst/>
                <a:latin typeface="-webkit-standard"/>
              </a:rPr>
              <a:t>Heleine)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Simple  exponential smoothing &amp; methods with trends </a:t>
            </a:r>
            <a:r>
              <a:rPr lang="en-US" sz="2400" i="1" dirty="0">
                <a:latin typeface="-webkit-standard"/>
              </a:rPr>
              <a:t>(Heleine)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Methods with  seasonality &amp; the  taxonomy of exponential smoothing methods</a:t>
            </a:r>
            <a:r>
              <a:rPr lang="en-US" sz="2400" i="1" dirty="0">
                <a:latin typeface="-webkit-standard"/>
              </a:rPr>
              <a:t>(Matthew)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Innovations state space models for exponential smoothing </a:t>
            </a:r>
            <a:r>
              <a:rPr lang="en-US" sz="2400" i="1" dirty="0">
                <a:latin typeface="-webkit-standard"/>
              </a:rPr>
              <a:t>(Lewris)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Estimation and model selection </a:t>
            </a:r>
            <a:r>
              <a:rPr lang="en-US" sz="2400" i="1" dirty="0">
                <a:latin typeface="-webkit-standard"/>
              </a:rPr>
              <a:t>(Kim)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Forecasting with ETS + Conclusion </a:t>
            </a:r>
            <a:r>
              <a:rPr lang="en-US" sz="2400" i="1" dirty="0">
                <a:latin typeface="-webkit-standard"/>
              </a:rPr>
              <a:t>(Marjete) </a:t>
            </a: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0" i="1" u="none" strike="noStrike" dirty="0">
              <a:effectLst/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0" i="1" u="none" strike="noStrike" dirty="0">
              <a:effectLst/>
              <a:latin typeface="-webkit-standard"/>
            </a:endParaRPr>
          </a:p>
          <a:p>
            <a:pPr marL="0" indent="0">
              <a:buNone/>
            </a:pPr>
            <a:endParaRPr lang="en-US" sz="2400" i="1" dirty="0"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164187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D1EFCC-DAA3-3DFD-CBE1-82EB25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Exponential </a:t>
            </a:r>
            <a:r>
              <a:rPr lang="en-US" b="1" dirty="0"/>
              <a:t>T</a:t>
            </a:r>
            <a:r>
              <a:rPr lang="en-US" sz="4400" b="1" dirty="0"/>
              <a:t>echniques: An Overview (1)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C33-E490-DCDC-B42C-187BF64AB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Definition:</a:t>
            </a:r>
          </a:p>
          <a:p>
            <a:pPr marL="0" marR="0" indent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Exponential smoothing is a time series forecasting method that: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an exponentially weighted average of past observations to predict future values.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Assigns more weight to recent observations and less to older observations.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the forecast to adapt to changing trends in the data.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/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4748F7-ECBC-5A83-8D24-87028E57D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Types of Exponential Smoothing methods</a:t>
            </a:r>
            <a:r>
              <a:rPr lang="en-US" sz="7400" b="1" dirty="0"/>
              <a:t>: </a:t>
            </a:r>
          </a:p>
          <a:p>
            <a:pPr marL="0" indent="0">
              <a:buNone/>
            </a:pPr>
            <a:endParaRPr lang="en-US" sz="7400" b="1" dirty="0"/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8000" dirty="0">
                <a:solidFill>
                  <a:srgbClr val="020A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Simple Exponential Smoothing</a:t>
            </a:r>
            <a:r>
              <a:rPr lang="en-US" sz="8000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8000" dirty="0">
                <a:solidFill>
                  <a:srgbClr val="020A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(SES)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8000" dirty="0">
                <a:solidFill>
                  <a:srgbClr val="020A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Holt’s linear exponential smoothing</a:t>
            </a:r>
            <a:r>
              <a:rPr lang="en-US" sz="8000" dirty="0">
                <a:solidFill>
                  <a:srgbClr val="020A47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80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Additive Damped Trend methods</a:t>
            </a:r>
            <a:endParaRPr lang="en-US" sz="8000" dirty="0">
              <a:solidFill>
                <a:srgbClr val="020A47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b="1" dirty="0"/>
              <a:t>Classifications:</a:t>
            </a:r>
          </a:p>
          <a:p>
            <a:pPr marL="0" indent="0">
              <a:buNone/>
            </a:pPr>
            <a:r>
              <a:rPr lang="en-US" sz="8000" dirty="0"/>
              <a:t>Classifications of Exponential Smoothing methods are based on the distinction between methods with trends and methods without trends  ( ~ 9 classification methods are possible; see our section on taxonomy)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08D0-3E12-FF9B-C319-EE06E251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1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73243-1AF5-78E6-ADD5-A19DC97FB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B8B5-0C15-D717-A15B-50DCBAF9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Exponential </a:t>
            </a:r>
            <a:r>
              <a:rPr lang="en-US" b="1" dirty="0"/>
              <a:t>T</a:t>
            </a:r>
            <a:r>
              <a:rPr lang="en-US" sz="4400" b="1" dirty="0"/>
              <a:t>echniques: An Overview (2)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0E9E-BB1D-A7C5-F524-064749643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58156"/>
            <a:ext cx="5181600" cy="4884382"/>
          </a:xfrm>
        </p:spPr>
        <p:txBody>
          <a:bodyPr>
            <a:normAutofit lnSpcReduction="10000"/>
          </a:bodyPr>
          <a:lstStyle/>
          <a:p>
            <a:pPr marL="0" marR="0" indent="0">
              <a:buNone/>
            </a:pPr>
            <a:r>
              <a:rPr lang="en-US" sz="2000" b="1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Benefits of Exponential Smoothing: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-webkit-standard"/>
              </a:rPr>
              <a:t>Accuracy</a:t>
            </a:r>
            <a:r>
              <a:rPr lang="en-US" sz="1800" dirty="0">
                <a:solidFill>
                  <a:srgbClr val="000000"/>
                </a:solidFill>
                <a:latin typeface="-webkit-standard"/>
              </a:rPr>
              <a:t>: 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xponential smoothing models error, trend, and seasonality, much like the Box-Jenkins ARIMA methodology, which makes it valuable for statisticians analyzing time series data. </a:t>
            </a:r>
            <a:endParaRPr lang="en-US" sz="1800" dirty="0">
              <a:solidFill>
                <a:srgbClr val="000000"/>
              </a:solidFill>
              <a:latin typeface="-webkit-standard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Flexibility: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Analysts can control how quickly older observations become less influential by adjusting specific parameters, allowing flexibility in the weighting of recent versus past data. </a:t>
            </a:r>
          </a:p>
          <a:p>
            <a:r>
              <a:rPr lang="en-US" sz="1800" b="1" dirty="0">
                <a:solidFill>
                  <a:srgbClr val="17171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Usefulness: </a:t>
            </a:r>
            <a:r>
              <a:rPr lang="en-US" sz="1800" dirty="0">
                <a:solidFill>
                  <a:srgbClr val="17171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ost useful method for time series data that has a consistent trend, seasonality, and random fluctuations such  as: </a:t>
            </a:r>
          </a:p>
          <a:p>
            <a:r>
              <a:rPr lang="en-US" sz="1800" dirty="0">
                <a:solidFill>
                  <a:srgbClr val="363636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36363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ales forecasting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/Inventory management</a:t>
            </a:r>
            <a:r>
              <a:rPr lang="en-US" sz="1200" dirty="0">
                <a:effectLst/>
              </a:rPr>
              <a:t> </a:t>
            </a:r>
            <a:endParaRPr lang="en-US" sz="1800" dirty="0">
              <a:solidFill>
                <a:srgbClr val="1717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36363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Time series forecasting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200" dirty="0">
                <a:effectLst/>
              </a:rPr>
              <a:t> </a:t>
            </a:r>
            <a:endParaRPr lang="en-US" sz="1800" dirty="0">
              <a:solidFill>
                <a:srgbClr val="17171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forecasting</a:t>
            </a:r>
          </a:p>
          <a:p>
            <a:r>
              <a:rPr lang="en-US" sz="1800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77A002-CB31-2226-02AE-57E57B570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 lnSpcReduction="10000"/>
          </a:bodyPr>
          <a:lstStyle/>
          <a:p>
            <a:pPr marL="0" marR="0" indent="0">
              <a:buNone/>
            </a:pPr>
            <a:r>
              <a:rPr lang="en-US" sz="2000" b="1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Limitations of Exponential Smoothing: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2400" b="1" dirty="0">
                <a:solidFill>
                  <a:srgbClr val="3B444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Swan Events: </a:t>
            </a:r>
            <a:r>
              <a:rPr lang="en-US" sz="2400" dirty="0">
                <a:solidFill>
                  <a:srgbClr val="3B444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ay not work well for time series with complex patterns or anomalies, such as sudden level or trend changes, outliers or sudden seasonality.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2400" b="1" dirty="0">
                <a:solidFill>
                  <a:srgbClr val="3B444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Starting point: </a:t>
            </a:r>
            <a:r>
              <a:rPr lang="en-US" sz="2400" dirty="0">
                <a:solidFill>
                  <a:srgbClr val="3B444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selection of smoothing parameters, such as alpha, beta and </a:t>
            </a:r>
            <a:r>
              <a:rPr lang="en-US" sz="2400" dirty="0" err="1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γ</a:t>
            </a:r>
            <a:r>
              <a:rPr lang="en-US" sz="24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can affect the precision of the forecasts. Finding the best values for these parameters might require some trial and error or model selection techniques.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2534-FB12-91B6-5616-3DAD4605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3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92E9-BE9F-7D1A-9B57-D94CE4BB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365125"/>
            <a:ext cx="11206655" cy="1325563"/>
          </a:xfrm>
        </p:spPr>
        <p:txBody>
          <a:bodyPr/>
          <a:lstStyle/>
          <a:p>
            <a:pPr algn="ctr"/>
            <a:r>
              <a:rPr lang="en-US" sz="4400" dirty="0">
                <a:latin typeface="-webkit-standard"/>
              </a:rPr>
              <a:t>Simple  Exponential </a:t>
            </a:r>
            <a:r>
              <a:rPr lang="en-US" dirty="0">
                <a:latin typeface="-webkit-standard"/>
              </a:rPr>
              <a:t>S</a:t>
            </a:r>
            <a:r>
              <a:rPr lang="en-US" sz="4400" dirty="0">
                <a:latin typeface="-webkit-standard"/>
              </a:rPr>
              <a:t>moothing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C5AC-A20F-3F07-CCAF-08F61210F0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Simple exponential smoothing (SES) is the simplest form of exponential smoothing.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assumes that the time series has no trend or seasonality.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forecast for the next period is based on the weighted average of the previous observation and the forecast for the current period.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SES best suits time series data with no trend and no seasonality.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A8736-A079-53EA-1225-6F52B4E224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visualization or code example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41CEC-F7B6-5A11-A143-43DC0E29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25C6-2359-23C0-8C4B-FF05388A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" y="136525"/>
            <a:ext cx="11259207" cy="15541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-webkit-standard"/>
              </a:rPr>
              <a:t>M</a:t>
            </a:r>
            <a:r>
              <a:rPr lang="en-US" sz="4400" dirty="0">
                <a:latin typeface="-webkit-standard"/>
              </a:rPr>
              <a:t>ethods with Trends (1): </a:t>
            </a:r>
            <a:r>
              <a:rPr lang="en-US" b="1" dirty="0"/>
              <a:t>Holt’s Linear Trend Method: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9074-0A0C-00C2-A91C-1BAD088A0E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Holt’s Linear Trend Method:</a:t>
            </a:r>
          </a:p>
          <a:p>
            <a:r>
              <a:rPr lang="en-US" sz="1800" dirty="0">
                <a:solidFill>
                  <a:srgbClr val="17171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sed to forecast time series data that has a linear trend but no seasonal pattern. </a:t>
            </a:r>
          </a:p>
          <a:p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method uses two smoothing parameters: α for the level (the intercept) and β for the trend.</a:t>
            </a:r>
          </a:p>
          <a:p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basic idea behind double exponential smoothing is to introduce a term to take  into account the possibility of a series exhibiting some form of trend. </a:t>
            </a:r>
            <a:endParaRPr lang="en-US" sz="1800" dirty="0">
              <a:solidFill>
                <a:srgbClr val="17171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Holt’s method is more accurate than SES for time series data with a trend, but it doesn’t work well for time series data with a seasonal component.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2B435-E14D-C8EA-B7E9-190CC6624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Visualization or an example code for the Damped trends methods here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7E709-56F6-2A52-2BBC-FA1BA76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938BF0-44CF-FF22-1804-3AD75EAF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365125"/>
            <a:ext cx="11091041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Methods with Trends(2): Damped Trends Methods: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4C7B9F-DC6B-DD3F-5FD9-CA1A660E0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Damped Trends Methods:</a:t>
            </a:r>
            <a:endParaRPr lang="en-US" dirty="0"/>
          </a:p>
          <a:p>
            <a:r>
              <a:rPr lang="en-US" dirty="0"/>
              <a:t>Role: Help prevent over-casting…</a:t>
            </a:r>
          </a:p>
          <a:p>
            <a:r>
              <a:rPr lang="en-US" dirty="0"/>
              <a:t> main assumption</a:t>
            </a:r>
          </a:p>
          <a:p>
            <a:r>
              <a:rPr lang="en-US" dirty="0"/>
              <a:t>mechanism</a:t>
            </a:r>
          </a:p>
          <a:p>
            <a:r>
              <a:rPr lang="en-US" dirty="0"/>
              <a:t>Main Characteristics </a:t>
            </a:r>
          </a:p>
          <a:p>
            <a:r>
              <a:rPr lang="en-US" dirty="0"/>
              <a:t>performance.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28CA99-64C6-93BA-FD2E-DA3B94AE73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or an example code for the Damped trends methods here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46B7-F086-8AE7-F904-B2936F70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52967-E190-99D4-0523-A8F86C03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F04B9-8F55-8FBD-B379-6F931BD2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322</TotalTime>
  <Words>623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-webkit-standard</vt:lpstr>
      <vt:lpstr>Arial</vt:lpstr>
      <vt:lpstr>Calibri</vt:lpstr>
      <vt:lpstr>Calibri Light</vt:lpstr>
      <vt:lpstr>Times New Roman</vt:lpstr>
      <vt:lpstr>Office 2013 - 2022 Theme</vt:lpstr>
      <vt:lpstr>Exponential Smoothing</vt:lpstr>
      <vt:lpstr>Table of Contents</vt:lpstr>
      <vt:lpstr>Exponential Techniques: An Overview (1)</vt:lpstr>
      <vt:lpstr>Exponential Techniques: An Overview (2)</vt:lpstr>
      <vt:lpstr>Simple  Exponential Smoothing</vt:lpstr>
      <vt:lpstr>Methods with Trends (1): Holt’s Linear Trend Method: </vt:lpstr>
      <vt:lpstr>Methods with Trends(2): Damped Trends Methods: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team_some_name</dc:title>
  <dc:creator>John Droescher</dc:creator>
  <cp:lastModifiedBy>heleine fouda</cp:lastModifiedBy>
  <cp:revision>14</cp:revision>
  <dcterms:created xsi:type="dcterms:W3CDTF">2023-10-30T15:18:43Z</dcterms:created>
  <dcterms:modified xsi:type="dcterms:W3CDTF">2024-09-26T05:13:08Z</dcterms:modified>
</cp:coreProperties>
</file>