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99" r:id="rId4"/>
    <p:sldId id="314" r:id="rId5"/>
    <p:sldId id="332" r:id="rId6"/>
    <p:sldId id="313" r:id="rId7"/>
    <p:sldId id="331" r:id="rId8"/>
    <p:sldId id="333" r:id="rId9"/>
    <p:sldId id="334" r:id="rId10"/>
    <p:sldId id="335" r:id="rId11"/>
    <p:sldId id="330" r:id="rId12"/>
    <p:sldId id="263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15">
          <p15:clr>
            <a:srgbClr val="A4A3A4"/>
          </p15:clr>
        </p15:guide>
        <p15:guide id="3" orient="horz" pos="228">
          <p15:clr>
            <a:srgbClr val="A4A3A4"/>
          </p15:clr>
        </p15:guide>
        <p15:guide id="4" orient="horz" pos="344">
          <p15:clr>
            <a:srgbClr val="A4A3A4"/>
          </p15:clr>
        </p15:guide>
        <p15:guide id="5" orient="horz" pos="460">
          <p15:clr>
            <a:srgbClr val="A4A3A4"/>
          </p15:clr>
        </p15:guide>
        <p15:guide id="6" orient="horz" pos="577">
          <p15:clr>
            <a:srgbClr val="A4A3A4"/>
          </p15:clr>
        </p15:guide>
        <p15:guide id="7" orient="horz" pos="681">
          <p15:clr>
            <a:srgbClr val="A4A3A4"/>
          </p15:clr>
        </p15:guide>
        <p15:guide id="8" orient="horz" pos="796">
          <p15:clr>
            <a:srgbClr val="A4A3A4"/>
          </p15:clr>
        </p15:guide>
        <p15:guide id="9" orient="horz" pos="894">
          <p15:clr>
            <a:srgbClr val="A4A3A4"/>
          </p15:clr>
        </p15:guide>
        <p15:guide id="10" orient="horz" pos="1030">
          <p15:clr>
            <a:srgbClr val="A4A3A4"/>
          </p15:clr>
        </p15:guide>
        <p15:guide id="11" orient="horz" pos="1141">
          <p15:clr>
            <a:srgbClr val="A4A3A4"/>
          </p15:clr>
        </p15:guide>
        <p15:guide id="12" orient="horz" pos="1257">
          <p15:clr>
            <a:srgbClr val="A4A3A4"/>
          </p15:clr>
        </p15:guide>
        <p15:guide id="13" orient="horz" pos="1361">
          <p15:clr>
            <a:srgbClr val="A4A3A4"/>
          </p15:clr>
        </p15:guide>
        <p15:guide id="14" orient="horz" pos="1484">
          <p15:clr>
            <a:srgbClr val="A4A3A4"/>
          </p15:clr>
        </p15:guide>
        <p15:guide id="15" orient="horz" pos="1589">
          <p15:clr>
            <a:srgbClr val="A4A3A4"/>
          </p15:clr>
        </p15:guide>
        <p15:guide id="16" orient="horz" pos="1702">
          <p15:clr>
            <a:srgbClr val="A4A3A4"/>
          </p15:clr>
        </p15:guide>
        <p15:guide id="17" orient="horz" pos="1801">
          <p15:clr>
            <a:srgbClr val="A4A3A4"/>
          </p15:clr>
        </p15:guide>
        <p15:guide id="18" orient="horz" pos="1938">
          <p15:clr>
            <a:srgbClr val="A4A3A4"/>
          </p15:clr>
        </p15:guide>
        <p15:guide id="19" orient="horz" pos="2028">
          <p15:clr>
            <a:srgbClr val="A4A3A4"/>
          </p15:clr>
        </p15:guide>
        <p15:guide id="20" orient="horz" pos="2164">
          <p15:clr>
            <a:srgbClr val="A4A3A4"/>
          </p15:clr>
        </p15:guide>
        <p15:guide id="21" orient="horz" pos="2270">
          <p15:clr>
            <a:srgbClr val="A4A3A4"/>
          </p15:clr>
        </p15:guide>
        <p15:guide id="22" orient="horz" pos="2383">
          <p15:clr>
            <a:srgbClr val="A4A3A4"/>
          </p15:clr>
        </p15:guide>
        <p15:guide id="23" orient="horz" pos="2499">
          <p15:clr>
            <a:srgbClr val="A4A3A4"/>
          </p15:clr>
        </p15:guide>
        <p15:guide id="24" orient="horz" pos="2618">
          <p15:clr>
            <a:srgbClr val="A4A3A4"/>
          </p15:clr>
        </p15:guide>
        <p15:guide id="25" orient="horz" pos="2709">
          <p15:clr>
            <a:srgbClr val="A4A3A4"/>
          </p15:clr>
        </p15:guide>
        <p15:guide id="26" orient="horz" pos="2834">
          <p15:clr>
            <a:srgbClr val="A4A3A4"/>
          </p15:clr>
        </p15:guide>
        <p15:guide id="27" orient="horz" pos="3239">
          <p15:clr>
            <a:srgbClr val="A4A3A4"/>
          </p15:clr>
        </p15:guide>
        <p15:guide id="28" orient="horz" pos="3072">
          <p15:clr>
            <a:srgbClr val="A4A3A4"/>
          </p15:clr>
        </p15:guide>
        <p15:guide id="29" orient="horz" pos="2951">
          <p15:clr>
            <a:srgbClr val="A4A3A4"/>
          </p15:clr>
        </p15:guide>
        <p15:guide id="30" orient="horz" pos="3172">
          <p15:clr>
            <a:srgbClr val="A4A3A4"/>
          </p15:clr>
        </p15:guide>
        <p15:guide id="31">
          <p15:clr>
            <a:srgbClr val="A4A3A4"/>
          </p15:clr>
        </p15:guide>
        <p15:guide id="32" pos="113">
          <p15:clr>
            <a:srgbClr val="A4A3A4"/>
          </p15:clr>
        </p15:guide>
        <p15:guide id="33" pos="227">
          <p15:clr>
            <a:srgbClr val="A4A3A4"/>
          </p15:clr>
        </p15:guide>
        <p15:guide id="34" pos="340">
          <p15:clr>
            <a:srgbClr val="A4A3A4"/>
          </p15:clr>
        </p15:guide>
        <p15:guide id="35" pos="453">
          <p15:clr>
            <a:srgbClr val="A4A3A4"/>
          </p15:clr>
        </p15:guide>
        <p15:guide id="36" pos="566">
          <p15:clr>
            <a:srgbClr val="A4A3A4"/>
          </p15:clr>
        </p15:guide>
        <p15:guide id="37" pos="679">
          <p15:clr>
            <a:srgbClr val="A4A3A4"/>
          </p15:clr>
        </p15:guide>
        <p15:guide id="38" pos="792">
          <p15:clr>
            <a:srgbClr val="A4A3A4"/>
          </p15:clr>
        </p15:guide>
        <p15:guide id="39" pos="906">
          <p15:clr>
            <a:srgbClr val="A4A3A4"/>
          </p15:clr>
        </p15:guide>
        <p15:guide id="40" pos="1020">
          <p15:clr>
            <a:srgbClr val="A4A3A4"/>
          </p15:clr>
        </p15:guide>
        <p15:guide id="41" pos="1135">
          <p15:clr>
            <a:srgbClr val="A4A3A4"/>
          </p15:clr>
        </p15:guide>
        <p15:guide id="42" pos="1249">
          <p15:clr>
            <a:srgbClr val="A4A3A4"/>
          </p15:clr>
        </p15:guide>
        <p15:guide id="43" pos="1362">
          <p15:clr>
            <a:srgbClr val="A4A3A4"/>
          </p15:clr>
        </p15:guide>
        <p15:guide id="44" pos="1475">
          <p15:clr>
            <a:srgbClr val="A4A3A4"/>
          </p15:clr>
        </p15:guide>
        <p15:guide id="45" pos="1591">
          <p15:clr>
            <a:srgbClr val="A4A3A4"/>
          </p15:clr>
        </p15:guide>
        <p15:guide id="46" pos="1701">
          <p15:clr>
            <a:srgbClr val="A4A3A4"/>
          </p15:clr>
        </p15:guide>
        <p15:guide id="47" pos="1815">
          <p15:clr>
            <a:srgbClr val="A4A3A4"/>
          </p15:clr>
        </p15:guide>
        <p15:guide id="48" pos="1927">
          <p15:clr>
            <a:srgbClr val="A4A3A4"/>
          </p15:clr>
        </p15:guide>
        <p15:guide id="49" pos="2044">
          <p15:clr>
            <a:srgbClr val="A4A3A4"/>
          </p15:clr>
        </p15:guide>
        <p15:guide id="50" pos="2158">
          <p15:clr>
            <a:srgbClr val="A4A3A4"/>
          </p15:clr>
        </p15:guide>
        <p15:guide id="51" pos="2267">
          <p15:clr>
            <a:srgbClr val="A4A3A4"/>
          </p15:clr>
        </p15:guide>
        <p15:guide id="52" pos="2384">
          <p15:clr>
            <a:srgbClr val="A4A3A4"/>
          </p15:clr>
        </p15:guide>
        <p15:guide id="53" pos="2517">
          <p15:clr>
            <a:srgbClr val="A4A3A4"/>
          </p15:clr>
        </p15:guide>
        <p15:guide id="54" pos="2608">
          <p15:clr>
            <a:srgbClr val="A4A3A4"/>
          </p15:clr>
        </p15:guide>
        <p15:guide id="55" pos="2724">
          <p15:clr>
            <a:srgbClr val="A4A3A4"/>
          </p15:clr>
        </p15:guide>
        <p15:guide id="56" pos="2835">
          <p15:clr>
            <a:srgbClr val="A4A3A4"/>
          </p15:clr>
        </p15:guide>
        <p15:guide id="57" pos="2945">
          <p15:clr>
            <a:srgbClr val="A4A3A4"/>
          </p15:clr>
        </p15:guide>
        <p15:guide id="58" pos="3059">
          <p15:clr>
            <a:srgbClr val="A4A3A4"/>
          </p15:clr>
        </p15:guide>
        <p15:guide id="59" pos="3198">
          <p15:clr>
            <a:srgbClr val="A4A3A4"/>
          </p15:clr>
        </p15:guide>
        <p15:guide id="60" pos="3290">
          <p15:clr>
            <a:srgbClr val="A4A3A4"/>
          </p15:clr>
        </p15:guide>
        <p15:guide id="61" pos="3403">
          <p15:clr>
            <a:srgbClr val="A4A3A4"/>
          </p15:clr>
        </p15:guide>
        <p15:guide id="62" pos="3516">
          <p15:clr>
            <a:srgbClr val="A4A3A4"/>
          </p15:clr>
        </p15:guide>
        <p15:guide id="63" pos="3632">
          <p15:clr>
            <a:srgbClr val="A4A3A4"/>
          </p15:clr>
        </p15:guide>
        <p15:guide id="64" pos="3742">
          <p15:clr>
            <a:srgbClr val="A4A3A4"/>
          </p15:clr>
        </p15:guide>
        <p15:guide id="65" pos="3859">
          <p15:clr>
            <a:srgbClr val="A4A3A4"/>
          </p15:clr>
        </p15:guide>
        <p15:guide id="66" pos="3969">
          <p15:clr>
            <a:srgbClr val="A4A3A4"/>
          </p15:clr>
        </p15:guide>
        <p15:guide id="67" pos="4082">
          <p15:clr>
            <a:srgbClr val="A4A3A4"/>
          </p15:clr>
        </p15:guide>
        <p15:guide id="68" pos="4195">
          <p15:clr>
            <a:srgbClr val="A4A3A4"/>
          </p15:clr>
        </p15:guide>
        <p15:guide id="69" pos="4308">
          <p15:clr>
            <a:srgbClr val="A4A3A4"/>
          </p15:clr>
        </p15:guide>
        <p15:guide id="70" pos="4422">
          <p15:clr>
            <a:srgbClr val="A4A3A4"/>
          </p15:clr>
        </p15:guide>
        <p15:guide id="71" pos="4538">
          <p15:clr>
            <a:srgbClr val="A4A3A4"/>
          </p15:clr>
        </p15:guide>
        <p15:guide id="72" pos="4651">
          <p15:clr>
            <a:srgbClr val="A4A3A4"/>
          </p15:clr>
        </p15:guide>
        <p15:guide id="73" pos="4765">
          <p15:clr>
            <a:srgbClr val="A4A3A4"/>
          </p15:clr>
        </p15:guide>
        <p15:guide id="74" pos="4877">
          <p15:clr>
            <a:srgbClr val="A4A3A4"/>
          </p15:clr>
        </p15:guide>
        <p15:guide id="75" pos="4990">
          <p15:clr>
            <a:srgbClr val="A4A3A4"/>
          </p15:clr>
        </p15:guide>
        <p15:guide id="76" pos="5102">
          <p15:clr>
            <a:srgbClr val="A4A3A4"/>
          </p15:clr>
        </p15:guide>
        <p15:guide id="77" pos="5217">
          <p15:clr>
            <a:srgbClr val="A4A3A4"/>
          </p15:clr>
        </p15:guide>
        <p15:guide id="78" pos="5329">
          <p15:clr>
            <a:srgbClr val="A4A3A4"/>
          </p15:clr>
        </p15:guide>
        <p15:guide id="79" pos="5465">
          <p15:clr>
            <a:srgbClr val="A4A3A4"/>
          </p15:clr>
        </p15:guide>
        <p15:guide id="80" pos="5556">
          <p15:clr>
            <a:srgbClr val="A4A3A4"/>
          </p15:clr>
        </p15:guide>
        <p15:guide id="81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/>
        <p:guide orient="horz" pos="115"/>
        <p:guide orient="horz" pos="228"/>
        <p:guide orient="horz" pos="344"/>
        <p:guide orient="horz" pos="460"/>
        <p:guide orient="horz" pos="577"/>
        <p:guide orient="horz" pos="681"/>
        <p:guide orient="horz" pos="796"/>
        <p:guide orient="horz" pos="894"/>
        <p:guide orient="horz" pos="1030"/>
        <p:guide orient="horz" pos="1141"/>
        <p:guide orient="horz" pos="1257"/>
        <p:guide orient="horz" pos="1361"/>
        <p:guide orient="horz" pos="1484"/>
        <p:guide orient="horz" pos="1589"/>
        <p:guide orient="horz" pos="1702"/>
        <p:guide orient="horz" pos="1801"/>
        <p:guide orient="horz" pos="1938"/>
        <p:guide orient="horz" pos="2028"/>
        <p:guide orient="horz" pos="2164"/>
        <p:guide orient="horz" pos="2270"/>
        <p:guide orient="horz" pos="2383"/>
        <p:guide orient="horz" pos="2499"/>
        <p:guide orient="horz" pos="2618"/>
        <p:guide orient="horz" pos="2709"/>
        <p:guide orient="horz" pos="2834"/>
        <p:guide orient="horz" pos="3239"/>
        <p:guide orient="horz" pos="3072"/>
        <p:guide orient="horz" pos="2951"/>
        <p:guide orient="horz" pos="3172"/>
        <p:guide/>
        <p:guide pos="113"/>
        <p:guide pos="227"/>
        <p:guide pos="340"/>
        <p:guide pos="453"/>
        <p:guide pos="566"/>
        <p:guide pos="679"/>
        <p:guide pos="792"/>
        <p:guide pos="906"/>
        <p:guide pos="1020"/>
        <p:guide pos="1135"/>
        <p:guide pos="1249"/>
        <p:guide pos="1362"/>
        <p:guide pos="1475"/>
        <p:guide pos="1591"/>
        <p:guide pos="1701"/>
        <p:guide pos="1815"/>
        <p:guide pos="1927"/>
        <p:guide pos="2044"/>
        <p:guide pos="2158"/>
        <p:guide pos="2267"/>
        <p:guide pos="2384"/>
        <p:guide pos="2517"/>
        <p:guide pos="2608"/>
        <p:guide pos="2724"/>
        <p:guide pos="2835"/>
        <p:guide pos="2945"/>
        <p:guide pos="3059"/>
        <p:guide pos="3198"/>
        <p:guide pos="3290"/>
        <p:guide pos="3403"/>
        <p:guide pos="3516"/>
        <p:guide pos="3632"/>
        <p:guide pos="3742"/>
        <p:guide pos="3859"/>
        <p:guide pos="3969"/>
        <p:guide pos="4082"/>
        <p:guide pos="4195"/>
        <p:guide pos="4308"/>
        <p:guide pos="4422"/>
        <p:guide pos="4538"/>
        <p:guide pos="4651"/>
        <p:guide pos="4765"/>
        <p:guide pos="4877"/>
        <p:guide pos="4990"/>
        <p:guide pos="5102"/>
        <p:guide pos="5217"/>
        <p:guide pos="5329"/>
        <p:guide pos="5465"/>
        <p:guide pos="555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47C5-C700-4F5B-9345-511A8F286BAC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129D-F878-4A6D-8876-B401C292B4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9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C129D-F878-4A6D-8876-B401C292B4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males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3143331"/>
            <a:ext cx="7740432" cy="505222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82536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2130443"/>
            <a:ext cx="6948344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610"/>
            <a:ext cx="9144000" cy="179863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2602923"/>
            <a:ext cx="7740432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5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9" hasCustomPrompt="1"/>
          </p:nvPr>
        </p:nvSpPr>
        <p:spPr>
          <a:xfrm>
            <a:off x="719138" y="1563688"/>
            <a:ext cx="4683125" cy="29352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Hier durch Klicken auf das Symbol eine Tabelle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288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20" hasCustomPrompt="1"/>
          </p:nvPr>
        </p:nvSpPr>
        <p:spPr>
          <a:xfrm>
            <a:off x="728663" y="1563688"/>
            <a:ext cx="4673600" cy="29352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Hier durch Klicken auf das Symbol ein Diagramm einfügen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300537"/>
            <a:ext cx="2847317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7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&amp;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94475" y="1497200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 baseline="0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475" y="207717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4475" y="2657148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94475" y="3237122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94475" y="3817094"/>
            <a:ext cx="3707985" cy="540000"/>
          </a:xfrm>
        </p:spPr>
        <p:txBody>
          <a:bodyPr anchor="b"/>
          <a:lstStyle>
            <a:lvl1pPr algn="r">
              <a:lnSpc>
                <a:spcPts val="2100"/>
              </a:lnSpc>
              <a:defRPr sz="4000" b="1"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Zahl</a:t>
            </a:r>
            <a:endParaRPr lang="de-DE" dirty="0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42339" y="1491630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642339" y="207160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642339" y="2651578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42339" y="3231552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4642339" y="3811524"/>
            <a:ext cx="3707985" cy="540000"/>
          </a:xfrm>
        </p:spPr>
        <p:txBody>
          <a:bodyPr anchor="b"/>
          <a:lstStyle>
            <a:lvl1pPr algn="l">
              <a:lnSpc>
                <a:spcPts val="2100"/>
              </a:lnSpc>
              <a:defRPr sz="1600" b="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719139" y="552451"/>
            <a:ext cx="7740650" cy="375919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5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4801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pic>
        <p:nvPicPr>
          <p:cNvPr id="2050" name="Picture 2" descr="\\vbdrive1.vb.htw-berlin.de\home$\lochner\Eigene Dateien\Desktop\HTW_Berlin_PowerPoint_Anfuehrungszeichen_gru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49" y="566739"/>
            <a:ext cx="877289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34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19138" y="546100"/>
            <a:ext cx="7734299" cy="3776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081088"/>
            <a:ext cx="7204075" cy="2522537"/>
          </a:xfrm>
        </p:spPr>
        <p:txBody>
          <a:bodyPr anchor="ctr"/>
          <a:lstStyle>
            <a:lvl1pPr algn="ctr">
              <a:defRPr sz="2400" i="1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ein Zitat einfügen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78920" y="3776836"/>
            <a:ext cx="3197672" cy="235794"/>
          </a:xfrm>
        </p:spPr>
        <p:txBody>
          <a:bodyPr anchor="ctr"/>
          <a:lstStyle>
            <a:lvl1pPr algn="ctr">
              <a:defRPr sz="1400" baseline="0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den Autor einfügen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vbdrive1.vb.htw-berlin.de\home$\lochner\Eigene Dateien\Desktop\HTW_Berlin_PowerPoint_Anfuehrungszeichen_weis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75" y="552450"/>
            <a:ext cx="895276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80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 userDrawn="1"/>
        </p:nvSpPr>
        <p:spPr>
          <a:xfrm>
            <a:off x="3440845" y="4424213"/>
            <a:ext cx="2262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solidFill>
                  <a:schemeClr val="bg1"/>
                </a:solidFill>
              </a:rPr>
              <a:t>www.htw-berlin.de</a:t>
            </a:r>
            <a:endParaRPr lang="de-DE" sz="1050" dirty="0">
              <a:solidFill>
                <a:schemeClr val="bg1"/>
              </a:solidFill>
            </a:endParaRPr>
          </a:p>
        </p:txBody>
      </p:sp>
      <p:pic>
        <p:nvPicPr>
          <p:cNvPr id="5" name="Picture 2" descr="\\vbdrive1.vb.htw-berlin.de\home$\lochner\Eigene Dateien\Desktop\Logos HTW\Q17_HTW_Berlin_Logo_quer_neg_SW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308225"/>
            <a:ext cx="2193925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Bild 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63694" y="1944603"/>
            <a:ext cx="5077888" cy="1006921"/>
          </a:xfrm>
          <a:noFill/>
        </p:spPr>
        <p:txBody>
          <a:bodyPr lIns="0" tIns="0" bIns="0">
            <a:noAutofit/>
          </a:bodyPr>
          <a:lstStyle>
            <a:lvl1pPr marL="0" indent="0" algn="l">
              <a:lnSpc>
                <a:spcPts val="3700"/>
              </a:lnSpc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>
          <a:xfrm>
            <a:off x="3588852" y="4481282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578766" y="874406"/>
            <a:ext cx="5057792" cy="273844"/>
          </a:xfrm>
        </p:spPr>
        <p:txBody>
          <a:bodyPr lIns="0" tIns="0" rIns="0" bIns="0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3563653" y="1381808"/>
            <a:ext cx="5072905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Überschrift einfügen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65463" cy="51435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de-DE" dirty="0" smtClean="0"/>
              <a:t>Hier ein Foto einfügen</a:t>
            </a:r>
            <a:endParaRPr lang="de-DE" dirty="0"/>
          </a:p>
        </p:txBody>
      </p:sp>
      <p:pic>
        <p:nvPicPr>
          <p:cNvPr id="8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6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073878"/>
            <a:ext cx="7607078" cy="1073936"/>
          </a:xfrm>
        </p:spPr>
        <p:txBody>
          <a:bodyPr lIns="0" tIns="0" bIns="0">
            <a:noAutofit/>
          </a:bodyPr>
          <a:lstStyle>
            <a:lvl1pPr marL="0" indent="0" algn="l">
              <a:buNone/>
              <a:defRPr sz="3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hier einfügen</a:t>
            </a:r>
            <a:endParaRPr lang="de-DE" dirty="0"/>
          </a:p>
        </p:txBody>
      </p:sp>
      <p:sp>
        <p:nvSpPr>
          <p:cNvPr id="8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720000" y="1060991"/>
            <a:ext cx="7581400" cy="273844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1" name="Titel 11"/>
          <p:cNvSpPr>
            <a:spLocks noGrp="1"/>
          </p:cNvSpPr>
          <p:nvPr>
            <p:ph type="title" hasCustomPrompt="1"/>
          </p:nvPr>
        </p:nvSpPr>
        <p:spPr>
          <a:xfrm>
            <a:off x="720000" y="1533471"/>
            <a:ext cx="7596416" cy="50336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600" b="1" baseline="0"/>
            </a:lvl1pPr>
          </a:lstStyle>
          <a:p>
            <a:r>
              <a:rPr lang="de-DE" dirty="0" smtClean="0"/>
              <a:t>Überschrift hier einfügen</a:t>
            </a:r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720000" y="4480796"/>
            <a:ext cx="1991667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11.07.2018</a:t>
            </a:r>
            <a:endParaRPr lang="de-DE" dirty="0"/>
          </a:p>
        </p:txBody>
      </p:sp>
      <p:pic>
        <p:nvPicPr>
          <p:cNvPr id="14" name="Picture 2" descr="\\vbdrive1.vb.htw-berlin.de\home$\lochner\Eigene Dateien\Desktop\Logos HTW\Q04_HTW_Berlin_Logo_quer_pos_FARBIG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84" y="4483903"/>
            <a:ext cx="1532392" cy="3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627614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steht die Kapitelüberschrift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8000"/>
            <a:ext cx="5238408" cy="2209360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26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64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420715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133778" y="1548000"/>
            <a:ext cx="2340000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074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 baseline="0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20000" y="1547999"/>
            <a:ext cx="7733438" cy="2950975"/>
          </a:xfrm>
        </p:spPr>
        <p:txBody>
          <a:bodyPr/>
          <a:lstStyle>
            <a:lvl1pPr>
              <a:lnSpc>
                <a:spcPts val="2100"/>
              </a:lnSpc>
              <a:defRPr sz="1800"/>
            </a:lvl1pPr>
            <a:lvl2pPr>
              <a:lnSpc>
                <a:spcPts val="2100"/>
              </a:lnSpc>
              <a:defRPr sz="1800"/>
            </a:lvl2pPr>
            <a:lvl3pPr>
              <a:lnSpc>
                <a:spcPts val="2100"/>
              </a:lnSpc>
              <a:defRPr sz="1800"/>
            </a:lvl3pPr>
            <a:lvl4pPr>
              <a:lnSpc>
                <a:spcPts val="2100"/>
              </a:lnSpc>
              <a:defRPr sz="1800"/>
            </a:lvl4pPr>
            <a:lvl5pPr>
              <a:lnSpc>
                <a:spcPts val="2100"/>
              </a:lnSpc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88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719999" y="1548000"/>
            <a:ext cx="50761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6111007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27993" y="4287242"/>
            <a:ext cx="5232623" cy="288032"/>
          </a:xfrm>
        </p:spPr>
        <p:txBody>
          <a:bodyPr/>
          <a:lstStyle>
            <a:lvl1pPr algn="r"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69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47864" y="1548000"/>
            <a:ext cx="5105573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20000" y="1554863"/>
            <a:ext cx="2339975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3215233" y="4274542"/>
            <a:ext cx="5238205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50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000" y="612000"/>
            <a:ext cx="7961656" cy="504056"/>
          </a:xfrm>
          <a:prstGeom prst="rect">
            <a:avLst/>
          </a:prstGeom>
        </p:spPr>
        <p:txBody>
          <a:bodyPr lIns="0" tIns="0" rIns="0">
            <a:noAutofit/>
          </a:bodyPr>
          <a:lstStyle>
            <a:lvl1pPr algn="l">
              <a:defRPr sz="2800" b="1"/>
            </a:lvl1pPr>
          </a:lstStyle>
          <a:p>
            <a:r>
              <a:rPr lang="de-DE" dirty="0" smtClean="0"/>
              <a:t>Hier Seiten-Überschrift einfügen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27993" y="4782225"/>
            <a:ext cx="7725445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42941" y="4886777"/>
            <a:ext cx="2739455" cy="215900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Titel des Kapitels einfügen</a:t>
            </a:r>
            <a:endParaRPr lang="de-DE" dirty="0"/>
          </a:p>
        </p:txBody>
      </p:sp>
      <p:pic>
        <p:nvPicPr>
          <p:cNvPr id="13" name="Picture 2" descr="\\vbdrive1.vb.htw-berlin.de\home$\lochner\Eigene Dateien\Desktop\S17_HTW_Berlin_Logo_neg_SW_RG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6" b="55334"/>
          <a:stretch/>
        </p:blipFill>
        <p:spPr bwMode="auto">
          <a:xfrm>
            <a:off x="7837000" y="4875214"/>
            <a:ext cx="464012" cy="1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5765800" y="1548000"/>
            <a:ext cx="2687637" cy="2535918"/>
          </a:xfrm>
        </p:spPr>
        <p:txBody>
          <a:bodyPr/>
          <a:lstStyle>
            <a:lvl1pPr>
              <a:lnSpc>
                <a:spcPts val="2100"/>
              </a:lnSpc>
              <a:defRPr sz="1600"/>
            </a:lvl1pPr>
            <a:lvl2pPr>
              <a:lnSpc>
                <a:spcPts val="2100"/>
              </a:lnSpc>
              <a:defRPr sz="1600"/>
            </a:lvl2pPr>
            <a:lvl3pPr>
              <a:lnSpc>
                <a:spcPts val="2100"/>
              </a:lnSpc>
              <a:defRPr sz="1600"/>
            </a:lvl3pPr>
            <a:lvl4pPr>
              <a:lnSpc>
                <a:spcPts val="2100"/>
              </a:lnSpc>
              <a:defRPr sz="1600"/>
            </a:lvl4pPr>
            <a:lvl5pPr>
              <a:lnSpc>
                <a:spcPts val="2100"/>
              </a:lnSpc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 hasCustomPrompt="1"/>
          </p:nvPr>
        </p:nvSpPr>
        <p:spPr>
          <a:xfrm>
            <a:off x="719999" y="1554863"/>
            <a:ext cx="4680000" cy="295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Durch Klicken auf das Symbol ein Bild einfügen</a:t>
            </a:r>
            <a:endParaRPr lang="de-DE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580112" y="4299942"/>
            <a:ext cx="2873326" cy="287437"/>
          </a:xfrm>
        </p:spPr>
        <p:txBody>
          <a:bodyPr/>
          <a:lstStyle>
            <a:lvl1pPr>
              <a:defRPr sz="8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bg1"/>
                </a:solidFill>
              </a:defRPr>
            </a:lvl2pPr>
            <a:lvl3pPr>
              <a:defRPr sz="9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Hier das Copyright des Bildes und eventuell eine Bildunterschrift einfügen.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5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138" y="1441449"/>
            <a:ext cx="7926387" cy="2703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Ebene 1: Fließtext Variante 1</a:t>
            </a:r>
          </a:p>
          <a:p>
            <a:pPr lvl="1"/>
            <a:r>
              <a:rPr lang="de-DE" dirty="0" smtClean="0"/>
              <a:t>Ebene 2: Aufzählung 1</a:t>
            </a:r>
          </a:p>
          <a:p>
            <a:pPr lvl="2"/>
            <a:r>
              <a:rPr lang="de-DE" dirty="0" smtClean="0"/>
              <a:t>Ebene 3: Aufzählung 2</a:t>
            </a:r>
          </a:p>
          <a:p>
            <a:pPr lvl="3"/>
            <a:r>
              <a:rPr lang="de-DE" dirty="0" smtClean="0"/>
              <a:t>Ebene 4: Aufzählung 3</a:t>
            </a:r>
          </a:p>
          <a:p>
            <a:pPr lvl="4"/>
            <a:r>
              <a:rPr lang="de-DE" dirty="0" smtClean="0"/>
              <a:t>Ebene 5: Fließtext Variante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1608" y="4818186"/>
            <a:ext cx="109810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7744" y="4818186"/>
            <a:ext cx="230425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8388424" y="64865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8A94F9-E96B-424F-A189-B27A5A923E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83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7" r:id="rId5"/>
    <p:sldLayoutId id="2147483679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177800" algn="l"/>
        </a:tabLst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tabLst>
          <a:tab pos="628650" algn="l"/>
        </a:tabLst>
        <a:defRPr sz="160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ct val="20000"/>
        </a:spcBef>
        <a:buClr>
          <a:schemeClr val="tx2"/>
        </a:buClr>
        <a:buSzPct val="103000"/>
        <a:buFont typeface="Verdana" panose="020B0604030504040204" pitchFamily="34" charset="0"/>
        <a:buChar char="•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b="0" i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 err="1" smtClean="0"/>
              <a:t>Advanced</a:t>
            </a:r>
            <a:r>
              <a:rPr lang="de-DE" sz="1600" dirty="0" smtClean="0"/>
              <a:t> Topics: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Learning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Course </a:t>
            </a:r>
            <a:r>
              <a:rPr lang="de-DE" sz="3200" dirty="0" err="1" smtClean="0"/>
              <a:t>project</a:t>
            </a:r>
            <a:endParaRPr lang="de-DE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 Rebbelin s0548921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0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e</a:t>
            </a:r>
            <a:r>
              <a:rPr lang="de-DE" sz="3200" dirty="0" err="1" smtClean="0"/>
              <a:t>valuation</a:t>
            </a:r>
            <a:r>
              <a:rPr lang="de-DE" sz="3200" dirty="0" smtClean="0"/>
              <a:t> – f1 score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DEMO</a:t>
            </a:r>
            <a:br>
              <a:rPr lang="de-DE" sz="3200" dirty="0" smtClean="0"/>
            </a:b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3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contents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2200" dirty="0" err="1" smtClean="0"/>
              <a:t>task</a:t>
            </a:r>
            <a:endParaRPr lang="de-DE" sz="2200" dirty="0" smtClean="0"/>
          </a:p>
          <a:p>
            <a:pPr marL="285750" indent="-285750">
              <a:buFontTx/>
              <a:buChar char="-"/>
            </a:pPr>
            <a:r>
              <a:rPr lang="de-DE" sz="2200" dirty="0" err="1" smtClean="0"/>
              <a:t>dataset</a:t>
            </a:r>
            <a:endParaRPr lang="de-DE" sz="2200" dirty="0" smtClean="0"/>
          </a:p>
          <a:p>
            <a:pPr marL="285750" indent="-285750">
              <a:buFontTx/>
              <a:buChar char="-"/>
            </a:pPr>
            <a:r>
              <a:rPr lang="de-DE" sz="2200" dirty="0" err="1" smtClean="0"/>
              <a:t>approach</a:t>
            </a:r>
            <a:endParaRPr lang="de-DE" sz="2200" dirty="0" smtClean="0"/>
          </a:p>
          <a:p>
            <a:pPr marL="285750" indent="-285750">
              <a:buFontTx/>
              <a:buChar char="-"/>
            </a:pPr>
            <a:r>
              <a:rPr lang="de-DE" sz="2200" dirty="0" err="1" smtClean="0"/>
              <a:t>evaluation</a:t>
            </a:r>
            <a:endParaRPr lang="de-DE" sz="2200" dirty="0" smtClean="0"/>
          </a:p>
          <a:p>
            <a:pPr marL="285750" indent="-285750">
              <a:buFontTx/>
              <a:buChar char="-"/>
            </a:pPr>
            <a:r>
              <a:rPr lang="de-DE" sz="2200" dirty="0" err="1" smtClean="0"/>
              <a:t>demo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12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task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task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smtClean="0"/>
              <a:t>Find a </a:t>
            </a:r>
            <a:r>
              <a:rPr lang="de-DE" sz="2200" dirty="0" err="1" smtClean="0"/>
              <a:t>classification</a:t>
            </a:r>
            <a:r>
              <a:rPr lang="de-DE" sz="2200" dirty="0" smtClean="0"/>
              <a:t> </a:t>
            </a:r>
            <a:r>
              <a:rPr lang="de-DE" sz="2200" dirty="0" err="1" smtClean="0"/>
              <a:t>problem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err="1" smtClean="0"/>
              <a:t>Solve</a:t>
            </a:r>
            <a:r>
              <a:rPr lang="de-DE" sz="2200" dirty="0" smtClean="0"/>
              <a:t> </a:t>
            </a:r>
            <a:r>
              <a:rPr lang="de-DE" sz="2200" dirty="0" err="1" smtClean="0"/>
              <a:t>it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deep</a:t>
            </a:r>
            <a:r>
              <a:rPr lang="de-DE" sz="2200" dirty="0" smtClean="0"/>
              <a:t> </a:t>
            </a:r>
            <a:r>
              <a:rPr lang="de-DE" sz="2200" dirty="0" err="1" smtClean="0"/>
              <a:t>learning</a:t>
            </a:r>
            <a:r>
              <a:rPr lang="de-DE" sz="2200" dirty="0" smtClean="0"/>
              <a:t> </a:t>
            </a:r>
            <a:r>
              <a:rPr lang="de-DE" sz="2200" dirty="0" err="1" smtClean="0"/>
              <a:t>approach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Select </a:t>
            </a:r>
            <a:r>
              <a:rPr lang="de-DE" sz="2200" dirty="0" err="1" smtClean="0"/>
              <a:t>architecture</a:t>
            </a:r>
            <a:r>
              <a:rPr lang="de-DE" sz="2200" dirty="0" smtClean="0"/>
              <a:t> of </a:t>
            </a:r>
            <a:r>
              <a:rPr lang="de-DE" sz="2200" dirty="0" err="1" smtClean="0"/>
              <a:t>cNN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Train and </a:t>
            </a:r>
            <a:r>
              <a:rPr lang="de-DE" sz="2200" dirty="0" err="1" smtClean="0"/>
              <a:t>evaluate</a:t>
            </a:r>
            <a:r>
              <a:rPr lang="de-DE" sz="2200" dirty="0" smtClean="0"/>
              <a:t> </a:t>
            </a:r>
            <a:r>
              <a:rPr lang="de-DE" sz="2200" dirty="0" err="1" smtClean="0"/>
              <a:t>cNN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Test </a:t>
            </a:r>
            <a:r>
              <a:rPr lang="de-DE" sz="2200" dirty="0" err="1" smtClean="0"/>
              <a:t>it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1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dataset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r>
              <a:rPr lang="de-DE" sz="2200" dirty="0" smtClean="0"/>
              <a:t>„</a:t>
            </a:r>
            <a:r>
              <a:rPr lang="de-DE" sz="2200" dirty="0" err="1" smtClean="0"/>
              <a:t>Flowers</a:t>
            </a:r>
            <a:r>
              <a:rPr lang="de-DE" sz="2200" dirty="0" smtClean="0"/>
              <a:t> Recognition“ </a:t>
            </a:r>
            <a:r>
              <a:rPr lang="de-DE" sz="2200" dirty="0" err="1" smtClean="0"/>
              <a:t>from</a:t>
            </a:r>
            <a:r>
              <a:rPr lang="de-DE" sz="2200" dirty="0" smtClean="0"/>
              <a:t> kaggle.com</a:t>
            </a:r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4242 </a:t>
            </a:r>
            <a:r>
              <a:rPr lang="de-DE" sz="2200" dirty="0" err="1" smtClean="0"/>
              <a:t>images</a:t>
            </a:r>
            <a:r>
              <a:rPr lang="de-DE" sz="2200" dirty="0" smtClean="0"/>
              <a:t> of </a:t>
            </a:r>
            <a:r>
              <a:rPr lang="de-DE" sz="2200" dirty="0" err="1" smtClean="0"/>
              <a:t>flowers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smtClean="0"/>
              <a:t>5 </a:t>
            </a:r>
            <a:r>
              <a:rPr lang="de-DE" sz="2200" dirty="0" err="1" smtClean="0"/>
              <a:t>classes</a:t>
            </a:r>
            <a:endParaRPr lang="de-DE" sz="2200" dirty="0" smtClean="0"/>
          </a:p>
          <a:p>
            <a:pPr marL="463550" lvl="1" indent="-285750">
              <a:buFontTx/>
              <a:buChar char="-"/>
            </a:pPr>
            <a:r>
              <a:rPr lang="de-DE" sz="2200" dirty="0" err="1"/>
              <a:t>f</a:t>
            </a:r>
            <a:r>
              <a:rPr lang="de-DE" sz="2200" dirty="0" err="1" smtClean="0"/>
              <a:t>rom</a:t>
            </a:r>
            <a:r>
              <a:rPr lang="de-DE" sz="2200" dirty="0" smtClean="0"/>
              <a:t> all </a:t>
            </a:r>
            <a:r>
              <a:rPr lang="de-DE" sz="2200" dirty="0" err="1" smtClean="0"/>
              <a:t>over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web</a:t>
            </a: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distribution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0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approach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approach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e</a:t>
            </a:r>
            <a:r>
              <a:rPr lang="de-DE" sz="3200" dirty="0" err="1" smtClean="0"/>
              <a:t>valuation</a:t>
            </a:r>
            <a:r>
              <a:rPr lang="de-DE" sz="3200" dirty="0" smtClean="0"/>
              <a:t> - </a:t>
            </a:r>
            <a:r>
              <a:rPr lang="de-DE" sz="3200" dirty="0" err="1" smtClean="0"/>
              <a:t>accuracy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48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e</a:t>
            </a:r>
            <a:r>
              <a:rPr lang="de-DE" sz="3200" dirty="0" err="1" smtClean="0"/>
              <a:t>valuation</a:t>
            </a:r>
            <a:r>
              <a:rPr lang="de-DE" sz="3200" dirty="0" smtClean="0"/>
              <a:t> –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/</a:t>
            </a:r>
            <a:r>
              <a:rPr lang="de-DE" sz="3200" dirty="0" err="1" smtClean="0"/>
              <a:t>recall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e</a:t>
            </a:r>
            <a:r>
              <a:rPr lang="de-DE" sz="3200" dirty="0" err="1" smtClean="0"/>
              <a:t>valuation</a:t>
            </a:r>
            <a:r>
              <a:rPr lang="de-DE" sz="3200" dirty="0" smtClean="0"/>
              <a:t> – AUC-ROC</a:t>
            </a:r>
            <a:endParaRPr lang="de-DE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3550" lvl="1" indent="-285750">
              <a:buFontTx/>
              <a:buChar char="-"/>
            </a:pPr>
            <a:endParaRPr lang="de-DE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11.07.2018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Chris Rebbelin s0548921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8A94F9-E96B-424F-A189-B27A5A923EE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4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Mastervorlage_HTW_Berlin">
  <a:themeElements>
    <a:clrScheme name="Farben HTW Berlin">
      <a:dk1>
        <a:sysClr val="windowText" lastClr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HTW Berlin  Textlasti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PPP_Mastervorlage_HTW_Berlin</Template>
  <TotalTime>0</TotalTime>
  <Words>133</Words>
  <Application>Microsoft Office PowerPoint</Application>
  <PresentationFormat>On-screen Show (16:9)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PPP_Mastervorlage_HTW_Berlin</vt:lpstr>
      <vt:lpstr>Course project</vt:lpstr>
      <vt:lpstr>contents</vt:lpstr>
      <vt:lpstr>task</vt:lpstr>
      <vt:lpstr>dataset</vt:lpstr>
      <vt:lpstr>distribution</vt:lpstr>
      <vt:lpstr>approach</vt:lpstr>
      <vt:lpstr>evaluation - accuracy</vt:lpstr>
      <vt:lpstr>evaluation – precision/recall</vt:lpstr>
      <vt:lpstr>evaluation – AUC-ROC</vt:lpstr>
      <vt:lpstr>evaluation – f1 score</vt:lpstr>
      <vt:lpstr>DEMO </vt:lpstr>
      <vt:lpstr>PowerPoint Presentation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Vielfältig und innovativ</dc:title>
  <dc:creator>Rebecca Lochner</dc:creator>
  <cp:lastModifiedBy>CHRIS</cp:lastModifiedBy>
  <cp:revision>106</cp:revision>
  <dcterms:created xsi:type="dcterms:W3CDTF">2016-07-21T07:50:55Z</dcterms:created>
  <dcterms:modified xsi:type="dcterms:W3CDTF">2018-07-09T19:25:42Z</dcterms:modified>
</cp:coreProperties>
</file>