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40"/>
  </p:notesMasterIdLst>
  <p:sldIdLst>
    <p:sldId id="256" r:id="rId2"/>
    <p:sldId id="258" r:id="rId3"/>
    <p:sldId id="259" r:id="rId4"/>
    <p:sldId id="298" r:id="rId5"/>
    <p:sldId id="331" r:id="rId6"/>
    <p:sldId id="301" r:id="rId7"/>
    <p:sldId id="303" r:id="rId8"/>
    <p:sldId id="304" r:id="rId9"/>
    <p:sldId id="305" r:id="rId10"/>
    <p:sldId id="306" r:id="rId11"/>
    <p:sldId id="302" r:id="rId12"/>
    <p:sldId id="307" r:id="rId13"/>
    <p:sldId id="308" r:id="rId14"/>
    <p:sldId id="309" r:id="rId15"/>
    <p:sldId id="310" r:id="rId16"/>
    <p:sldId id="313" r:id="rId17"/>
    <p:sldId id="316" r:id="rId18"/>
    <p:sldId id="315" r:id="rId19"/>
    <p:sldId id="318" r:id="rId20"/>
    <p:sldId id="320" r:id="rId21"/>
    <p:sldId id="319" r:id="rId22"/>
    <p:sldId id="321" r:id="rId23"/>
    <p:sldId id="322" r:id="rId24"/>
    <p:sldId id="323" r:id="rId25"/>
    <p:sldId id="324" r:id="rId26"/>
    <p:sldId id="325" r:id="rId27"/>
    <p:sldId id="317" r:id="rId28"/>
    <p:sldId id="326" r:id="rId29"/>
    <p:sldId id="327" r:id="rId30"/>
    <p:sldId id="299" r:id="rId31"/>
    <p:sldId id="328" r:id="rId32"/>
    <p:sldId id="329" r:id="rId33"/>
    <p:sldId id="300" r:id="rId34"/>
    <p:sldId id="312" r:id="rId35"/>
    <p:sldId id="314" r:id="rId36"/>
    <p:sldId id="278" r:id="rId37"/>
    <p:sldId id="332" r:id="rId38"/>
    <p:sldId id="333" r:id="rId39"/>
  </p:sldIdLst>
  <p:sldSz cx="9144000" cy="5143500" type="screen16x9"/>
  <p:notesSz cx="6858000" cy="9144000"/>
  <p:embeddedFontLst>
    <p:embeddedFont>
      <p:font typeface="Cambria Math" panose="02040503050406030204" pitchFamily="18" charset="0"/>
      <p:regular r:id="rId41"/>
    </p:embeddedFont>
    <p:embeddedFont>
      <p:font typeface="Jost" panose="020B0604020202020204" charset="0"/>
      <p:regular r:id="rId42"/>
      <p:bold r:id="rId43"/>
      <p:italic r:id="rId44"/>
      <p:boldItalic r:id="rId45"/>
    </p:embeddedFont>
    <p:embeddedFont>
      <p:font typeface="Noto Serif Makasar" panose="020B0604020202020204" charset="0"/>
      <p:regular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54BFC-C2C3-47CF-85F1-D7763C6BD45A}">
  <a:tblStyle styleId="{41254BFC-C2C3-47CF-85F1-D7763C6BD4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9B60B7-0C9A-4BCE-8D34-4AA3E02A9BA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113" d="100"/>
          <a:sy n="113" d="100"/>
        </p:scale>
        <p:origin x="5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e42ba8cb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e42ba8cb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 In </a:t>
            </a:r>
            <a:r>
              <a:rPr lang="de-DE" dirty="0" err="1"/>
              <a:t>this</a:t>
            </a:r>
            <a:r>
              <a:rPr lang="de-DE" dirty="0"/>
              <a:t> </a:t>
            </a:r>
            <a:r>
              <a:rPr lang="de-DE" dirty="0" err="1"/>
              <a:t>third</a:t>
            </a:r>
            <a:r>
              <a:rPr lang="de-DE" dirty="0"/>
              <a:t> </a:t>
            </a:r>
            <a:r>
              <a:rPr lang="de-DE" dirty="0" err="1"/>
              <a:t>section</a:t>
            </a:r>
            <a:r>
              <a:rPr lang="de-DE" dirty="0"/>
              <a:t>, i </a:t>
            </a:r>
            <a:r>
              <a:rPr lang="de-DE" dirty="0" err="1"/>
              <a:t>present</a:t>
            </a:r>
            <a:r>
              <a:rPr lang="de-DE" dirty="0"/>
              <a:t> </a:t>
            </a:r>
            <a:r>
              <a:rPr lang="de-DE" dirty="0" err="1"/>
              <a:t>various</a:t>
            </a:r>
            <a:r>
              <a:rPr lang="de-DE" dirty="0"/>
              <a:t> </a:t>
            </a:r>
            <a:r>
              <a:rPr lang="de-DE" dirty="0" err="1"/>
              <a:t>experiments</a:t>
            </a:r>
            <a:r>
              <a:rPr lang="de-DE" dirty="0"/>
              <a:t> </a:t>
            </a:r>
            <a:r>
              <a:rPr lang="de-DE" dirty="0" err="1"/>
              <a:t>as</a:t>
            </a:r>
            <a:r>
              <a:rPr lang="de-DE" dirty="0"/>
              <a:t> </a:t>
            </a:r>
            <a:r>
              <a:rPr lang="de-DE" dirty="0" err="1"/>
              <a:t>well</a:t>
            </a:r>
            <a:r>
              <a:rPr lang="de-DE" dirty="0"/>
              <a:t> </a:t>
            </a:r>
            <a:r>
              <a:rPr lang="de-DE" dirty="0" err="1"/>
              <a:t>as</a:t>
            </a:r>
            <a:r>
              <a:rPr lang="de-DE" dirty="0"/>
              <a:t> </a:t>
            </a:r>
            <a:r>
              <a:rPr lang="de-DE" dirty="0" err="1"/>
              <a:t>evaluation</a:t>
            </a:r>
            <a:r>
              <a:rPr lang="de-DE" dirty="0"/>
              <a:t> </a:t>
            </a:r>
            <a:r>
              <a:rPr lang="de-DE" dirty="0" err="1"/>
              <a:t>of</a:t>
            </a:r>
            <a:r>
              <a:rPr lang="de-DE" dirty="0"/>
              <a:t> </a:t>
            </a:r>
            <a:r>
              <a:rPr lang="de-DE" dirty="0" err="1"/>
              <a:t>model‘s</a:t>
            </a:r>
            <a:r>
              <a:rPr lang="de-DE" dirty="0"/>
              <a:t> </a:t>
            </a:r>
            <a:r>
              <a:rPr lang="de-DE" dirty="0" err="1"/>
              <a:t>performance</a:t>
            </a:r>
            <a:endParaRPr dirty="0"/>
          </a:p>
        </p:txBody>
      </p:sp>
    </p:spTree>
    <p:extLst>
      <p:ext uri="{BB962C8B-B14F-4D97-AF65-F5344CB8AC3E}">
        <p14:creationId xmlns:p14="http://schemas.microsoft.com/office/powerpoint/2010/main" val="2046440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 This </a:t>
            </a:r>
            <a:r>
              <a:rPr lang="de-DE" dirty="0" err="1"/>
              <a:t>table</a:t>
            </a:r>
            <a:r>
              <a:rPr lang="de-DE" dirty="0"/>
              <a:t> </a:t>
            </a:r>
            <a:r>
              <a:rPr lang="de-DE" dirty="0" err="1"/>
              <a:t>gives</a:t>
            </a:r>
            <a:r>
              <a:rPr lang="de-DE" dirty="0"/>
              <a:t> </a:t>
            </a:r>
            <a:r>
              <a:rPr lang="de-DE" dirty="0" err="1"/>
              <a:t>us</a:t>
            </a:r>
            <a:r>
              <a:rPr lang="de-DE" dirty="0"/>
              <a:t> an </a:t>
            </a:r>
            <a:r>
              <a:rPr lang="de-DE" dirty="0" err="1"/>
              <a:t>overview</a:t>
            </a:r>
            <a:r>
              <a:rPr lang="de-DE" dirty="0"/>
              <a:t> </a:t>
            </a:r>
            <a:r>
              <a:rPr lang="de-DE" dirty="0" err="1"/>
              <a:t>about</a:t>
            </a:r>
            <a:r>
              <a:rPr lang="de-DE" dirty="0"/>
              <a:t> all </a:t>
            </a:r>
            <a:r>
              <a:rPr lang="de-DE" dirty="0" err="1"/>
              <a:t>datasets</a:t>
            </a:r>
            <a:r>
              <a:rPr lang="de-DE" dirty="0"/>
              <a:t> </a:t>
            </a:r>
            <a:r>
              <a:rPr lang="de-DE" dirty="0" err="1"/>
              <a:t>that</a:t>
            </a:r>
            <a:r>
              <a:rPr lang="de-DE" dirty="0"/>
              <a:t> i </a:t>
            </a:r>
            <a:r>
              <a:rPr lang="de-DE" dirty="0" err="1"/>
              <a:t>used</a:t>
            </a:r>
            <a:r>
              <a:rPr lang="de-DE" dirty="0"/>
              <a:t> in </a:t>
            </a:r>
            <a:r>
              <a:rPr lang="de-DE" dirty="0" err="1"/>
              <a:t>the</a:t>
            </a:r>
            <a:r>
              <a:rPr lang="de-DE" dirty="0"/>
              <a:t> </a:t>
            </a:r>
            <a:r>
              <a:rPr lang="de-DE" dirty="0" err="1"/>
              <a:t>experiments</a:t>
            </a:r>
            <a:endParaRPr dirty="0"/>
          </a:p>
        </p:txBody>
      </p:sp>
    </p:spTree>
    <p:extLst>
      <p:ext uri="{BB962C8B-B14F-4D97-AF65-F5344CB8AC3E}">
        <p14:creationId xmlns:p14="http://schemas.microsoft.com/office/powerpoint/2010/main" val="1841304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baseline="0" dirty="0">
                <a:latin typeface="F30"/>
              </a:rPr>
              <a:t>- The figure 5 shows the architecture of an autoencoder used in the experiments </a:t>
            </a:r>
          </a:p>
          <a:p>
            <a:pPr marL="0" lvl="0" indent="0" algn="l" rtl="0">
              <a:spcBef>
                <a:spcPts val="0"/>
              </a:spcBef>
              <a:spcAft>
                <a:spcPts val="0"/>
              </a:spcAft>
              <a:buNone/>
            </a:pPr>
            <a:r>
              <a:rPr lang="en-US" sz="1800" b="0" i="0" u="none" strike="noStrike" baseline="0" dirty="0">
                <a:latin typeface="F30"/>
              </a:rPr>
              <a:t>- The network includes seven layers - one input, two hidden in the encoder block, and one output layer, two hidden in the decoder block. These blocks are symmetric by the latent layer in between</a:t>
            </a:r>
          </a:p>
          <a:p>
            <a:pPr marL="0" lvl="0" indent="0" algn="l" rtl="0">
              <a:spcBef>
                <a:spcPts val="0"/>
              </a:spcBef>
              <a:spcAft>
                <a:spcPts val="0"/>
              </a:spcAft>
              <a:buNone/>
            </a:pPr>
            <a:r>
              <a:rPr lang="en-US" sz="1800" b="0" i="0" u="none" strike="noStrike" baseline="0" dirty="0">
                <a:latin typeface="F30"/>
              </a:rPr>
              <a:t>-  We keep the number of neurons n in the latent space as a variable that should be set up appropriately according to each used dataset.</a:t>
            </a:r>
          </a:p>
          <a:p>
            <a:pPr marL="0" lvl="0" indent="0" algn="l" rtl="0">
              <a:spcBef>
                <a:spcPts val="0"/>
              </a:spcBef>
              <a:spcAft>
                <a:spcPts val="0"/>
              </a:spcAft>
              <a:buNone/>
            </a:pPr>
            <a:r>
              <a:rPr lang="en-US" sz="1800" b="0" i="0" u="none" strike="noStrike" baseline="0" dirty="0">
                <a:latin typeface="F30"/>
              </a:rPr>
              <a:t>- The values of other hyperparameters can be seen in the table beside</a:t>
            </a:r>
            <a:endParaRPr dirty="0"/>
          </a:p>
        </p:txBody>
      </p:sp>
    </p:spTree>
    <p:extLst>
      <p:ext uri="{BB962C8B-B14F-4D97-AF65-F5344CB8AC3E}">
        <p14:creationId xmlns:p14="http://schemas.microsoft.com/office/powerpoint/2010/main" val="2178735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800" b="0" i="0" u="none" strike="noStrike" baseline="0" dirty="0">
                <a:latin typeface="F30"/>
              </a:rPr>
              <a:t>- The purpose of implementing experiments regarding some hyperparameters like batch size, epochs, and latent space is to analyze their effects on the performance of an autoencoder model for anomaly detection problems and figure out the most suitable values of hyperparameters for each dataset used in this thesis.</a:t>
            </a:r>
          </a:p>
          <a:p>
            <a:pPr marL="158750" indent="0" algn="l">
              <a:buNone/>
            </a:pPr>
            <a:r>
              <a:rPr lang="en-US" sz="1800" b="0" i="0" u="none" strike="noStrike" baseline="0" dirty="0">
                <a:latin typeface="F30"/>
              </a:rPr>
              <a:t>- To see how the batch size hyperparameter affects the performance of an autoencoder model, we trained multiple autoencoder models for each dataset with various batch sizes and the same epoch of 2000.</a:t>
            </a:r>
          </a:p>
          <a:p>
            <a:pPr marL="158750" indent="0" algn="l">
              <a:buNone/>
            </a:pPr>
            <a:r>
              <a:rPr lang="en-US" sz="1800" b="0" i="0" u="none" strike="noStrike" baseline="0" dirty="0">
                <a:latin typeface="F30"/>
              </a:rPr>
              <a:t>- Similarly, to inspect the effect of epoch sizes on the performance of an autoencoder model, we trained multiple autoencoder models for each dataset with different epoch sizes and the same batch of 64</a:t>
            </a:r>
            <a:endParaRPr dirty="0"/>
          </a:p>
        </p:txBody>
      </p:sp>
    </p:spTree>
    <p:extLst>
      <p:ext uri="{BB962C8B-B14F-4D97-AF65-F5344CB8AC3E}">
        <p14:creationId xmlns:p14="http://schemas.microsoft.com/office/powerpoint/2010/main" val="194678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800" b="0" i="0" u="none" strike="noStrike" baseline="0" dirty="0">
                <a:latin typeface="F30"/>
              </a:rPr>
              <a:t>- As we can see in figure 6, the correlation between batch sizes and AUC scores of trained models is not high. In particular, most datasets tend to obtain a stable AUC score, when the batch size is increased. Only the phoneme and speech datasets stay out of this tendency, but the fluctuation of their AUC scores is not significant.  From the experiment, we found out that the batch size parameter can help to improve the performance of an autoencoder model for anomaly detection problems to some extent. </a:t>
            </a:r>
          </a:p>
          <a:p>
            <a:pPr marL="158750" indent="0" algn="l">
              <a:buNone/>
            </a:pPr>
            <a:r>
              <a:rPr lang="en-US" sz="1800" b="0" i="0" u="none" strike="noStrike" baseline="0" dirty="0">
                <a:latin typeface="F30"/>
              </a:rPr>
              <a:t>- The figure 7 shows that the epoch parameter has a similar trend with the batch size. </a:t>
            </a:r>
            <a:endParaRPr dirty="0"/>
          </a:p>
        </p:txBody>
      </p:sp>
    </p:spTree>
    <p:extLst>
      <p:ext uri="{BB962C8B-B14F-4D97-AF65-F5344CB8AC3E}">
        <p14:creationId xmlns:p14="http://schemas.microsoft.com/office/powerpoint/2010/main" val="138912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de-DE" sz="1800" b="0" i="0" u="none" strike="noStrike" baseline="0" dirty="0">
                <a:latin typeface="F30"/>
              </a:rPr>
              <a:t>- Next, </a:t>
            </a:r>
            <a:r>
              <a:rPr lang="de-DE" sz="1800" b="0" i="0" u="none" strike="noStrike" baseline="0" dirty="0" err="1">
                <a:latin typeface="F30"/>
              </a:rPr>
              <a:t>to</a:t>
            </a:r>
            <a:r>
              <a:rPr lang="de-DE" sz="1800" b="0" i="0" u="none" strike="noStrike" baseline="0" dirty="0">
                <a:latin typeface="F30"/>
              </a:rPr>
              <a:t> </a:t>
            </a:r>
            <a:r>
              <a:rPr lang="de-DE" sz="1800" b="0" i="0" u="none" strike="noStrike" baseline="0" dirty="0" err="1">
                <a:latin typeface="F30"/>
              </a:rPr>
              <a:t>inspect</a:t>
            </a:r>
            <a:r>
              <a:rPr lang="de-DE" sz="1800" b="0" i="0" u="none" strike="noStrike" baseline="0" dirty="0">
                <a:latin typeface="F30"/>
              </a:rPr>
              <a:t> </a:t>
            </a:r>
            <a:r>
              <a:rPr lang="de-DE" sz="1800" b="0" i="0" u="none" strike="noStrike" baseline="0" dirty="0" err="1">
                <a:latin typeface="F30"/>
              </a:rPr>
              <a:t>the</a:t>
            </a:r>
            <a:r>
              <a:rPr lang="de-DE" sz="1800" b="0" i="0" u="none" strike="noStrike" baseline="0" dirty="0">
                <a:latin typeface="F30"/>
              </a:rPr>
              <a:t> </a:t>
            </a:r>
            <a:r>
              <a:rPr lang="de-DE" sz="1800" b="0" i="0" u="none" strike="noStrike" baseline="0" dirty="0" err="1">
                <a:latin typeface="F30"/>
              </a:rPr>
              <a:t>influence</a:t>
            </a:r>
            <a:r>
              <a:rPr lang="de-DE" sz="1800" b="0" i="0" u="none" strike="noStrike" baseline="0" dirty="0">
                <a:latin typeface="F30"/>
              </a:rPr>
              <a:t> </a:t>
            </a:r>
            <a:r>
              <a:rPr lang="de-DE" sz="1800" b="0" i="0" u="none" strike="noStrike" baseline="0" dirty="0" err="1">
                <a:latin typeface="F30"/>
              </a:rPr>
              <a:t>of</a:t>
            </a:r>
            <a:r>
              <a:rPr lang="de-DE" sz="1800" b="0" i="0" u="none" strike="noStrike" baseline="0" dirty="0">
                <a:latin typeface="F30"/>
              </a:rPr>
              <a:t> latent </a:t>
            </a:r>
            <a:r>
              <a:rPr lang="de-DE" sz="1800" b="0" i="0" u="none" strike="noStrike" baseline="0" dirty="0" err="1">
                <a:latin typeface="F30"/>
              </a:rPr>
              <a:t>space</a:t>
            </a:r>
            <a:r>
              <a:rPr lang="de-DE" sz="1800" b="0" i="0" u="none" strike="noStrike" baseline="0" dirty="0">
                <a:latin typeface="F30"/>
              </a:rPr>
              <a:t>, </a:t>
            </a:r>
            <a:r>
              <a:rPr lang="de-DE" sz="1800" b="0" i="0" u="none" strike="noStrike" baseline="0" dirty="0" err="1">
                <a:latin typeface="F30"/>
              </a:rPr>
              <a:t>for</a:t>
            </a:r>
            <a:r>
              <a:rPr lang="de-DE" sz="1800" b="0" i="0" u="none" strike="noStrike" baseline="0" dirty="0">
                <a:latin typeface="F30"/>
              </a:rPr>
              <a:t> </a:t>
            </a:r>
            <a:r>
              <a:rPr lang="de-DE" sz="1800" b="0" i="0" u="none" strike="noStrike" baseline="0" dirty="0" err="1">
                <a:latin typeface="F30"/>
              </a:rPr>
              <a:t>each</a:t>
            </a:r>
            <a:r>
              <a:rPr lang="de-DE" sz="1800" b="0" i="0" u="none" strike="noStrike" baseline="0" dirty="0">
                <a:latin typeface="F30"/>
              </a:rPr>
              <a:t> </a:t>
            </a:r>
            <a:r>
              <a:rPr lang="de-DE" sz="1800" b="0" i="0" u="none" strike="noStrike" baseline="0" dirty="0" err="1">
                <a:latin typeface="F30"/>
              </a:rPr>
              <a:t>dataset</a:t>
            </a:r>
            <a:r>
              <a:rPr lang="de-DE" sz="1800" b="0" i="0" u="none" strike="noStrike" baseline="0" dirty="0">
                <a:latin typeface="F30"/>
              </a:rPr>
              <a:t>, </a:t>
            </a:r>
            <a:r>
              <a:rPr lang="de-DE" sz="1800" b="0" i="0" u="none" strike="noStrike" baseline="0" dirty="0" err="1">
                <a:latin typeface="F30"/>
              </a:rPr>
              <a:t>we</a:t>
            </a:r>
            <a:r>
              <a:rPr lang="de-DE" sz="1800" b="0" i="0" u="none" strike="noStrike" baseline="0" dirty="0">
                <a:latin typeface="F30"/>
              </a:rPr>
              <a:t> </a:t>
            </a:r>
            <a:r>
              <a:rPr lang="de-DE" sz="1800" b="0" i="0" u="none" strike="noStrike" baseline="0" dirty="0" err="1">
                <a:latin typeface="F30"/>
              </a:rPr>
              <a:t>trained</a:t>
            </a:r>
            <a:r>
              <a:rPr lang="de-DE" sz="1800" b="0" i="0" u="none" strike="noStrike" baseline="0" dirty="0">
                <a:latin typeface="F30"/>
              </a:rPr>
              <a:t> multiple </a:t>
            </a:r>
            <a:r>
              <a:rPr lang="de-DE" sz="1800" b="0" i="0" u="none" strike="noStrike" baseline="0" dirty="0" err="1">
                <a:latin typeface="F30"/>
              </a:rPr>
              <a:t>autoencoder</a:t>
            </a:r>
            <a:r>
              <a:rPr lang="de-DE" sz="1800" b="0" i="0" u="none" strike="noStrike" baseline="0" dirty="0">
                <a:latin typeface="F30"/>
              </a:rPr>
              <a:t> </a:t>
            </a:r>
            <a:r>
              <a:rPr lang="de-DE" sz="1800" b="0" i="0" u="none" strike="noStrike" baseline="0" dirty="0" err="1">
                <a:latin typeface="F30"/>
              </a:rPr>
              <a:t>models</a:t>
            </a:r>
            <a:r>
              <a:rPr lang="de-DE" sz="1800" b="0" i="0" u="none" strike="noStrike" baseline="0" dirty="0">
                <a:latin typeface="F30"/>
              </a:rPr>
              <a:t> </a:t>
            </a:r>
            <a:r>
              <a:rPr lang="de-DE" sz="1800" b="0" i="0" u="none" strike="noStrike" baseline="0" dirty="0" err="1">
                <a:latin typeface="F30"/>
              </a:rPr>
              <a:t>with</a:t>
            </a:r>
            <a:r>
              <a:rPr lang="de-DE" sz="1800" b="0" i="0" u="none" strike="noStrike" baseline="0" dirty="0">
                <a:latin typeface="F30"/>
              </a:rPr>
              <a:t> different latent </a:t>
            </a:r>
            <a:r>
              <a:rPr lang="de-DE" sz="1800" b="0" i="0" u="none" strike="noStrike" baseline="0" dirty="0" err="1">
                <a:latin typeface="F30"/>
              </a:rPr>
              <a:t>space</a:t>
            </a:r>
            <a:r>
              <a:rPr lang="de-DE" sz="1800" b="0" i="0" u="none" strike="noStrike" baseline="0" dirty="0">
                <a:latin typeface="F30"/>
              </a:rPr>
              <a:t> </a:t>
            </a:r>
            <a:r>
              <a:rPr lang="de-DE" sz="1800" b="0" i="0" u="none" strike="noStrike" baseline="0" dirty="0" err="1">
                <a:latin typeface="F30"/>
              </a:rPr>
              <a:t>values</a:t>
            </a:r>
            <a:endParaRPr lang="de-DE" sz="1800" b="0" i="0" u="none" strike="noStrike" baseline="0" dirty="0">
              <a:latin typeface="F30"/>
            </a:endParaRPr>
          </a:p>
          <a:p>
            <a:pPr marL="158750" indent="0" algn="l">
              <a:buNone/>
            </a:pPr>
            <a:r>
              <a:rPr lang="de-DE" sz="1800" b="0" i="0" u="none" strike="noStrike" baseline="0" dirty="0">
                <a:latin typeface="F30"/>
              </a:rPr>
              <a:t>- The </a:t>
            </a:r>
            <a:r>
              <a:rPr lang="de-DE" sz="1800" b="0" i="0" u="none" strike="noStrike" baseline="0" dirty="0" err="1">
                <a:latin typeface="F30"/>
              </a:rPr>
              <a:t>figure</a:t>
            </a:r>
            <a:r>
              <a:rPr lang="de-DE" sz="1800" b="0" i="0" u="none" strike="noStrike" baseline="0" dirty="0">
                <a:latin typeface="F30"/>
              </a:rPr>
              <a:t> 8 </a:t>
            </a:r>
            <a:r>
              <a:rPr lang="de-DE" sz="1800" b="0" i="0" u="none" strike="noStrike" baseline="0" dirty="0" err="1">
                <a:latin typeface="F30"/>
              </a:rPr>
              <a:t>indicates</a:t>
            </a:r>
            <a:r>
              <a:rPr lang="de-DE" sz="1800" b="0" i="0" u="none" strike="noStrike" baseline="0" dirty="0">
                <a:latin typeface="F30"/>
              </a:rPr>
              <a:t> </a:t>
            </a:r>
            <a:r>
              <a:rPr lang="de-DE" sz="1800" b="0" i="0" u="none" strike="noStrike" baseline="0" dirty="0" err="1">
                <a:latin typeface="F30"/>
              </a:rPr>
              <a:t>the</a:t>
            </a:r>
            <a:r>
              <a:rPr lang="de-DE" sz="1800" b="0" i="0" u="none" strike="noStrike" baseline="0" dirty="0">
                <a:latin typeface="F30"/>
              </a:rPr>
              <a:t> </a:t>
            </a:r>
            <a:r>
              <a:rPr lang="de-DE" sz="1800" b="0" i="0" u="none" strike="noStrike" baseline="0" dirty="0" err="1">
                <a:latin typeface="F30"/>
              </a:rPr>
              <a:t>correlation</a:t>
            </a:r>
            <a:r>
              <a:rPr lang="de-DE" sz="1800" b="0" i="0" u="none" strike="noStrike" baseline="0" dirty="0">
                <a:latin typeface="F30"/>
              </a:rPr>
              <a:t> </a:t>
            </a:r>
            <a:r>
              <a:rPr lang="de-DE" sz="1800" b="0" i="0" u="none" strike="noStrike" baseline="0" dirty="0" err="1">
                <a:latin typeface="F30"/>
              </a:rPr>
              <a:t>between</a:t>
            </a:r>
            <a:r>
              <a:rPr lang="de-DE" sz="1800" b="0" i="0" u="none" strike="noStrike" baseline="0" dirty="0">
                <a:latin typeface="F30"/>
              </a:rPr>
              <a:t> </a:t>
            </a:r>
            <a:r>
              <a:rPr lang="de-DE" sz="1800" b="0" i="0" u="none" strike="noStrike" baseline="0" dirty="0" err="1">
                <a:latin typeface="F30"/>
              </a:rPr>
              <a:t>the</a:t>
            </a:r>
            <a:r>
              <a:rPr lang="de-DE" sz="1800" b="0" i="0" u="none" strike="noStrike" baseline="0" dirty="0">
                <a:latin typeface="F30"/>
              </a:rPr>
              <a:t> latent </a:t>
            </a:r>
            <a:r>
              <a:rPr lang="de-DE" sz="1800" b="0" i="0" u="none" strike="noStrike" baseline="0" dirty="0" err="1">
                <a:latin typeface="F30"/>
              </a:rPr>
              <a:t>space</a:t>
            </a:r>
            <a:r>
              <a:rPr lang="de-DE" sz="1800" b="0" i="0" u="none" strike="noStrike" baseline="0" dirty="0">
                <a:latin typeface="F30"/>
              </a:rPr>
              <a:t> and AUC </a:t>
            </a:r>
            <a:r>
              <a:rPr lang="de-DE" sz="1800" b="0" i="0" u="none" strike="noStrike" baseline="0" dirty="0" err="1">
                <a:latin typeface="F30"/>
              </a:rPr>
              <a:t>scores</a:t>
            </a:r>
            <a:endParaRPr lang="de-DE" sz="1800" b="0" i="0" u="none" strike="noStrike" baseline="0" dirty="0">
              <a:latin typeface="F30"/>
            </a:endParaRPr>
          </a:p>
          <a:p>
            <a:pPr marL="158750" indent="0" algn="l">
              <a:buNone/>
            </a:pPr>
            <a:r>
              <a:rPr lang="de-DE" sz="1800" b="0" i="0" u="none" strike="noStrike" baseline="0" dirty="0">
                <a:latin typeface="F30"/>
              </a:rPr>
              <a:t>- The </a:t>
            </a:r>
            <a:r>
              <a:rPr lang="de-DE" sz="1800" b="0" i="0" u="none" strike="noStrike" baseline="0" dirty="0" err="1">
                <a:latin typeface="F30"/>
              </a:rPr>
              <a:t>experiments</a:t>
            </a:r>
            <a:r>
              <a:rPr lang="de-DE" sz="1800" b="0" i="0" u="none" strike="noStrike" baseline="0" dirty="0">
                <a:latin typeface="F30"/>
              </a:rPr>
              <a:t> </a:t>
            </a:r>
            <a:r>
              <a:rPr lang="de-DE" sz="1800" b="0" i="0" u="none" strike="noStrike" baseline="0" dirty="0" err="1">
                <a:latin typeface="F30"/>
              </a:rPr>
              <a:t>have</a:t>
            </a:r>
            <a:r>
              <a:rPr lang="de-DE" sz="1800" b="0" i="0" u="none" strike="noStrike" baseline="0" dirty="0">
                <a:latin typeface="F30"/>
              </a:rPr>
              <a:t> </a:t>
            </a:r>
            <a:r>
              <a:rPr lang="de-DE" sz="1800" b="0" i="0" u="none" strike="noStrike" baseline="0" dirty="0" err="1">
                <a:latin typeface="F30"/>
              </a:rPr>
              <a:t>proved</a:t>
            </a:r>
            <a:r>
              <a:rPr lang="de-DE" sz="1800" b="0" i="0" u="none" strike="noStrike" baseline="0" dirty="0">
                <a:latin typeface="F30"/>
              </a:rPr>
              <a:t> </a:t>
            </a:r>
            <a:r>
              <a:rPr lang="de-DE" sz="1800" b="0" i="0" u="none" strike="noStrike" baseline="0" dirty="0" err="1">
                <a:latin typeface="F30"/>
              </a:rPr>
              <a:t>that</a:t>
            </a:r>
            <a:r>
              <a:rPr lang="de-DE" sz="1800" b="0" i="0" u="none" strike="noStrike" baseline="0" dirty="0">
                <a:latin typeface="F30"/>
              </a:rPr>
              <a:t> </a:t>
            </a:r>
            <a:r>
              <a:rPr lang="de-DE" sz="1800" b="0" i="0" u="none" strike="noStrike" baseline="0" dirty="0" err="1">
                <a:latin typeface="F30"/>
              </a:rPr>
              <a:t>the</a:t>
            </a:r>
            <a:r>
              <a:rPr lang="de-DE" sz="1800" b="0" i="0" u="none" strike="noStrike" baseline="0" dirty="0">
                <a:latin typeface="F30"/>
              </a:rPr>
              <a:t> latent </a:t>
            </a:r>
            <a:r>
              <a:rPr lang="de-DE" sz="1800" b="0" i="0" u="none" strike="noStrike" baseline="0" dirty="0" err="1">
                <a:latin typeface="F30"/>
              </a:rPr>
              <a:t>space</a:t>
            </a:r>
            <a:r>
              <a:rPr lang="de-DE" sz="1800" b="0" i="0" u="none" strike="noStrike" baseline="0" dirty="0">
                <a:latin typeface="F30"/>
              </a:rPr>
              <a:t> </a:t>
            </a:r>
            <a:r>
              <a:rPr lang="de-DE" sz="1800" b="0" i="0" u="none" strike="noStrike" baseline="0" dirty="0" err="1">
                <a:latin typeface="F30"/>
              </a:rPr>
              <a:t>parameter</a:t>
            </a:r>
            <a:r>
              <a:rPr lang="de-DE" sz="1800" b="0" i="0" u="none" strike="noStrike" baseline="0" dirty="0">
                <a:latin typeface="F30"/>
              </a:rPr>
              <a:t> </a:t>
            </a:r>
            <a:r>
              <a:rPr lang="de-DE" sz="1800" b="0" i="0" u="none" strike="noStrike" baseline="0" dirty="0" err="1">
                <a:latin typeface="F30"/>
              </a:rPr>
              <a:t>affects</a:t>
            </a:r>
            <a:r>
              <a:rPr lang="de-DE" sz="1800" b="0" i="0" u="none" strike="noStrike" baseline="0" dirty="0">
                <a:latin typeface="F30"/>
              </a:rPr>
              <a:t> </a:t>
            </a:r>
            <a:r>
              <a:rPr lang="de-DE" sz="1800" b="0" i="0" u="none" strike="noStrike" baseline="0" dirty="0" err="1">
                <a:latin typeface="F30"/>
              </a:rPr>
              <a:t>significantly</a:t>
            </a:r>
            <a:r>
              <a:rPr lang="de-DE" sz="1800" b="0" i="0" u="none" strike="noStrike" baseline="0" dirty="0">
                <a:latin typeface="F30"/>
              </a:rPr>
              <a:t> </a:t>
            </a:r>
            <a:r>
              <a:rPr lang="de-DE" sz="1800" b="0" i="0" u="none" strike="noStrike" baseline="0" dirty="0" err="1">
                <a:latin typeface="F30"/>
              </a:rPr>
              <a:t>the</a:t>
            </a:r>
            <a:r>
              <a:rPr lang="de-DE" sz="1800" b="0" i="0" u="none" strike="noStrike" baseline="0" dirty="0">
                <a:latin typeface="F30"/>
              </a:rPr>
              <a:t> </a:t>
            </a:r>
            <a:r>
              <a:rPr lang="de-DE" sz="1800" b="0" i="0" u="none" strike="noStrike" baseline="0" dirty="0" err="1">
                <a:latin typeface="F30"/>
              </a:rPr>
              <a:t>performance</a:t>
            </a:r>
            <a:r>
              <a:rPr lang="de-DE" sz="1800" b="0" i="0" u="none" strike="noStrike" baseline="0" dirty="0">
                <a:latin typeface="F30"/>
              </a:rPr>
              <a:t> </a:t>
            </a:r>
            <a:r>
              <a:rPr lang="de-DE" sz="1800" b="0" i="0" u="none" strike="noStrike" baseline="0" dirty="0" err="1">
                <a:latin typeface="F30"/>
              </a:rPr>
              <a:t>of</a:t>
            </a:r>
            <a:r>
              <a:rPr lang="de-DE" sz="1800" b="0" i="0" u="none" strike="noStrike" baseline="0" dirty="0">
                <a:latin typeface="F30"/>
              </a:rPr>
              <a:t> an </a:t>
            </a:r>
            <a:r>
              <a:rPr lang="de-DE" sz="1800" b="0" i="0" u="none" strike="noStrike" baseline="0" dirty="0" err="1">
                <a:latin typeface="F30"/>
              </a:rPr>
              <a:t>autoencoder</a:t>
            </a:r>
            <a:r>
              <a:rPr lang="de-DE" sz="1800" b="0" i="0" u="none" strike="noStrike" baseline="0" dirty="0">
                <a:latin typeface="F30"/>
              </a:rPr>
              <a:t> </a:t>
            </a:r>
            <a:r>
              <a:rPr lang="de-DE" sz="1800" b="0" i="0" u="none" strike="noStrike" baseline="0" dirty="0" err="1">
                <a:latin typeface="F30"/>
              </a:rPr>
              <a:t>model</a:t>
            </a:r>
            <a:endParaRPr lang="de-DE" sz="1800" b="0" i="0" u="none" strike="noStrike" baseline="0" dirty="0">
              <a:latin typeface="F30"/>
            </a:endParaRPr>
          </a:p>
          <a:p>
            <a:pPr marL="158750" indent="0" algn="l">
              <a:buNone/>
            </a:pPr>
            <a:r>
              <a:rPr lang="de-DE" sz="1800" b="0" i="0" u="none" strike="noStrike" baseline="0" dirty="0">
                <a:latin typeface="F30"/>
              </a:rPr>
              <a:t>- As </a:t>
            </a:r>
            <a:r>
              <a:rPr lang="de-DE" sz="1800" b="0" i="0" u="none" strike="noStrike" baseline="0" dirty="0" err="1">
                <a:latin typeface="F30"/>
              </a:rPr>
              <a:t>we</a:t>
            </a:r>
            <a:r>
              <a:rPr lang="de-DE" sz="1800" b="0" i="0" u="none" strike="noStrike" baseline="0" dirty="0">
                <a:latin typeface="F30"/>
              </a:rPr>
              <a:t> </a:t>
            </a:r>
            <a:r>
              <a:rPr lang="de-DE" sz="1800" b="0" i="0" u="none" strike="noStrike" baseline="0" dirty="0" err="1">
                <a:latin typeface="F30"/>
              </a:rPr>
              <a:t>can</a:t>
            </a:r>
            <a:r>
              <a:rPr lang="de-DE" sz="1800" b="0" i="0" u="none" strike="noStrike" baseline="0" dirty="0">
                <a:latin typeface="F30"/>
              </a:rPr>
              <a:t> </a:t>
            </a:r>
            <a:r>
              <a:rPr lang="de-DE" sz="1800" b="0" i="0" u="none" strike="noStrike" baseline="0" dirty="0" err="1">
                <a:latin typeface="F30"/>
              </a:rPr>
              <a:t>see</a:t>
            </a:r>
            <a:r>
              <a:rPr lang="de-DE" sz="1800" b="0" i="0" u="none" strike="noStrike" baseline="0" dirty="0">
                <a:latin typeface="F30"/>
              </a:rPr>
              <a:t> in </a:t>
            </a:r>
            <a:r>
              <a:rPr lang="de-DE" sz="1800" b="0" i="0" u="none" strike="noStrike" baseline="0" dirty="0" err="1">
                <a:latin typeface="F30"/>
              </a:rPr>
              <a:t>the</a:t>
            </a:r>
            <a:r>
              <a:rPr lang="de-DE" sz="1800" b="0" i="0" u="none" strike="noStrike" baseline="0" dirty="0">
                <a:latin typeface="F30"/>
              </a:rPr>
              <a:t> </a:t>
            </a:r>
            <a:r>
              <a:rPr lang="de-DE" sz="1800" b="0" i="0" u="none" strike="noStrike" baseline="0" dirty="0" err="1">
                <a:latin typeface="F30"/>
              </a:rPr>
              <a:t>plot</a:t>
            </a:r>
            <a:r>
              <a:rPr lang="de-DE" sz="1800" b="0" i="0" u="none" strike="noStrike" baseline="0" dirty="0">
                <a:latin typeface="F30"/>
              </a:rPr>
              <a:t>, </a:t>
            </a:r>
            <a:r>
              <a:rPr lang="de-DE" sz="1800" b="0" i="0" u="none" strike="noStrike" baseline="0" dirty="0" err="1">
                <a:latin typeface="F30"/>
              </a:rPr>
              <a:t>there</a:t>
            </a:r>
            <a:r>
              <a:rPr lang="de-DE" sz="1800" b="0" i="0" u="none" strike="noStrike" baseline="0" dirty="0">
                <a:latin typeface="F30"/>
              </a:rPr>
              <a:t> </a:t>
            </a:r>
            <a:r>
              <a:rPr lang="de-DE" sz="1800" b="0" i="0" u="none" strike="noStrike" baseline="0" dirty="0" err="1">
                <a:latin typeface="F30"/>
              </a:rPr>
              <a:t>is</a:t>
            </a:r>
            <a:r>
              <a:rPr lang="de-DE" sz="1800" b="0" i="0" u="none" strike="noStrike" baseline="0" dirty="0">
                <a:latin typeface="F30"/>
              </a:rPr>
              <a:t> a substantial </a:t>
            </a:r>
            <a:r>
              <a:rPr lang="de-DE" sz="1800" b="0" i="0" u="none" strike="noStrike" baseline="0" dirty="0" err="1">
                <a:latin typeface="F30"/>
              </a:rPr>
              <a:t>fluctuation</a:t>
            </a:r>
            <a:r>
              <a:rPr lang="de-DE" sz="1800" b="0" i="0" u="none" strike="noStrike" baseline="0" dirty="0">
                <a:latin typeface="F30"/>
              </a:rPr>
              <a:t> in AUC </a:t>
            </a:r>
            <a:r>
              <a:rPr lang="de-DE" sz="1800" b="0" i="0" u="none" strike="noStrike" baseline="0" dirty="0" err="1">
                <a:latin typeface="F30"/>
              </a:rPr>
              <a:t>scores</a:t>
            </a:r>
            <a:r>
              <a:rPr lang="de-DE" sz="1800" b="0" i="0" u="none" strike="noStrike" baseline="0" dirty="0">
                <a:latin typeface="F30"/>
              </a:rPr>
              <a:t> </a:t>
            </a:r>
            <a:r>
              <a:rPr lang="de-DE" sz="1800" b="0" i="0" u="none" strike="noStrike" baseline="0" dirty="0" err="1">
                <a:latin typeface="F30"/>
              </a:rPr>
              <a:t>concerning</a:t>
            </a:r>
            <a:r>
              <a:rPr lang="de-DE" sz="1800" b="0" i="0" u="none" strike="noStrike" baseline="0" dirty="0">
                <a:latin typeface="F30"/>
              </a:rPr>
              <a:t> latent </a:t>
            </a:r>
            <a:r>
              <a:rPr lang="de-DE" sz="1800" b="0" i="0" u="none" strike="noStrike" baseline="0" dirty="0" err="1">
                <a:latin typeface="F30"/>
              </a:rPr>
              <a:t>sizes</a:t>
            </a:r>
            <a:r>
              <a:rPr lang="de-DE" sz="1800" b="0" i="0" u="none" strike="noStrike" baseline="0" dirty="0">
                <a:latin typeface="F30"/>
              </a:rPr>
              <a:t> </a:t>
            </a:r>
            <a:r>
              <a:rPr lang="de-DE" sz="1800" b="0" i="0" u="none" strike="noStrike" baseline="0" dirty="0" err="1">
                <a:latin typeface="F30"/>
              </a:rPr>
              <a:t>of</a:t>
            </a:r>
            <a:r>
              <a:rPr lang="de-DE" sz="1800" b="0" i="0" u="none" strike="noStrike" baseline="0" dirty="0">
                <a:latin typeface="F30"/>
              </a:rPr>
              <a:t> </a:t>
            </a:r>
            <a:r>
              <a:rPr lang="de-DE" sz="1800" b="0" i="0" u="none" strike="noStrike" baseline="0" dirty="0" err="1">
                <a:latin typeface="F30"/>
              </a:rPr>
              <a:t>autoencoders</a:t>
            </a:r>
            <a:r>
              <a:rPr lang="de-DE" sz="1800" b="0" i="0" u="none" strike="noStrike" baseline="0" dirty="0">
                <a:latin typeface="F30"/>
              </a:rPr>
              <a:t>, </a:t>
            </a:r>
            <a:r>
              <a:rPr lang="de-DE" sz="1800" b="0" i="0" u="none" strike="noStrike" baseline="0" dirty="0" err="1">
                <a:latin typeface="F30"/>
              </a:rPr>
              <a:t>except</a:t>
            </a:r>
            <a:r>
              <a:rPr lang="de-DE" sz="1800" b="0" i="0" u="none" strike="noStrike" baseline="0" dirty="0">
                <a:latin typeface="F30"/>
              </a:rPr>
              <a:t> </a:t>
            </a:r>
            <a:r>
              <a:rPr lang="de-DE" sz="1800" b="0" i="0" u="none" strike="noStrike" baseline="0" dirty="0" err="1">
                <a:latin typeface="F30"/>
              </a:rPr>
              <a:t>for</a:t>
            </a:r>
            <a:r>
              <a:rPr lang="de-DE" sz="1800" b="0" i="0" u="none" strike="noStrike" baseline="0" dirty="0">
                <a:latin typeface="F30"/>
              </a:rPr>
              <a:t> </a:t>
            </a:r>
            <a:r>
              <a:rPr lang="de-DE" sz="1800" b="0" i="0" u="none" strike="noStrike" baseline="0" dirty="0" err="1">
                <a:latin typeface="F30"/>
              </a:rPr>
              <a:t>those</a:t>
            </a:r>
            <a:r>
              <a:rPr lang="de-DE" sz="1800" b="0" i="0" u="none" strike="noStrike" baseline="0" dirty="0">
                <a:latin typeface="F30"/>
              </a:rPr>
              <a:t> </a:t>
            </a:r>
            <a:r>
              <a:rPr lang="de-DE" sz="1800" b="0" i="0" u="none" strike="noStrike" baseline="0" dirty="0" err="1">
                <a:latin typeface="F30"/>
              </a:rPr>
              <a:t>of</a:t>
            </a:r>
            <a:r>
              <a:rPr lang="de-DE" sz="1800" b="0" i="0" u="none" strike="noStrike" baseline="0" dirty="0">
                <a:latin typeface="F30"/>
              </a:rPr>
              <a:t> gas-drift, </a:t>
            </a:r>
            <a:r>
              <a:rPr lang="de-DE" sz="1800" b="0" i="0" u="none" strike="noStrike" baseline="0" dirty="0" err="1">
                <a:latin typeface="F30"/>
              </a:rPr>
              <a:t>magic-telescope</a:t>
            </a:r>
            <a:r>
              <a:rPr lang="de-DE" sz="1800" b="0" i="0" u="none" strike="noStrike" baseline="0" dirty="0">
                <a:latin typeface="F30"/>
              </a:rPr>
              <a:t> and </a:t>
            </a:r>
            <a:r>
              <a:rPr lang="de-DE" sz="1800" b="0" i="0" u="none" strike="noStrike" baseline="0" dirty="0" err="1">
                <a:latin typeface="F30"/>
              </a:rPr>
              <a:t>pendigits</a:t>
            </a:r>
            <a:r>
              <a:rPr lang="de-DE" sz="1800" b="0" i="0" u="none" strike="noStrike" baseline="0" dirty="0">
                <a:latin typeface="F30"/>
              </a:rPr>
              <a:t> </a:t>
            </a:r>
            <a:r>
              <a:rPr lang="de-DE" sz="1800" b="0" i="0" u="none" strike="noStrike" baseline="0" dirty="0" err="1">
                <a:latin typeface="F30"/>
              </a:rPr>
              <a:t>datasets</a:t>
            </a:r>
            <a:r>
              <a:rPr lang="de-DE" sz="1800" b="0" i="0" u="none" strike="noStrike" baseline="0" dirty="0">
                <a:latin typeface="F30"/>
              </a:rPr>
              <a:t>, </a:t>
            </a:r>
            <a:r>
              <a:rPr lang="de-DE" sz="1800" b="0" i="0" u="none" strike="noStrike" baseline="0" dirty="0" err="1">
                <a:latin typeface="F30"/>
              </a:rPr>
              <a:t>which</a:t>
            </a:r>
            <a:r>
              <a:rPr lang="de-DE" sz="1800" b="0" i="0" u="none" strike="noStrike" baseline="0" dirty="0">
                <a:latin typeface="F30"/>
              </a:rPr>
              <a:t> </a:t>
            </a:r>
            <a:r>
              <a:rPr lang="de-DE" sz="1800" b="0" i="0" u="none" strike="noStrike" baseline="0" dirty="0" err="1">
                <a:latin typeface="F30"/>
              </a:rPr>
              <a:t>are</a:t>
            </a:r>
            <a:r>
              <a:rPr lang="de-DE" sz="1800" b="0" i="0" u="none" strike="noStrike" baseline="0" dirty="0">
                <a:latin typeface="F30"/>
              </a:rPr>
              <a:t> </a:t>
            </a:r>
            <a:r>
              <a:rPr lang="de-DE" sz="1800" b="0" i="0" u="none" strike="noStrike" baseline="0" dirty="0" err="1">
                <a:latin typeface="F30"/>
              </a:rPr>
              <a:t>quite</a:t>
            </a:r>
            <a:r>
              <a:rPr lang="de-DE" sz="1800" b="0" i="0" u="none" strike="noStrike" baseline="0" dirty="0">
                <a:latin typeface="F30"/>
              </a:rPr>
              <a:t> easy </a:t>
            </a:r>
            <a:r>
              <a:rPr lang="de-DE" sz="1800" b="0" i="0" u="none" strike="noStrike" baseline="0" dirty="0" err="1">
                <a:latin typeface="F30"/>
              </a:rPr>
              <a:t>to</a:t>
            </a:r>
            <a:r>
              <a:rPr lang="de-DE" sz="1800" b="0" i="0" u="none" strike="noStrike" baseline="0" dirty="0">
                <a:latin typeface="F30"/>
              </a:rPr>
              <a:t> </a:t>
            </a:r>
            <a:r>
              <a:rPr lang="de-DE" sz="1800" b="0" i="0" u="none" strike="noStrike" baseline="0" dirty="0" err="1">
                <a:latin typeface="F30"/>
              </a:rPr>
              <a:t>train</a:t>
            </a:r>
            <a:endParaRPr lang="de-DE" sz="1800" b="0" i="0" u="none" strike="noStrike" baseline="0" dirty="0">
              <a:latin typeface="F3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By setting a suitable latent space, we can train an outstanding autoencoder model with only a shallow neuron network</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Also, we see that the latent space of an autoencoder </a:t>
            </a:r>
            <a:r>
              <a:rPr lang="en-US" sz="1800" dirty="0">
                <a:solidFill>
                  <a:schemeClr val="accent3">
                    <a:lumMod val="50000"/>
                  </a:schemeClr>
                </a:solidFill>
              </a:rPr>
              <a:t>does not need to be smaller </a:t>
            </a:r>
            <a:r>
              <a:rPr lang="en-US" sz="1800" dirty="0">
                <a:solidFill>
                  <a:schemeClr val="dk1"/>
                </a:solidFill>
              </a:rPr>
              <a:t>than the number of features of a dataset. A dataset with few features can get the highest AUC score by using an autoencoder with a large latent space</a:t>
            </a:r>
            <a:endParaRPr lang="en-US" sz="2400" dirty="0">
              <a:solidFill>
                <a:schemeClr val="dk1"/>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solidFill>
                <a:schemeClr val="dk1"/>
              </a:solidFill>
            </a:endParaRPr>
          </a:p>
          <a:p>
            <a:pPr marL="158750" indent="0" algn="l">
              <a:buNone/>
            </a:pPr>
            <a:endParaRPr lang="de-DE" sz="1800" b="0" i="0" u="none" strike="noStrike" baseline="0" dirty="0">
              <a:latin typeface="F30"/>
            </a:endParaRPr>
          </a:p>
          <a:p>
            <a:pPr marL="158750" indent="0" algn="l">
              <a:buNone/>
            </a:pPr>
            <a:endParaRPr lang="de-DE" sz="1800" dirty="0"/>
          </a:p>
          <a:p>
            <a:pPr marL="158750" indent="0" algn="l">
              <a:buNone/>
            </a:pPr>
            <a:endParaRPr lang="en-US" sz="1800" b="0" i="0" u="none" strike="noStrike" baseline="0" dirty="0">
              <a:latin typeface="F30"/>
            </a:endParaRPr>
          </a:p>
          <a:p>
            <a:pPr marL="158750" indent="0" algn="l">
              <a:buNone/>
            </a:pPr>
            <a:endParaRPr dirty="0"/>
          </a:p>
        </p:txBody>
      </p:sp>
    </p:spTree>
    <p:extLst>
      <p:ext uri="{BB962C8B-B14F-4D97-AF65-F5344CB8AC3E}">
        <p14:creationId xmlns:p14="http://schemas.microsoft.com/office/powerpoint/2010/main" val="3421577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800" b="0" i="0" u="none" strike="noStrike" baseline="0" dirty="0">
                <a:latin typeface="F30"/>
              </a:rPr>
              <a:t>- In general, all batch, epoch sizes, and latent space contribute to improving an autoencoder model’s performance</a:t>
            </a:r>
          </a:p>
          <a:p>
            <a:pPr marL="158750" indent="0" algn="l">
              <a:buNone/>
            </a:pPr>
            <a:r>
              <a:rPr lang="en-US" sz="1800" b="0" i="0" u="none" strike="noStrike" baseline="0" dirty="0">
                <a:latin typeface="F30"/>
              </a:rPr>
              <a:t>- Figure 10 illustrates the influence extent of each parameter on the performance of an autoencoder. </a:t>
            </a:r>
          </a:p>
          <a:p>
            <a:pPr marL="158750" indent="0" algn="l">
              <a:buNone/>
            </a:pPr>
            <a:r>
              <a:rPr lang="en-US" sz="1800" b="0" i="0" u="none" strike="noStrike" baseline="0" dirty="0">
                <a:latin typeface="F30"/>
              </a:rPr>
              <a:t>- From the plot, we see that the latent space has the highest influence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u="none" strike="noStrike" baseline="0" dirty="0">
                <a:latin typeface="F30"/>
              </a:rPr>
              <a:t>- </a:t>
            </a:r>
            <a:r>
              <a:rPr lang="en-US" sz="1800" dirty="0">
                <a:solidFill>
                  <a:schemeClr val="dk1"/>
                </a:solidFill>
              </a:rPr>
              <a:t>With a set of proper hyperparameters, we can attain a simple but robust autoencoder model for anomaly detection problems</a:t>
            </a:r>
          </a:p>
          <a:p>
            <a:pPr marL="158750" indent="0" algn="l">
              <a:buNone/>
            </a:pPr>
            <a:r>
              <a:rPr lang="en-US" sz="1800" b="0" i="0" u="none" strike="noStrike" baseline="0" dirty="0">
                <a:latin typeface="F30"/>
              </a:rPr>
              <a:t>- However, searching for appropriate hyperparameters may lead to a high computational cost and be time-consuming</a:t>
            </a:r>
          </a:p>
          <a:p>
            <a:pPr marL="158750" indent="0" algn="l">
              <a:buNone/>
            </a:pPr>
            <a:r>
              <a:rPr lang="en-US" sz="1800" b="0" i="0" u="none" strike="noStrike" baseline="0" dirty="0">
                <a:latin typeface="F30"/>
              </a:rPr>
              <a:t>- Moreover, this approach is not effective in general since it does not generalize about all anomaly detection problems. That means we need to find a proper hyperparameter set for a particular dataset to be able to train a well-performing autoencoder</a:t>
            </a:r>
          </a:p>
          <a:p>
            <a:pPr marL="158750" indent="0" algn="l">
              <a:buNone/>
            </a:pPr>
            <a:endParaRPr dirty="0"/>
          </a:p>
        </p:txBody>
      </p:sp>
    </p:spTree>
    <p:extLst>
      <p:ext uri="{BB962C8B-B14F-4D97-AF65-F5344CB8AC3E}">
        <p14:creationId xmlns:p14="http://schemas.microsoft.com/office/powerpoint/2010/main" val="3635487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For the purpose of next experiments, we have 5 different type of base learners, which have the same autoencoder architecture introduced before, but initialized with a different set of parameters.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a:t>
            </a:r>
          </a:p>
          <a:p>
            <a:pPr marL="158750" indent="0" algn="l">
              <a:buNone/>
            </a:pPr>
            <a:endParaRPr lang="en-US" sz="1800" b="0" i="0" u="none" strike="noStrike" baseline="0" dirty="0">
              <a:latin typeface="F30"/>
            </a:endParaRPr>
          </a:p>
          <a:p>
            <a:pPr marL="158750" indent="0" algn="l">
              <a:buNone/>
            </a:pPr>
            <a:endParaRPr dirty="0"/>
          </a:p>
        </p:txBody>
      </p:sp>
    </p:spTree>
    <p:extLst>
      <p:ext uri="{BB962C8B-B14F-4D97-AF65-F5344CB8AC3E}">
        <p14:creationId xmlns:p14="http://schemas.microsoft.com/office/powerpoint/2010/main" val="1199372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a:t>
            </a:r>
            <a:r>
              <a:rPr lang="en-US" sz="1800" dirty="0" err="1">
                <a:solidFill>
                  <a:schemeClr val="dk1"/>
                </a:solidFill>
              </a:rPr>
              <a:t>Firsty</a:t>
            </a:r>
            <a:r>
              <a:rPr lang="en-US" sz="1800" dirty="0">
                <a:solidFill>
                  <a:schemeClr val="dk1"/>
                </a:solidFill>
              </a:rPr>
              <a:t>, we will analyze the performance of independent autoencoder ensembles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a:t>
            </a:r>
            <a:r>
              <a:rPr lang="en-US" sz="1800" dirty="0" err="1">
                <a:solidFill>
                  <a:schemeClr val="dk1"/>
                </a:solidFill>
              </a:rPr>
              <a:t>RandNet</a:t>
            </a:r>
            <a:r>
              <a:rPr lang="en-US" sz="1800" dirty="0">
                <a:solidFill>
                  <a:schemeClr val="dk1"/>
                </a:solidFill>
              </a:rPr>
              <a:t> is an independent ensemble in which some of the connections between layers in each autoencoder included are randomly dropped.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The </a:t>
            </a:r>
            <a:r>
              <a:rPr lang="en-US" sz="1800" dirty="0" err="1">
                <a:solidFill>
                  <a:schemeClr val="dk1"/>
                </a:solidFill>
              </a:rPr>
              <a:t>RandNet</a:t>
            </a:r>
            <a:r>
              <a:rPr lang="en-US" sz="1800" dirty="0">
                <a:solidFill>
                  <a:schemeClr val="dk1"/>
                </a:solidFill>
              </a:rPr>
              <a:t> from the source [1] contains 200 autoencoder models. Each model is initialized with an epoch of 300 and a batch size of 100. The latent size of each autoencoder </a:t>
            </a:r>
            <a:r>
              <a:rPr lang="en-US" sz="1800" dirty="0" err="1">
                <a:solidFill>
                  <a:schemeClr val="dk1"/>
                </a:solidFill>
              </a:rPr>
              <a:t>submodel</a:t>
            </a:r>
            <a:r>
              <a:rPr lang="en-US" sz="1800" dirty="0">
                <a:solidFill>
                  <a:schemeClr val="dk1"/>
                </a:solidFill>
              </a:rPr>
              <a:t> is adjusted based on the parameter alpha and the number of features of the dataset used.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We generated an independent autoencoder ensemble architecture for experiments.  To ensure that all base learners are diverse, we set a different random seed value for each autoencoder used. The final reconstruction errors of a trained independent ensemble is the average of all prediction errors of its base detectors.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Table 5 shows the AUC scores of different autoencoders, IAES, and </a:t>
            </a:r>
            <a:r>
              <a:rPr lang="en-US" sz="1800" dirty="0" err="1">
                <a:solidFill>
                  <a:schemeClr val="dk1"/>
                </a:solidFill>
              </a:rPr>
              <a:t>RandNet</a:t>
            </a:r>
            <a:r>
              <a:rPr lang="en-US" sz="1800" dirty="0">
                <a:solidFill>
                  <a:schemeClr val="dk1"/>
                </a:solidFill>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As we can see, the optimized autoencoder indicates a better result than the unoptimized as the former’s parameters were fine-tuned very well, whereas the latter were randomly selected.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The performance of both autoencoder models exceeds the </a:t>
            </a:r>
            <a:r>
              <a:rPr lang="en-US" sz="1800" dirty="0" err="1">
                <a:solidFill>
                  <a:schemeClr val="dk1"/>
                </a:solidFill>
              </a:rPr>
              <a:t>RandNet</a:t>
            </a:r>
            <a:r>
              <a:rPr lang="en-US" sz="1800" dirty="0">
                <a:solidFill>
                  <a:schemeClr val="dk1"/>
                </a:solidFill>
              </a:rPr>
              <a:t>, an independent ensemble containing 200 </a:t>
            </a:r>
            <a:r>
              <a:rPr lang="en-US" sz="1800" dirty="0" err="1">
                <a:solidFill>
                  <a:schemeClr val="dk1"/>
                </a:solidFill>
              </a:rPr>
              <a:t>submodels</a:t>
            </a:r>
            <a:r>
              <a:rPr lang="en-US" sz="1800" dirty="0">
                <a:solidFill>
                  <a:schemeClr val="dk1"/>
                </a:solidFil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Both IAEs obtained better performance than their components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solidFill>
                <a:schemeClr val="dk1"/>
              </a:solidFill>
            </a:endParaRPr>
          </a:p>
          <a:p>
            <a:pPr marL="158750" indent="0" algn="l">
              <a:buNone/>
            </a:pPr>
            <a:endParaRPr lang="en-US" sz="1800" b="0" i="0" u="none" strike="noStrike" baseline="0" dirty="0">
              <a:latin typeface="F30"/>
            </a:endParaRPr>
          </a:p>
          <a:p>
            <a:pPr marL="158750" indent="0" algn="l">
              <a:buNone/>
            </a:pPr>
            <a:endParaRPr dirty="0"/>
          </a:p>
        </p:txBody>
      </p:sp>
    </p:spTree>
    <p:extLst>
      <p:ext uri="{BB962C8B-B14F-4D97-AF65-F5344CB8AC3E}">
        <p14:creationId xmlns:p14="http://schemas.microsoft.com/office/powerpoint/2010/main" val="2643187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Some reasons for the poor performance of </a:t>
            </a:r>
            <a:r>
              <a:rPr lang="en-US" sz="1800" dirty="0" err="1">
                <a:solidFill>
                  <a:schemeClr val="dk1"/>
                </a:solidFill>
              </a:rPr>
              <a:t>RandNet</a:t>
            </a:r>
            <a:r>
              <a:rPr lang="en-US" sz="1800" dirty="0">
                <a:solidFill>
                  <a:schemeClr val="dk1"/>
                </a:solidFill>
              </a:rPr>
              <a:t> may result from the improper latent sizes initialized for each </a:t>
            </a:r>
            <a:r>
              <a:rPr lang="en-US" sz="1800" dirty="0" err="1">
                <a:solidFill>
                  <a:schemeClr val="dk1"/>
                </a:solidFill>
              </a:rPr>
              <a:t>submodel</a:t>
            </a:r>
            <a:r>
              <a:rPr lang="en-US" sz="1800" dirty="0">
                <a:solidFill>
                  <a:schemeClr val="dk1"/>
                </a:solidFill>
              </a:rPr>
              <a:t> in the </a:t>
            </a:r>
            <a:r>
              <a:rPr lang="en-US" sz="1800" dirty="0" err="1">
                <a:solidFill>
                  <a:schemeClr val="dk1"/>
                </a:solidFill>
              </a:rPr>
              <a:t>RandNet</a:t>
            </a:r>
            <a:endParaRPr lang="en-US" sz="1800" dirty="0">
              <a:solidFill>
                <a:schemeClr val="dk1"/>
              </a:solidFill>
            </a:endParaRPr>
          </a:p>
          <a:p>
            <a:pPr indent="-304800">
              <a:spcBef>
                <a:spcPts val="1000"/>
              </a:spcBef>
              <a:buClr>
                <a:schemeClr val="lt2"/>
              </a:buClr>
              <a:buSzPts val="1200"/>
            </a:pPr>
            <a:r>
              <a:rPr lang="en-US" sz="1800" dirty="0">
                <a:solidFill>
                  <a:schemeClr val="dk1"/>
                </a:solidFill>
              </a:rPr>
              <a:t>- The improper latent sizes initialized for each </a:t>
            </a:r>
            <a:r>
              <a:rPr lang="en-US" sz="1800" dirty="0" err="1">
                <a:solidFill>
                  <a:schemeClr val="dk1"/>
                </a:solidFill>
              </a:rPr>
              <a:t>submodel</a:t>
            </a:r>
            <a:r>
              <a:rPr lang="en-US" sz="1800" dirty="0">
                <a:solidFill>
                  <a:schemeClr val="dk1"/>
                </a:solidFill>
              </a:rPr>
              <a:t> in the </a:t>
            </a:r>
            <a:r>
              <a:rPr lang="en-US" sz="1800" dirty="0" err="1">
                <a:solidFill>
                  <a:schemeClr val="dk1"/>
                </a:solidFill>
              </a:rPr>
              <a:t>RandNet</a:t>
            </a:r>
            <a:endParaRPr lang="en-US" sz="1800" dirty="0">
              <a:solidFill>
                <a:schemeClr val="dk1"/>
              </a:solidFill>
            </a:endParaRPr>
          </a:p>
          <a:p>
            <a:pPr indent="-304800">
              <a:spcBef>
                <a:spcPts val="1000"/>
              </a:spcBef>
              <a:buClr>
                <a:schemeClr val="lt2"/>
              </a:buClr>
              <a:buSzPts val="1200"/>
            </a:pPr>
            <a:r>
              <a:rPr lang="en-US" sz="1800" dirty="0">
                <a:solidFill>
                  <a:schemeClr val="dk1"/>
                </a:solidFill>
              </a:rPr>
              <a:t>The removed connections may bring the important information that should be learned</a:t>
            </a:r>
          </a:p>
          <a:p>
            <a:pPr indent="-304800">
              <a:spcBef>
                <a:spcPts val="1000"/>
              </a:spcBef>
              <a:buClr>
                <a:schemeClr val="lt2"/>
              </a:buClr>
              <a:buSzPts val="1200"/>
            </a:pPr>
            <a:r>
              <a:rPr lang="en-US" sz="1800" dirty="0">
                <a:solidFill>
                  <a:schemeClr val="dk1"/>
                </a:solidFill>
              </a:rPr>
              <a:t>Dropping randomly some connections between layers in each autoencoder may generate </a:t>
            </a:r>
            <a:r>
              <a:rPr lang="en-US" sz="1800" dirty="0" err="1">
                <a:solidFill>
                  <a:schemeClr val="dk1"/>
                </a:solidFill>
              </a:rPr>
              <a:t>submodels</a:t>
            </a:r>
            <a:r>
              <a:rPr lang="en-US" sz="1800" dirty="0">
                <a:solidFill>
                  <a:schemeClr val="dk1"/>
                </a:solidFill>
              </a:rPr>
              <a:t> with low variances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solidFill>
                <a:schemeClr val="dk1"/>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on the other hand, our IAEs are constructed with an assurance about the diversity between base learners by setting a different random seed value for each component</a:t>
            </a:r>
          </a:p>
          <a:p>
            <a:pPr marL="158750" indent="0" algn="l">
              <a:buNone/>
            </a:pPr>
            <a:r>
              <a:rPr lang="en-US" sz="1800" b="0" i="0" u="none" strike="noStrike" baseline="0" dirty="0">
                <a:latin typeface="F30"/>
              </a:rPr>
              <a:t>- Overall, whether an independent autoencoder ensemble may outperform its base learners depends mainly on the variance between the latter. Components with high variances can learn different aspects of the patterns in data and hence boost the robustness of their ensemble. </a:t>
            </a:r>
            <a:endParaRPr lang="en-US" sz="1800" dirty="0">
              <a:solidFill>
                <a:schemeClr val="dk1"/>
              </a:solidFill>
            </a:endParaRPr>
          </a:p>
        </p:txBody>
      </p:sp>
    </p:spTree>
    <p:extLst>
      <p:ext uri="{BB962C8B-B14F-4D97-AF65-F5344CB8AC3E}">
        <p14:creationId xmlns:p14="http://schemas.microsoft.com/office/powerpoint/2010/main" val="3209101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de-DE" dirty="0" err="1"/>
              <a:t>Now</a:t>
            </a:r>
            <a:r>
              <a:rPr lang="de-DE" dirty="0"/>
              <a:t>, </a:t>
            </a:r>
            <a:r>
              <a:rPr lang="de-DE" dirty="0" err="1"/>
              <a:t>we</a:t>
            </a:r>
            <a:r>
              <a:rPr lang="de-DE" dirty="0"/>
              <a:t> </a:t>
            </a:r>
            <a:r>
              <a:rPr lang="de-DE" dirty="0" err="1"/>
              <a:t>analyze</a:t>
            </a:r>
            <a:r>
              <a:rPr lang="de-DE" dirty="0"/>
              <a:t> </a:t>
            </a:r>
            <a:r>
              <a:rPr lang="de-DE" dirty="0" err="1"/>
              <a:t>the</a:t>
            </a:r>
            <a:r>
              <a:rPr lang="de-DE" dirty="0"/>
              <a:t> </a:t>
            </a:r>
            <a:r>
              <a:rPr lang="de-DE" dirty="0" err="1"/>
              <a:t>performances</a:t>
            </a:r>
            <a:r>
              <a:rPr lang="de-DE" dirty="0"/>
              <a:t> </a:t>
            </a:r>
            <a:r>
              <a:rPr lang="de-DE" dirty="0" err="1"/>
              <a:t>of</a:t>
            </a:r>
            <a:r>
              <a:rPr lang="de-DE" dirty="0"/>
              <a:t> SAE and FSAE</a:t>
            </a:r>
          </a:p>
          <a:p>
            <a:pPr algn="l"/>
            <a:r>
              <a:rPr lang="de-DE" dirty="0"/>
              <a:t>Just a quick </a:t>
            </a:r>
            <a:r>
              <a:rPr lang="de-DE" dirty="0" err="1"/>
              <a:t>reminder</a:t>
            </a:r>
            <a:endParaRPr lang="de-DE" dirty="0"/>
          </a:p>
          <a:p>
            <a:pPr algn="l"/>
            <a:r>
              <a:rPr lang="de-DE" dirty="0"/>
              <a:t>…</a:t>
            </a:r>
            <a:endParaRPr dirty="0"/>
          </a:p>
        </p:txBody>
      </p:sp>
    </p:spTree>
    <p:extLst>
      <p:ext uri="{BB962C8B-B14F-4D97-AF65-F5344CB8AC3E}">
        <p14:creationId xmlns:p14="http://schemas.microsoft.com/office/powerpoint/2010/main" val="3336547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The table 6 gives an overview of the AUC scores of all datasets fitted to different models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Each </a:t>
            </a:r>
            <a:r>
              <a:rPr lang="en-US" sz="1800" dirty="0" err="1">
                <a:solidFill>
                  <a:schemeClr val="dk1"/>
                </a:solidFill>
              </a:rPr>
              <a:t>semble</a:t>
            </a:r>
            <a:r>
              <a:rPr lang="en-US" sz="1800" dirty="0">
                <a:solidFill>
                  <a:schemeClr val="dk1"/>
                </a:solidFill>
              </a:rPr>
              <a:t> in table 6 contains 60 optimized autoencoders as base learners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Although the average AUC score of the optimized FSAE is higher than that of the optimized SAE, it is not significant.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Both of them seems to behave similarly and outperform the optimized IAE as well as their base learners, the optimized autoencoder.</a:t>
            </a:r>
          </a:p>
        </p:txBody>
      </p:sp>
    </p:spTree>
    <p:extLst>
      <p:ext uri="{BB962C8B-B14F-4D97-AF65-F5344CB8AC3E}">
        <p14:creationId xmlns:p14="http://schemas.microsoft.com/office/powerpoint/2010/main" val="876942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We trained different ensembles containing 60 components of a particular type of learners from 1 to 5 as mentioned before.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Figure 12 indicates the average AUC scores of different models trained with every dataset.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As we can see, FSAEs behave similarly to SAEs, even though some FSAEs perform better than SAEs. The performances of all IAEs still cannot exceed that of FSAEs. Moreover, both FSAEs and SAEs outperform significantly their base learners.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solidFill>
                <a:schemeClr val="dk1"/>
              </a:solidFill>
            </a:endParaRPr>
          </a:p>
        </p:txBody>
      </p:sp>
    </p:spTree>
    <p:extLst>
      <p:ext uri="{BB962C8B-B14F-4D97-AF65-F5344CB8AC3E}">
        <p14:creationId xmlns:p14="http://schemas.microsoft.com/office/powerpoint/2010/main" val="367368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To examine the influence of the number of base learners in an ensemble on its performance, we train each sequential and full sequential autoencoder ensembles for each number of models from 2 to 200,</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The number of components in a SAE and FSAE affect the AUC score of a dataset substantially. The performances of SAE and FSAE reach the convergence at some point, where the former keeps stable or starts to decrease when the number of base learners in the ensemble increases.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-&gt; Therefore, to achieve a robust ensemble at low computational cost, optimizing the number of components in an ensemble generally is vital.</a:t>
            </a:r>
          </a:p>
        </p:txBody>
      </p:sp>
    </p:spTree>
    <p:extLst>
      <p:ext uri="{BB962C8B-B14F-4D97-AF65-F5344CB8AC3E}">
        <p14:creationId xmlns:p14="http://schemas.microsoft.com/office/powerpoint/2010/main" val="3383177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Next, I’d like to discuss the performance of SSAE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To evaluate the performance, we train at first a synchronizing sequential autoencoder ensemble containing 60 optimized autoencoders. However, as the number of features of each dataset fitted into each base learner will increase dramatically after every iteration, we receive an error related to the system’s limited computational capacity.</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Finally, we train only an SSAE with 5 optimized autoencoders as components.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Table 7 shows the AUC scores of different types of models.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Even though this seems like an unfair comparison for the optimized SSAE, it performs quite well in this experiment. Its average AUC score exceeds not only the optimized autoencoder but also the </a:t>
            </a:r>
            <a:r>
              <a:rPr lang="en-US" sz="1800" dirty="0" err="1">
                <a:solidFill>
                  <a:schemeClr val="dk1"/>
                </a:solidFill>
              </a:rPr>
              <a:t>RandNet</a:t>
            </a:r>
            <a:r>
              <a:rPr lang="en-US" sz="1800" dirty="0">
                <a:solidFill>
                  <a:schemeClr val="dk1"/>
                </a:solidFill>
              </a:rPr>
              <a:t>.</a:t>
            </a:r>
          </a:p>
        </p:txBody>
      </p:sp>
    </p:spTree>
    <p:extLst>
      <p:ext uri="{BB962C8B-B14F-4D97-AF65-F5344CB8AC3E}">
        <p14:creationId xmlns:p14="http://schemas.microsoft.com/office/powerpoint/2010/main" val="175419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The figure 14 demonstrates the average AUC scores of all datasets related to each number of base learners in an ensemble.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We see that the average AUC scores of IAE, SAE, and FSAE keep increasing when the number of base learners rises. But, the most interesting property is that after increasing continuously in the first three base learners, the AUC performance of the SSAE drops dramatically. </a:t>
            </a:r>
          </a:p>
        </p:txBody>
      </p:sp>
    </p:spTree>
    <p:extLst>
      <p:ext uri="{BB962C8B-B14F-4D97-AF65-F5344CB8AC3E}">
        <p14:creationId xmlns:p14="http://schemas.microsoft.com/office/powerpoint/2010/main" val="2785047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One reason for the decreasing AUC performance may result from the unsuitable latent size of the base learners.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Since the amount of features in every dataset increases multiple after each iteration, we may need to adjust the latent size reasonably for each component in an SSAE, instead of keeping it unchanged as proposed.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because there are some limitations in the computational capacity of our system and several adjustments in the algorithm of an SSAE may be required to obtain a more robust ensemble, we will not go further to study this kind of ensemble in our thesis.</a:t>
            </a:r>
          </a:p>
          <a:p>
            <a:pPr marL="158750" indent="0" algn="l">
              <a:buNone/>
            </a:pPr>
            <a:r>
              <a:rPr lang="en-US" sz="1800" b="0" i="0" u="none" strike="noStrike" baseline="0" dirty="0">
                <a:latin typeface="F30"/>
              </a:rPr>
              <a:t>- However, the synchronizing sequential autoencoder ensemble architecture proposed could be potential and valuable for future works, as it seems to learn very fast and perform well after the first few base learners.</a:t>
            </a:r>
            <a:endParaRPr lang="en-US" sz="1800" dirty="0">
              <a:solidFill>
                <a:schemeClr val="dk1"/>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solidFill>
                <a:schemeClr val="dk1"/>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solidFill>
                <a:schemeClr val="dk1"/>
              </a:solidFill>
            </a:endParaRPr>
          </a:p>
        </p:txBody>
      </p:sp>
    </p:spTree>
    <p:extLst>
      <p:ext uri="{BB962C8B-B14F-4D97-AF65-F5344CB8AC3E}">
        <p14:creationId xmlns:p14="http://schemas.microsoft.com/office/powerpoint/2010/main" val="2946677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To determine whether the performances of a SAE and FSAE are significantly different than an IAE, we use a Wilcoxon test. </a:t>
            </a:r>
          </a:p>
          <a:p>
            <a:pPr marL="158750" indent="0" algn="l">
              <a:buNone/>
            </a:pPr>
            <a:r>
              <a:rPr lang="en-US" sz="1800" b="0" i="0" u="none" strike="noStrike" baseline="0" dirty="0">
                <a:latin typeface="F30"/>
              </a:rPr>
              <a:t>- we execute Wilcoxon tests with the null hypothesis is that the differences in the performances of the two models are significant, and the alternative is that they are the same</a:t>
            </a:r>
          </a:p>
          <a:p>
            <a:pPr marL="158750" indent="0" algn="l">
              <a:buNone/>
            </a:pPr>
            <a:r>
              <a:rPr lang="en-US" sz="1800" b="0" i="0" u="none" strike="noStrike" baseline="0" dirty="0">
                <a:latin typeface="F30"/>
              </a:rPr>
              <a:t>- The null hypothesis is not rejected if the p-value is less than 1%</a:t>
            </a:r>
          </a:p>
          <a:p>
            <a:pPr marL="158750" indent="0" algn="l">
              <a:buNone/>
            </a:pPr>
            <a:r>
              <a:rPr lang="en-US" sz="1800" b="0" i="0" u="none" strike="noStrike" baseline="0" dirty="0">
                <a:latin typeface="F30"/>
              </a:rPr>
              <a:t>- The p-value of each test is listed in table 8. </a:t>
            </a:r>
          </a:p>
          <a:p>
            <a:pPr marL="158750" indent="0" algn="l">
              <a:buNone/>
            </a:pPr>
            <a:r>
              <a:rPr lang="en-US" sz="1800" b="0" i="0" u="none" strike="noStrike" baseline="0" dirty="0">
                <a:latin typeface="F30"/>
              </a:rPr>
              <a:t>- We see that all tests indicate that differences in the performances of the two models are statistically significant at p &lt; 0.01, except for the test between SAE and FSAE. </a:t>
            </a:r>
          </a:p>
          <a:p>
            <a:pPr marL="158750" indent="0" algn="l">
              <a:buNone/>
            </a:pPr>
            <a:r>
              <a:rPr lang="en-US" sz="1800" b="0" i="0" u="none" strike="noStrike" baseline="0" dirty="0">
                <a:latin typeface="F30"/>
              </a:rPr>
              <a:t>- Whereas both SAE and FSAE perform significantly better than IAE, the difference in their performances are not significant.</a:t>
            </a:r>
          </a:p>
          <a:p>
            <a:pPr marL="158750" indent="0" algn="l">
              <a:buNone/>
            </a:pPr>
            <a:r>
              <a:rPr lang="en-US" sz="1800" b="0" i="0" u="none" strike="noStrike" baseline="0" dirty="0">
                <a:latin typeface="F30"/>
              </a:rPr>
              <a:t>- Although an independent autoencoder ensemble performs better than their base learners, the improvement is not </a:t>
            </a:r>
            <a:r>
              <a:rPr lang="en-US" sz="1800" b="0" i="0" u="none" strike="noStrike" baseline="0" dirty="0" err="1">
                <a:latin typeface="F30"/>
              </a:rPr>
              <a:t>signicant</a:t>
            </a:r>
            <a:r>
              <a:rPr lang="en-US" sz="1800" b="0" i="0" u="none" strike="noStrike" baseline="0" dirty="0">
                <a:latin typeface="F30"/>
              </a:rPr>
              <a:t>. </a:t>
            </a:r>
          </a:p>
          <a:p>
            <a:pPr marL="158750" indent="0" algn="l">
              <a:buNone/>
            </a:pPr>
            <a:r>
              <a:rPr lang="en-US" sz="1800" b="0" i="0" u="none" strike="noStrike" baseline="0" dirty="0">
                <a:latin typeface="F30"/>
              </a:rPr>
              <a:t>Meanwhile, we witness </a:t>
            </a:r>
            <a:r>
              <a:rPr lang="en-US" sz="1800" b="0" i="0" u="none" strike="noStrike" baseline="0" dirty="0" err="1">
                <a:latin typeface="F30"/>
              </a:rPr>
              <a:t>signicant</a:t>
            </a:r>
            <a:r>
              <a:rPr lang="en-US" sz="1800" b="0" i="0" u="none" strike="noStrike" baseline="0" dirty="0">
                <a:latin typeface="F30"/>
              </a:rPr>
              <a:t> improvements of sequential and full sequential autoencoder ensembles in comparison with their base learners </a:t>
            </a:r>
          </a:p>
          <a:p>
            <a:pPr marL="158750" indent="0" algn="l">
              <a:buNone/>
            </a:pPr>
            <a:endParaRPr dirty="0"/>
          </a:p>
        </p:txBody>
      </p:sp>
    </p:spTree>
    <p:extLst>
      <p:ext uri="{BB962C8B-B14F-4D97-AF65-F5344CB8AC3E}">
        <p14:creationId xmlns:p14="http://schemas.microsoft.com/office/powerpoint/2010/main" val="1463754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de-DE" dirty="0"/>
              <a:t>- The </a:t>
            </a:r>
            <a:r>
              <a:rPr lang="de-DE" dirty="0" err="1"/>
              <a:t>figure</a:t>
            </a:r>
            <a:r>
              <a:rPr lang="de-DE" dirty="0"/>
              <a:t> 15  </a:t>
            </a:r>
            <a:r>
              <a:rPr lang="de-DE" dirty="0" err="1"/>
              <a:t>summarizes</a:t>
            </a:r>
            <a:r>
              <a:rPr lang="de-DE" dirty="0"/>
              <a:t> </a:t>
            </a:r>
            <a:r>
              <a:rPr lang="de-DE" dirty="0" err="1"/>
              <a:t>the</a:t>
            </a:r>
            <a:r>
              <a:rPr lang="de-DE" dirty="0"/>
              <a:t> </a:t>
            </a:r>
            <a:r>
              <a:rPr lang="de-DE" dirty="0" err="1"/>
              <a:t>average</a:t>
            </a:r>
            <a:r>
              <a:rPr lang="de-DE" dirty="0"/>
              <a:t> AUC </a:t>
            </a:r>
            <a:r>
              <a:rPr lang="de-DE" dirty="0" err="1"/>
              <a:t>scores</a:t>
            </a:r>
            <a:r>
              <a:rPr lang="de-DE" dirty="0"/>
              <a:t> </a:t>
            </a:r>
            <a:r>
              <a:rPr lang="de-DE" dirty="0" err="1"/>
              <a:t>of</a:t>
            </a:r>
            <a:r>
              <a:rPr lang="de-DE" dirty="0"/>
              <a:t> all </a:t>
            </a:r>
            <a:r>
              <a:rPr lang="de-DE" dirty="0" err="1"/>
              <a:t>datasets</a:t>
            </a:r>
            <a:r>
              <a:rPr lang="de-DE" dirty="0"/>
              <a:t> </a:t>
            </a:r>
            <a:r>
              <a:rPr lang="de-DE" dirty="0" err="1"/>
              <a:t>related</a:t>
            </a:r>
            <a:r>
              <a:rPr lang="de-DE" dirty="0"/>
              <a:t> </a:t>
            </a:r>
            <a:r>
              <a:rPr lang="de-DE" dirty="0" err="1"/>
              <a:t>to</a:t>
            </a:r>
            <a:r>
              <a:rPr lang="de-DE" dirty="0"/>
              <a:t> </a:t>
            </a:r>
            <a:r>
              <a:rPr lang="de-DE" dirty="0" err="1"/>
              <a:t>each</a:t>
            </a:r>
            <a:r>
              <a:rPr lang="de-DE" dirty="0"/>
              <a:t> </a:t>
            </a:r>
            <a:r>
              <a:rPr lang="de-DE" dirty="0" err="1"/>
              <a:t>number</a:t>
            </a:r>
            <a:r>
              <a:rPr lang="de-DE" dirty="0"/>
              <a:t> </a:t>
            </a:r>
            <a:r>
              <a:rPr lang="de-DE" dirty="0" err="1"/>
              <a:t>of</a:t>
            </a:r>
            <a:r>
              <a:rPr lang="de-DE" dirty="0"/>
              <a:t> </a:t>
            </a:r>
            <a:r>
              <a:rPr lang="de-DE" dirty="0" err="1"/>
              <a:t>components</a:t>
            </a:r>
            <a:r>
              <a:rPr lang="de-DE" dirty="0"/>
              <a:t> in an </a:t>
            </a:r>
            <a:r>
              <a:rPr lang="de-DE" dirty="0" err="1"/>
              <a:t>ensemble</a:t>
            </a:r>
            <a:endParaRPr lang="de-DE" sz="1100" dirty="0">
              <a:solidFill>
                <a:srgbClr val="000000"/>
              </a:solidFill>
            </a:endParaRPr>
          </a:p>
          <a:p>
            <a:pPr marL="158750" indent="0" algn="l">
              <a:buNone/>
            </a:pPr>
            <a:r>
              <a:rPr lang="de-DE" sz="1100" dirty="0">
                <a:solidFill>
                  <a:srgbClr val="000000"/>
                </a:solidFill>
              </a:rPr>
              <a:t>- </a:t>
            </a:r>
            <a:r>
              <a:rPr lang="en-US" sz="1100" dirty="0">
                <a:solidFill>
                  <a:schemeClr val="dk1"/>
                </a:solidFill>
              </a:rPr>
              <a:t>The performances of ensembles reach the convergence with fewer than the first 25 </a:t>
            </a:r>
            <a:r>
              <a:rPr lang="en-US" sz="1100" dirty="0" err="1">
                <a:solidFill>
                  <a:schemeClr val="dk1"/>
                </a:solidFill>
              </a:rPr>
              <a:t>submodels</a:t>
            </a:r>
            <a:endParaRPr lang="en-US" sz="1100" dirty="0">
              <a:solidFill>
                <a:schemeClr val="dk1"/>
              </a:solidFill>
            </a:endParaRPr>
          </a:p>
          <a:p>
            <a:pPr marL="158750" indent="0" algn="l">
              <a:buNone/>
            </a:pPr>
            <a:endParaRPr lang="de-DE" dirty="0"/>
          </a:p>
          <a:p>
            <a:pPr marL="158750" indent="0" algn="l">
              <a:buNone/>
            </a:pPr>
            <a:r>
              <a:rPr lang="de-DE" dirty="0"/>
              <a:t>- </a:t>
            </a:r>
            <a:r>
              <a:rPr lang="en-US" dirty="0"/>
              <a:t>The AUC scores seems approximately constant from some point for </a:t>
            </a:r>
            <a:r>
              <a:rPr lang="de-DE" dirty="0"/>
              <a:t>SAE and IAE:</a:t>
            </a:r>
          </a:p>
          <a:p>
            <a:pPr marL="457200" indent="-298450" algn="l">
              <a:buFont typeface="Arial" panose="020B0604020202020204" pitchFamily="34" charset="0"/>
              <a:buChar char="•"/>
            </a:pPr>
            <a:r>
              <a:rPr lang="de-DE" dirty="0"/>
              <a:t>This </a:t>
            </a:r>
            <a:r>
              <a:rPr lang="de-DE" dirty="0" err="1"/>
              <a:t>is</a:t>
            </a:r>
            <a:r>
              <a:rPr lang="de-DE" dirty="0"/>
              <a:t> </a:t>
            </a:r>
            <a:r>
              <a:rPr lang="de-DE" dirty="0" err="1"/>
              <a:t>reasonable</a:t>
            </a:r>
            <a:r>
              <a:rPr lang="de-DE" dirty="0"/>
              <a:t> </a:t>
            </a:r>
            <a:r>
              <a:rPr lang="de-DE" dirty="0" err="1"/>
              <a:t>because</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interaction</a:t>
            </a:r>
            <a:r>
              <a:rPr lang="de-DE" dirty="0"/>
              <a:t> </a:t>
            </a:r>
            <a:r>
              <a:rPr lang="de-DE" dirty="0" err="1"/>
              <a:t>between</a:t>
            </a:r>
            <a:r>
              <a:rPr lang="de-DE" dirty="0"/>
              <a:t> </a:t>
            </a:r>
            <a:r>
              <a:rPr lang="de-DE" dirty="0" err="1"/>
              <a:t>base</a:t>
            </a:r>
            <a:r>
              <a:rPr lang="de-DE" dirty="0"/>
              <a:t> </a:t>
            </a:r>
            <a:r>
              <a:rPr lang="de-DE" dirty="0" err="1"/>
              <a:t>learners</a:t>
            </a:r>
            <a:r>
              <a:rPr lang="de-DE" dirty="0"/>
              <a:t> in an IAE. </a:t>
            </a:r>
            <a:r>
              <a:rPr lang="de-DE" dirty="0" err="1"/>
              <a:t>For</a:t>
            </a:r>
            <a:r>
              <a:rPr lang="de-DE" dirty="0"/>
              <a:t> SAE, a </a:t>
            </a:r>
            <a:r>
              <a:rPr lang="de-DE" dirty="0" err="1"/>
              <a:t>current</a:t>
            </a:r>
            <a:r>
              <a:rPr lang="de-DE" dirty="0"/>
              <a:t> </a:t>
            </a:r>
            <a:r>
              <a:rPr lang="de-DE" dirty="0" err="1"/>
              <a:t>component</a:t>
            </a:r>
            <a:r>
              <a:rPr lang="de-DE" dirty="0"/>
              <a:t> </a:t>
            </a:r>
            <a:r>
              <a:rPr lang="de-DE" dirty="0" err="1"/>
              <a:t>learns</a:t>
            </a:r>
            <a:r>
              <a:rPr lang="de-DE" dirty="0"/>
              <a:t> </a:t>
            </a:r>
            <a:r>
              <a:rPr lang="de-DE" dirty="0" err="1"/>
              <a:t>from</a:t>
            </a:r>
            <a:r>
              <a:rPr lang="de-DE" dirty="0"/>
              <a:t> </a:t>
            </a:r>
            <a:r>
              <a:rPr lang="de-DE" dirty="0" err="1"/>
              <a:t>the</a:t>
            </a:r>
            <a:r>
              <a:rPr lang="de-DE" dirty="0"/>
              <a:t> </a:t>
            </a:r>
            <a:r>
              <a:rPr lang="de-DE" dirty="0" err="1"/>
              <a:t>predecessor‘s</a:t>
            </a:r>
            <a:r>
              <a:rPr lang="de-DE" dirty="0"/>
              <a:t> </a:t>
            </a:r>
            <a:r>
              <a:rPr lang="de-DE" dirty="0" err="1"/>
              <a:t>reconstruction</a:t>
            </a:r>
            <a:r>
              <a:rPr lang="de-DE" dirty="0"/>
              <a:t> </a:t>
            </a:r>
            <a:r>
              <a:rPr lang="de-DE" dirty="0" err="1"/>
              <a:t>error</a:t>
            </a:r>
            <a:r>
              <a:rPr lang="de-DE" dirty="0"/>
              <a:t> </a:t>
            </a:r>
            <a:r>
              <a:rPr lang="de-DE" dirty="0" err="1"/>
              <a:t>which</a:t>
            </a:r>
            <a:r>
              <a:rPr lang="de-DE" dirty="0"/>
              <a:t> </a:t>
            </a:r>
            <a:r>
              <a:rPr lang="de-DE" dirty="0" err="1"/>
              <a:t>is</a:t>
            </a:r>
            <a:r>
              <a:rPr lang="de-DE" dirty="0"/>
              <a:t> </a:t>
            </a:r>
            <a:r>
              <a:rPr lang="de-DE" dirty="0" err="1"/>
              <a:t>adjusted</a:t>
            </a:r>
            <a:r>
              <a:rPr lang="de-DE" dirty="0"/>
              <a:t> </a:t>
            </a:r>
            <a:r>
              <a:rPr lang="de-DE" dirty="0" err="1"/>
              <a:t>by</a:t>
            </a:r>
            <a:r>
              <a:rPr lang="de-DE" dirty="0"/>
              <a:t> </a:t>
            </a:r>
            <a:r>
              <a:rPr lang="de-DE" dirty="0" err="1"/>
              <a:t>learning</a:t>
            </a:r>
            <a:r>
              <a:rPr lang="de-DE" dirty="0"/>
              <a:t> </a:t>
            </a:r>
            <a:r>
              <a:rPr lang="de-DE" dirty="0" err="1"/>
              <a:t>from</a:t>
            </a:r>
            <a:r>
              <a:rPr lang="de-DE" dirty="0"/>
              <a:t> </a:t>
            </a:r>
            <a:r>
              <a:rPr lang="de-DE" dirty="0" err="1"/>
              <a:t>the</a:t>
            </a:r>
            <a:r>
              <a:rPr lang="de-DE" dirty="0"/>
              <a:t> </a:t>
            </a:r>
            <a:r>
              <a:rPr lang="de-DE" dirty="0" err="1"/>
              <a:t>previous</a:t>
            </a:r>
            <a:r>
              <a:rPr lang="de-DE" dirty="0"/>
              <a:t> </a:t>
            </a:r>
            <a:r>
              <a:rPr lang="de-DE" dirty="0" err="1"/>
              <a:t>submodel</a:t>
            </a:r>
            <a:r>
              <a:rPr lang="de-DE" dirty="0"/>
              <a:t> </a:t>
            </a:r>
            <a:r>
              <a:rPr lang="de-DE" dirty="0" err="1"/>
              <a:t>to</a:t>
            </a:r>
            <a:r>
              <a:rPr lang="de-DE" dirty="0"/>
              <a:t> </a:t>
            </a:r>
            <a:r>
              <a:rPr lang="de-DE" dirty="0" err="1"/>
              <a:t>correct</a:t>
            </a:r>
            <a:r>
              <a:rPr lang="de-DE" dirty="0"/>
              <a:t> </a:t>
            </a:r>
            <a:r>
              <a:rPr lang="de-DE" dirty="0" err="1"/>
              <a:t>ifself</a:t>
            </a:r>
            <a:r>
              <a:rPr lang="de-DE" dirty="0"/>
              <a:t>. </a:t>
            </a:r>
            <a:r>
              <a:rPr lang="de-DE" dirty="0" err="1"/>
              <a:t>Accumulatively</a:t>
            </a:r>
            <a:r>
              <a:rPr lang="de-DE" dirty="0"/>
              <a:t>, </a:t>
            </a:r>
            <a:r>
              <a:rPr lang="de-DE" dirty="0" err="1"/>
              <a:t>reconstruction</a:t>
            </a:r>
            <a:r>
              <a:rPr lang="de-DE" dirty="0"/>
              <a:t> </a:t>
            </a:r>
            <a:r>
              <a:rPr lang="de-DE" dirty="0" err="1"/>
              <a:t>errors</a:t>
            </a:r>
            <a:r>
              <a:rPr lang="de-DE" dirty="0"/>
              <a:t> </a:t>
            </a:r>
            <a:r>
              <a:rPr lang="de-DE" dirty="0" err="1"/>
              <a:t>are</a:t>
            </a:r>
            <a:r>
              <a:rPr lang="de-DE" dirty="0"/>
              <a:t> </a:t>
            </a:r>
            <a:r>
              <a:rPr lang="de-DE" dirty="0" err="1"/>
              <a:t>learned</a:t>
            </a:r>
            <a:r>
              <a:rPr lang="de-DE" dirty="0"/>
              <a:t> and </a:t>
            </a:r>
            <a:r>
              <a:rPr lang="de-DE" dirty="0" err="1"/>
              <a:t>adjusted</a:t>
            </a:r>
            <a:r>
              <a:rPr lang="de-DE" dirty="0"/>
              <a:t> </a:t>
            </a:r>
            <a:r>
              <a:rPr lang="de-DE" dirty="0" err="1"/>
              <a:t>to</a:t>
            </a:r>
            <a:r>
              <a:rPr lang="de-DE" dirty="0"/>
              <a:t> a </a:t>
            </a:r>
            <a:r>
              <a:rPr lang="de-DE" dirty="0" err="1"/>
              <a:t>minimum</a:t>
            </a:r>
            <a:r>
              <a:rPr lang="de-DE" dirty="0"/>
              <a:t>, </a:t>
            </a:r>
            <a:r>
              <a:rPr lang="de-DE" dirty="0" err="1"/>
              <a:t>then</a:t>
            </a:r>
            <a:r>
              <a:rPr lang="de-DE" dirty="0"/>
              <a:t> at </a:t>
            </a:r>
            <a:r>
              <a:rPr lang="de-DE" dirty="0" err="1"/>
              <a:t>some</a:t>
            </a:r>
            <a:r>
              <a:rPr lang="de-DE" dirty="0"/>
              <a:t> </a:t>
            </a:r>
            <a:r>
              <a:rPr lang="de-DE" dirty="0" err="1"/>
              <a:t>point</a:t>
            </a:r>
            <a:r>
              <a:rPr lang="de-DE" dirty="0"/>
              <a:t>, </a:t>
            </a:r>
            <a:r>
              <a:rPr lang="de-DE" dirty="0" err="1"/>
              <a:t>the</a:t>
            </a:r>
            <a:r>
              <a:rPr lang="de-DE" dirty="0"/>
              <a:t> </a:t>
            </a:r>
            <a:r>
              <a:rPr lang="de-DE" dirty="0" err="1"/>
              <a:t>next</a:t>
            </a:r>
            <a:r>
              <a:rPr lang="de-DE" dirty="0"/>
              <a:t> </a:t>
            </a:r>
            <a:r>
              <a:rPr lang="de-DE" dirty="0" err="1"/>
              <a:t>submodel</a:t>
            </a:r>
            <a:r>
              <a:rPr lang="de-DE" dirty="0"/>
              <a:t> </a:t>
            </a:r>
            <a:r>
              <a:rPr lang="de-DE" dirty="0" err="1"/>
              <a:t>has</a:t>
            </a:r>
            <a:r>
              <a:rPr lang="de-DE" dirty="0"/>
              <a:t> </a:t>
            </a:r>
            <a:r>
              <a:rPr lang="de-DE" dirty="0" err="1"/>
              <a:t>nothing</a:t>
            </a:r>
            <a:r>
              <a:rPr lang="de-DE" dirty="0"/>
              <a:t> </a:t>
            </a:r>
            <a:r>
              <a:rPr lang="de-DE" dirty="0" err="1"/>
              <a:t>to</a:t>
            </a:r>
            <a:r>
              <a:rPr lang="de-DE" dirty="0"/>
              <a:t> </a:t>
            </a:r>
            <a:r>
              <a:rPr lang="de-DE" dirty="0" err="1"/>
              <a:t>learn</a:t>
            </a:r>
            <a:r>
              <a:rPr lang="de-DE" dirty="0"/>
              <a:t> </a:t>
            </a:r>
            <a:r>
              <a:rPr lang="de-DE" dirty="0" err="1"/>
              <a:t>from</a:t>
            </a:r>
            <a:r>
              <a:rPr lang="de-DE" dirty="0"/>
              <a:t> ist </a:t>
            </a:r>
            <a:r>
              <a:rPr lang="de-DE" dirty="0" err="1"/>
              <a:t>predecessor</a:t>
            </a:r>
            <a:r>
              <a:rPr lang="de-DE" dirty="0"/>
              <a:t> and </a:t>
            </a:r>
            <a:r>
              <a:rPr lang="de-DE" dirty="0" err="1"/>
              <a:t>hence</a:t>
            </a:r>
            <a:r>
              <a:rPr lang="de-DE" dirty="0"/>
              <a:t> </a:t>
            </a:r>
            <a:r>
              <a:rPr lang="de-DE" dirty="0" err="1"/>
              <a:t>keeps</a:t>
            </a:r>
            <a:r>
              <a:rPr lang="de-DE" dirty="0"/>
              <a:t> </a:t>
            </a:r>
            <a:r>
              <a:rPr lang="de-DE" dirty="0" err="1"/>
              <a:t>stable</a:t>
            </a:r>
            <a:r>
              <a:rPr lang="de-DE" dirty="0"/>
              <a:t>.</a:t>
            </a:r>
          </a:p>
          <a:p>
            <a:pPr marL="457200" indent="-298450" algn="l">
              <a:buFont typeface="Arial" panose="020B0604020202020204" pitchFamily="34" charset="0"/>
              <a:buChar char="•"/>
            </a:pPr>
            <a:r>
              <a:rPr lang="de-DE" dirty="0" err="1"/>
              <a:t>It</a:t>
            </a:r>
            <a:r>
              <a:rPr lang="de-DE" dirty="0"/>
              <a:t> </a:t>
            </a:r>
            <a:r>
              <a:rPr lang="de-DE" dirty="0" err="1"/>
              <a:t>is</a:t>
            </a:r>
            <a:r>
              <a:rPr lang="de-DE" dirty="0"/>
              <a:t> </a:t>
            </a:r>
            <a:r>
              <a:rPr lang="de-DE" dirty="0" err="1"/>
              <a:t>similar</a:t>
            </a:r>
            <a:r>
              <a:rPr lang="de-DE" dirty="0"/>
              <a:t> </a:t>
            </a:r>
            <a:r>
              <a:rPr lang="de-DE" dirty="0" err="1"/>
              <a:t>for</a:t>
            </a:r>
            <a:r>
              <a:rPr lang="de-DE" dirty="0"/>
              <a:t> FSAE. </a:t>
            </a:r>
            <a:r>
              <a:rPr lang="de-DE" dirty="0" err="1"/>
              <a:t>However</a:t>
            </a:r>
            <a:r>
              <a:rPr lang="de-DE" dirty="0"/>
              <a:t>, a </a:t>
            </a:r>
            <a:r>
              <a:rPr lang="de-DE" dirty="0" err="1"/>
              <a:t>component</a:t>
            </a:r>
            <a:r>
              <a:rPr lang="de-DE" dirty="0"/>
              <a:t> in a FSAE </a:t>
            </a:r>
            <a:r>
              <a:rPr lang="de-DE" dirty="0" err="1"/>
              <a:t>learns</a:t>
            </a:r>
            <a:r>
              <a:rPr lang="de-DE" dirty="0"/>
              <a:t> </a:t>
            </a:r>
            <a:r>
              <a:rPr lang="de-DE" dirty="0" err="1"/>
              <a:t>from</a:t>
            </a:r>
            <a:r>
              <a:rPr lang="de-DE" dirty="0"/>
              <a:t> all </a:t>
            </a:r>
            <a:r>
              <a:rPr lang="de-DE" dirty="0" err="1"/>
              <a:t>previous</a:t>
            </a:r>
            <a:r>
              <a:rPr lang="de-DE" dirty="0"/>
              <a:t> </a:t>
            </a:r>
            <a:r>
              <a:rPr lang="de-DE" dirty="0" err="1"/>
              <a:t>submodels</a:t>
            </a:r>
            <a:r>
              <a:rPr lang="de-DE" dirty="0"/>
              <a:t> </a:t>
            </a:r>
            <a:r>
              <a:rPr lang="de-DE" dirty="0" err="1"/>
              <a:t>to</a:t>
            </a:r>
            <a:r>
              <a:rPr lang="de-DE" dirty="0"/>
              <a:t> </a:t>
            </a:r>
            <a:r>
              <a:rPr lang="de-DE" dirty="0" err="1"/>
              <a:t>adjust</a:t>
            </a:r>
            <a:r>
              <a:rPr lang="de-DE" dirty="0"/>
              <a:t> </a:t>
            </a:r>
            <a:r>
              <a:rPr lang="de-DE" dirty="0" err="1"/>
              <a:t>itself</a:t>
            </a:r>
            <a:r>
              <a:rPr lang="de-DE" dirty="0"/>
              <a:t>. </a:t>
            </a:r>
            <a:r>
              <a:rPr lang="de-DE" dirty="0" err="1"/>
              <a:t>Therefore</a:t>
            </a:r>
            <a:r>
              <a:rPr lang="de-DE" dirty="0"/>
              <a:t>, a FSAE </a:t>
            </a:r>
            <a:r>
              <a:rPr lang="de-DE" dirty="0" err="1"/>
              <a:t>tends</a:t>
            </a:r>
            <a:r>
              <a:rPr lang="de-DE" dirty="0"/>
              <a:t> </a:t>
            </a:r>
            <a:r>
              <a:rPr lang="de-DE" dirty="0" err="1"/>
              <a:t>to</a:t>
            </a:r>
            <a:r>
              <a:rPr lang="de-DE" dirty="0"/>
              <a:t> </a:t>
            </a:r>
            <a:r>
              <a:rPr lang="de-DE" dirty="0" err="1"/>
              <a:t>learn</a:t>
            </a:r>
            <a:r>
              <a:rPr lang="de-DE" dirty="0"/>
              <a:t> and </a:t>
            </a:r>
            <a:r>
              <a:rPr lang="de-DE" dirty="0" err="1"/>
              <a:t>obtain</a:t>
            </a:r>
            <a:r>
              <a:rPr lang="de-DE" dirty="0"/>
              <a:t> </a:t>
            </a:r>
            <a:r>
              <a:rPr lang="de-DE" dirty="0" err="1"/>
              <a:t>the</a:t>
            </a:r>
            <a:r>
              <a:rPr lang="de-DE" dirty="0"/>
              <a:t> </a:t>
            </a:r>
            <a:r>
              <a:rPr lang="de-DE" dirty="0" err="1"/>
              <a:t>best</a:t>
            </a:r>
            <a:r>
              <a:rPr lang="de-DE" dirty="0"/>
              <a:t> </a:t>
            </a:r>
            <a:r>
              <a:rPr lang="de-DE" dirty="0" err="1"/>
              <a:t>performance</a:t>
            </a:r>
            <a:r>
              <a:rPr lang="de-DE" dirty="0"/>
              <a:t> </a:t>
            </a:r>
            <a:r>
              <a:rPr lang="de-DE" dirty="0" err="1"/>
              <a:t>much</a:t>
            </a:r>
            <a:r>
              <a:rPr lang="de-DE" dirty="0"/>
              <a:t> </a:t>
            </a:r>
            <a:r>
              <a:rPr lang="de-DE" dirty="0" err="1"/>
              <a:t>faster</a:t>
            </a:r>
            <a:r>
              <a:rPr lang="de-DE" dirty="0"/>
              <a:t> </a:t>
            </a:r>
            <a:r>
              <a:rPr lang="de-DE" dirty="0" err="1"/>
              <a:t>than</a:t>
            </a:r>
            <a:r>
              <a:rPr lang="de-DE" dirty="0"/>
              <a:t> </a:t>
            </a:r>
            <a:r>
              <a:rPr lang="de-DE" dirty="0" err="1"/>
              <a:t>the</a:t>
            </a:r>
            <a:r>
              <a:rPr lang="de-DE" dirty="0"/>
              <a:t> </a:t>
            </a:r>
            <a:r>
              <a:rPr lang="de-DE" dirty="0" err="1"/>
              <a:t>other</a:t>
            </a:r>
            <a:r>
              <a:rPr lang="de-DE" dirty="0"/>
              <a:t>.  </a:t>
            </a:r>
          </a:p>
          <a:p>
            <a:pPr algn="l"/>
            <a:r>
              <a:rPr lang="de-DE" dirty="0"/>
              <a:t>As </a:t>
            </a:r>
            <a:r>
              <a:rPr lang="de-DE" dirty="0" err="1"/>
              <a:t>the</a:t>
            </a:r>
            <a:r>
              <a:rPr lang="de-DE" dirty="0"/>
              <a:t> </a:t>
            </a:r>
            <a:r>
              <a:rPr lang="de-DE" dirty="0" err="1"/>
              <a:t>number</a:t>
            </a:r>
            <a:r>
              <a:rPr lang="de-DE" dirty="0"/>
              <a:t> </a:t>
            </a:r>
            <a:r>
              <a:rPr lang="de-DE" dirty="0" err="1"/>
              <a:t>of</a:t>
            </a:r>
            <a:r>
              <a:rPr lang="de-DE" dirty="0"/>
              <a:t> </a:t>
            </a:r>
            <a:r>
              <a:rPr lang="de-DE" dirty="0" err="1"/>
              <a:t>components</a:t>
            </a:r>
            <a:r>
              <a:rPr lang="de-DE" dirty="0"/>
              <a:t> in a FSAE </a:t>
            </a:r>
            <a:r>
              <a:rPr lang="de-DE" dirty="0" err="1"/>
              <a:t>continues</a:t>
            </a:r>
            <a:r>
              <a:rPr lang="de-DE" dirty="0"/>
              <a:t> </a:t>
            </a:r>
            <a:r>
              <a:rPr lang="de-DE" dirty="0" err="1"/>
              <a:t>to</a:t>
            </a:r>
            <a:r>
              <a:rPr lang="de-DE" dirty="0"/>
              <a:t> </a:t>
            </a:r>
            <a:r>
              <a:rPr lang="de-DE" dirty="0" err="1"/>
              <a:t>increase</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features</a:t>
            </a:r>
            <a:r>
              <a:rPr lang="de-DE" dirty="0"/>
              <a:t> </a:t>
            </a:r>
            <a:r>
              <a:rPr lang="de-DE" dirty="0" err="1"/>
              <a:t>of</a:t>
            </a:r>
            <a:r>
              <a:rPr lang="de-DE" dirty="0"/>
              <a:t> </a:t>
            </a:r>
            <a:r>
              <a:rPr lang="de-DE" dirty="0" err="1"/>
              <a:t>the</a:t>
            </a:r>
            <a:r>
              <a:rPr lang="de-DE" dirty="0"/>
              <a:t> </a:t>
            </a:r>
            <a:r>
              <a:rPr lang="de-DE" dirty="0" err="1"/>
              <a:t>dataset</a:t>
            </a:r>
            <a:r>
              <a:rPr lang="de-DE" dirty="0"/>
              <a:t> </a:t>
            </a:r>
            <a:r>
              <a:rPr lang="de-DE" dirty="0" err="1"/>
              <a:t>fitted</a:t>
            </a:r>
            <a:r>
              <a:rPr lang="de-DE" dirty="0"/>
              <a:t> </a:t>
            </a:r>
            <a:r>
              <a:rPr lang="de-DE" dirty="0" err="1"/>
              <a:t>to</a:t>
            </a:r>
            <a:r>
              <a:rPr lang="de-DE" dirty="0"/>
              <a:t> </a:t>
            </a:r>
            <a:r>
              <a:rPr lang="de-DE" dirty="0" err="1"/>
              <a:t>the</a:t>
            </a:r>
            <a:r>
              <a:rPr lang="de-DE" dirty="0"/>
              <a:t> </a:t>
            </a:r>
            <a:r>
              <a:rPr lang="de-DE" dirty="0" err="1"/>
              <a:t>next</a:t>
            </a:r>
            <a:r>
              <a:rPr lang="de-DE" dirty="0"/>
              <a:t> </a:t>
            </a:r>
            <a:r>
              <a:rPr lang="de-DE" dirty="0" err="1"/>
              <a:t>iteration</a:t>
            </a:r>
            <a:r>
              <a:rPr lang="de-DE" dirty="0"/>
              <a:t> also </a:t>
            </a:r>
            <a:r>
              <a:rPr lang="de-DE" dirty="0" err="1"/>
              <a:t>rises</a:t>
            </a:r>
            <a:r>
              <a:rPr lang="de-DE" dirty="0"/>
              <a:t> </a:t>
            </a:r>
            <a:r>
              <a:rPr lang="de-DE" dirty="0" err="1"/>
              <a:t>proportionally</a:t>
            </a:r>
            <a:r>
              <a:rPr lang="de-DE" dirty="0"/>
              <a:t>, </a:t>
            </a:r>
            <a:r>
              <a:rPr lang="de-DE" dirty="0" err="1"/>
              <a:t>while</a:t>
            </a:r>
            <a:r>
              <a:rPr lang="de-DE" dirty="0"/>
              <a:t> </a:t>
            </a:r>
            <a:r>
              <a:rPr lang="de-DE" dirty="0" err="1"/>
              <a:t>the</a:t>
            </a:r>
            <a:r>
              <a:rPr lang="de-DE" dirty="0"/>
              <a:t> latent </a:t>
            </a:r>
            <a:r>
              <a:rPr lang="de-DE" dirty="0" err="1"/>
              <a:t>size</a:t>
            </a:r>
            <a:r>
              <a:rPr lang="de-DE" dirty="0"/>
              <a:t> </a:t>
            </a:r>
            <a:r>
              <a:rPr lang="de-DE" dirty="0" err="1"/>
              <a:t>of</a:t>
            </a:r>
            <a:r>
              <a:rPr lang="de-DE" dirty="0"/>
              <a:t> </a:t>
            </a:r>
            <a:r>
              <a:rPr lang="de-DE" dirty="0" err="1"/>
              <a:t>each</a:t>
            </a:r>
            <a:r>
              <a:rPr lang="de-DE" dirty="0"/>
              <a:t> </a:t>
            </a:r>
            <a:r>
              <a:rPr lang="de-DE" dirty="0" err="1"/>
              <a:t>autoencoder</a:t>
            </a:r>
            <a:r>
              <a:rPr lang="de-DE" dirty="0"/>
              <a:t>  </a:t>
            </a:r>
            <a:r>
              <a:rPr lang="de-DE" dirty="0" err="1"/>
              <a:t>is</a:t>
            </a:r>
            <a:r>
              <a:rPr lang="de-DE" dirty="0"/>
              <a:t> </a:t>
            </a:r>
            <a:r>
              <a:rPr lang="de-DE" dirty="0" err="1"/>
              <a:t>unchanged</a:t>
            </a:r>
            <a:r>
              <a:rPr lang="de-DE" dirty="0"/>
              <a:t>. </a:t>
            </a:r>
          </a:p>
          <a:p>
            <a:pPr algn="l"/>
            <a:r>
              <a:rPr lang="en-US" sz="1800" b="0" i="0" u="none" strike="noStrike" baseline="0" dirty="0">
                <a:latin typeface="F30"/>
              </a:rPr>
              <a:t>It leads to the base learners in later iterations starting to perform poorer than their predecessors, when their latent sizes become unsuitable with the dataset fitted to them</a:t>
            </a:r>
            <a:endParaRPr dirty="0"/>
          </a:p>
        </p:txBody>
      </p:sp>
    </p:spTree>
    <p:extLst>
      <p:ext uri="{BB962C8B-B14F-4D97-AF65-F5344CB8AC3E}">
        <p14:creationId xmlns:p14="http://schemas.microsoft.com/office/powerpoint/2010/main" val="3183706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603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3608887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F30"/>
              </a:rPr>
              <a:t>Full and synchronizing sequential autoencoder ensemble techniques could be potential and valuable for future work since they seem to learn very fast and perform well after the first few </a:t>
            </a:r>
            <a:r>
              <a:rPr lang="en-US" sz="1800" b="0" i="0" u="none" strike="noStrike" baseline="0" dirty="0" err="1">
                <a:latin typeface="F30"/>
              </a:rPr>
              <a:t>submodels</a:t>
            </a:r>
            <a:r>
              <a:rPr lang="en-US" sz="1800" b="0" i="0" u="none" strike="noStrike" baseline="0" dirty="0">
                <a:latin typeface="F30"/>
              </a:rPr>
              <a:t> in our experiments. By adjusting the latent size of each autoencoder to become adaptive with each dataset fitted into the model, we may expect some improvements in the performance of full and synchronizing sequential autoencoder ensembles</a:t>
            </a:r>
          </a:p>
          <a:p>
            <a:pPr algn="l"/>
            <a:r>
              <a:rPr lang="en-US" sz="1800" b="0" i="0" u="none" strike="noStrike" baseline="0" dirty="0">
                <a:latin typeface="F30"/>
              </a:rPr>
              <a:t>Moreover, further studies about tuning hyperparameters of an ensemble could be essential</a:t>
            </a:r>
          </a:p>
          <a:p>
            <a:pPr algn="l"/>
            <a:r>
              <a:rPr lang="en-US" sz="1800" b="0" i="0" u="none" strike="noStrike" baseline="0" dirty="0">
                <a:latin typeface="F30"/>
              </a:rPr>
              <a:t>it could be a promised aspect to dig deeper into tuning loss function. While implementing experiments to figure out the most suitable autoencoder architecture for our thesis, we realized that the loss function plays a crucial role in the efficiency of a model.</a:t>
            </a:r>
          </a:p>
          <a:p>
            <a:pPr algn="l"/>
            <a:r>
              <a:rPr lang="en-US" sz="1800" b="0" i="0" u="none" strike="noStrike" baseline="0" dirty="0">
                <a:latin typeface="F30"/>
              </a:rPr>
              <a:t>Another aspect is the number of components in an ensemble. We have seen that increasing the number of </a:t>
            </a:r>
            <a:r>
              <a:rPr lang="en-US" sz="1800" b="0" i="0" u="none" strike="noStrike" baseline="0" dirty="0" err="1">
                <a:latin typeface="F30"/>
              </a:rPr>
              <a:t>submodels</a:t>
            </a:r>
            <a:r>
              <a:rPr lang="en-US" sz="1800" b="0" i="0" u="none" strike="noStrike" baseline="0" dirty="0">
                <a:latin typeface="F30"/>
              </a:rPr>
              <a:t> in an ensemble improves its performance. However, the more base learners in an ensemble does not mean the better it performs. Meanwhile, it leads to higher computational costs. Therefore, it will be worthy to research further about the optimization of the number of components in an ensemble.</a:t>
            </a:r>
            <a:endParaRPr dirty="0"/>
          </a:p>
        </p:txBody>
      </p:sp>
    </p:spTree>
    <p:extLst>
      <p:ext uri="{BB962C8B-B14F-4D97-AF65-F5344CB8AC3E}">
        <p14:creationId xmlns:p14="http://schemas.microsoft.com/office/powerpoint/2010/main" val="77085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105afc42a3_1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105afc42a3_1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982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F30"/>
              </a:rPr>
              <a:t>However, these architectures tend to produce similar base learners. As a low variance between components, it may not obtain more significant improvements than using an individual autoencoder. To address the problem of variance, we propose various sequential autoencoder ensemble techniques</a:t>
            </a:r>
          </a:p>
          <a:p>
            <a:pPr algn="l"/>
            <a:r>
              <a:rPr lang="en-US" sz="1800" b="0" i="0" u="none" strike="noStrike" baseline="0" dirty="0">
                <a:latin typeface="F30"/>
              </a:rPr>
              <a:t>The main point is that prediction errors of previous </a:t>
            </a:r>
            <a:r>
              <a:rPr lang="en-US" sz="1800" b="0" i="0" u="none" strike="noStrike" baseline="0" dirty="0" err="1">
                <a:latin typeface="F30"/>
              </a:rPr>
              <a:t>submodels</a:t>
            </a:r>
            <a:r>
              <a:rPr lang="en-US" sz="1800" b="0" i="0" u="none" strike="noStrike" baseline="0" dirty="0">
                <a:latin typeface="F30"/>
              </a:rPr>
              <a:t> participate directly or indirectly in correcting errors of the next one. Thus, our techniques can generate autoencoder models with highly different results. This diversity between </a:t>
            </a:r>
            <a:r>
              <a:rPr lang="en-US" sz="1800" b="0" i="0" u="none" strike="noStrike" baseline="0" dirty="0" err="1">
                <a:latin typeface="F30"/>
              </a:rPr>
              <a:t>submodels</a:t>
            </a:r>
            <a:r>
              <a:rPr lang="en-US" sz="1800" b="0" i="0" u="none" strike="noStrike" baseline="0" dirty="0">
                <a:latin typeface="F30"/>
              </a:rPr>
              <a:t> allows them to learn various aspects of the underlying patterns [14] and support each other to boost the robustness of their ensemble.</a:t>
            </a:r>
            <a:endParaRPr dirty="0"/>
          </a:p>
        </p:txBody>
      </p:sp>
    </p:spTree>
    <p:extLst>
      <p:ext uri="{BB962C8B-B14F-4D97-AF65-F5344CB8AC3E}">
        <p14:creationId xmlns:p14="http://schemas.microsoft.com/office/powerpoint/2010/main" val="1002249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de-DE" dirty="0"/>
              <a:t>- The </a:t>
            </a:r>
            <a:r>
              <a:rPr lang="de-DE" dirty="0" err="1"/>
              <a:t>figure</a:t>
            </a:r>
            <a:r>
              <a:rPr lang="de-DE" dirty="0"/>
              <a:t> 9 </a:t>
            </a:r>
            <a:r>
              <a:rPr lang="de-DE" dirty="0" err="1"/>
              <a:t>summarizes</a:t>
            </a:r>
            <a:r>
              <a:rPr lang="de-DE" dirty="0"/>
              <a:t> </a:t>
            </a:r>
            <a:r>
              <a:rPr lang="de-DE" dirty="0" err="1"/>
              <a:t>heapmat</a:t>
            </a:r>
            <a:r>
              <a:rPr lang="de-DE" dirty="0"/>
              <a:t> </a:t>
            </a:r>
            <a:r>
              <a:rPr lang="de-DE" dirty="0" err="1"/>
              <a:t>plots</a:t>
            </a:r>
            <a:r>
              <a:rPr lang="de-DE" dirty="0"/>
              <a:t> </a:t>
            </a:r>
            <a:r>
              <a:rPr lang="de-DE" dirty="0" err="1"/>
              <a:t>of</a:t>
            </a:r>
            <a:r>
              <a:rPr lang="de-DE" dirty="0"/>
              <a:t> all </a:t>
            </a:r>
            <a:r>
              <a:rPr lang="de-DE" dirty="0" err="1"/>
              <a:t>datasets</a:t>
            </a:r>
            <a:r>
              <a:rPr lang="de-DE" dirty="0"/>
              <a:t>. </a:t>
            </a:r>
            <a:r>
              <a:rPr lang="de-DE" dirty="0" err="1"/>
              <a:t>We</a:t>
            </a:r>
            <a:r>
              <a:rPr lang="de-DE" dirty="0"/>
              <a:t> </a:t>
            </a:r>
            <a:r>
              <a:rPr lang="de-DE" dirty="0" err="1"/>
              <a:t>can</a:t>
            </a:r>
            <a:r>
              <a:rPr lang="de-DE" dirty="0"/>
              <a:t> </a:t>
            </a:r>
            <a:r>
              <a:rPr lang="de-DE" dirty="0" err="1"/>
              <a:t>see</a:t>
            </a:r>
            <a:r>
              <a:rPr lang="de-DE" dirty="0"/>
              <a:t> </a:t>
            </a:r>
            <a:r>
              <a:rPr lang="de-DE" dirty="0" err="1"/>
              <a:t>that</a:t>
            </a:r>
            <a:r>
              <a:rPr lang="de-DE" dirty="0"/>
              <a:t> </a:t>
            </a:r>
            <a:r>
              <a:rPr lang="de-DE" dirty="0" err="1"/>
              <a:t>if</a:t>
            </a:r>
            <a:r>
              <a:rPr lang="de-DE" dirty="0"/>
              <a:t> </a:t>
            </a:r>
            <a:r>
              <a:rPr lang="de-DE" dirty="0" err="1"/>
              <a:t>we</a:t>
            </a:r>
            <a:r>
              <a:rPr lang="de-DE" dirty="0"/>
              <a:t> </a:t>
            </a:r>
            <a:r>
              <a:rPr lang="de-DE" dirty="0" err="1"/>
              <a:t>choose</a:t>
            </a:r>
            <a:r>
              <a:rPr lang="de-DE" dirty="0"/>
              <a:t> a </a:t>
            </a:r>
            <a:r>
              <a:rPr lang="de-DE" dirty="0" err="1"/>
              <a:t>couple</a:t>
            </a:r>
            <a:r>
              <a:rPr lang="de-DE" dirty="0"/>
              <a:t> </a:t>
            </a:r>
            <a:r>
              <a:rPr lang="de-DE" dirty="0" err="1"/>
              <a:t>of</a:t>
            </a:r>
            <a:r>
              <a:rPr lang="de-DE" dirty="0"/>
              <a:t> latent </a:t>
            </a:r>
            <a:r>
              <a:rPr lang="de-DE" dirty="0" err="1"/>
              <a:t>space</a:t>
            </a:r>
            <a:r>
              <a:rPr lang="de-DE" dirty="0"/>
              <a:t> and </a:t>
            </a:r>
            <a:r>
              <a:rPr lang="de-DE" dirty="0" err="1"/>
              <a:t>epoch</a:t>
            </a:r>
            <a:r>
              <a:rPr lang="de-DE" dirty="0"/>
              <a:t> </a:t>
            </a:r>
            <a:r>
              <a:rPr lang="de-DE" dirty="0" err="1"/>
              <a:t>parameters</a:t>
            </a:r>
            <a:r>
              <a:rPr lang="de-DE" dirty="0"/>
              <a:t>, in </a:t>
            </a:r>
            <a:r>
              <a:rPr lang="de-DE" dirty="0" err="1"/>
              <a:t>which</a:t>
            </a:r>
            <a:r>
              <a:rPr lang="de-DE" dirty="0"/>
              <a:t> </a:t>
            </a:r>
            <a:r>
              <a:rPr lang="de-DE" dirty="0" err="1"/>
              <a:t>the</a:t>
            </a:r>
            <a:r>
              <a:rPr lang="de-DE" dirty="0"/>
              <a:t> </a:t>
            </a:r>
            <a:r>
              <a:rPr lang="de-DE" dirty="0" err="1"/>
              <a:t>former</a:t>
            </a:r>
            <a:r>
              <a:rPr lang="de-DE" dirty="0"/>
              <a:t> </a:t>
            </a:r>
            <a:r>
              <a:rPr lang="de-DE" dirty="0" err="1"/>
              <a:t>is</a:t>
            </a:r>
            <a:r>
              <a:rPr lang="de-DE" dirty="0"/>
              <a:t> </a:t>
            </a:r>
            <a:r>
              <a:rPr lang="de-DE" dirty="0" err="1"/>
              <a:t>really</a:t>
            </a:r>
            <a:r>
              <a:rPr lang="de-DE" dirty="0"/>
              <a:t> </a:t>
            </a:r>
            <a:r>
              <a:rPr lang="de-DE" dirty="0" err="1"/>
              <a:t>small</a:t>
            </a:r>
            <a:r>
              <a:rPr lang="de-DE" dirty="0"/>
              <a:t> and </a:t>
            </a:r>
            <a:r>
              <a:rPr lang="de-DE" dirty="0" err="1"/>
              <a:t>the</a:t>
            </a:r>
            <a:r>
              <a:rPr lang="de-DE" dirty="0"/>
              <a:t> </a:t>
            </a:r>
            <a:r>
              <a:rPr lang="de-DE" dirty="0" err="1"/>
              <a:t>latter</a:t>
            </a:r>
            <a:r>
              <a:rPr lang="de-DE" dirty="0"/>
              <a:t> </a:t>
            </a:r>
            <a:r>
              <a:rPr lang="de-DE" dirty="0" err="1"/>
              <a:t>is</a:t>
            </a:r>
            <a:r>
              <a:rPr lang="de-DE" dirty="0"/>
              <a:t> </a:t>
            </a:r>
            <a:r>
              <a:rPr lang="de-DE" dirty="0" err="1"/>
              <a:t>too</a:t>
            </a:r>
            <a:r>
              <a:rPr lang="de-DE" dirty="0"/>
              <a:t> </a:t>
            </a:r>
            <a:r>
              <a:rPr lang="de-DE" dirty="0" err="1"/>
              <a:t>big</a:t>
            </a:r>
            <a:r>
              <a:rPr lang="de-DE" dirty="0"/>
              <a:t>, </a:t>
            </a:r>
            <a:r>
              <a:rPr lang="de-DE" dirty="0" err="1"/>
              <a:t>or</a:t>
            </a:r>
            <a:r>
              <a:rPr lang="de-DE" dirty="0"/>
              <a:t> vice </a:t>
            </a:r>
            <a:r>
              <a:rPr lang="de-DE" dirty="0" err="1"/>
              <a:t>versa</a:t>
            </a:r>
            <a:r>
              <a:rPr lang="de-DE" dirty="0"/>
              <a:t>, </a:t>
            </a:r>
            <a:r>
              <a:rPr lang="de-DE" dirty="0" err="1"/>
              <a:t>then</a:t>
            </a:r>
            <a:r>
              <a:rPr lang="de-DE" dirty="0"/>
              <a:t> </a:t>
            </a:r>
            <a:r>
              <a:rPr lang="de-DE" dirty="0" err="1"/>
              <a:t>the</a:t>
            </a:r>
            <a:r>
              <a:rPr lang="de-DE" dirty="0"/>
              <a:t> </a:t>
            </a:r>
            <a:r>
              <a:rPr lang="de-DE" dirty="0" err="1"/>
              <a:t>most</a:t>
            </a:r>
            <a:r>
              <a:rPr lang="de-DE" dirty="0"/>
              <a:t> </a:t>
            </a:r>
            <a:r>
              <a:rPr lang="de-DE" dirty="0" err="1"/>
              <a:t>models</a:t>
            </a:r>
            <a:r>
              <a:rPr lang="de-DE" dirty="0"/>
              <a:t> </a:t>
            </a:r>
            <a:r>
              <a:rPr lang="de-DE" dirty="0" err="1"/>
              <a:t>tend</a:t>
            </a:r>
            <a:r>
              <a:rPr lang="de-DE" dirty="0"/>
              <a:t> </a:t>
            </a:r>
            <a:r>
              <a:rPr lang="de-DE" dirty="0" err="1"/>
              <a:t>to</a:t>
            </a:r>
            <a:r>
              <a:rPr lang="de-DE" dirty="0"/>
              <a:t> </a:t>
            </a:r>
            <a:r>
              <a:rPr lang="de-DE" dirty="0" err="1"/>
              <a:t>obtain</a:t>
            </a:r>
            <a:r>
              <a:rPr lang="de-DE" dirty="0"/>
              <a:t> a </a:t>
            </a:r>
            <a:r>
              <a:rPr lang="de-DE" dirty="0" err="1"/>
              <a:t>lower</a:t>
            </a:r>
            <a:r>
              <a:rPr lang="de-DE" dirty="0"/>
              <a:t> AUC score</a:t>
            </a:r>
          </a:p>
          <a:p>
            <a:pPr marL="158750" indent="0" algn="l">
              <a:buNone/>
            </a:pPr>
            <a:r>
              <a:rPr lang="de-DE" dirty="0"/>
              <a:t>- The </a:t>
            </a:r>
            <a:r>
              <a:rPr lang="de-DE" dirty="0" err="1"/>
              <a:t>highest</a:t>
            </a:r>
            <a:r>
              <a:rPr lang="de-DE" dirty="0"/>
              <a:t> AUC </a:t>
            </a:r>
            <a:r>
              <a:rPr lang="de-DE" dirty="0" err="1"/>
              <a:t>scores</a:t>
            </a:r>
            <a:r>
              <a:rPr lang="de-DE" dirty="0"/>
              <a:t> </a:t>
            </a:r>
            <a:r>
              <a:rPr lang="de-DE" dirty="0" err="1"/>
              <a:t>of</a:t>
            </a:r>
            <a:r>
              <a:rPr lang="de-DE" dirty="0"/>
              <a:t> </a:t>
            </a:r>
            <a:r>
              <a:rPr lang="de-DE" dirty="0" err="1"/>
              <a:t>each</a:t>
            </a:r>
            <a:r>
              <a:rPr lang="de-DE" dirty="0"/>
              <a:t> </a:t>
            </a:r>
            <a:r>
              <a:rPr lang="de-DE" dirty="0" err="1"/>
              <a:t>dataset</a:t>
            </a:r>
            <a:r>
              <a:rPr lang="de-DE" dirty="0"/>
              <a:t> </a:t>
            </a:r>
            <a:r>
              <a:rPr lang="de-DE" dirty="0" err="1"/>
              <a:t>concentrate</a:t>
            </a:r>
            <a:r>
              <a:rPr lang="de-DE" dirty="0"/>
              <a:t> </a:t>
            </a:r>
            <a:r>
              <a:rPr lang="de-DE" dirty="0" err="1"/>
              <a:t>mainly</a:t>
            </a:r>
            <a:r>
              <a:rPr lang="de-DE" dirty="0"/>
              <a:t> on </a:t>
            </a:r>
            <a:r>
              <a:rPr lang="de-DE" dirty="0" err="1"/>
              <a:t>the</a:t>
            </a:r>
            <a:r>
              <a:rPr lang="de-DE" dirty="0"/>
              <a:t> </a:t>
            </a:r>
            <a:r>
              <a:rPr lang="de-DE" dirty="0" err="1"/>
              <a:t>middle</a:t>
            </a:r>
            <a:r>
              <a:rPr lang="de-DE" dirty="0"/>
              <a:t>, </a:t>
            </a:r>
            <a:r>
              <a:rPr lang="de-DE" dirty="0" err="1"/>
              <a:t>bottom</a:t>
            </a:r>
            <a:r>
              <a:rPr lang="de-DE" dirty="0"/>
              <a:t> </a:t>
            </a:r>
            <a:r>
              <a:rPr lang="de-DE" dirty="0" err="1"/>
              <a:t>right</a:t>
            </a:r>
            <a:r>
              <a:rPr lang="de-DE" dirty="0"/>
              <a:t> </a:t>
            </a:r>
            <a:r>
              <a:rPr lang="de-DE" dirty="0" err="1"/>
              <a:t>or</a:t>
            </a:r>
            <a:r>
              <a:rPr lang="de-DE" dirty="0"/>
              <a:t> top </a:t>
            </a:r>
            <a:r>
              <a:rPr lang="de-DE" dirty="0" err="1"/>
              <a:t>left</a:t>
            </a:r>
            <a:r>
              <a:rPr lang="de-DE" dirty="0"/>
              <a:t> </a:t>
            </a:r>
            <a:r>
              <a:rPr lang="de-DE" dirty="0" err="1"/>
              <a:t>of</a:t>
            </a:r>
            <a:r>
              <a:rPr lang="de-DE" dirty="0"/>
              <a:t> </a:t>
            </a:r>
            <a:r>
              <a:rPr lang="de-DE" dirty="0" err="1"/>
              <a:t>the</a:t>
            </a:r>
            <a:r>
              <a:rPr lang="de-DE" dirty="0"/>
              <a:t> </a:t>
            </a:r>
            <a:r>
              <a:rPr lang="de-DE" dirty="0" err="1"/>
              <a:t>plot</a:t>
            </a:r>
            <a:r>
              <a:rPr lang="de-DE" dirty="0"/>
              <a:t>, </a:t>
            </a:r>
            <a:r>
              <a:rPr lang="de-DE" dirty="0" err="1"/>
              <a:t>where</a:t>
            </a:r>
            <a:r>
              <a:rPr lang="de-DE" dirty="0"/>
              <a:t> </a:t>
            </a:r>
            <a:r>
              <a:rPr lang="de-DE" dirty="0" err="1"/>
              <a:t>the</a:t>
            </a:r>
            <a:r>
              <a:rPr lang="de-DE" dirty="0"/>
              <a:t> </a:t>
            </a:r>
            <a:r>
              <a:rPr lang="de-DE" dirty="0" err="1"/>
              <a:t>distance</a:t>
            </a:r>
            <a:r>
              <a:rPr lang="de-DE" dirty="0"/>
              <a:t> </a:t>
            </a:r>
            <a:r>
              <a:rPr lang="de-DE" dirty="0" err="1"/>
              <a:t>between</a:t>
            </a:r>
            <a:r>
              <a:rPr lang="de-DE" dirty="0"/>
              <a:t> latent </a:t>
            </a:r>
            <a:r>
              <a:rPr lang="de-DE" dirty="0" err="1"/>
              <a:t>space</a:t>
            </a:r>
            <a:r>
              <a:rPr lang="de-DE" dirty="0"/>
              <a:t> and </a:t>
            </a:r>
            <a:r>
              <a:rPr lang="de-DE" dirty="0" err="1"/>
              <a:t>epoch</a:t>
            </a:r>
            <a:r>
              <a:rPr lang="de-DE" dirty="0"/>
              <a:t> </a:t>
            </a:r>
            <a:r>
              <a:rPr lang="de-DE" dirty="0" err="1"/>
              <a:t>values</a:t>
            </a:r>
            <a:r>
              <a:rPr lang="de-DE" dirty="0"/>
              <a:t> </a:t>
            </a:r>
            <a:r>
              <a:rPr lang="de-DE" dirty="0" err="1"/>
              <a:t>is</a:t>
            </a:r>
            <a:r>
              <a:rPr lang="de-DE" dirty="0"/>
              <a:t> not </a:t>
            </a:r>
            <a:r>
              <a:rPr lang="de-DE" dirty="0" err="1"/>
              <a:t>too</a:t>
            </a:r>
            <a:r>
              <a:rPr lang="de-DE" dirty="0"/>
              <a:t> </a:t>
            </a:r>
            <a:r>
              <a:rPr lang="de-DE" dirty="0" err="1"/>
              <a:t>big</a:t>
            </a:r>
            <a:r>
              <a:rPr lang="de-DE" dirty="0"/>
              <a:t>. </a:t>
            </a:r>
          </a:p>
          <a:p>
            <a:pPr marL="158750" indent="0" algn="l">
              <a:buNone/>
            </a:pPr>
            <a:r>
              <a:rPr lang="de-DE" dirty="0"/>
              <a:t>- </a:t>
            </a:r>
            <a:r>
              <a:rPr lang="de-DE" dirty="0" err="1"/>
              <a:t>Of</a:t>
            </a:r>
            <a:r>
              <a:rPr lang="de-DE" dirty="0"/>
              <a:t> </a:t>
            </a:r>
            <a:r>
              <a:rPr lang="de-DE" dirty="0" err="1"/>
              <a:t>course</a:t>
            </a:r>
            <a:r>
              <a:rPr lang="de-DE" dirty="0"/>
              <a:t>, </a:t>
            </a:r>
            <a:r>
              <a:rPr lang="de-DE" dirty="0" err="1"/>
              <a:t>to</a:t>
            </a:r>
            <a:r>
              <a:rPr lang="de-DE" dirty="0"/>
              <a:t> </a:t>
            </a:r>
            <a:r>
              <a:rPr lang="de-DE" dirty="0" err="1"/>
              <a:t>prove</a:t>
            </a:r>
            <a:r>
              <a:rPr lang="de-DE" dirty="0"/>
              <a:t> </a:t>
            </a:r>
            <a:r>
              <a:rPr lang="de-DE" dirty="0" err="1"/>
              <a:t>the</a:t>
            </a:r>
            <a:r>
              <a:rPr lang="de-DE" dirty="0"/>
              <a:t> </a:t>
            </a:r>
            <a:r>
              <a:rPr lang="de-DE" dirty="0" err="1"/>
              <a:t>accuracy</a:t>
            </a:r>
            <a:r>
              <a:rPr lang="de-DE" dirty="0"/>
              <a:t> </a:t>
            </a:r>
            <a:r>
              <a:rPr lang="de-DE" dirty="0" err="1"/>
              <a:t>of</a:t>
            </a:r>
            <a:r>
              <a:rPr lang="de-DE" dirty="0"/>
              <a:t> </a:t>
            </a:r>
            <a:r>
              <a:rPr lang="de-DE" dirty="0" err="1"/>
              <a:t>the</a:t>
            </a:r>
            <a:r>
              <a:rPr lang="de-DE" dirty="0"/>
              <a:t> </a:t>
            </a:r>
            <a:r>
              <a:rPr lang="de-DE" dirty="0" err="1"/>
              <a:t>statement</a:t>
            </a:r>
            <a:r>
              <a:rPr lang="de-DE" dirty="0"/>
              <a:t>, </a:t>
            </a:r>
            <a:r>
              <a:rPr lang="de-DE" dirty="0" err="1"/>
              <a:t>we</a:t>
            </a:r>
            <a:r>
              <a:rPr lang="de-DE" dirty="0"/>
              <a:t> </a:t>
            </a:r>
            <a:r>
              <a:rPr lang="de-DE" dirty="0" err="1"/>
              <a:t>need</a:t>
            </a:r>
            <a:r>
              <a:rPr lang="de-DE" dirty="0"/>
              <a:t> </a:t>
            </a:r>
            <a:r>
              <a:rPr lang="de-DE" dirty="0" err="1"/>
              <a:t>to</a:t>
            </a:r>
            <a:r>
              <a:rPr lang="de-DE" dirty="0"/>
              <a:t> do </a:t>
            </a:r>
            <a:r>
              <a:rPr lang="de-DE" dirty="0" err="1"/>
              <a:t>more</a:t>
            </a:r>
            <a:r>
              <a:rPr lang="de-DE" dirty="0"/>
              <a:t> </a:t>
            </a:r>
            <a:r>
              <a:rPr lang="de-DE" dirty="0" err="1"/>
              <a:t>experiments</a:t>
            </a:r>
            <a:r>
              <a:rPr lang="de-DE" dirty="0"/>
              <a:t>, </a:t>
            </a:r>
            <a:r>
              <a:rPr lang="de-DE" dirty="0" err="1"/>
              <a:t>which</a:t>
            </a:r>
            <a:r>
              <a:rPr lang="de-DE" dirty="0"/>
              <a:t> </a:t>
            </a:r>
            <a:r>
              <a:rPr lang="de-DE" dirty="0" err="1"/>
              <a:t>are</a:t>
            </a:r>
            <a:r>
              <a:rPr lang="de-DE" dirty="0"/>
              <a:t> </a:t>
            </a:r>
            <a:r>
              <a:rPr lang="de-DE" dirty="0" err="1"/>
              <a:t>supposed</a:t>
            </a:r>
            <a:r>
              <a:rPr lang="de-DE" dirty="0"/>
              <a:t> </a:t>
            </a:r>
            <a:r>
              <a:rPr lang="de-DE" dirty="0" err="1"/>
              <a:t>to</a:t>
            </a:r>
            <a:r>
              <a:rPr lang="de-DE" dirty="0"/>
              <a:t> </a:t>
            </a:r>
            <a:r>
              <a:rPr lang="de-DE" dirty="0" err="1"/>
              <a:t>reach</a:t>
            </a:r>
            <a:r>
              <a:rPr lang="de-DE" dirty="0"/>
              <a:t> out </a:t>
            </a:r>
            <a:r>
              <a:rPr lang="de-DE" dirty="0" err="1"/>
              <a:t>of</a:t>
            </a:r>
            <a:r>
              <a:rPr lang="de-DE" dirty="0"/>
              <a:t> </a:t>
            </a:r>
            <a:r>
              <a:rPr lang="de-DE" dirty="0" err="1"/>
              <a:t>this</a:t>
            </a:r>
            <a:r>
              <a:rPr lang="de-DE" dirty="0"/>
              <a:t> </a:t>
            </a:r>
            <a:r>
              <a:rPr lang="de-DE" dirty="0" err="1"/>
              <a:t>thesis</a:t>
            </a:r>
            <a:r>
              <a:rPr lang="de-DE" dirty="0"/>
              <a:t>.</a:t>
            </a:r>
          </a:p>
          <a:p>
            <a:pPr marL="158750" indent="0" algn="l">
              <a:buNone/>
            </a:pPr>
            <a:r>
              <a:rPr lang="de-DE" dirty="0"/>
              <a:t>- </a:t>
            </a:r>
            <a:r>
              <a:rPr lang="de-DE" dirty="0" err="1"/>
              <a:t>However</a:t>
            </a:r>
            <a:r>
              <a:rPr lang="de-DE" dirty="0"/>
              <a:t>, </a:t>
            </a:r>
            <a:r>
              <a:rPr lang="de-DE" dirty="0" err="1"/>
              <a:t>this</a:t>
            </a:r>
            <a:r>
              <a:rPr lang="de-DE" dirty="0"/>
              <a:t> </a:t>
            </a:r>
            <a:r>
              <a:rPr lang="de-DE" dirty="0" err="1"/>
              <a:t>exploration</a:t>
            </a:r>
            <a:r>
              <a:rPr lang="de-DE" dirty="0"/>
              <a:t> </a:t>
            </a:r>
            <a:r>
              <a:rPr lang="de-DE" dirty="0" err="1"/>
              <a:t>can</a:t>
            </a:r>
            <a:r>
              <a:rPr lang="de-DE" dirty="0"/>
              <a:t> </a:t>
            </a:r>
            <a:r>
              <a:rPr lang="de-DE" dirty="0" err="1"/>
              <a:t>be</a:t>
            </a:r>
            <a:r>
              <a:rPr lang="de-DE" dirty="0"/>
              <a:t> </a:t>
            </a:r>
            <a:r>
              <a:rPr lang="de-DE" dirty="0" err="1"/>
              <a:t>considered</a:t>
            </a:r>
            <a:r>
              <a:rPr lang="de-DE" dirty="0"/>
              <a:t> an </a:t>
            </a:r>
            <a:r>
              <a:rPr lang="de-DE" dirty="0" err="1"/>
              <a:t>effective</a:t>
            </a:r>
            <a:r>
              <a:rPr lang="de-DE" dirty="0"/>
              <a:t> </a:t>
            </a:r>
            <a:r>
              <a:rPr lang="de-DE" dirty="0" err="1"/>
              <a:t>suggestion</a:t>
            </a:r>
            <a:r>
              <a:rPr lang="de-DE" dirty="0"/>
              <a:t> </a:t>
            </a:r>
            <a:r>
              <a:rPr lang="de-DE" dirty="0" err="1"/>
              <a:t>to</a:t>
            </a:r>
            <a:r>
              <a:rPr lang="de-DE" dirty="0"/>
              <a:t> find </a:t>
            </a:r>
            <a:r>
              <a:rPr lang="de-DE" dirty="0" err="1"/>
              <a:t>the</a:t>
            </a:r>
            <a:r>
              <a:rPr lang="de-DE" dirty="0"/>
              <a:t> </a:t>
            </a:r>
            <a:r>
              <a:rPr lang="de-DE" dirty="0" err="1"/>
              <a:t>most</a:t>
            </a:r>
            <a:r>
              <a:rPr lang="de-DE" dirty="0"/>
              <a:t> </a:t>
            </a:r>
            <a:r>
              <a:rPr lang="de-DE" dirty="0" err="1"/>
              <a:t>effective</a:t>
            </a:r>
            <a:r>
              <a:rPr lang="de-DE" dirty="0"/>
              <a:t> </a:t>
            </a:r>
            <a:r>
              <a:rPr lang="de-DE" dirty="0" err="1"/>
              <a:t>couple</a:t>
            </a:r>
            <a:r>
              <a:rPr lang="de-DE" dirty="0"/>
              <a:t> </a:t>
            </a:r>
            <a:r>
              <a:rPr lang="de-DE" dirty="0" err="1"/>
              <a:t>of</a:t>
            </a:r>
            <a:r>
              <a:rPr lang="de-DE" dirty="0"/>
              <a:t> latent </a:t>
            </a:r>
            <a:r>
              <a:rPr lang="de-DE" dirty="0" err="1"/>
              <a:t>space</a:t>
            </a:r>
            <a:r>
              <a:rPr lang="de-DE" dirty="0"/>
              <a:t> and </a:t>
            </a:r>
            <a:r>
              <a:rPr lang="de-DE" dirty="0" err="1"/>
              <a:t>epoch</a:t>
            </a:r>
            <a:r>
              <a:rPr lang="de-DE" dirty="0"/>
              <a:t> </a:t>
            </a:r>
            <a:r>
              <a:rPr lang="de-DE" dirty="0" err="1"/>
              <a:t>values</a:t>
            </a:r>
            <a:r>
              <a:rPr lang="de-DE" dirty="0"/>
              <a:t> </a:t>
            </a:r>
            <a:r>
              <a:rPr lang="de-DE" dirty="0" err="1"/>
              <a:t>for</a:t>
            </a:r>
            <a:r>
              <a:rPr lang="de-DE" dirty="0"/>
              <a:t> </a:t>
            </a:r>
            <a:r>
              <a:rPr lang="de-DE" dirty="0" err="1"/>
              <a:t>each</a:t>
            </a:r>
            <a:r>
              <a:rPr lang="de-DE" dirty="0"/>
              <a:t> </a:t>
            </a:r>
            <a:r>
              <a:rPr lang="de-DE" dirty="0" err="1"/>
              <a:t>dataset</a:t>
            </a:r>
            <a:r>
              <a:rPr lang="de-DE" dirty="0"/>
              <a:t>. </a:t>
            </a:r>
            <a:endParaRPr dirty="0"/>
          </a:p>
        </p:txBody>
      </p:sp>
    </p:spTree>
    <p:extLst>
      <p:ext uri="{BB962C8B-B14F-4D97-AF65-F5344CB8AC3E}">
        <p14:creationId xmlns:p14="http://schemas.microsoft.com/office/powerpoint/2010/main" val="742341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800" b="0" i="0" u="none" strike="noStrike" baseline="0" dirty="0">
                <a:latin typeface="F30"/>
              </a:rPr>
              <a:t>- Figure 11 shows the ROC curves and AUC scores of various datasets trained with the autoencoder models. </a:t>
            </a:r>
          </a:p>
          <a:p>
            <a:pPr marL="158750" indent="0" algn="l">
              <a:buNone/>
            </a:pPr>
            <a:r>
              <a:rPr lang="en-US" sz="1800" b="0" i="0" u="none" strike="noStrike" baseline="0" dirty="0">
                <a:latin typeface="F30"/>
              </a:rPr>
              <a:t>- As we can see, most autoencoder models performed very well except for those using Pollen Speech datasets, which are actually difficult to train. </a:t>
            </a:r>
          </a:p>
          <a:p>
            <a:pPr marL="158750" indent="0" algn="l">
              <a:buNone/>
            </a:pPr>
            <a:r>
              <a:rPr lang="en-US" sz="1800" b="0" i="0" u="none" strike="noStrike" baseline="0" dirty="0">
                <a:latin typeface="F30"/>
              </a:rPr>
              <a:t>- To have these excellent autoencoder models, we implemented various experiments to figure out the most proper hyperparameters for each dataset.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u="none" strike="noStrike" baseline="0" dirty="0">
                <a:latin typeface="F30"/>
              </a:rPr>
              <a:t>.- </a:t>
            </a:r>
            <a:r>
              <a:rPr lang="en-US" sz="1800" dirty="0">
                <a:solidFill>
                  <a:schemeClr val="dk1"/>
                </a:solidFill>
              </a:rPr>
              <a:t>An autoencoder model containing only a few hidden layers can perform very well, when it is initialized with suitable hyperparameters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Searching for appropriate parameters may lead to a high computational cost and be time-consuming.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chemeClr val="dk1"/>
                </a:solidFill>
              </a:rPr>
              <a:t>- This approach is not effective since it does not generalize about all anomaly detection problems. That means we need to find a proper hyperparameter set for a particular dataset to be able to train a well-performing </a:t>
            </a:r>
            <a:r>
              <a:rPr lang="en-US" sz="1800">
                <a:solidFill>
                  <a:schemeClr val="dk1"/>
                </a:solidFill>
              </a:rPr>
              <a:t>autoencoder model.</a:t>
            </a:r>
            <a:endParaRPr lang="en-US" sz="1800" dirty="0">
              <a:solidFill>
                <a:schemeClr val="dk1"/>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solidFill>
                <a:schemeClr val="dk1"/>
              </a:solidFill>
            </a:endParaRPr>
          </a:p>
          <a:p>
            <a:pPr marL="158750" indent="0" algn="l">
              <a:buNone/>
            </a:pPr>
            <a:endParaRPr lang="en-US" sz="1800" b="0" i="0" u="none" strike="noStrike" baseline="0" dirty="0">
              <a:latin typeface="F30"/>
            </a:endParaRPr>
          </a:p>
          <a:p>
            <a:pPr marL="158750" indent="0" algn="l">
              <a:buNone/>
            </a:pPr>
            <a:endParaRPr dirty="0"/>
          </a:p>
        </p:txBody>
      </p:sp>
    </p:spTree>
    <p:extLst>
      <p:ext uri="{BB962C8B-B14F-4D97-AF65-F5344CB8AC3E}">
        <p14:creationId xmlns:p14="http://schemas.microsoft.com/office/powerpoint/2010/main" val="1066936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105afc42a3_1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105afc42a3_1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F30"/>
              </a:rPr>
              <a:t>Depending on the availability of labeled data, it could be considered to solve an anomaly detection problem with supervised, semi-supervised, or unsupervised learning. </a:t>
            </a:r>
          </a:p>
          <a:p>
            <a:pPr algn="l"/>
            <a:r>
              <a:rPr lang="en-US" sz="1800" b="0" i="0" u="none" strike="noStrike" baseline="0" dirty="0">
                <a:latin typeface="F30"/>
              </a:rPr>
              <a:t>However, having labeled datasets for anomaly detection problems could be very challenging in real-world scenarios, especially when the volume of data becomes larger and larger, which is occurring in this new era of big data. Therefore, unsupervised anomaly detection problems have obtained more attention from studies.</a:t>
            </a:r>
          </a:p>
          <a:p>
            <a:pPr algn="l"/>
            <a:r>
              <a:rPr lang="en-US" sz="1800" b="0" i="0" u="none" strike="noStrike" baseline="0" dirty="0">
                <a:latin typeface="F30"/>
              </a:rPr>
              <a:t>the most powerful algorithms for unsupervised anomaly detection is autoencoder,</a:t>
            </a:r>
          </a:p>
          <a:p>
            <a:pPr algn="l"/>
            <a:r>
              <a:rPr lang="en-US" sz="1800" b="0" i="0" u="none" strike="noStrike" baseline="0" dirty="0">
                <a:latin typeface="F30"/>
              </a:rPr>
              <a:t>the approach to leveraging the strength of various models to generate a more robust model, which is known as the ensemble method, has been explored widely for anomaly detection problems. The most remarkable architectures are independent autoencoder ensembles, which combine multiple autoencoder models in many different ways. </a:t>
            </a:r>
            <a:r>
              <a:rPr lang="en-US" sz="1800" b="0" i="0" u="none" strike="noStrike" baseline="0" dirty="0" err="1">
                <a:latin typeface="F30"/>
              </a:rPr>
              <a:t>RandNet</a:t>
            </a:r>
            <a:r>
              <a:rPr lang="en-US" sz="1800" b="0" i="0" u="none" strike="noStrike" baseline="0" dirty="0">
                <a:latin typeface="F30"/>
              </a:rPr>
              <a:t> is one of the most remarkable architectures.</a:t>
            </a:r>
          </a:p>
          <a:p>
            <a:pPr algn="l"/>
            <a:r>
              <a:rPr lang="en-US" sz="1800" b="0" i="0" u="none" strike="noStrike" baseline="0" dirty="0">
                <a:latin typeface="F30"/>
              </a:rPr>
              <a:t>However, these architectures tend to produce similar base learners. As a low variance between components, it may not obtain more significant improvements than using an individual autoencoder. To address the problem of variance, we propose various sequential autoencoder ensemble techniques</a:t>
            </a:r>
            <a:endParaRPr dirty="0"/>
          </a:p>
        </p:txBody>
      </p:sp>
    </p:spTree>
    <p:extLst>
      <p:ext uri="{BB962C8B-B14F-4D97-AF65-F5344CB8AC3E}">
        <p14:creationId xmlns:p14="http://schemas.microsoft.com/office/powerpoint/2010/main" val="2214151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800" b="0" i="0" u="none" strike="noStrike" baseline="0" dirty="0">
                <a:latin typeface="F30"/>
              </a:rPr>
              <a:t>- For each dataset, we trained multiple autoencoder models with different latent space values in {}. The whole trained models were initialized with a batch size of 64 and an epoch size of 2000.</a:t>
            </a:r>
          </a:p>
          <a:p>
            <a:pPr marL="158750" indent="0" algn="l">
              <a:buNone/>
            </a:pPr>
            <a:r>
              <a:rPr lang="en-US" sz="1800" b="0" i="0" u="none" strike="noStrike" baseline="0" dirty="0">
                <a:latin typeface="F30"/>
              </a:rPr>
              <a:t>- The figure 8 indicates the correlation between the latent space parameter and AUC scores</a:t>
            </a:r>
          </a:p>
          <a:p>
            <a:pPr marL="158750" indent="0" algn="l">
              <a:buNone/>
            </a:pPr>
            <a:r>
              <a:rPr lang="en-US" sz="1800" b="0" i="0" u="none" strike="noStrike" baseline="0" dirty="0">
                <a:latin typeface="F30"/>
              </a:rPr>
              <a:t>- The experiments has proved that the latent space parameter affects significantly the performance of an autoencoder model. As we can see in the plot, there is a substantial fluctuation in AUC scores concerning latent sizes of autoencoders, except for those of gas-drift, magic-telescope and </a:t>
            </a:r>
            <a:r>
              <a:rPr lang="en-US" sz="1800" b="0" i="0" u="none" strike="noStrike" baseline="0" dirty="0" err="1">
                <a:latin typeface="F30"/>
              </a:rPr>
              <a:t>pendigits</a:t>
            </a:r>
            <a:r>
              <a:rPr lang="en-US" sz="1800" b="0" i="0" u="none" strike="noStrike" baseline="0" dirty="0">
                <a:latin typeface="F30"/>
              </a:rPr>
              <a:t> datasets, which are quite easy to train.</a:t>
            </a:r>
          </a:p>
          <a:p>
            <a:pPr marL="158750" indent="0" algn="l">
              <a:buNone/>
            </a:pPr>
            <a:r>
              <a:rPr lang="en-US" sz="1800" b="0" i="0" u="none" strike="noStrike" baseline="0" dirty="0">
                <a:latin typeface="F30"/>
              </a:rPr>
              <a:t>- In general, by setting a suitable latent space, we can totally train an outperformed autoencoder model with only a shallow neuron network. </a:t>
            </a:r>
          </a:p>
          <a:p>
            <a:pPr marL="158750" indent="0" algn="l">
              <a:buNone/>
            </a:pPr>
            <a:endParaRPr lang="en-US" sz="1800" b="0" i="0" u="none" strike="noStrike" baseline="0" dirty="0">
              <a:latin typeface="F30"/>
            </a:endParaRPr>
          </a:p>
          <a:p>
            <a:pPr marL="158750" indent="0" algn="l">
              <a:buNone/>
            </a:pPr>
            <a:r>
              <a:rPr lang="de-DE" sz="1800" dirty="0"/>
              <a:t>- By </a:t>
            </a:r>
            <a:r>
              <a:rPr lang="de-DE" sz="1800" dirty="0" err="1"/>
              <a:t>setting</a:t>
            </a:r>
            <a:r>
              <a:rPr lang="de-DE" sz="1800" dirty="0"/>
              <a:t> a </a:t>
            </a:r>
            <a:r>
              <a:rPr lang="de-DE" sz="1800" dirty="0" err="1"/>
              <a:t>suitable</a:t>
            </a:r>
            <a:r>
              <a:rPr lang="de-DE" sz="1800" dirty="0"/>
              <a:t> latent </a:t>
            </a:r>
            <a:r>
              <a:rPr lang="de-DE" sz="1800" dirty="0" err="1"/>
              <a:t>space</a:t>
            </a:r>
            <a:r>
              <a:rPr lang="de-DE" sz="1800" dirty="0"/>
              <a:t>, </a:t>
            </a:r>
            <a:r>
              <a:rPr lang="de-DE" sz="1800" dirty="0" err="1"/>
              <a:t>we</a:t>
            </a:r>
            <a:r>
              <a:rPr lang="de-DE" sz="1800" dirty="0"/>
              <a:t> </a:t>
            </a:r>
            <a:r>
              <a:rPr lang="de-DE" sz="1800" dirty="0" err="1"/>
              <a:t>can</a:t>
            </a:r>
            <a:r>
              <a:rPr lang="de-DE" sz="1800" dirty="0"/>
              <a:t> </a:t>
            </a:r>
            <a:r>
              <a:rPr lang="de-DE" sz="1800" dirty="0" err="1"/>
              <a:t>totally</a:t>
            </a:r>
            <a:r>
              <a:rPr lang="de-DE" sz="1800" dirty="0"/>
              <a:t> </a:t>
            </a:r>
            <a:r>
              <a:rPr lang="de-DE" sz="1800" dirty="0" err="1"/>
              <a:t>train</a:t>
            </a:r>
            <a:r>
              <a:rPr lang="de-DE" sz="1800" dirty="0"/>
              <a:t> an </a:t>
            </a:r>
            <a:r>
              <a:rPr lang="de-DE" sz="1800" dirty="0" err="1"/>
              <a:t>outperformed</a:t>
            </a:r>
            <a:r>
              <a:rPr lang="de-DE" sz="1800" dirty="0"/>
              <a:t> </a:t>
            </a:r>
            <a:r>
              <a:rPr lang="de-DE" sz="1800" dirty="0" err="1"/>
              <a:t>autoencoder</a:t>
            </a:r>
            <a:r>
              <a:rPr lang="de-DE" sz="1800" dirty="0"/>
              <a:t> </a:t>
            </a:r>
            <a:r>
              <a:rPr lang="de-DE" sz="1800" dirty="0" err="1"/>
              <a:t>model</a:t>
            </a:r>
            <a:r>
              <a:rPr lang="de-DE" sz="1800" dirty="0"/>
              <a:t> </a:t>
            </a:r>
            <a:r>
              <a:rPr lang="de-DE" sz="1800" dirty="0" err="1"/>
              <a:t>with</a:t>
            </a:r>
            <a:r>
              <a:rPr lang="de-DE" sz="1800" dirty="0"/>
              <a:t> </a:t>
            </a:r>
            <a:r>
              <a:rPr lang="de-DE" sz="1800" dirty="0" err="1"/>
              <a:t>only</a:t>
            </a:r>
            <a:r>
              <a:rPr lang="de-DE" sz="1800" dirty="0"/>
              <a:t> a </a:t>
            </a:r>
            <a:r>
              <a:rPr lang="de-DE" sz="1800" dirty="0" err="1"/>
              <a:t>shallow</a:t>
            </a:r>
            <a:r>
              <a:rPr lang="de-DE" sz="1800" dirty="0"/>
              <a:t> </a:t>
            </a:r>
            <a:r>
              <a:rPr lang="de-DE" sz="1800" dirty="0" err="1"/>
              <a:t>neuron</a:t>
            </a:r>
            <a:r>
              <a:rPr lang="de-DE" sz="1800" dirty="0"/>
              <a:t> network.  </a:t>
            </a:r>
            <a:r>
              <a:rPr lang="de-DE" sz="1800" dirty="0" err="1"/>
              <a:t>However</a:t>
            </a:r>
            <a:r>
              <a:rPr lang="de-DE" sz="1800" dirty="0"/>
              <a:t>, </a:t>
            </a:r>
            <a:r>
              <a:rPr lang="de-DE" sz="1800" dirty="0" err="1"/>
              <a:t>it</a:t>
            </a:r>
            <a:r>
              <a:rPr lang="de-DE" sz="1800" dirty="0"/>
              <a:t> </a:t>
            </a:r>
            <a:r>
              <a:rPr lang="de-DE" sz="1800" dirty="0" err="1"/>
              <a:t>may</a:t>
            </a:r>
            <a:r>
              <a:rPr lang="de-DE" sz="1800" dirty="0"/>
              <a:t> </a:t>
            </a:r>
            <a:r>
              <a:rPr lang="de-DE" sz="1800" dirty="0" err="1"/>
              <a:t>cause</a:t>
            </a:r>
            <a:r>
              <a:rPr lang="de-DE" sz="1800" dirty="0"/>
              <a:t> a high </a:t>
            </a:r>
            <a:r>
              <a:rPr lang="de-DE" sz="1800" dirty="0" err="1"/>
              <a:t>computational</a:t>
            </a:r>
            <a:r>
              <a:rPr lang="de-DE" sz="1800" dirty="0"/>
              <a:t> </a:t>
            </a:r>
            <a:r>
              <a:rPr lang="de-DE" sz="1800" dirty="0" err="1"/>
              <a:t>cost</a:t>
            </a:r>
            <a:r>
              <a:rPr lang="de-DE" sz="1800" dirty="0"/>
              <a:t> </a:t>
            </a:r>
            <a:r>
              <a:rPr lang="de-DE" sz="1800" dirty="0" err="1"/>
              <a:t>to</a:t>
            </a:r>
            <a:r>
              <a:rPr lang="de-DE" sz="1800" dirty="0"/>
              <a:t> </a:t>
            </a:r>
            <a:r>
              <a:rPr lang="de-DE" sz="1800" dirty="0" err="1"/>
              <a:t>figure</a:t>
            </a:r>
            <a:r>
              <a:rPr lang="de-DE" sz="1800" dirty="0"/>
              <a:t> out </a:t>
            </a:r>
            <a:r>
              <a:rPr lang="de-DE" sz="1800" dirty="0" err="1"/>
              <a:t>the</a:t>
            </a:r>
            <a:r>
              <a:rPr lang="de-DE" sz="1800" dirty="0"/>
              <a:t> </a:t>
            </a:r>
            <a:r>
              <a:rPr lang="de-DE" sz="1800" dirty="0" err="1"/>
              <a:t>best</a:t>
            </a:r>
            <a:r>
              <a:rPr lang="de-DE" sz="1800" dirty="0"/>
              <a:t> latent </a:t>
            </a:r>
            <a:r>
              <a:rPr lang="de-DE" sz="1800" dirty="0" err="1"/>
              <a:t>space</a:t>
            </a:r>
            <a:r>
              <a:rPr lang="de-DE" sz="1800" dirty="0"/>
              <a:t> </a:t>
            </a:r>
            <a:r>
              <a:rPr lang="de-DE" sz="1800" dirty="0" err="1"/>
              <a:t>for</a:t>
            </a:r>
            <a:r>
              <a:rPr lang="de-DE" sz="1800" dirty="0"/>
              <a:t> a </a:t>
            </a:r>
            <a:r>
              <a:rPr lang="de-DE" sz="1800" dirty="0" err="1"/>
              <a:t>particular</a:t>
            </a:r>
            <a:r>
              <a:rPr lang="de-DE" sz="1800" dirty="0"/>
              <a:t> </a:t>
            </a:r>
            <a:r>
              <a:rPr lang="de-DE" sz="1800" dirty="0" err="1"/>
              <a:t>dataset</a:t>
            </a:r>
            <a:r>
              <a:rPr lang="de-DE" sz="1800" dirty="0"/>
              <a:t> </a:t>
            </a:r>
            <a:r>
              <a:rPr lang="de-DE" sz="1800" dirty="0" err="1"/>
              <a:t>as</a:t>
            </a:r>
            <a:r>
              <a:rPr lang="de-DE" sz="1800" dirty="0"/>
              <a:t> </a:t>
            </a:r>
            <a:r>
              <a:rPr lang="de-DE" sz="1800" dirty="0" err="1"/>
              <a:t>it</a:t>
            </a:r>
            <a:r>
              <a:rPr lang="de-DE" sz="1800" dirty="0"/>
              <a:t> </a:t>
            </a:r>
            <a:r>
              <a:rPr lang="de-DE" sz="1800" dirty="0" err="1"/>
              <a:t>seems</a:t>
            </a:r>
            <a:r>
              <a:rPr lang="de-DE" sz="1800" dirty="0"/>
              <a:t> </a:t>
            </a:r>
            <a:r>
              <a:rPr lang="de-DE" sz="1800" dirty="0" err="1"/>
              <a:t>that</a:t>
            </a:r>
            <a:r>
              <a:rPr lang="de-DE" sz="1800" dirty="0"/>
              <a:t> </a:t>
            </a:r>
            <a:r>
              <a:rPr lang="de-DE" sz="1800" dirty="0" err="1"/>
              <a:t>there</a:t>
            </a:r>
            <a:r>
              <a:rPr lang="de-DE" sz="1800" dirty="0"/>
              <a:t> </a:t>
            </a:r>
            <a:r>
              <a:rPr lang="de-DE" sz="1800" dirty="0" err="1"/>
              <a:t>are</a:t>
            </a:r>
            <a:r>
              <a:rPr lang="de-DE" sz="1800" dirty="0"/>
              <a:t> </a:t>
            </a:r>
            <a:r>
              <a:rPr lang="de-DE" sz="1800" dirty="0" err="1"/>
              <a:t>no</a:t>
            </a:r>
            <a:r>
              <a:rPr lang="de-DE" sz="1800" dirty="0"/>
              <a:t> </a:t>
            </a:r>
            <a:r>
              <a:rPr lang="de-DE" sz="1800" dirty="0" err="1"/>
              <a:t>fixed</a:t>
            </a:r>
            <a:r>
              <a:rPr lang="de-DE" sz="1800" dirty="0"/>
              <a:t> </a:t>
            </a:r>
            <a:r>
              <a:rPr lang="de-DE" sz="1800" dirty="0" err="1"/>
              <a:t>principles</a:t>
            </a:r>
            <a:r>
              <a:rPr lang="de-DE" sz="1800" dirty="0"/>
              <a:t> </a:t>
            </a:r>
            <a:r>
              <a:rPr lang="de-DE" sz="1800" dirty="0" err="1"/>
              <a:t>to</a:t>
            </a:r>
            <a:r>
              <a:rPr lang="de-DE" sz="1800" dirty="0"/>
              <a:t> support </a:t>
            </a:r>
            <a:r>
              <a:rPr lang="de-DE" sz="1800" dirty="0" err="1"/>
              <a:t>the</a:t>
            </a:r>
            <a:r>
              <a:rPr lang="de-DE" sz="1800" dirty="0"/>
              <a:t> </a:t>
            </a:r>
            <a:r>
              <a:rPr lang="de-DE" sz="1800" dirty="0" err="1"/>
              <a:t>finding</a:t>
            </a:r>
            <a:r>
              <a:rPr lang="de-DE" sz="1800" dirty="0"/>
              <a:t> </a:t>
            </a:r>
            <a:r>
              <a:rPr lang="de-DE" sz="1800" dirty="0" err="1"/>
              <a:t>process</a:t>
            </a:r>
            <a:r>
              <a:rPr lang="de-DE" sz="1800" dirty="0"/>
              <a:t> </a:t>
            </a:r>
            <a:r>
              <a:rPr lang="de-DE" sz="1800" dirty="0" err="1"/>
              <a:t>more</a:t>
            </a:r>
            <a:r>
              <a:rPr lang="de-DE" sz="1800" dirty="0"/>
              <a:t> </a:t>
            </a:r>
            <a:r>
              <a:rPr lang="de-DE" sz="1800" dirty="0" err="1"/>
              <a:t>effectively</a:t>
            </a:r>
            <a:r>
              <a:rPr lang="de-DE" sz="1800" dirty="0"/>
              <a:t>.</a:t>
            </a:r>
          </a:p>
          <a:p>
            <a:pPr marL="158750" indent="0" algn="l">
              <a:buNone/>
            </a:pPr>
            <a:endParaRPr lang="de-DE" sz="1800" dirty="0"/>
          </a:p>
          <a:p>
            <a:pPr marL="158750" indent="0" algn="l">
              <a:buNone/>
            </a:pPr>
            <a:r>
              <a:rPr lang="de-DE" sz="1800" dirty="0"/>
              <a:t>- </a:t>
            </a:r>
            <a:r>
              <a:rPr lang="de-DE" sz="1800" dirty="0" err="1"/>
              <a:t>From</a:t>
            </a:r>
            <a:r>
              <a:rPr lang="de-DE" sz="1800" dirty="0"/>
              <a:t> </a:t>
            </a:r>
            <a:r>
              <a:rPr lang="de-DE" sz="1800" dirty="0" err="1"/>
              <a:t>experiments</a:t>
            </a:r>
            <a:r>
              <a:rPr lang="de-DE" sz="1800" dirty="0"/>
              <a:t>, </a:t>
            </a:r>
            <a:r>
              <a:rPr lang="de-DE" sz="1800" dirty="0" err="1"/>
              <a:t>we</a:t>
            </a:r>
            <a:r>
              <a:rPr lang="de-DE" sz="1800" dirty="0"/>
              <a:t> </a:t>
            </a:r>
            <a:r>
              <a:rPr lang="de-DE" sz="1800" dirty="0" err="1"/>
              <a:t>see</a:t>
            </a:r>
            <a:r>
              <a:rPr lang="de-DE" sz="1800" dirty="0"/>
              <a:t> </a:t>
            </a:r>
            <a:r>
              <a:rPr lang="de-DE" sz="1800" dirty="0" err="1"/>
              <a:t>that</a:t>
            </a:r>
            <a:r>
              <a:rPr lang="de-DE" sz="1800" dirty="0"/>
              <a:t> </a:t>
            </a:r>
            <a:r>
              <a:rPr lang="de-DE" sz="1800" dirty="0" err="1"/>
              <a:t>the</a:t>
            </a:r>
            <a:r>
              <a:rPr lang="de-DE" sz="1800" dirty="0"/>
              <a:t> latent </a:t>
            </a:r>
            <a:r>
              <a:rPr lang="de-DE" sz="1800" dirty="0" err="1"/>
              <a:t>space</a:t>
            </a:r>
            <a:r>
              <a:rPr lang="de-DE" sz="1800" dirty="0"/>
              <a:t> </a:t>
            </a:r>
            <a:r>
              <a:rPr lang="de-DE" sz="1800" dirty="0" err="1"/>
              <a:t>of</a:t>
            </a:r>
            <a:r>
              <a:rPr lang="de-DE" sz="1800" dirty="0"/>
              <a:t> an </a:t>
            </a:r>
            <a:r>
              <a:rPr lang="de-DE" sz="1800" dirty="0" err="1"/>
              <a:t>autoencoder</a:t>
            </a:r>
            <a:r>
              <a:rPr lang="de-DE" sz="1800" dirty="0"/>
              <a:t> </a:t>
            </a:r>
            <a:r>
              <a:rPr lang="de-DE" sz="1800" dirty="0" err="1"/>
              <a:t>does</a:t>
            </a:r>
            <a:r>
              <a:rPr lang="de-DE" sz="1800" dirty="0"/>
              <a:t> not </a:t>
            </a:r>
            <a:r>
              <a:rPr lang="de-DE" sz="1800" dirty="0" err="1"/>
              <a:t>need</a:t>
            </a:r>
            <a:r>
              <a:rPr lang="de-DE" sz="1800" dirty="0"/>
              <a:t> </a:t>
            </a:r>
            <a:r>
              <a:rPr lang="de-DE" sz="1800" dirty="0" err="1"/>
              <a:t>to</a:t>
            </a:r>
            <a:r>
              <a:rPr lang="de-DE" sz="1800" dirty="0"/>
              <a:t> </a:t>
            </a:r>
            <a:r>
              <a:rPr lang="de-DE" sz="1800" dirty="0" err="1"/>
              <a:t>be</a:t>
            </a:r>
            <a:r>
              <a:rPr lang="de-DE" sz="1800" dirty="0"/>
              <a:t> </a:t>
            </a:r>
            <a:r>
              <a:rPr lang="de-DE" sz="1800" dirty="0" err="1"/>
              <a:t>smaller</a:t>
            </a:r>
            <a:r>
              <a:rPr lang="de-DE" sz="1800" dirty="0"/>
              <a:t> </a:t>
            </a:r>
            <a:r>
              <a:rPr lang="de-DE" sz="1800" dirty="0" err="1"/>
              <a:t>than</a:t>
            </a:r>
            <a:r>
              <a:rPr lang="de-DE" sz="1800" dirty="0"/>
              <a:t> </a:t>
            </a:r>
            <a:r>
              <a:rPr lang="de-DE" sz="1800" dirty="0" err="1"/>
              <a:t>the</a:t>
            </a:r>
            <a:r>
              <a:rPr lang="de-DE" sz="1800" dirty="0"/>
              <a:t> </a:t>
            </a:r>
            <a:r>
              <a:rPr lang="de-DE" sz="1800" dirty="0" err="1"/>
              <a:t>number</a:t>
            </a:r>
            <a:r>
              <a:rPr lang="de-DE" sz="1800" dirty="0"/>
              <a:t> </a:t>
            </a:r>
            <a:r>
              <a:rPr lang="de-DE" sz="1800" dirty="0" err="1"/>
              <a:t>of</a:t>
            </a:r>
            <a:r>
              <a:rPr lang="de-DE" sz="1800" dirty="0"/>
              <a:t> </a:t>
            </a:r>
            <a:r>
              <a:rPr lang="de-DE" sz="1800" dirty="0" err="1"/>
              <a:t>features</a:t>
            </a:r>
            <a:r>
              <a:rPr lang="de-DE" sz="1800" dirty="0"/>
              <a:t> </a:t>
            </a:r>
            <a:r>
              <a:rPr lang="de-DE" sz="1800" dirty="0" err="1"/>
              <a:t>of</a:t>
            </a:r>
            <a:r>
              <a:rPr lang="de-DE" sz="1800" dirty="0"/>
              <a:t> a </a:t>
            </a:r>
            <a:r>
              <a:rPr lang="de-DE" sz="1800" dirty="0" err="1"/>
              <a:t>dataset</a:t>
            </a:r>
            <a:r>
              <a:rPr lang="de-DE" sz="1800" dirty="0"/>
              <a:t>. A </a:t>
            </a:r>
            <a:r>
              <a:rPr lang="de-DE" sz="1800" dirty="0" err="1"/>
              <a:t>dataset</a:t>
            </a:r>
            <a:r>
              <a:rPr lang="de-DE" sz="1800" dirty="0"/>
              <a:t> </a:t>
            </a:r>
            <a:r>
              <a:rPr lang="de-DE" sz="1800" dirty="0" err="1"/>
              <a:t>with</a:t>
            </a:r>
            <a:r>
              <a:rPr lang="de-DE" sz="1800" dirty="0"/>
              <a:t> </a:t>
            </a:r>
            <a:r>
              <a:rPr lang="de-DE" sz="1800" dirty="0" err="1"/>
              <a:t>few</a:t>
            </a:r>
            <a:r>
              <a:rPr lang="de-DE" sz="1800" dirty="0"/>
              <a:t> </a:t>
            </a:r>
            <a:r>
              <a:rPr lang="de-DE" sz="1800" dirty="0" err="1"/>
              <a:t>features</a:t>
            </a:r>
            <a:r>
              <a:rPr lang="de-DE" sz="1800" dirty="0"/>
              <a:t> </a:t>
            </a:r>
            <a:r>
              <a:rPr lang="de-DE" sz="1800" dirty="0" err="1"/>
              <a:t>can</a:t>
            </a:r>
            <a:r>
              <a:rPr lang="de-DE" sz="1800" dirty="0"/>
              <a:t> </a:t>
            </a:r>
            <a:r>
              <a:rPr lang="de-DE" sz="1800" dirty="0" err="1"/>
              <a:t>get</a:t>
            </a:r>
            <a:r>
              <a:rPr lang="de-DE" sz="1800" dirty="0"/>
              <a:t> </a:t>
            </a:r>
            <a:r>
              <a:rPr lang="de-DE" sz="1800" dirty="0" err="1"/>
              <a:t>the</a:t>
            </a:r>
            <a:r>
              <a:rPr lang="de-DE" sz="1800" dirty="0"/>
              <a:t> </a:t>
            </a:r>
            <a:r>
              <a:rPr lang="de-DE" sz="1800" dirty="0" err="1"/>
              <a:t>highest</a:t>
            </a:r>
            <a:r>
              <a:rPr lang="de-DE" sz="1800" dirty="0"/>
              <a:t> AUC score </a:t>
            </a:r>
            <a:r>
              <a:rPr lang="de-DE" sz="1800" dirty="0" err="1"/>
              <a:t>by</a:t>
            </a:r>
            <a:r>
              <a:rPr lang="de-DE" sz="1800" dirty="0"/>
              <a:t> </a:t>
            </a:r>
            <a:r>
              <a:rPr lang="de-DE" sz="1800" dirty="0" err="1"/>
              <a:t>using</a:t>
            </a:r>
            <a:r>
              <a:rPr lang="de-DE" sz="1800" dirty="0"/>
              <a:t> an </a:t>
            </a:r>
            <a:r>
              <a:rPr lang="de-DE" sz="1800" dirty="0" err="1"/>
              <a:t>autoencoder</a:t>
            </a:r>
            <a:r>
              <a:rPr lang="de-DE" sz="1800" dirty="0"/>
              <a:t> </a:t>
            </a:r>
            <a:r>
              <a:rPr lang="de-DE" sz="1800" dirty="0" err="1"/>
              <a:t>with</a:t>
            </a:r>
            <a:r>
              <a:rPr lang="de-DE" sz="1800" dirty="0"/>
              <a:t> a large latent </a:t>
            </a:r>
            <a:r>
              <a:rPr lang="de-DE" sz="1800" dirty="0" err="1"/>
              <a:t>space</a:t>
            </a:r>
            <a:r>
              <a:rPr lang="de-DE" sz="1800" dirty="0"/>
              <a:t> </a:t>
            </a:r>
          </a:p>
          <a:p>
            <a:pPr marL="158750" indent="0" algn="l">
              <a:buNone/>
            </a:pPr>
            <a:endParaRPr lang="en-US" sz="1800" b="0" i="0" u="none" strike="noStrike" baseline="0" dirty="0">
              <a:latin typeface="F30"/>
            </a:endParaRPr>
          </a:p>
          <a:p>
            <a:pPr marL="158750" indent="0" algn="l">
              <a:buNone/>
            </a:pPr>
            <a:endParaRPr dirty="0"/>
          </a:p>
        </p:txBody>
      </p:sp>
    </p:spTree>
    <p:extLst>
      <p:ext uri="{BB962C8B-B14F-4D97-AF65-F5344CB8AC3E}">
        <p14:creationId xmlns:p14="http://schemas.microsoft.com/office/powerpoint/2010/main" val="3834418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259958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F30"/>
              </a:rPr>
              <a:t>Depending on the availability of labeled data, it could be considered to solve an anomaly detection problem with supervised, semi-supervised, or unsupervised learning. </a:t>
            </a:r>
          </a:p>
          <a:p>
            <a:pPr algn="l"/>
            <a:r>
              <a:rPr lang="en-US" sz="1800" b="0" i="0" u="none" strike="noStrike" baseline="0" dirty="0">
                <a:latin typeface="F30"/>
              </a:rPr>
              <a:t>However, having labeled datasets for anomaly detection problems could be very challenging in real-world scenarios, especially when the volume of data becomes larger and larger, which is occurring in this new era of big data. Therefore, unsupervised anomaly detection problems have obtained more attention from studies.</a:t>
            </a:r>
          </a:p>
          <a:p>
            <a:pPr algn="l"/>
            <a:r>
              <a:rPr lang="en-US" sz="1800" b="0" i="0" u="none" strike="noStrike" baseline="0" dirty="0">
                <a:latin typeface="F30"/>
              </a:rPr>
              <a:t>the most powerful algorithms for unsupervised anomaly detection is autoencoder,</a:t>
            </a:r>
          </a:p>
          <a:p>
            <a:pPr algn="l"/>
            <a:r>
              <a:rPr lang="en-US" sz="1800" b="0" i="0" u="none" strike="noStrike" baseline="0" dirty="0">
                <a:latin typeface="F30"/>
              </a:rPr>
              <a:t>the approach to leveraging the strength of various models to generate a more robust model, which is known as the ensemble method, has been explored widely for anomaly detection problems. The most remarkable architectures are independent autoencoder ensembles, which combine multiple autoencoder models in many different ways. </a:t>
            </a:r>
            <a:r>
              <a:rPr lang="en-US" sz="1800" b="0" i="0" u="none" strike="noStrike" baseline="0" dirty="0" err="1">
                <a:latin typeface="F30"/>
              </a:rPr>
              <a:t>RandNet</a:t>
            </a:r>
            <a:r>
              <a:rPr lang="en-US" sz="1800" b="0" i="0" u="none" strike="noStrike" baseline="0" dirty="0">
                <a:latin typeface="F30"/>
              </a:rPr>
              <a:t> is one of the most remarkable architectures.</a:t>
            </a:r>
          </a:p>
          <a:p>
            <a:pPr algn="l"/>
            <a:r>
              <a:rPr lang="en-US" sz="1800" b="0" i="0" u="none" strike="noStrike" baseline="0" dirty="0">
                <a:latin typeface="F30"/>
              </a:rPr>
              <a:t>However, these architectures tend to produce similar base learners. As a low variance between components, it may not obtain more significant improvements than using an individual autoencoder. To address the problem of variance, we propose various sequential autoencoder ensemble techniques</a:t>
            </a:r>
            <a:endParaRPr dirty="0"/>
          </a:p>
        </p:txBody>
      </p:sp>
    </p:spTree>
    <p:extLst>
      <p:ext uri="{BB962C8B-B14F-4D97-AF65-F5344CB8AC3E}">
        <p14:creationId xmlns:p14="http://schemas.microsoft.com/office/powerpoint/2010/main" val="144125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 In </a:t>
            </a:r>
            <a:r>
              <a:rPr lang="de-DE" dirty="0" err="1"/>
              <a:t>the</a:t>
            </a:r>
            <a:r>
              <a:rPr lang="de-DE" dirty="0"/>
              <a:t> </a:t>
            </a:r>
            <a:r>
              <a:rPr lang="de-DE" dirty="0" err="1"/>
              <a:t>next</a:t>
            </a:r>
            <a:r>
              <a:rPr lang="de-DE" dirty="0"/>
              <a:t> </a:t>
            </a:r>
            <a:r>
              <a:rPr lang="de-DE" dirty="0" err="1"/>
              <a:t>section</a:t>
            </a:r>
            <a:r>
              <a:rPr lang="de-DE" dirty="0"/>
              <a:t>, </a:t>
            </a:r>
            <a:r>
              <a:rPr lang="de-DE" dirty="0" err="1"/>
              <a:t>we</a:t>
            </a:r>
            <a:r>
              <a:rPr lang="de-DE" dirty="0"/>
              <a:t> will </a:t>
            </a:r>
            <a:r>
              <a:rPr lang="de-DE" dirty="0" err="1"/>
              <a:t>dig</a:t>
            </a:r>
            <a:r>
              <a:rPr lang="de-DE" dirty="0"/>
              <a:t> </a:t>
            </a:r>
            <a:r>
              <a:rPr lang="de-DE" dirty="0" err="1"/>
              <a:t>deep</a:t>
            </a:r>
            <a:r>
              <a:rPr lang="de-DE" dirty="0"/>
              <a:t> </a:t>
            </a:r>
            <a:r>
              <a:rPr lang="de-DE" dirty="0" err="1"/>
              <a:t>into</a:t>
            </a:r>
            <a:r>
              <a:rPr lang="de-DE" dirty="0"/>
              <a:t> </a:t>
            </a:r>
            <a:r>
              <a:rPr lang="de-DE" dirty="0" err="1"/>
              <a:t>their</a:t>
            </a:r>
            <a:r>
              <a:rPr lang="de-DE" dirty="0"/>
              <a:t> </a:t>
            </a:r>
            <a:r>
              <a:rPr lang="de-DE" dirty="0" err="1"/>
              <a:t>architectures</a:t>
            </a:r>
            <a:r>
              <a:rPr lang="de-DE" dirty="0"/>
              <a:t> and </a:t>
            </a:r>
            <a:r>
              <a:rPr lang="de-DE" dirty="0" err="1"/>
              <a:t>characteristics</a:t>
            </a:r>
            <a:endParaRPr dirty="0"/>
          </a:p>
        </p:txBody>
      </p:sp>
    </p:spTree>
    <p:extLst>
      <p:ext uri="{BB962C8B-B14F-4D97-AF65-F5344CB8AC3E}">
        <p14:creationId xmlns:p14="http://schemas.microsoft.com/office/powerpoint/2010/main" val="1048131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 SAE </a:t>
            </a:r>
            <a:r>
              <a:rPr lang="de-DE" dirty="0" err="1"/>
              <a:t>contains</a:t>
            </a:r>
            <a:r>
              <a:rPr lang="de-DE" dirty="0"/>
              <a:t> K </a:t>
            </a:r>
            <a:r>
              <a:rPr lang="de-DE" dirty="0" err="1"/>
              <a:t>autoencoders</a:t>
            </a:r>
            <a:r>
              <a:rPr lang="de-DE" dirty="0"/>
              <a:t> </a:t>
            </a:r>
            <a:r>
              <a:rPr lang="de-DE" dirty="0" err="1"/>
              <a:t>as</a:t>
            </a:r>
            <a:r>
              <a:rPr lang="de-DE" dirty="0"/>
              <a:t> </a:t>
            </a:r>
            <a:r>
              <a:rPr lang="de-DE" dirty="0" err="1"/>
              <a:t>base</a:t>
            </a:r>
            <a:r>
              <a:rPr lang="de-DE" dirty="0"/>
              <a:t> </a:t>
            </a:r>
            <a:r>
              <a:rPr lang="de-DE" dirty="0" err="1"/>
              <a:t>learners</a:t>
            </a:r>
            <a:r>
              <a:rPr lang="de-DE" dirty="0"/>
              <a:t>.</a:t>
            </a:r>
          </a:p>
          <a:p>
            <a:pPr marL="0" lvl="0" indent="0" algn="l" rtl="0">
              <a:spcBef>
                <a:spcPts val="0"/>
              </a:spcBef>
              <a:spcAft>
                <a:spcPts val="0"/>
              </a:spcAft>
              <a:buNone/>
            </a:pPr>
            <a:r>
              <a:rPr lang="de-DE" dirty="0"/>
              <a:t>- </a:t>
            </a:r>
            <a:r>
              <a:rPr lang="de-DE" dirty="0" err="1"/>
              <a:t>Our</a:t>
            </a:r>
            <a:r>
              <a:rPr lang="de-DE" dirty="0"/>
              <a:t> SAE </a:t>
            </a:r>
            <a:r>
              <a:rPr lang="de-DE" dirty="0" err="1"/>
              <a:t>can</a:t>
            </a:r>
            <a:r>
              <a:rPr lang="de-DE" dirty="0"/>
              <a:t> </a:t>
            </a:r>
            <a:r>
              <a:rPr lang="de-DE" dirty="0" err="1"/>
              <a:t>generate</a:t>
            </a:r>
            <a:r>
              <a:rPr lang="de-DE" dirty="0"/>
              <a:t> </a:t>
            </a:r>
            <a:r>
              <a:rPr lang="de-DE" dirty="0" err="1"/>
              <a:t>autoencoder</a:t>
            </a:r>
            <a:r>
              <a:rPr lang="de-DE" dirty="0"/>
              <a:t> </a:t>
            </a:r>
            <a:r>
              <a:rPr lang="de-DE" dirty="0" err="1"/>
              <a:t>models</a:t>
            </a:r>
            <a:r>
              <a:rPr lang="de-DE" dirty="0"/>
              <a:t> </a:t>
            </a:r>
            <a:r>
              <a:rPr lang="de-DE" dirty="0" err="1"/>
              <a:t>with</a:t>
            </a:r>
            <a:r>
              <a:rPr lang="de-DE" dirty="0"/>
              <a:t> </a:t>
            </a:r>
            <a:r>
              <a:rPr lang="de-DE" dirty="0" err="1"/>
              <a:t>highly</a:t>
            </a:r>
            <a:r>
              <a:rPr lang="de-DE" dirty="0"/>
              <a:t> different </a:t>
            </a:r>
            <a:r>
              <a:rPr lang="de-DE" dirty="0" err="1"/>
              <a:t>results</a:t>
            </a:r>
            <a:r>
              <a:rPr lang="de-DE" dirty="0"/>
              <a:t> </a:t>
            </a:r>
            <a:r>
              <a:rPr lang="de-DE" dirty="0" err="1"/>
              <a:t>as</a:t>
            </a:r>
            <a:r>
              <a:rPr lang="de-DE" dirty="0"/>
              <a:t> </a:t>
            </a:r>
            <a:r>
              <a:rPr lang="de-DE" dirty="0" err="1"/>
              <a:t>the</a:t>
            </a:r>
            <a:r>
              <a:rPr lang="de-DE" dirty="0"/>
              <a:t> </a:t>
            </a:r>
            <a:r>
              <a:rPr lang="de-DE" dirty="0" err="1"/>
              <a:t>prediction</a:t>
            </a:r>
            <a:r>
              <a:rPr lang="de-DE" dirty="0"/>
              <a:t> </a:t>
            </a:r>
            <a:r>
              <a:rPr lang="de-DE" dirty="0" err="1"/>
              <a:t>of</a:t>
            </a:r>
            <a:r>
              <a:rPr lang="de-DE" dirty="0"/>
              <a:t> </a:t>
            </a:r>
            <a:r>
              <a:rPr lang="de-DE" dirty="0" err="1"/>
              <a:t>the</a:t>
            </a:r>
            <a:r>
              <a:rPr lang="de-DE" dirty="0"/>
              <a:t> </a:t>
            </a:r>
            <a:r>
              <a:rPr lang="de-DE" dirty="0" err="1"/>
              <a:t>previous</a:t>
            </a:r>
            <a:r>
              <a:rPr lang="de-DE" dirty="0"/>
              <a:t> </a:t>
            </a:r>
            <a:r>
              <a:rPr lang="de-DE" dirty="0" err="1"/>
              <a:t>model</a:t>
            </a:r>
            <a:r>
              <a:rPr lang="de-DE" dirty="0"/>
              <a:t> </a:t>
            </a:r>
            <a:r>
              <a:rPr lang="de-DE" dirty="0" err="1"/>
              <a:t>is</a:t>
            </a:r>
            <a:r>
              <a:rPr lang="de-DE" dirty="0"/>
              <a:t> </a:t>
            </a:r>
            <a:r>
              <a:rPr lang="de-DE" dirty="0" err="1"/>
              <a:t>used</a:t>
            </a:r>
            <a:r>
              <a:rPr lang="de-DE" dirty="0"/>
              <a:t> </a:t>
            </a:r>
            <a:r>
              <a:rPr lang="de-DE" dirty="0" err="1"/>
              <a:t>to</a:t>
            </a:r>
            <a:r>
              <a:rPr lang="de-DE" dirty="0"/>
              <a:t> </a:t>
            </a:r>
            <a:r>
              <a:rPr lang="de-DE" dirty="0" err="1"/>
              <a:t>correct</a:t>
            </a:r>
            <a:r>
              <a:rPr lang="de-DE" dirty="0"/>
              <a:t> </a:t>
            </a:r>
            <a:r>
              <a:rPr lang="de-DE" dirty="0" err="1"/>
              <a:t>the</a:t>
            </a:r>
            <a:r>
              <a:rPr lang="de-DE" dirty="0"/>
              <a:t> </a:t>
            </a:r>
            <a:r>
              <a:rPr lang="de-DE" dirty="0" err="1"/>
              <a:t>error</a:t>
            </a:r>
            <a:r>
              <a:rPr lang="de-DE" dirty="0"/>
              <a:t> </a:t>
            </a:r>
            <a:r>
              <a:rPr lang="de-DE" dirty="0" err="1"/>
              <a:t>of</a:t>
            </a:r>
            <a:r>
              <a:rPr lang="de-DE" dirty="0"/>
              <a:t> </a:t>
            </a:r>
            <a:r>
              <a:rPr lang="de-DE" dirty="0" err="1"/>
              <a:t>the</a:t>
            </a:r>
            <a:r>
              <a:rPr lang="de-DE" dirty="0"/>
              <a:t> </a:t>
            </a:r>
            <a:r>
              <a:rPr lang="de-DE" dirty="0" err="1"/>
              <a:t>next</a:t>
            </a:r>
            <a:r>
              <a:rPr lang="de-DE" dirty="0"/>
              <a:t> </a:t>
            </a:r>
            <a:r>
              <a:rPr lang="de-DE" dirty="0" err="1"/>
              <a:t>one</a:t>
            </a:r>
            <a:r>
              <a:rPr lang="de-DE" dirty="0"/>
              <a:t>.</a:t>
            </a:r>
          </a:p>
          <a:p>
            <a:pPr marL="0" lvl="0" indent="0" algn="l" rtl="0">
              <a:spcBef>
                <a:spcPts val="0"/>
              </a:spcBef>
              <a:spcAft>
                <a:spcPts val="0"/>
              </a:spcAft>
              <a:buNone/>
            </a:pPr>
            <a:r>
              <a:rPr lang="de-DE" dirty="0"/>
              <a:t>- Reconstruction </a:t>
            </a:r>
            <a:r>
              <a:rPr lang="de-DE" dirty="0" err="1"/>
              <a:t>error</a:t>
            </a:r>
            <a:r>
              <a:rPr lang="de-DE" dirty="0"/>
              <a:t> = Mean </a:t>
            </a:r>
            <a:r>
              <a:rPr lang="de-DE" dirty="0" err="1"/>
              <a:t>square</a:t>
            </a:r>
            <a:r>
              <a:rPr lang="de-DE" dirty="0"/>
              <a:t> </a:t>
            </a:r>
            <a:r>
              <a:rPr lang="de-DE" dirty="0" err="1"/>
              <a:t>error</a:t>
            </a:r>
            <a:r>
              <a:rPr lang="de-DE" dirty="0"/>
              <a:t> </a:t>
            </a:r>
            <a:r>
              <a:rPr lang="de-DE" dirty="0" err="1"/>
              <a:t>of</a:t>
            </a:r>
            <a:r>
              <a:rPr lang="de-DE" dirty="0"/>
              <a:t> </a:t>
            </a:r>
            <a:r>
              <a:rPr lang="de-DE" dirty="0" err="1"/>
              <a:t>difference</a:t>
            </a:r>
            <a:r>
              <a:rPr lang="de-DE" dirty="0"/>
              <a:t> </a:t>
            </a:r>
            <a:r>
              <a:rPr lang="de-DE" dirty="0" err="1"/>
              <a:t>between</a:t>
            </a:r>
            <a:r>
              <a:rPr lang="de-DE" dirty="0"/>
              <a:t> an </a:t>
            </a:r>
            <a:r>
              <a:rPr lang="de-DE" dirty="0" err="1"/>
              <a:t>input</a:t>
            </a:r>
            <a:r>
              <a:rPr lang="de-DE" dirty="0"/>
              <a:t> and </a:t>
            </a:r>
            <a:r>
              <a:rPr lang="de-DE" dirty="0" err="1"/>
              <a:t>its</a:t>
            </a:r>
            <a:r>
              <a:rPr lang="de-DE" dirty="0"/>
              <a:t> </a:t>
            </a:r>
            <a:r>
              <a:rPr lang="de-DE" dirty="0" err="1"/>
              <a:t>reconstruction</a:t>
            </a:r>
            <a:endParaRPr lang="de-DE" dirty="0"/>
          </a:p>
          <a:p>
            <a:pPr marL="0" lvl="0" indent="0" algn="l" rtl="0">
              <a:spcBef>
                <a:spcPts val="0"/>
              </a:spcBef>
              <a:spcAft>
                <a:spcPts val="0"/>
              </a:spcAft>
              <a:buNone/>
            </a:pPr>
            <a:r>
              <a:rPr lang="en-US" sz="1100" b="0" i="0" u="none" strike="noStrike" baseline="0" dirty="0">
                <a:latin typeface="F30"/>
              </a:rPr>
              <a:t>- The average of the entire base learners' prediction errors defines the final prediction error of the full sequential autoencoder ensemble.</a:t>
            </a:r>
            <a:endParaRPr dirty="0"/>
          </a:p>
        </p:txBody>
      </p:sp>
    </p:spTree>
    <p:extLst>
      <p:ext uri="{BB962C8B-B14F-4D97-AF65-F5344CB8AC3E}">
        <p14:creationId xmlns:p14="http://schemas.microsoft.com/office/powerpoint/2010/main" val="1626661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F30"/>
              </a:rPr>
              <a:t>The next variant is full sequential autoencoder ensemble</a:t>
            </a:r>
          </a:p>
          <a:p>
            <a:pPr algn="l"/>
            <a:r>
              <a:rPr lang="en-US" sz="1800" b="0" i="0" u="none" strike="noStrike" baseline="0" dirty="0">
                <a:latin typeface="F30"/>
              </a:rPr>
              <a:t>The difference from sequential autoencoder ensemble is that the reconstruction error…</a:t>
            </a:r>
            <a:endParaRPr dirty="0"/>
          </a:p>
        </p:txBody>
      </p:sp>
    </p:spTree>
    <p:extLst>
      <p:ext uri="{BB962C8B-B14F-4D97-AF65-F5344CB8AC3E}">
        <p14:creationId xmlns:p14="http://schemas.microsoft.com/office/powerpoint/2010/main" val="95099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F30"/>
              </a:rPr>
              <a:t>And the last method which we call synchronizing sequential autoencoder ensemble is expanded from the previous variant</a:t>
            </a:r>
          </a:p>
          <a:p>
            <a:pPr algn="l"/>
            <a:r>
              <a:rPr lang="en-US" sz="1800" b="0" i="0" u="none" strike="noStrike" baseline="0" dirty="0">
                <a:latin typeface="F30"/>
              </a:rPr>
              <a:t>In this technique, the dimensions of reconstruction error…</a:t>
            </a:r>
            <a:endParaRPr dirty="0"/>
          </a:p>
        </p:txBody>
      </p:sp>
    </p:spTree>
    <p:extLst>
      <p:ext uri="{BB962C8B-B14F-4D97-AF65-F5344CB8AC3E}">
        <p14:creationId xmlns:p14="http://schemas.microsoft.com/office/powerpoint/2010/main" val="1191267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4990074" y="3603068"/>
            <a:ext cx="4153925" cy="1540432"/>
          </a:xfrm>
          <a:prstGeom prst="rect">
            <a:avLst/>
          </a:prstGeom>
          <a:noFill/>
          <a:ln>
            <a:noFill/>
          </a:ln>
        </p:spPr>
      </p:pic>
      <p:pic>
        <p:nvPicPr>
          <p:cNvPr id="10" name="Google Shape;10;p2"/>
          <p:cNvPicPr preferRelativeResize="0"/>
          <p:nvPr/>
        </p:nvPicPr>
        <p:blipFill>
          <a:blip r:embed="rId3">
            <a:alphaModFix/>
          </a:blip>
          <a:stretch>
            <a:fillRect/>
          </a:stretch>
        </p:blipFill>
        <p:spPr>
          <a:xfrm>
            <a:off x="0" y="0"/>
            <a:ext cx="4572001" cy="2217022"/>
          </a:xfrm>
          <a:prstGeom prst="rect">
            <a:avLst/>
          </a:prstGeom>
          <a:noFill/>
          <a:ln>
            <a:noFill/>
          </a:ln>
        </p:spPr>
      </p:pic>
      <p:sp>
        <p:nvSpPr>
          <p:cNvPr id="11" name="Google Shape;11;p2"/>
          <p:cNvSpPr txBox="1">
            <a:spLocks noGrp="1"/>
          </p:cNvSpPr>
          <p:nvPr>
            <p:ph type="ctrTitle"/>
          </p:nvPr>
        </p:nvSpPr>
        <p:spPr>
          <a:xfrm>
            <a:off x="715100" y="1573475"/>
            <a:ext cx="5509800" cy="1368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400">
                <a:latin typeface="Noto Serif Makasar"/>
                <a:ea typeface="Noto Serif Makasar"/>
                <a:cs typeface="Noto Serif Makasar"/>
                <a:sym typeface="Noto Serif Makasar"/>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6349000" y="2788525"/>
            <a:ext cx="2079900" cy="781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latin typeface="Jost"/>
                <a:ea typeface="Jost"/>
                <a:cs typeface="Jost"/>
                <a:sym typeface="Jos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68" name="Google Shape;68;p14"/>
          <p:cNvPicPr preferRelativeResize="0"/>
          <p:nvPr/>
        </p:nvPicPr>
        <p:blipFill rotWithShape="1">
          <a:blip r:embed="rId2">
            <a:alphaModFix/>
          </a:blip>
          <a:srcRect b="18380"/>
          <a:stretch/>
        </p:blipFill>
        <p:spPr>
          <a:xfrm>
            <a:off x="4990075" y="3886200"/>
            <a:ext cx="4153925" cy="12573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2"/>
        <p:cNvGrpSpPr/>
        <p:nvPr/>
      </p:nvGrpSpPr>
      <p:grpSpPr>
        <a:xfrm>
          <a:off x="0" y="0"/>
          <a:ext cx="0" cy="0"/>
          <a:chOff x="0" y="0"/>
          <a:chExt cx="0" cy="0"/>
        </a:xfrm>
      </p:grpSpPr>
      <p:pic>
        <p:nvPicPr>
          <p:cNvPr id="133" name="Google Shape;133;p23"/>
          <p:cNvPicPr preferRelativeResize="0"/>
          <p:nvPr/>
        </p:nvPicPr>
        <p:blipFill>
          <a:blip r:embed="rId2">
            <a:alphaModFix/>
          </a:blip>
          <a:stretch>
            <a:fillRect/>
          </a:stretch>
        </p:blipFill>
        <p:spPr>
          <a:xfrm rot="10800000">
            <a:off x="8" y="1708550"/>
            <a:ext cx="4572001" cy="3434955"/>
          </a:xfrm>
          <a:prstGeom prst="rect">
            <a:avLst/>
          </a:prstGeom>
          <a:noFill/>
          <a:ln>
            <a:noFill/>
          </a:ln>
        </p:spPr>
      </p:pic>
      <p:pic>
        <p:nvPicPr>
          <p:cNvPr id="134" name="Google Shape;134;p23"/>
          <p:cNvPicPr preferRelativeResize="0"/>
          <p:nvPr/>
        </p:nvPicPr>
        <p:blipFill>
          <a:blip r:embed="rId3">
            <a:alphaModFix/>
          </a:blip>
          <a:stretch>
            <a:fillRect/>
          </a:stretch>
        </p:blipFill>
        <p:spPr>
          <a:xfrm rot="10800000">
            <a:off x="4572000" y="-1"/>
            <a:ext cx="4572001" cy="1812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5"/>
        <p:cNvGrpSpPr/>
        <p:nvPr/>
      </p:nvGrpSpPr>
      <p:grpSpPr>
        <a:xfrm>
          <a:off x="0" y="0"/>
          <a:ext cx="0" cy="0"/>
          <a:chOff x="0" y="0"/>
          <a:chExt cx="0" cy="0"/>
        </a:xfrm>
      </p:grpSpPr>
      <p:pic>
        <p:nvPicPr>
          <p:cNvPr id="136" name="Google Shape;136;p24"/>
          <p:cNvPicPr preferRelativeResize="0"/>
          <p:nvPr/>
        </p:nvPicPr>
        <p:blipFill>
          <a:blip r:embed="rId2">
            <a:alphaModFix/>
          </a:blip>
          <a:stretch>
            <a:fillRect/>
          </a:stretch>
        </p:blipFill>
        <p:spPr>
          <a:xfrm rot="10800000">
            <a:off x="0" y="0"/>
            <a:ext cx="4153925" cy="1540432"/>
          </a:xfrm>
          <a:prstGeom prst="rect">
            <a:avLst/>
          </a:prstGeom>
          <a:noFill/>
          <a:ln>
            <a:noFill/>
          </a:ln>
        </p:spPr>
      </p:pic>
      <p:pic>
        <p:nvPicPr>
          <p:cNvPr id="137" name="Google Shape;137;p24"/>
          <p:cNvPicPr preferRelativeResize="0"/>
          <p:nvPr/>
        </p:nvPicPr>
        <p:blipFill>
          <a:blip r:embed="rId3">
            <a:alphaModFix/>
          </a:blip>
          <a:stretch>
            <a:fillRect/>
          </a:stretch>
        </p:blipFill>
        <p:spPr>
          <a:xfrm rot="10800000">
            <a:off x="4571998" y="2926478"/>
            <a:ext cx="4572001" cy="2217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4572008" y="0"/>
            <a:ext cx="4572001" cy="3434955"/>
          </a:xfrm>
          <a:prstGeom prst="rect">
            <a:avLst/>
          </a:prstGeom>
          <a:noFill/>
          <a:ln>
            <a:noFill/>
          </a:ln>
        </p:spPr>
      </p:pic>
      <p:pic>
        <p:nvPicPr>
          <p:cNvPr id="15" name="Google Shape;15;p3"/>
          <p:cNvPicPr preferRelativeResize="0"/>
          <p:nvPr/>
        </p:nvPicPr>
        <p:blipFill>
          <a:blip r:embed="rId3">
            <a:alphaModFix/>
          </a:blip>
          <a:stretch>
            <a:fillRect/>
          </a:stretch>
        </p:blipFill>
        <p:spPr>
          <a:xfrm>
            <a:off x="0" y="3330874"/>
            <a:ext cx="4572001" cy="1812625"/>
          </a:xfrm>
          <a:prstGeom prst="rect">
            <a:avLst/>
          </a:prstGeom>
          <a:noFill/>
          <a:ln>
            <a:noFill/>
          </a:ln>
        </p:spPr>
      </p:pic>
      <p:sp>
        <p:nvSpPr>
          <p:cNvPr id="16" name="Google Shape;16;p3"/>
          <p:cNvSpPr txBox="1">
            <a:spLocks noGrp="1"/>
          </p:cNvSpPr>
          <p:nvPr>
            <p:ph type="title"/>
          </p:nvPr>
        </p:nvSpPr>
        <p:spPr>
          <a:xfrm>
            <a:off x="4032813" y="2374000"/>
            <a:ext cx="3943500" cy="1342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32813" y="1426700"/>
            <a:ext cx="11175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a:off x="1167688" y="1289338"/>
            <a:ext cx="2560200" cy="2560200"/>
          </a:xfrm>
          <a:prstGeom prst="snip2DiagRect">
            <a:avLst>
              <a:gd name="adj1" fmla="val 0"/>
              <a:gd name="adj2" fmla="val 16667"/>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t="12357"/>
          <a:stretch/>
        </p:blipFill>
        <p:spPr>
          <a:xfrm>
            <a:off x="0" y="0"/>
            <a:ext cx="4572001" cy="1943100"/>
          </a:xfrm>
          <a:prstGeom prst="rect">
            <a:avLst/>
          </a:prstGeom>
          <a:noFill/>
          <a:ln>
            <a:noFill/>
          </a:ln>
        </p:spPr>
      </p:pic>
      <p:sp>
        <p:nvSpPr>
          <p:cNvPr id="34" name="Google Shape;34;p7"/>
          <p:cNvSpPr txBox="1">
            <a:spLocks noGrp="1"/>
          </p:cNvSpPr>
          <p:nvPr>
            <p:ph type="title"/>
          </p:nvPr>
        </p:nvSpPr>
        <p:spPr>
          <a:xfrm>
            <a:off x="948600" y="1113150"/>
            <a:ext cx="3525000" cy="11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7"/>
          <p:cNvSpPr txBox="1">
            <a:spLocks noGrp="1"/>
          </p:cNvSpPr>
          <p:nvPr>
            <p:ph type="body" idx="1"/>
          </p:nvPr>
        </p:nvSpPr>
        <p:spPr>
          <a:xfrm>
            <a:off x="948600" y="2215950"/>
            <a:ext cx="3525000" cy="181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36" name="Google Shape;36;p7"/>
          <p:cNvSpPr>
            <a:spLocks noGrp="1"/>
          </p:cNvSpPr>
          <p:nvPr>
            <p:ph type="pic" idx="2"/>
          </p:nvPr>
        </p:nvSpPr>
        <p:spPr>
          <a:xfrm>
            <a:off x="5084325" y="1108712"/>
            <a:ext cx="2926200" cy="2926200"/>
          </a:xfrm>
          <a:prstGeom prst="snip2DiagRect">
            <a:avLst>
              <a:gd name="adj1" fmla="val 0"/>
              <a:gd name="adj2"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 name="Google Shape;41;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6875" y="0"/>
            <a:ext cx="9144000" cy="5157300"/>
          </a:xfrm>
          <a:prstGeom prst="rect">
            <a:avLst/>
          </a:prstGeom>
          <a:noFill/>
          <a:ln>
            <a:noFill/>
          </a:ln>
        </p:spPr>
      </p:sp>
      <p:sp>
        <p:nvSpPr>
          <p:cNvPr id="44" name="Google Shape;44;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rotWithShape="1">
          <a:blip r:embed="rId2">
            <a:alphaModFix/>
          </a:blip>
          <a:srcRect b="18380"/>
          <a:stretch/>
        </p:blipFill>
        <p:spPr>
          <a:xfrm>
            <a:off x="4990075" y="3886200"/>
            <a:ext cx="4153925" cy="1257300"/>
          </a:xfrm>
          <a:prstGeom prst="rect">
            <a:avLst/>
          </a:prstGeom>
          <a:noFill/>
          <a:ln>
            <a:noFill/>
          </a:ln>
        </p:spPr>
      </p:pic>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13"/>
          <p:cNvSpPr txBox="1">
            <a:spLocks noGrp="1"/>
          </p:cNvSpPr>
          <p:nvPr>
            <p:ph type="title" idx="2" hasCustomPrompt="1"/>
          </p:nvPr>
        </p:nvSpPr>
        <p:spPr>
          <a:xfrm>
            <a:off x="720000" y="1386673"/>
            <a:ext cx="734700" cy="541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3" hasCustomPrompt="1"/>
          </p:nvPr>
        </p:nvSpPr>
        <p:spPr>
          <a:xfrm>
            <a:off x="720000" y="3124952"/>
            <a:ext cx="734700" cy="541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4" hasCustomPrompt="1"/>
          </p:nvPr>
        </p:nvSpPr>
        <p:spPr>
          <a:xfrm>
            <a:off x="3419275" y="1386673"/>
            <a:ext cx="734700" cy="541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5" hasCustomPrompt="1"/>
          </p:nvPr>
        </p:nvSpPr>
        <p:spPr>
          <a:xfrm>
            <a:off x="3419275" y="3124952"/>
            <a:ext cx="734700" cy="541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6" hasCustomPrompt="1"/>
          </p:nvPr>
        </p:nvSpPr>
        <p:spPr>
          <a:xfrm>
            <a:off x="6118550" y="1386673"/>
            <a:ext cx="734700" cy="541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7" hasCustomPrompt="1"/>
          </p:nvPr>
        </p:nvSpPr>
        <p:spPr>
          <a:xfrm>
            <a:off x="6118550" y="3124952"/>
            <a:ext cx="734700" cy="541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1"/>
          </p:nvPr>
        </p:nvSpPr>
        <p:spPr>
          <a:xfrm>
            <a:off x="720000" y="1928475"/>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Noto Serif Makasar"/>
                <a:ea typeface="Noto Serif Makasar"/>
                <a:cs typeface="Noto Serif Makasar"/>
                <a:sym typeface="Noto Serif Makasar"/>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61" name="Google Shape;61;p13"/>
          <p:cNvSpPr txBox="1">
            <a:spLocks noGrp="1"/>
          </p:cNvSpPr>
          <p:nvPr>
            <p:ph type="subTitle" idx="8"/>
          </p:nvPr>
        </p:nvSpPr>
        <p:spPr>
          <a:xfrm>
            <a:off x="3419275" y="1928475"/>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Noto Serif Makasar"/>
                <a:ea typeface="Noto Serif Makasar"/>
                <a:cs typeface="Noto Serif Makasar"/>
                <a:sym typeface="Noto Serif Makasar"/>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62" name="Google Shape;62;p13"/>
          <p:cNvSpPr txBox="1">
            <a:spLocks noGrp="1"/>
          </p:cNvSpPr>
          <p:nvPr>
            <p:ph type="subTitle" idx="9"/>
          </p:nvPr>
        </p:nvSpPr>
        <p:spPr>
          <a:xfrm>
            <a:off x="6118550" y="1928475"/>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Noto Serif Makasar"/>
                <a:ea typeface="Noto Serif Makasar"/>
                <a:cs typeface="Noto Serif Makasar"/>
                <a:sym typeface="Noto Serif Makasar"/>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63" name="Google Shape;63;p13"/>
          <p:cNvSpPr txBox="1">
            <a:spLocks noGrp="1"/>
          </p:cNvSpPr>
          <p:nvPr>
            <p:ph type="subTitle" idx="13"/>
          </p:nvPr>
        </p:nvSpPr>
        <p:spPr>
          <a:xfrm>
            <a:off x="720000" y="3666700"/>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Noto Serif Makasar"/>
                <a:ea typeface="Noto Serif Makasar"/>
                <a:cs typeface="Noto Serif Makasar"/>
                <a:sym typeface="Noto Serif Makasar"/>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64" name="Google Shape;64;p13"/>
          <p:cNvSpPr txBox="1">
            <a:spLocks noGrp="1"/>
          </p:cNvSpPr>
          <p:nvPr>
            <p:ph type="subTitle" idx="14"/>
          </p:nvPr>
        </p:nvSpPr>
        <p:spPr>
          <a:xfrm>
            <a:off x="3419275" y="3666700"/>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Noto Serif Makasar"/>
                <a:ea typeface="Noto Serif Makasar"/>
                <a:cs typeface="Noto Serif Makasar"/>
                <a:sym typeface="Noto Serif Makasar"/>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65" name="Google Shape;65;p13"/>
          <p:cNvSpPr txBox="1">
            <a:spLocks noGrp="1"/>
          </p:cNvSpPr>
          <p:nvPr>
            <p:ph type="subTitle" idx="15"/>
          </p:nvPr>
        </p:nvSpPr>
        <p:spPr>
          <a:xfrm>
            <a:off x="6118550" y="3666700"/>
            <a:ext cx="23055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Noto Serif Makasar"/>
                <a:ea typeface="Noto Serif Makasar"/>
                <a:cs typeface="Noto Serif Makasar"/>
                <a:sym typeface="Noto Serif Makasar"/>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Noto Serif Makasar"/>
              <a:buNone/>
              <a:defRPr sz="3000" b="1">
                <a:solidFill>
                  <a:schemeClr val="dk2"/>
                </a:solidFill>
                <a:latin typeface="Noto Serif Makasar"/>
                <a:ea typeface="Noto Serif Makasar"/>
                <a:cs typeface="Noto Serif Makasar"/>
                <a:sym typeface="Noto Serif Makasar"/>
              </a:defRPr>
            </a:lvl1pPr>
            <a:lvl2pPr lvl="1" rtl="0">
              <a:spcBef>
                <a:spcPts val="0"/>
              </a:spcBef>
              <a:spcAft>
                <a:spcPts val="0"/>
              </a:spcAft>
              <a:buClr>
                <a:schemeClr val="dk2"/>
              </a:buClr>
              <a:buSzPts val="3500"/>
              <a:buFont typeface="Noto Serif Makasar"/>
              <a:buNone/>
              <a:defRPr sz="3500" b="1">
                <a:solidFill>
                  <a:schemeClr val="dk2"/>
                </a:solidFill>
                <a:latin typeface="Noto Serif Makasar"/>
                <a:ea typeface="Noto Serif Makasar"/>
                <a:cs typeface="Noto Serif Makasar"/>
                <a:sym typeface="Noto Serif Makasar"/>
              </a:defRPr>
            </a:lvl2pPr>
            <a:lvl3pPr lvl="2" rtl="0">
              <a:spcBef>
                <a:spcPts val="0"/>
              </a:spcBef>
              <a:spcAft>
                <a:spcPts val="0"/>
              </a:spcAft>
              <a:buClr>
                <a:schemeClr val="dk2"/>
              </a:buClr>
              <a:buSzPts val="3500"/>
              <a:buFont typeface="Noto Serif Makasar"/>
              <a:buNone/>
              <a:defRPr sz="3500" b="1">
                <a:solidFill>
                  <a:schemeClr val="dk2"/>
                </a:solidFill>
                <a:latin typeface="Noto Serif Makasar"/>
                <a:ea typeface="Noto Serif Makasar"/>
                <a:cs typeface="Noto Serif Makasar"/>
                <a:sym typeface="Noto Serif Makasar"/>
              </a:defRPr>
            </a:lvl3pPr>
            <a:lvl4pPr lvl="3" rtl="0">
              <a:spcBef>
                <a:spcPts val="0"/>
              </a:spcBef>
              <a:spcAft>
                <a:spcPts val="0"/>
              </a:spcAft>
              <a:buClr>
                <a:schemeClr val="dk2"/>
              </a:buClr>
              <a:buSzPts val="3500"/>
              <a:buFont typeface="Noto Serif Makasar"/>
              <a:buNone/>
              <a:defRPr sz="3500" b="1">
                <a:solidFill>
                  <a:schemeClr val="dk2"/>
                </a:solidFill>
                <a:latin typeface="Noto Serif Makasar"/>
                <a:ea typeface="Noto Serif Makasar"/>
                <a:cs typeface="Noto Serif Makasar"/>
                <a:sym typeface="Noto Serif Makasar"/>
              </a:defRPr>
            </a:lvl4pPr>
            <a:lvl5pPr lvl="4" rtl="0">
              <a:spcBef>
                <a:spcPts val="0"/>
              </a:spcBef>
              <a:spcAft>
                <a:spcPts val="0"/>
              </a:spcAft>
              <a:buClr>
                <a:schemeClr val="dk2"/>
              </a:buClr>
              <a:buSzPts val="3500"/>
              <a:buFont typeface="Noto Serif Makasar"/>
              <a:buNone/>
              <a:defRPr sz="3500" b="1">
                <a:solidFill>
                  <a:schemeClr val="dk2"/>
                </a:solidFill>
                <a:latin typeface="Noto Serif Makasar"/>
                <a:ea typeface="Noto Serif Makasar"/>
                <a:cs typeface="Noto Serif Makasar"/>
                <a:sym typeface="Noto Serif Makasar"/>
              </a:defRPr>
            </a:lvl5pPr>
            <a:lvl6pPr lvl="5" rtl="0">
              <a:spcBef>
                <a:spcPts val="0"/>
              </a:spcBef>
              <a:spcAft>
                <a:spcPts val="0"/>
              </a:spcAft>
              <a:buClr>
                <a:schemeClr val="dk2"/>
              </a:buClr>
              <a:buSzPts val="3500"/>
              <a:buFont typeface="Noto Serif Makasar"/>
              <a:buNone/>
              <a:defRPr sz="3500" b="1">
                <a:solidFill>
                  <a:schemeClr val="dk2"/>
                </a:solidFill>
                <a:latin typeface="Noto Serif Makasar"/>
                <a:ea typeface="Noto Serif Makasar"/>
                <a:cs typeface="Noto Serif Makasar"/>
                <a:sym typeface="Noto Serif Makasar"/>
              </a:defRPr>
            </a:lvl6pPr>
            <a:lvl7pPr lvl="6" rtl="0">
              <a:spcBef>
                <a:spcPts val="0"/>
              </a:spcBef>
              <a:spcAft>
                <a:spcPts val="0"/>
              </a:spcAft>
              <a:buClr>
                <a:schemeClr val="dk2"/>
              </a:buClr>
              <a:buSzPts val="3500"/>
              <a:buFont typeface="Noto Serif Makasar"/>
              <a:buNone/>
              <a:defRPr sz="3500" b="1">
                <a:solidFill>
                  <a:schemeClr val="dk2"/>
                </a:solidFill>
                <a:latin typeface="Noto Serif Makasar"/>
                <a:ea typeface="Noto Serif Makasar"/>
                <a:cs typeface="Noto Serif Makasar"/>
                <a:sym typeface="Noto Serif Makasar"/>
              </a:defRPr>
            </a:lvl7pPr>
            <a:lvl8pPr lvl="7" rtl="0">
              <a:spcBef>
                <a:spcPts val="0"/>
              </a:spcBef>
              <a:spcAft>
                <a:spcPts val="0"/>
              </a:spcAft>
              <a:buClr>
                <a:schemeClr val="dk2"/>
              </a:buClr>
              <a:buSzPts val="3500"/>
              <a:buFont typeface="Noto Serif Makasar"/>
              <a:buNone/>
              <a:defRPr sz="3500" b="1">
                <a:solidFill>
                  <a:schemeClr val="dk2"/>
                </a:solidFill>
                <a:latin typeface="Noto Serif Makasar"/>
                <a:ea typeface="Noto Serif Makasar"/>
                <a:cs typeface="Noto Serif Makasar"/>
                <a:sym typeface="Noto Serif Makasar"/>
              </a:defRPr>
            </a:lvl8pPr>
            <a:lvl9pPr lvl="8" rtl="0">
              <a:spcBef>
                <a:spcPts val="0"/>
              </a:spcBef>
              <a:spcAft>
                <a:spcPts val="0"/>
              </a:spcAft>
              <a:buClr>
                <a:schemeClr val="dk2"/>
              </a:buClr>
              <a:buSzPts val="3500"/>
              <a:buFont typeface="Noto Serif Makasar"/>
              <a:buNone/>
              <a:defRPr sz="3500" b="1">
                <a:solidFill>
                  <a:schemeClr val="dk2"/>
                </a:solidFill>
                <a:latin typeface="Noto Serif Makasar"/>
                <a:ea typeface="Noto Serif Makasar"/>
                <a:cs typeface="Noto Serif Makasar"/>
                <a:sym typeface="Noto Serif Makasa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1pPr>
            <a:lvl2pPr marL="914400" lvl="1"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2pPr>
            <a:lvl3pPr marL="1371600" lvl="2"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3pPr>
            <a:lvl4pPr marL="1828800" lvl="3"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4pPr>
            <a:lvl5pPr marL="2286000" lvl="4"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5pPr>
            <a:lvl6pPr marL="2743200" lvl="5"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6pPr>
            <a:lvl7pPr marL="3200400" lvl="6"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7pPr>
            <a:lvl8pPr marL="3657600" lvl="7"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8pPr>
            <a:lvl9pPr marL="4114800" lvl="8"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8" r:id="rId8"/>
    <p:sldLayoutId id="2147483659" r:id="rId9"/>
    <p:sldLayoutId id="2147483660" r:id="rId10"/>
    <p:sldLayoutId id="2147483669" r:id="rId11"/>
    <p:sldLayoutId id="2147483670" r:id="rId12"/>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5.jpg"/><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psorus/RandNet"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ctrTitle"/>
          </p:nvPr>
        </p:nvSpPr>
        <p:spPr>
          <a:xfrm>
            <a:off x="600075" y="1128715"/>
            <a:ext cx="7828825" cy="1543048"/>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800" dirty="0"/>
              <a:t>Evaluating Sequential Autoencoder Ensemble for Anomaly Detection</a:t>
            </a:r>
            <a:endParaRPr sz="2800" dirty="0"/>
          </a:p>
        </p:txBody>
      </p:sp>
      <p:sp>
        <p:nvSpPr>
          <p:cNvPr id="149" name="Google Shape;149;p28"/>
          <p:cNvSpPr txBox="1">
            <a:spLocks noGrp="1"/>
          </p:cNvSpPr>
          <p:nvPr>
            <p:ph type="subTitle" idx="1"/>
          </p:nvPr>
        </p:nvSpPr>
        <p:spPr>
          <a:xfrm>
            <a:off x="2697111" y="3274048"/>
            <a:ext cx="2987638" cy="3978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Phuong Huong Nguyen</a:t>
            </a:r>
            <a:endParaRPr dirty="0"/>
          </a:p>
        </p:txBody>
      </p:sp>
      <p:cxnSp>
        <p:nvCxnSpPr>
          <p:cNvPr id="150" name="Google Shape;150;p28"/>
          <p:cNvCxnSpPr/>
          <p:nvPr/>
        </p:nvCxnSpPr>
        <p:spPr>
          <a:xfrm>
            <a:off x="3493050" y="3140731"/>
            <a:ext cx="2514600" cy="0"/>
          </a:xfrm>
          <a:prstGeom prst="straightConnector1">
            <a:avLst/>
          </a:prstGeom>
          <a:noFill/>
          <a:ln w="9525" cap="flat" cmpd="sng">
            <a:solidFill>
              <a:schemeClr val="lt2"/>
            </a:solidFill>
            <a:prstDash val="solid"/>
            <a:round/>
            <a:headEnd type="none" w="med" len="med"/>
            <a:tailEnd type="diamond" w="med" len="med"/>
          </a:ln>
        </p:spPr>
      </p:cxnSp>
      <p:sp>
        <p:nvSpPr>
          <p:cNvPr id="2" name="Google Shape;149;p28">
            <a:extLst>
              <a:ext uri="{FF2B5EF4-FFF2-40B4-BE49-F238E27FC236}">
                <a16:creationId xmlns:a16="http://schemas.microsoft.com/office/drawing/2014/main" id="{7B2F0143-EE66-12BB-8F73-FDEEEA747F21}"/>
              </a:ext>
            </a:extLst>
          </p:cNvPr>
          <p:cNvSpPr txBox="1">
            <a:spLocks/>
          </p:cNvSpPr>
          <p:nvPr/>
        </p:nvSpPr>
        <p:spPr>
          <a:xfrm>
            <a:off x="2697111" y="3671886"/>
            <a:ext cx="3750521"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Jost"/>
              <a:buNone/>
              <a:defRPr sz="1600" b="0" i="0" u="none" strike="noStrike" cap="none">
                <a:solidFill>
                  <a:schemeClr val="dk1"/>
                </a:solidFill>
                <a:latin typeface="Jost"/>
                <a:ea typeface="Jost"/>
                <a:cs typeface="Jost"/>
                <a:sym typeface="Jost"/>
              </a:defRPr>
            </a:lvl1pPr>
            <a:lvl2pPr marL="914400" marR="0" lvl="1" indent="-304800" algn="ctr" rtl="0">
              <a:lnSpc>
                <a:spcPct val="100000"/>
              </a:lnSpc>
              <a:spcBef>
                <a:spcPts val="0"/>
              </a:spcBef>
              <a:spcAft>
                <a:spcPts val="0"/>
              </a:spcAft>
              <a:buClr>
                <a:schemeClr val="dk1"/>
              </a:buClr>
              <a:buSzPts val="1800"/>
              <a:buFont typeface="Jost"/>
              <a:buNone/>
              <a:defRPr sz="1800" b="0" i="0" u="none" strike="noStrike" cap="none">
                <a:solidFill>
                  <a:schemeClr val="dk1"/>
                </a:solidFill>
                <a:latin typeface="Jost"/>
                <a:ea typeface="Jost"/>
                <a:cs typeface="Jost"/>
                <a:sym typeface="Jost"/>
              </a:defRPr>
            </a:lvl2pPr>
            <a:lvl3pPr marL="1371600" marR="0" lvl="2" indent="-304800" algn="ctr" rtl="0">
              <a:lnSpc>
                <a:spcPct val="100000"/>
              </a:lnSpc>
              <a:spcBef>
                <a:spcPts val="0"/>
              </a:spcBef>
              <a:spcAft>
                <a:spcPts val="0"/>
              </a:spcAft>
              <a:buClr>
                <a:schemeClr val="dk1"/>
              </a:buClr>
              <a:buSzPts val="1800"/>
              <a:buFont typeface="Jost"/>
              <a:buNone/>
              <a:defRPr sz="1800" b="0" i="0" u="none" strike="noStrike" cap="none">
                <a:solidFill>
                  <a:schemeClr val="dk1"/>
                </a:solidFill>
                <a:latin typeface="Jost"/>
                <a:ea typeface="Jost"/>
                <a:cs typeface="Jost"/>
                <a:sym typeface="Jost"/>
              </a:defRPr>
            </a:lvl3pPr>
            <a:lvl4pPr marL="1828800" marR="0" lvl="3" indent="-304800" algn="ctr" rtl="0">
              <a:lnSpc>
                <a:spcPct val="100000"/>
              </a:lnSpc>
              <a:spcBef>
                <a:spcPts val="0"/>
              </a:spcBef>
              <a:spcAft>
                <a:spcPts val="0"/>
              </a:spcAft>
              <a:buClr>
                <a:schemeClr val="dk1"/>
              </a:buClr>
              <a:buSzPts val="1800"/>
              <a:buFont typeface="Jost"/>
              <a:buNone/>
              <a:defRPr sz="1800" b="0" i="0" u="none" strike="noStrike" cap="none">
                <a:solidFill>
                  <a:schemeClr val="dk1"/>
                </a:solidFill>
                <a:latin typeface="Jost"/>
                <a:ea typeface="Jost"/>
                <a:cs typeface="Jost"/>
                <a:sym typeface="Jost"/>
              </a:defRPr>
            </a:lvl4pPr>
            <a:lvl5pPr marL="2286000" marR="0" lvl="4" indent="-304800" algn="ctr" rtl="0">
              <a:lnSpc>
                <a:spcPct val="100000"/>
              </a:lnSpc>
              <a:spcBef>
                <a:spcPts val="0"/>
              </a:spcBef>
              <a:spcAft>
                <a:spcPts val="0"/>
              </a:spcAft>
              <a:buClr>
                <a:schemeClr val="dk1"/>
              </a:buClr>
              <a:buSzPts val="1800"/>
              <a:buFont typeface="Jost"/>
              <a:buNone/>
              <a:defRPr sz="1800" b="0" i="0" u="none" strike="noStrike" cap="none">
                <a:solidFill>
                  <a:schemeClr val="dk1"/>
                </a:solidFill>
                <a:latin typeface="Jost"/>
                <a:ea typeface="Jost"/>
                <a:cs typeface="Jost"/>
                <a:sym typeface="Jost"/>
              </a:defRPr>
            </a:lvl5pPr>
            <a:lvl6pPr marL="2743200" marR="0" lvl="5" indent="-304800" algn="ctr" rtl="0">
              <a:lnSpc>
                <a:spcPct val="100000"/>
              </a:lnSpc>
              <a:spcBef>
                <a:spcPts val="0"/>
              </a:spcBef>
              <a:spcAft>
                <a:spcPts val="0"/>
              </a:spcAft>
              <a:buClr>
                <a:schemeClr val="dk1"/>
              </a:buClr>
              <a:buSzPts val="1800"/>
              <a:buFont typeface="Jost"/>
              <a:buNone/>
              <a:defRPr sz="1800" b="0" i="0" u="none" strike="noStrike" cap="none">
                <a:solidFill>
                  <a:schemeClr val="dk1"/>
                </a:solidFill>
                <a:latin typeface="Jost"/>
                <a:ea typeface="Jost"/>
                <a:cs typeface="Jost"/>
                <a:sym typeface="Jost"/>
              </a:defRPr>
            </a:lvl6pPr>
            <a:lvl7pPr marL="3200400" marR="0" lvl="6" indent="-304800" algn="ctr" rtl="0">
              <a:lnSpc>
                <a:spcPct val="100000"/>
              </a:lnSpc>
              <a:spcBef>
                <a:spcPts val="0"/>
              </a:spcBef>
              <a:spcAft>
                <a:spcPts val="0"/>
              </a:spcAft>
              <a:buClr>
                <a:schemeClr val="dk1"/>
              </a:buClr>
              <a:buSzPts val="1800"/>
              <a:buFont typeface="Jost"/>
              <a:buNone/>
              <a:defRPr sz="1800" b="0" i="0" u="none" strike="noStrike" cap="none">
                <a:solidFill>
                  <a:schemeClr val="dk1"/>
                </a:solidFill>
                <a:latin typeface="Jost"/>
                <a:ea typeface="Jost"/>
                <a:cs typeface="Jost"/>
                <a:sym typeface="Jost"/>
              </a:defRPr>
            </a:lvl7pPr>
            <a:lvl8pPr marL="3657600" marR="0" lvl="7" indent="-304800" algn="ctr" rtl="0">
              <a:lnSpc>
                <a:spcPct val="100000"/>
              </a:lnSpc>
              <a:spcBef>
                <a:spcPts val="0"/>
              </a:spcBef>
              <a:spcAft>
                <a:spcPts val="0"/>
              </a:spcAft>
              <a:buClr>
                <a:schemeClr val="dk1"/>
              </a:buClr>
              <a:buSzPts val="1800"/>
              <a:buFont typeface="Jost"/>
              <a:buNone/>
              <a:defRPr sz="1800" b="0" i="0" u="none" strike="noStrike" cap="none">
                <a:solidFill>
                  <a:schemeClr val="dk1"/>
                </a:solidFill>
                <a:latin typeface="Jost"/>
                <a:ea typeface="Jost"/>
                <a:cs typeface="Jost"/>
                <a:sym typeface="Jost"/>
              </a:defRPr>
            </a:lvl8pPr>
            <a:lvl9pPr marL="4114800" marR="0" lvl="8" indent="-304800" algn="ctr" rtl="0">
              <a:lnSpc>
                <a:spcPct val="100000"/>
              </a:lnSpc>
              <a:spcBef>
                <a:spcPts val="0"/>
              </a:spcBef>
              <a:spcAft>
                <a:spcPts val="0"/>
              </a:spcAft>
              <a:buClr>
                <a:schemeClr val="dk1"/>
              </a:buClr>
              <a:buSzPts val="1800"/>
              <a:buFont typeface="Jost"/>
              <a:buNone/>
              <a:defRPr sz="1800" b="0" i="0" u="none" strike="noStrike" cap="none">
                <a:solidFill>
                  <a:schemeClr val="dk1"/>
                </a:solidFill>
                <a:latin typeface="Jost"/>
                <a:ea typeface="Jost"/>
                <a:cs typeface="Jost"/>
                <a:sym typeface="Jost"/>
              </a:defRPr>
            </a:lvl9pPr>
          </a:lstStyle>
          <a:p>
            <a:pPr marL="0" indent="0" algn="l"/>
            <a:r>
              <a:rPr lang="en-US" dirty="0"/>
              <a:t>Supervised by:</a:t>
            </a:r>
          </a:p>
          <a:p>
            <a:pPr marL="0" indent="0" algn="l"/>
            <a:r>
              <a:rPr lang="en-US" dirty="0"/>
              <a:t>	Prof. Dr. Emmanuel Müller</a:t>
            </a:r>
          </a:p>
          <a:p>
            <a:pPr marL="0" indent="0" algn="l"/>
            <a:r>
              <a:rPr lang="en-US" dirty="0"/>
              <a:t>	Simon </a:t>
            </a:r>
            <a:r>
              <a:rPr lang="en-US" dirty="0" err="1"/>
              <a:t>Klüttermann</a:t>
            </a:r>
            <a:r>
              <a:rPr lang="en-US" dirty="0"/>
              <a:t>, M.Sc.</a:t>
            </a:r>
          </a:p>
          <a:p>
            <a:pPr marL="0" indent="0"/>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4032813" y="2374000"/>
            <a:ext cx="3943500" cy="13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Experiments and Evaluation</a:t>
            </a:r>
          </a:p>
        </p:txBody>
      </p:sp>
      <p:sp>
        <p:nvSpPr>
          <p:cNvPr id="182" name="Google Shape;182;p31"/>
          <p:cNvSpPr txBox="1">
            <a:spLocks noGrp="1"/>
          </p:cNvSpPr>
          <p:nvPr>
            <p:ph type="title" idx="2"/>
          </p:nvPr>
        </p:nvSpPr>
        <p:spPr>
          <a:xfrm>
            <a:off x="4032813" y="1426700"/>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184" name="Google Shape;184;p31"/>
          <p:cNvCxnSpPr/>
          <p:nvPr/>
        </p:nvCxnSpPr>
        <p:spPr>
          <a:xfrm>
            <a:off x="3712400" y="4608500"/>
            <a:ext cx="47166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304501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Overview of datasets</a:t>
            </a:r>
          </a:p>
        </p:txBody>
      </p:sp>
      <p:pic>
        <p:nvPicPr>
          <p:cNvPr id="7" name="Picture 6" descr="A table of numbers and a graph&#10;&#10;Description automatically generated with medium confidence">
            <a:extLst>
              <a:ext uri="{FF2B5EF4-FFF2-40B4-BE49-F238E27FC236}">
                <a16:creationId xmlns:a16="http://schemas.microsoft.com/office/drawing/2014/main" id="{AAFE93F9-7094-C142-2091-7C527687F64B}"/>
              </a:ext>
            </a:extLst>
          </p:cNvPr>
          <p:cNvPicPr>
            <a:picLocks noChangeAspect="1"/>
          </p:cNvPicPr>
          <p:nvPr/>
        </p:nvPicPr>
        <p:blipFill>
          <a:blip r:embed="rId3"/>
          <a:stretch>
            <a:fillRect/>
          </a:stretch>
        </p:blipFill>
        <p:spPr>
          <a:xfrm>
            <a:off x="1627834" y="793717"/>
            <a:ext cx="6310364" cy="3286211"/>
          </a:xfrm>
          <a:prstGeom prst="rect">
            <a:avLst/>
          </a:prstGeom>
        </p:spPr>
      </p:pic>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3073400" y="4212714"/>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Table 1: List of datasets used in experiments and their size</a:t>
            </a:r>
          </a:p>
        </p:txBody>
      </p:sp>
    </p:spTree>
    <p:extLst>
      <p:ext uri="{BB962C8B-B14F-4D97-AF65-F5344CB8AC3E}">
        <p14:creationId xmlns:p14="http://schemas.microsoft.com/office/powerpoint/2010/main" val="19526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The Approach with Autoencoder Model</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5370963" y="3508587"/>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5: The architecture of autoencoder used in the experiments</a:t>
            </a:r>
          </a:p>
        </p:txBody>
      </p:sp>
      <p:pic>
        <p:nvPicPr>
          <p:cNvPr id="5" name="Picture 4" descr="A diagram of a multicolored line&#10;&#10;Description automatically generated">
            <a:extLst>
              <a:ext uri="{FF2B5EF4-FFF2-40B4-BE49-F238E27FC236}">
                <a16:creationId xmlns:a16="http://schemas.microsoft.com/office/drawing/2014/main" id="{7FA9CE84-A7D3-9A5E-DCDB-4687DA4832E3}"/>
              </a:ext>
            </a:extLst>
          </p:cNvPr>
          <p:cNvPicPr>
            <a:picLocks noChangeAspect="1"/>
          </p:cNvPicPr>
          <p:nvPr/>
        </p:nvPicPr>
        <p:blipFill>
          <a:blip r:embed="rId3"/>
          <a:stretch>
            <a:fillRect/>
          </a:stretch>
        </p:blipFill>
        <p:spPr>
          <a:xfrm>
            <a:off x="4734560" y="1165013"/>
            <a:ext cx="4166354" cy="2343574"/>
          </a:xfrm>
          <a:prstGeom prst="rect">
            <a:avLst/>
          </a:prstGeom>
        </p:spPr>
      </p:pic>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9F858D9-FA34-24F9-B0ED-674F5A8F06E2}"/>
                  </a:ext>
                </a:extLst>
              </p:cNvPr>
              <p:cNvGraphicFramePr>
                <a:graphicFrameLocks noGrp="1"/>
              </p:cNvGraphicFramePr>
              <p:nvPr>
                <p:extLst>
                  <p:ext uri="{D42A27DB-BD31-4B8C-83A1-F6EECF244321}">
                    <p14:modId xmlns:p14="http://schemas.microsoft.com/office/powerpoint/2010/main" val="1206916331"/>
                  </p:ext>
                </p:extLst>
              </p:nvPr>
            </p:nvGraphicFramePr>
            <p:xfrm>
              <a:off x="301809" y="1165013"/>
              <a:ext cx="3529952" cy="3326547"/>
            </p:xfrm>
            <a:graphic>
              <a:graphicData uri="http://schemas.openxmlformats.org/drawingml/2006/table">
                <a:tbl>
                  <a:tblPr firstRow="1" bandRow="1">
                    <a:tableStyleId>{41254BFC-C2C3-47CF-85F1-D7763C6BD45A}</a:tableStyleId>
                  </a:tblPr>
                  <a:tblGrid>
                    <a:gridCol w="1764976">
                      <a:extLst>
                        <a:ext uri="{9D8B030D-6E8A-4147-A177-3AD203B41FA5}">
                          <a16:colId xmlns:a16="http://schemas.microsoft.com/office/drawing/2014/main" val="3522593836"/>
                        </a:ext>
                      </a:extLst>
                    </a:gridCol>
                    <a:gridCol w="1764976">
                      <a:extLst>
                        <a:ext uri="{9D8B030D-6E8A-4147-A177-3AD203B41FA5}">
                          <a16:colId xmlns:a16="http://schemas.microsoft.com/office/drawing/2014/main" val="1260467914"/>
                        </a:ext>
                      </a:extLst>
                    </a:gridCol>
                  </a:tblGrid>
                  <a:tr h="336807">
                    <a:tc>
                      <a:txBody>
                        <a:bodyPr/>
                        <a:lstStyle/>
                        <a:p>
                          <a:pPr algn="ctr"/>
                          <a:r>
                            <a:rPr lang="de-DE" sz="1600" b="1" dirty="0"/>
                            <a:t>Hyperparameter</a:t>
                          </a:r>
                          <a:endParaRPr lang="en-DE" sz="1600" b="1" dirty="0"/>
                        </a:p>
                      </a:txBody>
                      <a:tcPr marL="89737" marR="89737" marT="44868" marB="44868"/>
                    </a:tc>
                    <a:tc>
                      <a:txBody>
                        <a:bodyPr/>
                        <a:lstStyle/>
                        <a:p>
                          <a:pPr algn="ctr"/>
                          <a:r>
                            <a:rPr lang="de-DE" sz="1600" b="1" dirty="0"/>
                            <a:t>Value</a:t>
                          </a:r>
                          <a:endParaRPr lang="en-DE" sz="1600" b="1" dirty="0"/>
                        </a:p>
                      </a:txBody>
                      <a:tcPr marL="89737" marR="89737" marT="44868" marB="44868"/>
                    </a:tc>
                    <a:extLst>
                      <a:ext uri="{0D108BD9-81ED-4DB2-BD59-A6C34878D82A}">
                        <a16:rowId xmlns:a16="http://schemas.microsoft.com/office/drawing/2014/main" val="694161653"/>
                      </a:ext>
                    </a:extLst>
                  </a:tr>
                  <a:tr h="760046">
                    <a:tc>
                      <a:txBody>
                        <a:bodyPr/>
                        <a:lstStyle/>
                        <a:p>
                          <a:r>
                            <a:rPr lang="de-DE" sz="1600" dirty="0"/>
                            <a:t>The </a:t>
                          </a:r>
                          <a:r>
                            <a:rPr lang="de-DE" sz="1600" dirty="0" err="1"/>
                            <a:t>number</a:t>
                          </a:r>
                          <a:r>
                            <a:rPr lang="de-DE" sz="1600" dirty="0"/>
                            <a:t> </a:t>
                          </a:r>
                          <a:r>
                            <a:rPr lang="de-DE" sz="1600" dirty="0" err="1"/>
                            <a:t>of</a:t>
                          </a:r>
                          <a:r>
                            <a:rPr lang="de-DE" sz="1600" dirty="0"/>
                            <a:t> </a:t>
                          </a:r>
                          <a:r>
                            <a:rPr lang="de-DE" sz="1600" dirty="0" err="1"/>
                            <a:t>neurons</a:t>
                          </a:r>
                          <a:r>
                            <a:rPr lang="de-DE" sz="1600" dirty="0"/>
                            <a:t> in </a:t>
                          </a:r>
                          <a:r>
                            <a:rPr lang="de-DE" sz="1600" dirty="0" err="1"/>
                            <a:t>the</a:t>
                          </a:r>
                          <a:r>
                            <a:rPr lang="de-DE" sz="1600" dirty="0"/>
                            <a:t> latent </a:t>
                          </a:r>
                          <a:r>
                            <a:rPr lang="de-DE" sz="1600" dirty="0" err="1"/>
                            <a:t>space</a:t>
                          </a:r>
                          <a:endParaRPr lang="en-DE" sz="1600" dirty="0"/>
                        </a:p>
                      </a:txBody>
                      <a:tcPr marL="89737" marR="89737" marT="44868" marB="44868"/>
                    </a:tc>
                    <a:tc>
                      <a:txBody>
                        <a:bodyPr/>
                        <a:lstStyle/>
                        <a:p>
                          <a:pPr algn="ctr"/>
                          <a:r>
                            <a:rPr lang="de-DE" sz="1600" dirty="0"/>
                            <a:t>n</a:t>
                          </a:r>
                          <a:endParaRPr lang="en-DE" sz="1600" dirty="0"/>
                        </a:p>
                      </a:txBody>
                      <a:tcPr marL="89737" marR="89737" marT="44868" marB="44868"/>
                    </a:tc>
                    <a:extLst>
                      <a:ext uri="{0D108BD9-81ED-4DB2-BD59-A6C34878D82A}">
                        <a16:rowId xmlns:a16="http://schemas.microsoft.com/office/drawing/2014/main" val="2694488406"/>
                      </a:ext>
                    </a:extLst>
                  </a:tr>
                  <a:tr h="760046">
                    <a:tc>
                      <a:txBody>
                        <a:bodyPr/>
                        <a:lstStyle/>
                        <a:p>
                          <a:r>
                            <a:rPr lang="de-DE" sz="1600" dirty="0"/>
                            <a:t>The </a:t>
                          </a:r>
                          <a:r>
                            <a:rPr lang="de-DE" sz="1600" dirty="0" err="1"/>
                            <a:t>number</a:t>
                          </a:r>
                          <a:r>
                            <a:rPr lang="de-DE" sz="1600" dirty="0"/>
                            <a:t> </a:t>
                          </a:r>
                          <a:r>
                            <a:rPr lang="de-DE" sz="1600" dirty="0" err="1"/>
                            <a:t>of</a:t>
                          </a:r>
                          <a:r>
                            <a:rPr lang="de-DE" sz="1600" dirty="0"/>
                            <a:t> </a:t>
                          </a:r>
                          <a:r>
                            <a:rPr lang="de-DE" sz="1600" dirty="0" err="1"/>
                            <a:t>neurons</a:t>
                          </a:r>
                          <a:r>
                            <a:rPr lang="de-DE" sz="1600" dirty="0"/>
                            <a:t> in </a:t>
                          </a:r>
                          <a:r>
                            <a:rPr lang="de-DE" sz="1600" dirty="0" err="1"/>
                            <a:t>the</a:t>
                          </a:r>
                          <a:r>
                            <a:rPr lang="de-DE" sz="1600" dirty="0"/>
                            <a:t> </a:t>
                          </a:r>
                          <a:r>
                            <a:rPr lang="de-DE" sz="1600" dirty="0" err="1"/>
                            <a:t>remaining</a:t>
                          </a:r>
                          <a:r>
                            <a:rPr lang="de-DE" sz="1600" dirty="0"/>
                            <a:t> </a:t>
                          </a:r>
                          <a:r>
                            <a:rPr lang="de-DE" sz="1600" dirty="0" err="1"/>
                            <a:t>layers</a:t>
                          </a:r>
                          <a:endParaRPr lang="en-DE" sz="1600" dirty="0"/>
                        </a:p>
                      </a:txBody>
                      <a:tcPr marL="89737" marR="89737" marT="44868" marB="44868"/>
                    </a:tc>
                    <a:tc>
                      <a:txBody>
                        <a:bodyP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de-DE" sz="1600" b="0" i="1" smtClean="0">
                                        <a:latin typeface="Cambria Math" panose="02040503050406030204" pitchFamily="18" charset="0"/>
                                      </a:rPr>
                                      <m:t>(</m:t>
                                    </m:r>
                                    <m:r>
                                      <a:rPr lang="de-DE" sz="1600" b="0" i="1" smtClean="0">
                                        <a:latin typeface="Cambria Math" panose="02040503050406030204" pitchFamily="18" charset="0"/>
                                      </a:rPr>
                                      <m:t>𝑛</m:t>
                                    </m:r>
                                    <m:r>
                                      <a:rPr lang="de-DE" sz="1600" b="0" i="1" smtClean="0">
                                        <a:latin typeface="Cambria Math" panose="02040503050406030204" pitchFamily="18" charset="0"/>
                                      </a:rPr>
                                      <m:t> ∗2)</m:t>
                                    </m:r>
                                  </m:e>
                                  <m:sup>
                                    <m:r>
                                      <a:rPr lang="de-DE" sz="1600" b="0" i="1" smtClean="0">
                                        <a:latin typeface="Cambria Math" panose="02040503050406030204" pitchFamily="18" charset="0"/>
                                      </a:rPr>
                                      <m:t>𝑖</m:t>
                                    </m:r>
                                  </m:sup>
                                </m:sSup>
                                <m:r>
                                  <a:rPr lang="de-DE" sz="1600" b="0" i="1" smtClean="0">
                                    <a:latin typeface="Cambria Math" panose="02040503050406030204" pitchFamily="18" charset="0"/>
                                  </a:rPr>
                                  <m:t>  </m:t>
                                </m:r>
                              </m:oMath>
                            </m:oMathPara>
                          </a14:m>
                          <a:endParaRPr lang="de-DE" sz="16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de-DE" sz="1600" b="0" i="1" smtClean="0">
                                    <a:latin typeface="Cambria Math" panose="02040503050406030204" pitchFamily="18" charset="0"/>
                                  </a:rPr>
                                  <m:t>𝑤𝑖𝑡h</m:t>
                                </m:r>
                                <m:r>
                                  <a:rPr lang="de-DE" sz="1600" b="0" i="1" smtClean="0">
                                    <a:latin typeface="Cambria Math" panose="02040503050406030204" pitchFamily="18" charset="0"/>
                                  </a:rPr>
                                  <m:t> </m:t>
                                </m:r>
                                <m:r>
                                  <a:rPr lang="de-DE" sz="1600" b="0" i="1" smtClean="0">
                                    <a:latin typeface="Cambria Math" panose="02040503050406030204" pitchFamily="18" charset="0"/>
                                  </a:rPr>
                                  <m:t>𝑖</m:t>
                                </m:r>
                                <m:r>
                                  <a:rPr lang="de-DE" sz="1600" b="0" i="1" smtClean="0">
                                    <a:latin typeface="Cambria Math" panose="02040503050406030204" pitchFamily="18" charset="0"/>
                                  </a:rPr>
                                  <m:t> </m:t>
                                </m:r>
                                <m:r>
                                  <a:rPr lang="de-DE" sz="1600" b="0" i="1" smtClean="0">
                                    <a:latin typeface="Cambria Math" panose="02040503050406030204" pitchFamily="18" charset="0"/>
                                  </a:rPr>
                                  <m:t>𝑖𝑛</m:t>
                                </m:r>
                                <m:r>
                                  <a:rPr lang="de-DE" sz="1600" b="0" i="1" smtClean="0">
                                    <a:latin typeface="Cambria Math" panose="02040503050406030204" pitchFamily="18" charset="0"/>
                                  </a:rPr>
                                  <m:t> {1, 2, 3}</m:t>
                                </m:r>
                              </m:oMath>
                            </m:oMathPara>
                          </a14:m>
                          <a:endParaRPr lang="en-DE" sz="1600" dirty="0"/>
                        </a:p>
                      </a:txBody>
                      <a:tcPr marL="89737" marR="89737" marT="44868" marB="44868"/>
                    </a:tc>
                    <a:extLst>
                      <a:ext uri="{0D108BD9-81ED-4DB2-BD59-A6C34878D82A}">
                        <a16:rowId xmlns:a16="http://schemas.microsoft.com/office/drawing/2014/main" val="2018823456"/>
                      </a:ext>
                    </a:extLst>
                  </a:tr>
                  <a:tr h="336807">
                    <a:tc>
                      <a:txBody>
                        <a:bodyPr/>
                        <a:lstStyle/>
                        <a:p>
                          <a:r>
                            <a:rPr lang="de-DE" sz="1600" dirty="0"/>
                            <a:t>Loss </a:t>
                          </a:r>
                          <a:r>
                            <a:rPr lang="de-DE" sz="1600" dirty="0" err="1"/>
                            <a:t>function</a:t>
                          </a:r>
                          <a:endParaRPr lang="en-DE" sz="1600" dirty="0"/>
                        </a:p>
                      </a:txBody>
                      <a:tcPr marL="89737" marR="89737" marT="44868" marB="44868"/>
                    </a:tc>
                    <a:tc>
                      <a:txBody>
                        <a:bodyPr/>
                        <a:lstStyle/>
                        <a:p>
                          <a:pPr algn="ctr"/>
                          <a:r>
                            <a:rPr lang="de-DE" sz="1600" dirty="0"/>
                            <a:t>MSE</a:t>
                          </a:r>
                          <a:endParaRPr lang="en-DE" sz="1600" dirty="0"/>
                        </a:p>
                      </a:txBody>
                      <a:tcPr marL="89737" marR="89737" marT="44868" marB="44868"/>
                    </a:tc>
                    <a:extLst>
                      <a:ext uri="{0D108BD9-81ED-4DB2-BD59-A6C34878D82A}">
                        <a16:rowId xmlns:a16="http://schemas.microsoft.com/office/drawing/2014/main" val="1432732910"/>
                      </a:ext>
                    </a:extLst>
                  </a:tr>
                  <a:tr h="336807">
                    <a:tc>
                      <a:txBody>
                        <a:bodyPr/>
                        <a:lstStyle/>
                        <a:p>
                          <a:r>
                            <a:rPr lang="de-DE" sz="1600" dirty="0"/>
                            <a:t>Dropout rate</a:t>
                          </a:r>
                          <a:endParaRPr lang="en-DE" sz="1600" dirty="0"/>
                        </a:p>
                      </a:txBody>
                      <a:tcPr marL="89737" marR="89737" marT="44868" marB="44868"/>
                    </a:tc>
                    <a:tc>
                      <a:txBody>
                        <a:bodyPr/>
                        <a:lstStyle/>
                        <a:p>
                          <a:pPr algn="ctr"/>
                          <a:r>
                            <a:rPr lang="de-DE" sz="1600" dirty="0"/>
                            <a:t>0.1</a:t>
                          </a:r>
                          <a:endParaRPr lang="en-DE" sz="1600" dirty="0"/>
                        </a:p>
                      </a:txBody>
                      <a:tcPr marL="89737" marR="89737" marT="44868" marB="44868"/>
                    </a:tc>
                    <a:extLst>
                      <a:ext uri="{0D108BD9-81ED-4DB2-BD59-A6C34878D82A}">
                        <a16:rowId xmlns:a16="http://schemas.microsoft.com/office/drawing/2014/main" val="2122161947"/>
                      </a:ext>
                    </a:extLst>
                  </a:tr>
                  <a:tr h="336807">
                    <a:tc>
                      <a:txBody>
                        <a:bodyPr/>
                        <a:lstStyle/>
                        <a:p>
                          <a:r>
                            <a:rPr lang="de-DE" sz="1600" dirty="0" err="1"/>
                            <a:t>Epoch</a:t>
                          </a:r>
                          <a:r>
                            <a:rPr lang="de-DE" sz="1600" dirty="0"/>
                            <a:t> </a:t>
                          </a:r>
                          <a:r>
                            <a:rPr lang="de-DE" sz="1600" dirty="0" err="1"/>
                            <a:t>size</a:t>
                          </a:r>
                          <a:endParaRPr lang="en-DE" sz="1600" dirty="0"/>
                        </a:p>
                      </a:txBody>
                      <a:tcPr marL="89737" marR="89737" marT="44868" marB="44868"/>
                    </a:tc>
                    <a:tc>
                      <a:txBody>
                        <a:bodyPr/>
                        <a:lstStyle/>
                        <a:p>
                          <a:pPr algn="ctr"/>
                          <a:r>
                            <a:rPr lang="de-DE" sz="1600" dirty="0"/>
                            <a:t>2000</a:t>
                          </a:r>
                          <a:endParaRPr lang="en-DE" sz="1600" dirty="0"/>
                        </a:p>
                      </a:txBody>
                      <a:tcPr marL="89737" marR="89737" marT="44868" marB="44868"/>
                    </a:tc>
                    <a:extLst>
                      <a:ext uri="{0D108BD9-81ED-4DB2-BD59-A6C34878D82A}">
                        <a16:rowId xmlns:a16="http://schemas.microsoft.com/office/drawing/2014/main" val="1014997570"/>
                      </a:ext>
                    </a:extLst>
                  </a:tr>
                  <a:tr h="336807">
                    <a:tc>
                      <a:txBody>
                        <a:bodyPr/>
                        <a:lstStyle/>
                        <a:p>
                          <a:r>
                            <a:rPr lang="de-DE" sz="1600" dirty="0"/>
                            <a:t>Batch </a:t>
                          </a:r>
                          <a:r>
                            <a:rPr lang="de-DE" sz="1600" dirty="0" err="1"/>
                            <a:t>size</a:t>
                          </a:r>
                          <a:endParaRPr lang="en-DE" sz="1600" dirty="0"/>
                        </a:p>
                      </a:txBody>
                      <a:tcPr marL="89737" marR="89737" marT="44868" marB="44868"/>
                    </a:tc>
                    <a:tc>
                      <a:txBody>
                        <a:bodyPr/>
                        <a:lstStyle/>
                        <a:p>
                          <a:pPr algn="ctr"/>
                          <a:r>
                            <a:rPr lang="de-DE" sz="1600" dirty="0"/>
                            <a:t>64</a:t>
                          </a:r>
                          <a:endParaRPr lang="en-DE" sz="1600" dirty="0"/>
                        </a:p>
                      </a:txBody>
                      <a:tcPr marL="89737" marR="89737" marT="44868" marB="44868"/>
                    </a:tc>
                    <a:extLst>
                      <a:ext uri="{0D108BD9-81ED-4DB2-BD59-A6C34878D82A}">
                        <a16:rowId xmlns:a16="http://schemas.microsoft.com/office/drawing/2014/main" val="3141412553"/>
                      </a:ext>
                    </a:extLst>
                  </a:tr>
                </a:tbl>
              </a:graphicData>
            </a:graphic>
          </p:graphicFrame>
        </mc:Choice>
        <mc:Fallback xmlns="">
          <p:graphicFrame>
            <p:nvGraphicFramePr>
              <p:cNvPr id="4" name="Table 3">
                <a:extLst>
                  <a:ext uri="{FF2B5EF4-FFF2-40B4-BE49-F238E27FC236}">
                    <a16:creationId xmlns:a16="http://schemas.microsoft.com/office/drawing/2014/main" id="{D9F858D9-FA34-24F9-B0ED-674F5A8F06E2}"/>
                  </a:ext>
                </a:extLst>
              </p:cNvPr>
              <p:cNvGraphicFramePr>
                <a:graphicFrameLocks noGrp="1"/>
              </p:cNvGraphicFramePr>
              <p:nvPr>
                <p:extLst>
                  <p:ext uri="{D42A27DB-BD31-4B8C-83A1-F6EECF244321}">
                    <p14:modId xmlns:p14="http://schemas.microsoft.com/office/powerpoint/2010/main" val="1206916331"/>
                  </p:ext>
                </p:extLst>
              </p:nvPr>
            </p:nvGraphicFramePr>
            <p:xfrm>
              <a:off x="301809" y="1165013"/>
              <a:ext cx="3529952" cy="3326547"/>
            </p:xfrm>
            <a:graphic>
              <a:graphicData uri="http://schemas.openxmlformats.org/drawingml/2006/table">
                <a:tbl>
                  <a:tblPr firstRow="1" bandRow="1">
                    <a:tableStyleId>{41254BFC-C2C3-47CF-85F1-D7763C6BD45A}</a:tableStyleId>
                  </a:tblPr>
                  <a:tblGrid>
                    <a:gridCol w="1764976">
                      <a:extLst>
                        <a:ext uri="{9D8B030D-6E8A-4147-A177-3AD203B41FA5}">
                          <a16:colId xmlns:a16="http://schemas.microsoft.com/office/drawing/2014/main" val="3522593836"/>
                        </a:ext>
                      </a:extLst>
                    </a:gridCol>
                    <a:gridCol w="1764976">
                      <a:extLst>
                        <a:ext uri="{9D8B030D-6E8A-4147-A177-3AD203B41FA5}">
                          <a16:colId xmlns:a16="http://schemas.microsoft.com/office/drawing/2014/main" val="1260467914"/>
                        </a:ext>
                      </a:extLst>
                    </a:gridCol>
                  </a:tblGrid>
                  <a:tr h="336807">
                    <a:tc>
                      <a:txBody>
                        <a:bodyPr/>
                        <a:lstStyle/>
                        <a:p>
                          <a:pPr algn="ctr"/>
                          <a:r>
                            <a:rPr lang="de-DE" sz="1600" b="1" dirty="0"/>
                            <a:t>Hyperparameter</a:t>
                          </a:r>
                          <a:endParaRPr lang="en-DE" sz="1600" b="1" dirty="0"/>
                        </a:p>
                      </a:txBody>
                      <a:tcPr marL="89737" marR="89737" marT="44868" marB="44868"/>
                    </a:tc>
                    <a:tc>
                      <a:txBody>
                        <a:bodyPr/>
                        <a:lstStyle/>
                        <a:p>
                          <a:pPr algn="ctr"/>
                          <a:r>
                            <a:rPr lang="de-DE" sz="1600" b="1" dirty="0"/>
                            <a:t>Value</a:t>
                          </a:r>
                          <a:endParaRPr lang="en-DE" sz="1600" b="1" dirty="0"/>
                        </a:p>
                      </a:txBody>
                      <a:tcPr marL="89737" marR="89737" marT="44868" marB="44868"/>
                    </a:tc>
                    <a:extLst>
                      <a:ext uri="{0D108BD9-81ED-4DB2-BD59-A6C34878D82A}">
                        <a16:rowId xmlns:a16="http://schemas.microsoft.com/office/drawing/2014/main" val="694161653"/>
                      </a:ext>
                    </a:extLst>
                  </a:tr>
                  <a:tr h="821256">
                    <a:tc>
                      <a:txBody>
                        <a:bodyPr/>
                        <a:lstStyle/>
                        <a:p>
                          <a:r>
                            <a:rPr lang="de-DE" sz="1600" dirty="0"/>
                            <a:t>The </a:t>
                          </a:r>
                          <a:r>
                            <a:rPr lang="de-DE" sz="1600" dirty="0" err="1"/>
                            <a:t>number</a:t>
                          </a:r>
                          <a:r>
                            <a:rPr lang="de-DE" sz="1600" dirty="0"/>
                            <a:t> </a:t>
                          </a:r>
                          <a:r>
                            <a:rPr lang="de-DE" sz="1600" dirty="0" err="1"/>
                            <a:t>of</a:t>
                          </a:r>
                          <a:r>
                            <a:rPr lang="de-DE" sz="1600" dirty="0"/>
                            <a:t> </a:t>
                          </a:r>
                          <a:r>
                            <a:rPr lang="de-DE" sz="1600" dirty="0" err="1"/>
                            <a:t>neurons</a:t>
                          </a:r>
                          <a:r>
                            <a:rPr lang="de-DE" sz="1600" dirty="0"/>
                            <a:t> in </a:t>
                          </a:r>
                          <a:r>
                            <a:rPr lang="de-DE" sz="1600" dirty="0" err="1"/>
                            <a:t>the</a:t>
                          </a:r>
                          <a:r>
                            <a:rPr lang="de-DE" sz="1600" dirty="0"/>
                            <a:t> latent </a:t>
                          </a:r>
                          <a:r>
                            <a:rPr lang="de-DE" sz="1600" dirty="0" err="1"/>
                            <a:t>space</a:t>
                          </a:r>
                          <a:endParaRPr lang="en-DE" sz="1600" dirty="0"/>
                        </a:p>
                      </a:txBody>
                      <a:tcPr marL="89737" marR="89737" marT="44868" marB="44868"/>
                    </a:tc>
                    <a:tc>
                      <a:txBody>
                        <a:bodyPr/>
                        <a:lstStyle/>
                        <a:p>
                          <a:pPr algn="ctr"/>
                          <a:r>
                            <a:rPr lang="de-DE" sz="1600" dirty="0"/>
                            <a:t>n</a:t>
                          </a:r>
                          <a:endParaRPr lang="en-DE" sz="1600" dirty="0"/>
                        </a:p>
                      </a:txBody>
                      <a:tcPr marL="89737" marR="89737" marT="44868" marB="44868"/>
                    </a:tc>
                    <a:extLst>
                      <a:ext uri="{0D108BD9-81ED-4DB2-BD59-A6C34878D82A}">
                        <a16:rowId xmlns:a16="http://schemas.microsoft.com/office/drawing/2014/main" val="2694488406"/>
                      </a:ext>
                    </a:extLst>
                  </a:tr>
                  <a:tr h="821256">
                    <a:tc>
                      <a:txBody>
                        <a:bodyPr/>
                        <a:lstStyle/>
                        <a:p>
                          <a:r>
                            <a:rPr lang="de-DE" sz="1600" dirty="0"/>
                            <a:t>The </a:t>
                          </a:r>
                          <a:r>
                            <a:rPr lang="de-DE" sz="1600" dirty="0" err="1"/>
                            <a:t>number</a:t>
                          </a:r>
                          <a:r>
                            <a:rPr lang="de-DE" sz="1600" dirty="0"/>
                            <a:t> </a:t>
                          </a:r>
                          <a:r>
                            <a:rPr lang="de-DE" sz="1600" dirty="0" err="1"/>
                            <a:t>of</a:t>
                          </a:r>
                          <a:r>
                            <a:rPr lang="de-DE" sz="1600" dirty="0"/>
                            <a:t> </a:t>
                          </a:r>
                          <a:r>
                            <a:rPr lang="de-DE" sz="1600" dirty="0" err="1"/>
                            <a:t>neurons</a:t>
                          </a:r>
                          <a:r>
                            <a:rPr lang="de-DE" sz="1600" dirty="0"/>
                            <a:t> in </a:t>
                          </a:r>
                          <a:r>
                            <a:rPr lang="de-DE" sz="1600" dirty="0" err="1"/>
                            <a:t>the</a:t>
                          </a:r>
                          <a:r>
                            <a:rPr lang="de-DE" sz="1600" dirty="0"/>
                            <a:t> </a:t>
                          </a:r>
                          <a:r>
                            <a:rPr lang="de-DE" sz="1600" dirty="0" err="1"/>
                            <a:t>remaining</a:t>
                          </a:r>
                          <a:r>
                            <a:rPr lang="de-DE" sz="1600" dirty="0"/>
                            <a:t> </a:t>
                          </a:r>
                          <a:r>
                            <a:rPr lang="de-DE" sz="1600" dirty="0" err="1"/>
                            <a:t>layers</a:t>
                          </a:r>
                          <a:endParaRPr lang="en-DE" sz="1600" dirty="0"/>
                        </a:p>
                      </a:txBody>
                      <a:tcPr marL="89737" marR="89737" marT="44868" marB="44868"/>
                    </a:tc>
                    <a:tc>
                      <a:txBody>
                        <a:bodyPr/>
                        <a:lstStyle/>
                        <a:p>
                          <a:endParaRPr lang="en-DE"/>
                        </a:p>
                      </a:txBody>
                      <a:tcPr marL="89737" marR="89737" marT="44868" marB="44868">
                        <a:blipFill>
                          <a:blip r:embed="rId4"/>
                          <a:stretch>
                            <a:fillRect l="-100345" t="-142963" r="-690" b="-172593"/>
                          </a:stretch>
                        </a:blipFill>
                      </a:tcPr>
                    </a:tc>
                    <a:extLst>
                      <a:ext uri="{0D108BD9-81ED-4DB2-BD59-A6C34878D82A}">
                        <a16:rowId xmlns:a16="http://schemas.microsoft.com/office/drawing/2014/main" val="2018823456"/>
                      </a:ext>
                    </a:extLst>
                  </a:tr>
                  <a:tr h="336807">
                    <a:tc>
                      <a:txBody>
                        <a:bodyPr/>
                        <a:lstStyle/>
                        <a:p>
                          <a:r>
                            <a:rPr lang="de-DE" sz="1600" dirty="0"/>
                            <a:t>Loss </a:t>
                          </a:r>
                          <a:r>
                            <a:rPr lang="de-DE" sz="1600" dirty="0" err="1"/>
                            <a:t>function</a:t>
                          </a:r>
                          <a:endParaRPr lang="en-DE" sz="1600" dirty="0"/>
                        </a:p>
                      </a:txBody>
                      <a:tcPr marL="89737" marR="89737" marT="44868" marB="44868"/>
                    </a:tc>
                    <a:tc>
                      <a:txBody>
                        <a:bodyPr/>
                        <a:lstStyle/>
                        <a:p>
                          <a:pPr algn="ctr"/>
                          <a:r>
                            <a:rPr lang="de-DE" sz="1600" dirty="0"/>
                            <a:t>MSE</a:t>
                          </a:r>
                          <a:endParaRPr lang="en-DE" sz="1600" dirty="0"/>
                        </a:p>
                      </a:txBody>
                      <a:tcPr marL="89737" marR="89737" marT="44868" marB="44868"/>
                    </a:tc>
                    <a:extLst>
                      <a:ext uri="{0D108BD9-81ED-4DB2-BD59-A6C34878D82A}">
                        <a16:rowId xmlns:a16="http://schemas.microsoft.com/office/drawing/2014/main" val="1432732910"/>
                      </a:ext>
                    </a:extLst>
                  </a:tr>
                  <a:tr h="336807">
                    <a:tc>
                      <a:txBody>
                        <a:bodyPr/>
                        <a:lstStyle/>
                        <a:p>
                          <a:r>
                            <a:rPr lang="de-DE" sz="1600" dirty="0"/>
                            <a:t>Dropout rate</a:t>
                          </a:r>
                          <a:endParaRPr lang="en-DE" sz="1600" dirty="0"/>
                        </a:p>
                      </a:txBody>
                      <a:tcPr marL="89737" marR="89737" marT="44868" marB="44868"/>
                    </a:tc>
                    <a:tc>
                      <a:txBody>
                        <a:bodyPr/>
                        <a:lstStyle/>
                        <a:p>
                          <a:pPr algn="ctr"/>
                          <a:r>
                            <a:rPr lang="de-DE" sz="1600" dirty="0"/>
                            <a:t>0.1</a:t>
                          </a:r>
                          <a:endParaRPr lang="en-DE" sz="1600" dirty="0"/>
                        </a:p>
                      </a:txBody>
                      <a:tcPr marL="89737" marR="89737" marT="44868" marB="44868"/>
                    </a:tc>
                    <a:extLst>
                      <a:ext uri="{0D108BD9-81ED-4DB2-BD59-A6C34878D82A}">
                        <a16:rowId xmlns:a16="http://schemas.microsoft.com/office/drawing/2014/main" val="2122161947"/>
                      </a:ext>
                    </a:extLst>
                  </a:tr>
                  <a:tr h="336807">
                    <a:tc>
                      <a:txBody>
                        <a:bodyPr/>
                        <a:lstStyle/>
                        <a:p>
                          <a:r>
                            <a:rPr lang="de-DE" sz="1600" dirty="0" err="1"/>
                            <a:t>Epoch</a:t>
                          </a:r>
                          <a:r>
                            <a:rPr lang="de-DE" sz="1600" dirty="0"/>
                            <a:t> </a:t>
                          </a:r>
                          <a:r>
                            <a:rPr lang="de-DE" sz="1600" dirty="0" err="1"/>
                            <a:t>size</a:t>
                          </a:r>
                          <a:endParaRPr lang="en-DE" sz="1600" dirty="0"/>
                        </a:p>
                      </a:txBody>
                      <a:tcPr marL="89737" marR="89737" marT="44868" marB="44868"/>
                    </a:tc>
                    <a:tc>
                      <a:txBody>
                        <a:bodyPr/>
                        <a:lstStyle/>
                        <a:p>
                          <a:pPr algn="ctr"/>
                          <a:r>
                            <a:rPr lang="de-DE" sz="1600" dirty="0"/>
                            <a:t>2000</a:t>
                          </a:r>
                          <a:endParaRPr lang="en-DE" sz="1600" dirty="0"/>
                        </a:p>
                      </a:txBody>
                      <a:tcPr marL="89737" marR="89737" marT="44868" marB="44868"/>
                    </a:tc>
                    <a:extLst>
                      <a:ext uri="{0D108BD9-81ED-4DB2-BD59-A6C34878D82A}">
                        <a16:rowId xmlns:a16="http://schemas.microsoft.com/office/drawing/2014/main" val="1014997570"/>
                      </a:ext>
                    </a:extLst>
                  </a:tr>
                  <a:tr h="336807">
                    <a:tc>
                      <a:txBody>
                        <a:bodyPr/>
                        <a:lstStyle/>
                        <a:p>
                          <a:r>
                            <a:rPr lang="de-DE" sz="1600" dirty="0"/>
                            <a:t>Batch </a:t>
                          </a:r>
                          <a:r>
                            <a:rPr lang="de-DE" sz="1600" dirty="0" err="1"/>
                            <a:t>size</a:t>
                          </a:r>
                          <a:endParaRPr lang="en-DE" sz="1600" dirty="0"/>
                        </a:p>
                      </a:txBody>
                      <a:tcPr marL="89737" marR="89737" marT="44868" marB="44868"/>
                    </a:tc>
                    <a:tc>
                      <a:txBody>
                        <a:bodyPr/>
                        <a:lstStyle/>
                        <a:p>
                          <a:pPr algn="ctr"/>
                          <a:r>
                            <a:rPr lang="de-DE" sz="1600" dirty="0"/>
                            <a:t>64</a:t>
                          </a:r>
                          <a:endParaRPr lang="en-DE" sz="1600" dirty="0"/>
                        </a:p>
                      </a:txBody>
                      <a:tcPr marL="89737" marR="89737" marT="44868" marB="44868"/>
                    </a:tc>
                    <a:extLst>
                      <a:ext uri="{0D108BD9-81ED-4DB2-BD59-A6C34878D82A}">
                        <a16:rowId xmlns:a16="http://schemas.microsoft.com/office/drawing/2014/main" val="3141412553"/>
                      </a:ext>
                    </a:extLst>
                  </a:tr>
                </a:tbl>
              </a:graphicData>
            </a:graphic>
          </p:graphicFrame>
        </mc:Fallback>
      </mc:AlternateContent>
    </p:spTree>
    <p:extLst>
      <p:ext uri="{BB962C8B-B14F-4D97-AF65-F5344CB8AC3E}">
        <p14:creationId xmlns:p14="http://schemas.microsoft.com/office/powerpoint/2010/main" val="334073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The Approach with Autoencoder Model</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5647800" y="3508587"/>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Table 2: Latent size used to train autoencoders for each dataset</a:t>
            </a:r>
          </a:p>
        </p:txBody>
      </p:sp>
      <p:sp>
        <p:nvSpPr>
          <p:cNvPr id="6" name="Google Shape;189;p32">
            <a:extLst>
              <a:ext uri="{FF2B5EF4-FFF2-40B4-BE49-F238E27FC236}">
                <a16:creationId xmlns:a16="http://schemas.microsoft.com/office/drawing/2014/main" id="{B872CF41-87DD-A69D-B470-4A0877E98DCA}"/>
              </a:ext>
            </a:extLst>
          </p:cNvPr>
          <p:cNvSpPr txBox="1">
            <a:spLocks noGrp="1"/>
          </p:cNvSpPr>
          <p:nvPr>
            <p:ph type="title"/>
          </p:nvPr>
        </p:nvSpPr>
        <p:spPr>
          <a:xfrm>
            <a:off x="715100" y="774518"/>
            <a:ext cx="3858292" cy="4790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1. Batch and Epoch size analysis</a:t>
            </a:r>
            <a:endParaRPr sz="1800" dirty="0"/>
          </a:p>
        </p:txBody>
      </p:sp>
      <p:pic>
        <p:nvPicPr>
          <p:cNvPr id="8" name="Picture 7" descr="A white paper with black text&#10;&#10;Description automatically generated">
            <a:extLst>
              <a:ext uri="{FF2B5EF4-FFF2-40B4-BE49-F238E27FC236}">
                <a16:creationId xmlns:a16="http://schemas.microsoft.com/office/drawing/2014/main" id="{96902C2F-B405-5FD4-18D2-1C1D4D7146EF}"/>
              </a:ext>
            </a:extLst>
          </p:cNvPr>
          <p:cNvPicPr>
            <a:picLocks noChangeAspect="1"/>
          </p:cNvPicPr>
          <p:nvPr/>
        </p:nvPicPr>
        <p:blipFill>
          <a:blip r:embed="rId3"/>
          <a:stretch>
            <a:fillRect/>
          </a:stretch>
        </p:blipFill>
        <p:spPr>
          <a:xfrm>
            <a:off x="6095721" y="1254679"/>
            <a:ext cx="2132512" cy="2253908"/>
          </a:xfrm>
          <a:prstGeom prst="rect">
            <a:avLst/>
          </a:prstGeom>
        </p:spPr>
      </p:pic>
      <p:sp>
        <p:nvSpPr>
          <p:cNvPr id="11" name="Google Shape;190;p32">
            <a:extLst>
              <a:ext uri="{FF2B5EF4-FFF2-40B4-BE49-F238E27FC236}">
                <a16:creationId xmlns:a16="http://schemas.microsoft.com/office/drawing/2014/main" id="{CE0CB4FC-0C07-3F13-DF7F-DA3620BE738C}"/>
              </a:ext>
            </a:extLst>
          </p:cNvPr>
          <p:cNvSpPr txBox="1">
            <a:spLocks/>
          </p:cNvSpPr>
          <p:nvPr/>
        </p:nvSpPr>
        <p:spPr>
          <a:xfrm>
            <a:off x="715100" y="1443517"/>
            <a:ext cx="4628687" cy="130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b="1" dirty="0">
                <a:solidFill>
                  <a:schemeClr val="bg2"/>
                </a:solidFill>
              </a:rPr>
              <a:t>Inspect the effect of batch size</a:t>
            </a:r>
            <a:r>
              <a:rPr lang="en-US" sz="1800" b="1" dirty="0">
                <a:solidFill>
                  <a:schemeClr val="bg2"/>
                </a:solidFill>
              </a:rPr>
              <a:t>:</a:t>
            </a:r>
          </a:p>
          <a:p>
            <a:pPr indent="-304800">
              <a:spcBef>
                <a:spcPts val="1000"/>
              </a:spcBef>
              <a:buClr>
                <a:schemeClr val="lt2"/>
              </a:buClr>
              <a:buSzPts val="1200"/>
            </a:pPr>
            <a:r>
              <a:rPr lang="en-US" sz="1600" dirty="0">
                <a:solidFill>
                  <a:schemeClr val="dk1"/>
                </a:solidFill>
              </a:rPr>
              <a:t>Batch sizes = {16, 32, 64, 128, 256, 512}</a:t>
            </a:r>
          </a:p>
          <a:p>
            <a:pPr indent="-304800">
              <a:spcBef>
                <a:spcPts val="1000"/>
              </a:spcBef>
              <a:buClr>
                <a:schemeClr val="lt2"/>
              </a:buClr>
              <a:buSzPts val="1200"/>
            </a:pPr>
            <a:r>
              <a:rPr lang="en-US" sz="1600" dirty="0">
                <a:solidFill>
                  <a:schemeClr val="dk1"/>
                </a:solidFill>
              </a:rPr>
              <a:t>Epoch = 2000</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14" name="Google Shape;190;p32">
            <a:extLst>
              <a:ext uri="{FF2B5EF4-FFF2-40B4-BE49-F238E27FC236}">
                <a16:creationId xmlns:a16="http://schemas.microsoft.com/office/drawing/2014/main" id="{2E127775-5D1A-12E0-A00B-FB36D9AE7E45}"/>
              </a:ext>
            </a:extLst>
          </p:cNvPr>
          <p:cNvSpPr txBox="1">
            <a:spLocks/>
          </p:cNvSpPr>
          <p:nvPr/>
        </p:nvSpPr>
        <p:spPr>
          <a:xfrm>
            <a:off x="705869" y="2938569"/>
            <a:ext cx="4628687" cy="130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b="1" dirty="0">
                <a:solidFill>
                  <a:schemeClr val="bg2"/>
                </a:solidFill>
              </a:rPr>
              <a:t>Inspect the effect of epoch size</a:t>
            </a:r>
            <a:r>
              <a:rPr lang="en-US" sz="1800" b="1" dirty="0">
                <a:solidFill>
                  <a:schemeClr val="bg2"/>
                </a:solidFill>
              </a:rPr>
              <a:t>:</a:t>
            </a:r>
          </a:p>
          <a:p>
            <a:pPr indent="-304800">
              <a:spcBef>
                <a:spcPts val="1000"/>
              </a:spcBef>
              <a:buClr>
                <a:schemeClr val="lt2"/>
              </a:buClr>
              <a:buSzPts val="1200"/>
            </a:pPr>
            <a:r>
              <a:rPr lang="en-US" sz="1600" dirty="0">
                <a:solidFill>
                  <a:schemeClr val="dk1"/>
                </a:solidFill>
              </a:rPr>
              <a:t>Epoch sizes = {50, 100, 200, 500, 1000, 1500, 2000, 2500, 3000, 3500, 4000}</a:t>
            </a:r>
          </a:p>
          <a:p>
            <a:pPr indent="-304800">
              <a:spcBef>
                <a:spcPts val="1000"/>
              </a:spcBef>
              <a:buClr>
                <a:schemeClr val="lt2"/>
              </a:buClr>
              <a:buSzPts val="1200"/>
            </a:pPr>
            <a:r>
              <a:rPr lang="en-US" sz="1600" dirty="0">
                <a:solidFill>
                  <a:schemeClr val="dk1"/>
                </a:solidFill>
              </a:rPr>
              <a:t>Batch = 64</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Tree>
    <p:extLst>
      <p:ext uri="{BB962C8B-B14F-4D97-AF65-F5344CB8AC3E}">
        <p14:creationId xmlns:p14="http://schemas.microsoft.com/office/powerpoint/2010/main" val="181985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The Approach with Autoencoder Model</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5971891" y="3731815"/>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7: The influence of epoch size</a:t>
            </a:r>
          </a:p>
        </p:txBody>
      </p:sp>
      <p:sp>
        <p:nvSpPr>
          <p:cNvPr id="6" name="Google Shape;189;p32">
            <a:extLst>
              <a:ext uri="{FF2B5EF4-FFF2-40B4-BE49-F238E27FC236}">
                <a16:creationId xmlns:a16="http://schemas.microsoft.com/office/drawing/2014/main" id="{B872CF41-87DD-A69D-B470-4A0877E98DCA}"/>
              </a:ext>
            </a:extLst>
          </p:cNvPr>
          <p:cNvSpPr txBox="1">
            <a:spLocks noGrp="1"/>
          </p:cNvSpPr>
          <p:nvPr>
            <p:ph type="title"/>
          </p:nvPr>
        </p:nvSpPr>
        <p:spPr>
          <a:xfrm>
            <a:off x="715100" y="774518"/>
            <a:ext cx="3858292" cy="4790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1. Batch and Epoch size analysis</a:t>
            </a:r>
            <a:endParaRPr sz="1800" dirty="0"/>
          </a:p>
        </p:txBody>
      </p:sp>
      <p:pic>
        <p:nvPicPr>
          <p:cNvPr id="9" name="Picture 8" descr="A graph of different colored lines&#10;&#10;Description automatically generated">
            <a:extLst>
              <a:ext uri="{FF2B5EF4-FFF2-40B4-BE49-F238E27FC236}">
                <a16:creationId xmlns:a16="http://schemas.microsoft.com/office/drawing/2014/main" id="{7AD9528B-9DD5-58CD-EAAE-B4DF2BC5A495}"/>
              </a:ext>
            </a:extLst>
          </p:cNvPr>
          <p:cNvPicPr>
            <a:picLocks noChangeAspect="1"/>
          </p:cNvPicPr>
          <p:nvPr/>
        </p:nvPicPr>
        <p:blipFill>
          <a:blip r:embed="rId3"/>
          <a:stretch>
            <a:fillRect/>
          </a:stretch>
        </p:blipFill>
        <p:spPr>
          <a:xfrm>
            <a:off x="5133918" y="1110944"/>
            <a:ext cx="3565466" cy="2674100"/>
          </a:xfrm>
          <a:prstGeom prst="rect">
            <a:avLst/>
          </a:prstGeom>
        </p:spPr>
      </p:pic>
      <p:sp>
        <p:nvSpPr>
          <p:cNvPr id="12" name="Google Shape;190;p32">
            <a:extLst>
              <a:ext uri="{FF2B5EF4-FFF2-40B4-BE49-F238E27FC236}">
                <a16:creationId xmlns:a16="http://schemas.microsoft.com/office/drawing/2014/main" id="{51C06490-0595-C2A5-BEF4-8D10C6CB0F8F}"/>
              </a:ext>
            </a:extLst>
          </p:cNvPr>
          <p:cNvSpPr txBox="1">
            <a:spLocks/>
          </p:cNvSpPr>
          <p:nvPr/>
        </p:nvSpPr>
        <p:spPr>
          <a:xfrm>
            <a:off x="1664298" y="3731815"/>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6: The influence of batch size</a:t>
            </a:r>
          </a:p>
        </p:txBody>
      </p:sp>
      <p:pic>
        <p:nvPicPr>
          <p:cNvPr id="15" name="Picture 14" descr="A graph of different colored lines&#10;&#10;Description automatically generated">
            <a:extLst>
              <a:ext uri="{FF2B5EF4-FFF2-40B4-BE49-F238E27FC236}">
                <a16:creationId xmlns:a16="http://schemas.microsoft.com/office/drawing/2014/main" id="{A63F7BDF-8DA7-0FB0-ABBD-EB90AA79093F}"/>
              </a:ext>
            </a:extLst>
          </p:cNvPr>
          <p:cNvPicPr>
            <a:picLocks noChangeAspect="1"/>
          </p:cNvPicPr>
          <p:nvPr/>
        </p:nvPicPr>
        <p:blipFill>
          <a:blip r:embed="rId4"/>
          <a:stretch>
            <a:fillRect/>
          </a:stretch>
        </p:blipFill>
        <p:spPr>
          <a:xfrm>
            <a:off x="942994" y="1153197"/>
            <a:ext cx="3410892" cy="2558169"/>
          </a:xfrm>
          <a:prstGeom prst="rect">
            <a:avLst/>
          </a:prstGeom>
        </p:spPr>
      </p:pic>
      <p:sp>
        <p:nvSpPr>
          <p:cNvPr id="16" name="Google Shape;190;p32">
            <a:extLst>
              <a:ext uri="{FF2B5EF4-FFF2-40B4-BE49-F238E27FC236}">
                <a16:creationId xmlns:a16="http://schemas.microsoft.com/office/drawing/2014/main" id="{080D7C16-ACC5-1761-4836-FB9FF071BB89}"/>
              </a:ext>
            </a:extLst>
          </p:cNvPr>
          <p:cNvSpPr txBox="1">
            <a:spLocks/>
          </p:cNvSpPr>
          <p:nvPr/>
        </p:nvSpPr>
        <p:spPr>
          <a:xfrm>
            <a:off x="1389798" y="4284268"/>
            <a:ext cx="7536415" cy="579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b="1" i="1" dirty="0">
                <a:solidFill>
                  <a:schemeClr val="accent2">
                    <a:lumMod val="75000"/>
                  </a:schemeClr>
                </a:solidFill>
              </a:rPr>
              <a:t>Both batch and epoch parameters can help to improve the performance of an autoencoder model for anomaly detection problem</a:t>
            </a:r>
            <a:endParaRPr lang="en-US" sz="1800" b="1" i="1" dirty="0">
              <a:solidFill>
                <a:schemeClr val="accent2">
                  <a:lumMod val="75000"/>
                </a:schemeClr>
              </a:solidFill>
            </a:endParaRPr>
          </a:p>
          <a:p>
            <a:pPr marL="152400" indent="0">
              <a:buClr>
                <a:schemeClr val="lt2"/>
              </a:buClr>
              <a:buSzPts val="1200"/>
              <a:buFont typeface="Jost"/>
              <a:buNone/>
            </a:pPr>
            <a:endParaRPr lang="en-US"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17" name="Arrow: Right 16">
            <a:extLst>
              <a:ext uri="{FF2B5EF4-FFF2-40B4-BE49-F238E27FC236}">
                <a16:creationId xmlns:a16="http://schemas.microsoft.com/office/drawing/2014/main" id="{631A51E5-8B46-4AF9-A696-32C2E771BEDE}"/>
              </a:ext>
            </a:extLst>
          </p:cNvPr>
          <p:cNvSpPr/>
          <p:nvPr/>
        </p:nvSpPr>
        <p:spPr>
          <a:xfrm>
            <a:off x="1125207" y="4508296"/>
            <a:ext cx="223893" cy="8165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302087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The Approach with Autoencoder Model</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5971891" y="4017041"/>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8: The influence of latent size</a:t>
            </a:r>
          </a:p>
        </p:txBody>
      </p:sp>
      <p:sp>
        <p:nvSpPr>
          <p:cNvPr id="6" name="Google Shape;189;p32">
            <a:extLst>
              <a:ext uri="{FF2B5EF4-FFF2-40B4-BE49-F238E27FC236}">
                <a16:creationId xmlns:a16="http://schemas.microsoft.com/office/drawing/2014/main" id="{B872CF41-87DD-A69D-B470-4A0877E98DCA}"/>
              </a:ext>
            </a:extLst>
          </p:cNvPr>
          <p:cNvSpPr txBox="1">
            <a:spLocks noGrp="1"/>
          </p:cNvSpPr>
          <p:nvPr>
            <p:ph type="title"/>
          </p:nvPr>
        </p:nvSpPr>
        <p:spPr>
          <a:xfrm>
            <a:off x="713708" y="774518"/>
            <a:ext cx="3858292" cy="4790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2. Latent Space analysis</a:t>
            </a:r>
            <a:endParaRPr sz="1800" dirty="0"/>
          </a:p>
        </p:txBody>
      </p:sp>
      <p:pic>
        <p:nvPicPr>
          <p:cNvPr id="5" name="Picture 4" descr="A graph of different colored lines&#10;&#10;Description automatically generated">
            <a:extLst>
              <a:ext uri="{FF2B5EF4-FFF2-40B4-BE49-F238E27FC236}">
                <a16:creationId xmlns:a16="http://schemas.microsoft.com/office/drawing/2014/main" id="{8EF35573-D29A-2DC1-D52F-79E25A446970}"/>
              </a:ext>
            </a:extLst>
          </p:cNvPr>
          <p:cNvPicPr>
            <a:picLocks noChangeAspect="1"/>
          </p:cNvPicPr>
          <p:nvPr/>
        </p:nvPicPr>
        <p:blipFill>
          <a:blip r:embed="rId3"/>
          <a:stretch>
            <a:fillRect/>
          </a:stretch>
        </p:blipFill>
        <p:spPr>
          <a:xfrm>
            <a:off x="4875676" y="1158045"/>
            <a:ext cx="3769879" cy="2827409"/>
          </a:xfrm>
          <a:prstGeom prst="rect">
            <a:avLst/>
          </a:prstGeom>
        </p:spPr>
      </p:pic>
      <p:sp>
        <p:nvSpPr>
          <p:cNvPr id="4" name="Google Shape;190;p32">
            <a:extLst>
              <a:ext uri="{FF2B5EF4-FFF2-40B4-BE49-F238E27FC236}">
                <a16:creationId xmlns:a16="http://schemas.microsoft.com/office/drawing/2014/main" id="{55A88053-C265-44F2-1450-9060650A654D}"/>
              </a:ext>
            </a:extLst>
          </p:cNvPr>
          <p:cNvSpPr txBox="1">
            <a:spLocks/>
          </p:cNvSpPr>
          <p:nvPr/>
        </p:nvSpPr>
        <p:spPr>
          <a:xfrm>
            <a:off x="293410" y="1405984"/>
            <a:ext cx="4383521" cy="31360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By setting a suitable latent space, we can train an outstanding autoencoder model with only a shallow neuron network</a:t>
            </a:r>
          </a:p>
          <a:p>
            <a:pPr indent="-304800" algn="just">
              <a:spcBef>
                <a:spcPts val="1000"/>
              </a:spcBef>
              <a:buClr>
                <a:schemeClr val="lt2"/>
              </a:buClr>
              <a:buSzPts val="1200"/>
            </a:pPr>
            <a:r>
              <a:rPr lang="en-US" sz="1600" dirty="0">
                <a:solidFill>
                  <a:schemeClr val="dk1"/>
                </a:solidFill>
              </a:rPr>
              <a:t>The latent space of an autoencoder </a:t>
            </a:r>
            <a:r>
              <a:rPr lang="en-US" sz="1600" dirty="0">
                <a:solidFill>
                  <a:schemeClr val="accent3">
                    <a:lumMod val="50000"/>
                  </a:schemeClr>
                </a:solidFill>
              </a:rPr>
              <a:t>does not need to be smaller </a:t>
            </a:r>
            <a:r>
              <a:rPr lang="en-US" sz="1600" dirty="0">
                <a:solidFill>
                  <a:schemeClr val="dk1"/>
                </a:solidFill>
              </a:rPr>
              <a:t>than the number of features of a dataset. </a:t>
            </a:r>
            <a:endParaRPr lang="en-US" dirty="0">
              <a:solidFill>
                <a:schemeClr val="dk1"/>
              </a:solidFill>
            </a:endParaRPr>
          </a:p>
          <a:p>
            <a:pPr marL="0" indent="0">
              <a:buFont typeface="Jost"/>
              <a:buNone/>
            </a:pPr>
            <a:endParaRPr lang="en-US" dirty="0">
              <a:solidFill>
                <a:schemeClr val="dk1"/>
              </a:solidFill>
            </a:endParaRPr>
          </a:p>
        </p:txBody>
      </p:sp>
    </p:spTree>
    <p:extLst>
      <p:ext uri="{BB962C8B-B14F-4D97-AF65-F5344CB8AC3E}">
        <p14:creationId xmlns:p14="http://schemas.microsoft.com/office/powerpoint/2010/main" val="24610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The Approach with Autoencoder Model</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5935966" y="3952664"/>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10: The variance through hyperparameters on an autoencoder</a:t>
            </a:r>
          </a:p>
        </p:txBody>
      </p:sp>
      <p:sp>
        <p:nvSpPr>
          <p:cNvPr id="7" name="Google Shape;190;p32">
            <a:extLst>
              <a:ext uri="{FF2B5EF4-FFF2-40B4-BE49-F238E27FC236}">
                <a16:creationId xmlns:a16="http://schemas.microsoft.com/office/drawing/2014/main" id="{5EA4FA95-7AC6-6C70-1A86-903CB55E73EE}"/>
              </a:ext>
            </a:extLst>
          </p:cNvPr>
          <p:cNvSpPr txBox="1">
            <a:spLocks/>
          </p:cNvSpPr>
          <p:nvPr/>
        </p:nvSpPr>
        <p:spPr>
          <a:xfrm>
            <a:off x="413097" y="1180107"/>
            <a:ext cx="4452518" cy="2783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The latent space has </a:t>
            </a:r>
            <a:r>
              <a:rPr lang="en-US" sz="1600" dirty="0">
                <a:solidFill>
                  <a:schemeClr val="accent3">
                    <a:lumMod val="50000"/>
                  </a:schemeClr>
                </a:solidFill>
              </a:rPr>
              <a:t>the highest influence </a:t>
            </a:r>
            <a:r>
              <a:rPr lang="en-US" sz="1600" dirty="0">
                <a:solidFill>
                  <a:schemeClr val="dk1"/>
                </a:solidFill>
              </a:rPr>
              <a:t>on the performance of an autoencoder model</a:t>
            </a:r>
          </a:p>
          <a:p>
            <a:pPr indent="-304800" algn="just">
              <a:spcBef>
                <a:spcPts val="1000"/>
              </a:spcBef>
              <a:buClr>
                <a:schemeClr val="lt2"/>
              </a:buClr>
              <a:buSzPts val="1200"/>
            </a:pPr>
            <a:r>
              <a:rPr lang="en-US" sz="1600" dirty="0">
                <a:solidFill>
                  <a:schemeClr val="dk1"/>
                </a:solidFill>
              </a:rPr>
              <a:t>With a set of proper hyperparameters, we can attain a simple but robust autoencoder model for anomaly detection problems</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pic>
        <p:nvPicPr>
          <p:cNvPr id="8" name="Picture 7" descr="A graph of a graph showing the same color&#10;&#10;Description automatically generated with medium confidence">
            <a:extLst>
              <a:ext uri="{FF2B5EF4-FFF2-40B4-BE49-F238E27FC236}">
                <a16:creationId xmlns:a16="http://schemas.microsoft.com/office/drawing/2014/main" id="{FC1E2B5E-16FE-6266-2D76-9A2762B43032}"/>
              </a:ext>
            </a:extLst>
          </p:cNvPr>
          <p:cNvPicPr>
            <a:picLocks noChangeAspect="1"/>
          </p:cNvPicPr>
          <p:nvPr/>
        </p:nvPicPr>
        <p:blipFill>
          <a:blip r:embed="rId3"/>
          <a:stretch>
            <a:fillRect/>
          </a:stretch>
        </p:blipFill>
        <p:spPr>
          <a:xfrm>
            <a:off x="5664246" y="1443517"/>
            <a:ext cx="3345529" cy="2509147"/>
          </a:xfrm>
          <a:prstGeom prst="rect">
            <a:avLst/>
          </a:prstGeom>
        </p:spPr>
      </p:pic>
    </p:spTree>
    <p:extLst>
      <p:ext uri="{BB962C8B-B14F-4D97-AF65-F5344CB8AC3E}">
        <p14:creationId xmlns:p14="http://schemas.microsoft.com/office/powerpoint/2010/main" val="169472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8385107"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The Approach with Autoencoder Ensemble Models</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4572000" y="1594553"/>
            <a:ext cx="3571674"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Table 3: Hyperparameter values initialized for each type of base learners</a:t>
            </a:r>
          </a:p>
        </p:txBody>
      </p:sp>
      <p:pic>
        <p:nvPicPr>
          <p:cNvPr id="11" name="Picture 10" descr="A close up of a number&#10;&#10;Description automatically generated">
            <a:extLst>
              <a:ext uri="{FF2B5EF4-FFF2-40B4-BE49-F238E27FC236}">
                <a16:creationId xmlns:a16="http://schemas.microsoft.com/office/drawing/2014/main" id="{2E7C5812-8E57-E090-BE12-82FA8EE86D0F}"/>
              </a:ext>
            </a:extLst>
          </p:cNvPr>
          <p:cNvPicPr>
            <a:picLocks noChangeAspect="1"/>
          </p:cNvPicPr>
          <p:nvPr/>
        </p:nvPicPr>
        <p:blipFill>
          <a:blip r:embed="rId3"/>
          <a:stretch>
            <a:fillRect/>
          </a:stretch>
        </p:blipFill>
        <p:spPr>
          <a:xfrm>
            <a:off x="3686121" y="803657"/>
            <a:ext cx="5226341" cy="699744"/>
          </a:xfrm>
          <a:prstGeom prst="rect">
            <a:avLst/>
          </a:prstGeom>
        </p:spPr>
      </p:pic>
      <p:pic>
        <p:nvPicPr>
          <p:cNvPr id="13" name="Picture 12" descr="A table of numbers and a few black text&#10;&#10;Description automatically generated with medium confidence">
            <a:extLst>
              <a:ext uri="{FF2B5EF4-FFF2-40B4-BE49-F238E27FC236}">
                <a16:creationId xmlns:a16="http://schemas.microsoft.com/office/drawing/2014/main" id="{33BCA67E-8002-57B8-65D5-76A581E83C9E}"/>
              </a:ext>
            </a:extLst>
          </p:cNvPr>
          <p:cNvPicPr>
            <a:picLocks noChangeAspect="1"/>
          </p:cNvPicPr>
          <p:nvPr/>
        </p:nvPicPr>
        <p:blipFill>
          <a:blip r:embed="rId4"/>
          <a:stretch>
            <a:fillRect/>
          </a:stretch>
        </p:blipFill>
        <p:spPr>
          <a:xfrm>
            <a:off x="3686121" y="2240430"/>
            <a:ext cx="5196142" cy="2207246"/>
          </a:xfrm>
          <a:prstGeom prst="rect">
            <a:avLst/>
          </a:prstGeom>
        </p:spPr>
      </p:pic>
      <p:sp>
        <p:nvSpPr>
          <p:cNvPr id="14" name="Google Shape;190;p32">
            <a:extLst>
              <a:ext uri="{FF2B5EF4-FFF2-40B4-BE49-F238E27FC236}">
                <a16:creationId xmlns:a16="http://schemas.microsoft.com/office/drawing/2014/main" id="{1E5D74E5-0BF5-A4F4-E681-2CFC5464D786}"/>
              </a:ext>
            </a:extLst>
          </p:cNvPr>
          <p:cNvSpPr txBox="1">
            <a:spLocks/>
          </p:cNvSpPr>
          <p:nvPr/>
        </p:nvSpPr>
        <p:spPr>
          <a:xfrm>
            <a:off x="4513453" y="4582149"/>
            <a:ext cx="4185929"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Table 4: Latent size used to train each type of base learners for each dataset</a:t>
            </a:r>
          </a:p>
        </p:txBody>
      </p:sp>
      <p:sp>
        <p:nvSpPr>
          <p:cNvPr id="15" name="Google Shape;190;p32">
            <a:extLst>
              <a:ext uri="{FF2B5EF4-FFF2-40B4-BE49-F238E27FC236}">
                <a16:creationId xmlns:a16="http://schemas.microsoft.com/office/drawing/2014/main" id="{56FE561C-9C41-B34C-7ABF-72C3DA5F444B}"/>
              </a:ext>
            </a:extLst>
          </p:cNvPr>
          <p:cNvSpPr txBox="1">
            <a:spLocks/>
          </p:cNvSpPr>
          <p:nvPr/>
        </p:nvSpPr>
        <p:spPr>
          <a:xfrm>
            <a:off x="0" y="1395066"/>
            <a:ext cx="3076575" cy="1948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Learner 1 is the optimized autoencoder</a:t>
            </a:r>
            <a:endParaRPr lang="en-US" dirty="0">
              <a:solidFill>
                <a:schemeClr val="dk1"/>
              </a:solidFill>
            </a:endParaRPr>
          </a:p>
          <a:p>
            <a:pPr marL="0" indent="0" algn="just">
              <a:buFont typeface="Jost"/>
              <a:buNone/>
            </a:pPr>
            <a:endParaRPr lang="en-US" dirty="0">
              <a:solidFill>
                <a:schemeClr val="dk1"/>
              </a:solidFill>
            </a:endParaRPr>
          </a:p>
        </p:txBody>
      </p:sp>
    </p:spTree>
    <p:extLst>
      <p:ext uri="{BB962C8B-B14F-4D97-AF65-F5344CB8AC3E}">
        <p14:creationId xmlns:p14="http://schemas.microsoft.com/office/powerpoint/2010/main" val="3567067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Performance of IAEs</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4824688" y="3781147"/>
            <a:ext cx="3571674"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Table 5: Comparison AUC scores of autoencoders, IAES, and </a:t>
            </a:r>
            <a:r>
              <a:rPr lang="en-US" sz="800" i="1" dirty="0" err="1">
                <a:solidFill>
                  <a:schemeClr val="bg1">
                    <a:lumMod val="50000"/>
                  </a:schemeClr>
                </a:solidFill>
                <a:latin typeface="+mj-lt"/>
              </a:rPr>
              <a:t>RandNet</a:t>
            </a:r>
            <a:r>
              <a:rPr lang="en-US" sz="800" i="1" dirty="0">
                <a:solidFill>
                  <a:schemeClr val="bg1">
                    <a:lumMod val="50000"/>
                  </a:schemeClr>
                </a:solidFill>
                <a:latin typeface="+mj-lt"/>
              </a:rPr>
              <a:t>[1]</a:t>
            </a:r>
          </a:p>
        </p:txBody>
      </p:sp>
      <p:pic>
        <p:nvPicPr>
          <p:cNvPr id="8" name="Picture 7" descr="A table of numbers with black text&#10;&#10;Description automatically generated">
            <a:extLst>
              <a:ext uri="{FF2B5EF4-FFF2-40B4-BE49-F238E27FC236}">
                <a16:creationId xmlns:a16="http://schemas.microsoft.com/office/drawing/2014/main" id="{83F0323C-47CF-F09C-C921-1CBD74FBA458}"/>
              </a:ext>
            </a:extLst>
          </p:cNvPr>
          <p:cNvPicPr>
            <a:picLocks noChangeAspect="1"/>
          </p:cNvPicPr>
          <p:nvPr/>
        </p:nvPicPr>
        <p:blipFill>
          <a:blip r:embed="rId3"/>
          <a:stretch>
            <a:fillRect/>
          </a:stretch>
        </p:blipFill>
        <p:spPr>
          <a:xfrm>
            <a:off x="3963263" y="1123991"/>
            <a:ext cx="5080069" cy="2502180"/>
          </a:xfrm>
          <a:prstGeom prst="rect">
            <a:avLst/>
          </a:prstGeom>
        </p:spPr>
      </p:pic>
      <p:sp>
        <p:nvSpPr>
          <p:cNvPr id="12" name="Google Shape;190;p32">
            <a:extLst>
              <a:ext uri="{FF2B5EF4-FFF2-40B4-BE49-F238E27FC236}">
                <a16:creationId xmlns:a16="http://schemas.microsoft.com/office/drawing/2014/main" id="{15A9118A-A933-5CD9-78E8-95B881930433}"/>
              </a:ext>
            </a:extLst>
          </p:cNvPr>
          <p:cNvSpPr txBox="1">
            <a:spLocks/>
          </p:cNvSpPr>
          <p:nvPr/>
        </p:nvSpPr>
        <p:spPr>
          <a:xfrm>
            <a:off x="100668" y="1022951"/>
            <a:ext cx="3480732" cy="2739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err="1">
                <a:solidFill>
                  <a:schemeClr val="dk1"/>
                </a:solidFill>
              </a:rPr>
              <a:t>RandNet</a:t>
            </a:r>
            <a:r>
              <a:rPr lang="en-US" sz="1600" dirty="0">
                <a:solidFill>
                  <a:schemeClr val="dk1"/>
                </a:solidFill>
              </a:rPr>
              <a:t> contains 200 autoencoder models</a:t>
            </a:r>
          </a:p>
          <a:p>
            <a:pPr indent="-304800" algn="just">
              <a:spcBef>
                <a:spcPts val="1000"/>
              </a:spcBef>
              <a:buClr>
                <a:schemeClr val="lt2"/>
              </a:buClr>
              <a:buSzPts val="1200"/>
            </a:pPr>
            <a:r>
              <a:rPr lang="en-US" sz="1600" dirty="0">
                <a:solidFill>
                  <a:schemeClr val="dk1"/>
                </a:solidFill>
              </a:rPr>
              <a:t>The unoptimized IAE contains 60 unoptimized autoencoders</a:t>
            </a:r>
          </a:p>
          <a:p>
            <a:pPr indent="-304800" algn="just">
              <a:spcBef>
                <a:spcPts val="1000"/>
              </a:spcBef>
              <a:buClr>
                <a:schemeClr val="lt2"/>
              </a:buClr>
              <a:buSzPts val="1200"/>
            </a:pPr>
            <a:r>
              <a:rPr lang="en-US" sz="1600" dirty="0">
                <a:solidFill>
                  <a:schemeClr val="dk1"/>
                </a:solidFill>
              </a:rPr>
              <a:t>The optimized IAE contains 60 optimized autoencoders</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Tree>
    <p:extLst>
      <p:ext uri="{BB962C8B-B14F-4D97-AF65-F5344CB8AC3E}">
        <p14:creationId xmlns:p14="http://schemas.microsoft.com/office/powerpoint/2010/main" val="84142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Performance of IAEs</a:t>
            </a:r>
          </a:p>
        </p:txBody>
      </p:sp>
      <p:sp>
        <p:nvSpPr>
          <p:cNvPr id="18" name="Google Shape;190;p32">
            <a:extLst>
              <a:ext uri="{FF2B5EF4-FFF2-40B4-BE49-F238E27FC236}">
                <a16:creationId xmlns:a16="http://schemas.microsoft.com/office/drawing/2014/main" id="{3FE7947F-253F-25A6-F186-2960B9298CE3}"/>
              </a:ext>
            </a:extLst>
          </p:cNvPr>
          <p:cNvSpPr txBox="1">
            <a:spLocks/>
          </p:cNvSpPr>
          <p:nvPr/>
        </p:nvSpPr>
        <p:spPr>
          <a:xfrm>
            <a:off x="590011" y="708923"/>
            <a:ext cx="8252161" cy="20537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800" b="1" dirty="0">
                <a:solidFill>
                  <a:schemeClr val="bg2"/>
                </a:solidFill>
              </a:rPr>
              <a:t>The performance of both autoencoder models exceeds the </a:t>
            </a:r>
            <a:r>
              <a:rPr lang="en-US" sz="1800" b="1" dirty="0" err="1">
                <a:solidFill>
                  <a:schemeClr val="bg2"/>
                </a:solidFill>
              </a:rPr>
              <a:t>RandNet</a:t>
            </a:r>
            <a:r>
              <a:rPr lang="en-US" sz="1800" b="1" dirty="0">
                <a:solidFill>
                  <a:schemeClr val="bg2"/>
                </a:solidFill>
              </a:rPr>
              <a:t>:</a:t>
            </a:r>
          </a:p>
          <a:p>
            <a:pPr indent="-304800">
              <a:spcBef>
                <a:spcPts val="1000"/>
              </a:spcBef>
              <a:buClr>
                <a:schemeClr val="lt2"/>
              </a:buClr>
              <a:buSzPts val="1200"/>
            </a:pPr>
            <a:r>
              <a:rPr lang="en-US" sz="1600" dirty="0">
                <a:solidFill>
                  <a:schemeClr val="dk1"/>
                </a:solidFill>
              </a:rPr>
              <a:t>The improper latent sizes initialized for each </a:t>
            </a:r>
            <a:r>
              <a:rPr lang="en-US" sz="1600" dirty="0" err="1">
                <a:solidFill>
                  <a:schemeClr val="dk1"/>
                </a:solidFill>
              </a:rPr>
              <a:t>submodel</a:t>
            </a:r>
            <a:r>
              <a:rPr lang="en-US" sz="1600" dirty="0">
                <a:solidFill>
                  <a:schemeClr val="dk1"/>
                </a:solidFill>
              </a:rPr>
              <a:t> in the </a:t>
            </a:r>
            <a:r>
              <a:rPr lang="en-US" sz="1600" dirty="0" err="1">
                <a:solidFill>
                  <a:schemeClr val="dk1"/>
                </a:solidFill>
              </a:rPr>
              <a:t>RandNet</a:t>
            </a:r>
            <a:endParaRPr lang="en-US" sz="1600" dirty="0">
              <a:solidFill>
                <a:schemeClr val="dk1"/>
              </a:solidFill>
            </a:endParaRPr>
          </a:p>
          <a:p>
            <a:pPr indent="-304800">
              <a:spcBef>
                <a:spcPts val="1000"/>
              </a:spcBef>
              <a:buClr>
                <a:schemeClr val="lt2"/>
              </a:buClr>
              <a:buSzPts val="1200"/>
            </a:pPr>
            <a:r>
              <a:rPr lang="en-US" sz="1600" dirty="0">
                <a:solidFill>
                  <a:schemeClr val="dk1"/>
                </a:solidFill>
              </a:rPr>
              <a:t>The removed connections may bring the important information that should be learned</a:t>
            </a:r>
          </a:p>
          <a:p>
            <a:pPr indent="-304800">
              <a:spcBef>
                <a:spcPts val="1000"/>
              </a:spcBef>
              <a:buClr>
                <a:schemeClr val="lt2"/>
              </a:buClr>
              <a:buSzPts val="1200"/>
            </a:pPr>
            <a:r>
              <a:rPr lang="en-US" sz="1600" dirty="0">
                <a:solidFill>
                  <a:schemeClr val="dk1"/>
                </a:solidFill>
              </a:rPr>
              <a:t>Dropping randomly some connections between layers in each autoencoder may generate </a:t>
            </a:r>
            <a:r>
              <a:rPr lang="en-US" sz="1600" dirty="0" err="1">
                <a:solidFill>
                  <a:schemeClr val="dk1"/>
                </a:solidFill>
              </a:rPr>
              <a:t>submodels</a:t>
            </a:r>
            <a:r>
              <a:rPr lang="en-US" sz="1600" dirty="0">
                <a:solidFill>
                  <a:schemeClr val="dk1"/>
                </a:solidFill>
              </a:rPr>
              <a:t> with low variances</a:t>
            </a:r>
          </a:p>
          <a:p>
            <a:pPr indent="-304800">
              <a:spcBef>
                <a:spcPts val="1000"/>
              </a:spcBef>
              <a:buClr>
                <a:schemeClr val="lt2"/>
              </a:buClr>
              <a:buSzPts val="1200"/>
            </a:pPr>
            <a:endParaRPr lang="en-US" sz="1600"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4" name="Google Shape;190;p32">
            <a:extLst>
              <a:ext uri="{FF2B5EF4-FFF2-40B4-BE49-F238E27FC236}">
                <a16:creationId xmlns:a16="http://schemas.microsoft.com/office/drawing/2014/main" id="{B889375C-F0D5-C57E-388E-6D9DAACB0273}"/>
              </a:ext>
            </a:extLst>
          </p:cNvPr>
          <p:cNvSpPr txBox="1">
            <a:spLocks/>
          </p:cNvSpPr>
          <p:nvPr/>
        </p:nvSpPr>
        <p:spPr>
          <a:xfrm>
            <a:off x="590012" y="2762656"/>
            <a:ext cx="8252160" cy="1363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de-DE" sz="1800" b="1" dirty="0">
                <a:solidFill>
                  <a:schemeClr val="bg2"/>
                </a:solidFill>
              </a:rPr>
              <a:t>Both IAEs </a:t>
            </a:r>
            <a:r>
              <a:rPr lang="de-DE" sz="1800" b="1" dirty="0" err="1">
                <a:solidFill>
                  <a:schemeClr val="bg2"/>
                </a:solidFill>
              </a:rPr>
              <a:t>obtained</a:t>
            </a:r>
            <a:r>
              <a:rPr lang="de-DE" sz="1800" b="1" dirty="0">
                <a:solidFill>
                  <a:schemeClr val="bg2"/>
                </a:solidFill>
              </a:rPr>
              <a:t> </a:t>
            </a:r>
            <a:r>
              <a:rPr lang="de-DE" sz="1800" b="1" dirty="0" err="1">
                <a:solidFill>
                  <a:schemeClr val="bg2"/>
                </a:solidFill>
              </a:rPr>
              <a:t>better</a:t>
            </a:r>
            <a:r>
              <a:rPr lang="de-DE" sz="1800" b="1" dirty="0">
                <a:solidFill>
                  <a:schemeClr val="bg2"/>
                </a:solidFill>
              </a:rPr>
              <a:t> </a:t>
            </a:r>
            <a:r>
              <a:rPr lang="de-DE" sz="1800" b="1" dirty="0" err="1">
                <a:solidFill>
                  <a:schemeClr val="bg2"/>
                </a:solidFill>
              </a:rPr>
              <a:t>performances</a:t>
            </a:r>
            <a:r>
              <a:rPr lang="de-DE" sz="1800" b="1" dirty="0">
                <a:solidFill>
                  <a:schemeClr val="bg2"/>
                </a:solidFill>
              </a:rPr>
              <a:t> </a:t>
            </a:r>
            <a:r>
              <a:rPr lang="de-DE" sz="1800" b="1" dirty="0" err="1">
                <a:solidFill>
                  <a:schemeClr val="bg2"/>
                </a:solidFill>
              </a:rPr>
              <a:t>than</a:t>
            </a:r>
            <a:r>
              <a:rPr lang="de-DE" sz="1800" b="1" dirty="0">
                <a:solidFill>
                  <a:schemeClr val="bg2"/>
                </a:solidFill>
              </a:rPr>
              <a:t> </a:t>
            </a:r>
            <a:r>
              <a:rPr lang="de-DE" sz="1800" b="1" dirty="0" err="1">
                <a:solidFill>
                  <a:schemeClr val="bg2"/>
                </a:solidFill>
              </a:rPr>
              <a:t>their</a:t>
            </a:r>
            <a:r>
              <a:rPr lang="de-DE" sz="1800" b="1" dirty="0">
                <a:solidFill>
                  <a:schemeClr val="bg2"/>
                </a:solidFill>
              </a:rPr>
              <a:t> </a:t>
            </a:r>
            <a:r>
              <a:rPr lang="de-DE" sz="1800" b="1" dirty="0" err="1">
                <a:solidFill>
                  <a:schemeClr val="bg2"/>
                </a:solidFill>
              </a:rPr>
              <a:t>components</a:t>
            </a:r>
            <a:r>
              <a:rPr lang="de-DE" sz="1800" b="1" dirty="0">
                <a:solidFill>
                  <a:schemeClr val="bg2"/>
                </a:solidFill>
              </a:rPr>
              <a:t>:</a:t>
            </a:r>
          </a:p>
          <a:p>
            <a:pPr indent="-304800">
              <a:spcBef>
                <a:spcPts val="1000"/>
              </a:spcBef>
              <a:buClr>
                <a:schemeClr val="lt2"/>
              </a:buClr>
              <a:buSzPts val="1200"/>
            </a:pPr>
            <a:r>
              <a:rPr lang="de-DE" sz="1600" dirty="0">
                <a:solidFill>
                  <a:schemeClr val="dk1"/>
                </a:solidFill>
              </a:rPr>
              <a:t>IAEs </a:t>
            </a:r>
            <a:r>
              <a:rPr lang="de-DE" sz="1600" dirty="0" err="1">
                <a:solidFill>
                  <a:schemeClr val="dk1"/>
                </a:solidFill>
              </a:rPr>
              <a:t>are</a:t>
            </a:r>
            <a:r>
              <a:rPr lang="de-DE" sz="1600" dirty="0">
                <a:solidFill>
                  <a:schemeClr val="dk1"/>
                </a:solidFill>
              </a:rPr>
              <a:t> </a:t>
            </a:r>
            <a:r>
              <a:rPr lang="de-DE" sz="1600" dirty="0" err="1">
                <a:solidFill>
                  <a:schemeClr val="dk1"/>
                </a:solidFill>
              </a:rPr>
              <a:t>constructed</a:t>
            </a:r>
            <a:r>
              <a:rPr lang="de-DE" sz="1600" dirty="0">
                <a:solidFill>
                  <a:schemeClr val="dk1"/>
                </a:solidFill>
              </a:rPr>
              <a:t> </a:t>
            </a:r>
            <a:r>
              <a:rPr lang="de-DE" sz="1600" dirty="0" err="1">
                <a:solidFill>
                  <a:schemeClr val="dk1"/>
                </a:solidFill>
              </a:rPr>
              <a:t>with</a:t>
            </a:r>
            <a:r>
              <a:rPr lang="de-DE" sz="1600" dirty="0">
                <a:solidFill>
                  <a:schemeClr val="dk1"/>
                </a:solidFill>
              </a:rPr>
              <a:t> </a:t>
            </a:r>
            <a:r>
              <a:rPr lang="de-DE" sz="1600" dirty="0" err="1">
                <a:solidFill>
                  <a:schemeClr val="dk1"/>
                </a:solidFill>
              </a:rPr>
              <a:t>the</a:t>
            </a:r>
            <a:r>
              <a:rPr lang="de-DE" sz="1600" dirty="0">
                <a:solidFill>
                  <a:schemeClr val="dk1"/>
                </a:solidFill>
              </a:rPr>
              <a:t> </a:t>
            </a:r>
            <a:r>
              <a:rPr lang="de-DE" sz="1600" dirty="0" err="1">
                <a:solidFill>
                  <a:schemeClr val="dk1"/>
                </a:solidFill>
              </a:rPr>
              <a:t>goal</a:t>
            </a:r>
            <a:r>
              <a:rPr lang="de-DE" sz="1600" dirty="0">
                <a:solidFill>
                  <a:schemeClr val="dk1"/>
                </a:solidFill>
              </a:rPr>
              <a:t> </a:t>
            </a:r>
            <a:r>
              <a:rPr lang="de-DE" sz="1600" dirty="0" err="1">
                <a:solidFill>
                  <a:schemeClr val="dk1"/>
                </a:solidFill>
              </a:rPr>
              <a:t>of</a:t>
            </a:r>
            <a:r>
              <a:rPr lang="de-DE" sz="1600" dirty="0">
                <a:solidFill>
                  <a:schemeClr val="dk1"/>
                </a:solidFill>
              </a:rPr>
              <a:t> </a:t>
            </a:r>
            <a:r>
              <a:rPr lang="de-DE" sz="1600" dirty="0" err="1">
                <a:solidFill>
                  <a:schemeClr val="dk1"/>
                </a:solidFill>
              </a:rPr>
              <a:t>diversity</a:t>
            </a:r>
            <a:r>
              <a:rPr lang="de-DE" sz="1600" dirty="0">
                <a:solidFill>
                  <a:schemeClr val="dk1"/>
                </a:solidFill>
              </a:rPr>
              <a:t> </a:t>
            </a:r>
            <a:r>
              <a:rPr lang="de-DE" sz="1600" dirty="0" err="1">
                <a:solidFill>
                  <a:schemeClr val="dk1"/>
                </a:solidFill>
              </a:rPr>
              <a:t>between</a:t>
            </a:r>
            <a:r>
              <a:rPr lang="de-DE" sz="1600" dirty="0">
                <a:solidFill>
                  <a:schemeClr val="dk1"/>
                </a:solidFill>
              </a:rPr>
              <a:t> </a:t>
            </a:r>
            <a:r>
              <a:rPr lang="de-DE" sz="1600" dirty="0" err="1">
                <a:solidFill>
                  <a:schemeClr val="dk1"/>
                </a:solidFill>
              </a:rPr>
              <a:t>base</a:t>
            </a:r>
            <a:r>
              <a:rPr lang="de-DE" sz="1600" dirty="0">
                <a:solidFill>
                  <a:schemeClr val="dk1"/>
                </a:solidFill>
              </a:rPr>
              <a:t> </a:t>
            </a:r>
            <a:r>
              <a:rPr lang="de-DE" sz="1600" dirty="0" err="1">
                <a:solidFill>
                  <a:schemeClr val="dk1"/>
                </a:solidFill>
              </a:rPr>
              <a:t>learners</a:t>
            </a:r>
            <a:r>
              <a:rPr lang="de-DE" sz="1600" dirty="0">
                <a:solidFill>
                  <a:schemeClr val="dk1"/>
                </a:solidFill>
              </a:rPr>
              <a:t> </a:t>
            </a:r>
            <a:r>
              <a:rPr lang="de-DE" sz="1600" dirty="0" err="1">
                <a:solidFill>
                  <a:schemeClr val="dk1"/>
                </a:solidFill>
              </a:rPr>
              <a:t>by</a:t>
            </a:r>
            <a:r>
              <a:rPr lang="de-DE" sz="1600" dirty="0">
                <a:solidFill>
                  <a:schemeClr val="dk1"/>
                </a:solidFill>
              </a:rPr>
              <a:t> </a:t>
            </a:r>
            <a:r>
              <a:rPr lang="de-DE" sz="1600" dirty="0" err="1">
                <a:solidFill>
                  <a:schemeClr val="dk1"/>
                </a:solidFill>
              </a:rPr>
              <a:t>setting</a:t>
            </a:r>
            <a:r>
              <a:rPr lang="de-DE" sz="1600" dirty="0">
                <a:solidFill>
                  <a:schemeClr val="dk1"/>
                </a:solidFill>
              </a:rPr>
              <a:t> a different </a:t>
            </a:r>
            <a:r>
              <a:rPr lang="de-DE" sz="1600" dirty="0" err="1">
                <a:solidFill>
                  <a:schemeClr val="dk1"/>
                </a:solidFill>
              </a:rPr>
              <a:t>random</a:t>
            </a:r>
            <a:r>
              <a:rPr lang="de-DE" sz="1600" dirty="0">
                <a:solidFill>
                  <a:schemeClr val="dk1"/>
                </a:solidFill>
              </a:rPr>
              <a:t> </a:t>
            </a:r>
            <a:r>
              <a:rPr lang="de-DE" sz="1600" dirty="0" err="1">
                <a:solidFill>
                  <a:schemeClr val="dk1"/>
                </a:solidFill>
              </a:rPr>
              <a:t>seed</a:t>
            </a:r>
            <a:r>
              <a:rPr lang="de-DE" sz="1600" dirty="0">
                <a:solidFill>
                  <a:schemeClr val="dk1"/>
                </a:solidFill>
              </a:rPr>
              <a:t> </a:t>
            </a:r>
            <a:r>
              <a:rPr lang="de-DE" sz="1600" dirty="0" err="1">
                <a:solidFill>
                  <a:schemeClr val="dk1"/>
                </a:solidFill>
              </a:rPr>
              <a:t>value</a:t>
            </a:r>
            <a:r>
              <a:rPr lang="de-DE" sz="1600" dirty="0">
                <a:solidFill>
                  <a:schemeClr val="dk1"/>
                </a:solidFill>
              </a:rPr>
              <a:t> </a:t>
            </a:r>
            <a:r>
              <a:rPr lang="de-DE" sz="1600" dirty="0" err="1">
                <a:solidFill>
                  <a:schemeClr val="dk1"/>
                </a:solidFill>
              </a:rPr>
              <a:t>for</a:t>
            </a:r>
            <a:r>
              <a:rPr lang="de-DE" sz="1600" dirty="0">
                <a:solidFill>
                  <a:schemeClr val="dk1"/>
                </a:solidFill>
              </a:rPr>
              <a:t> </a:t>
            </a:r>
            <a:r>
              <a:rPr lang="de-DE" sz="1600" dirty="0" err="1">
                <a:solidFill>
                  <a:schemeClr val="dk1"/>
                </a:solidFill>
              </a:rPr>
              <a:t>each</a:t>
            </a:r>
            <a:r>
              <a:rPr lang="de-DE" sz="1600" dirty="0">
                <a:solidFill>
                  <a:schemeClr val="dk1"/>
                </a:solidFill>
              </a:rPr>
              <a:t> </a:t>
            </a:r>
            <a:r>
              <a:rPr lang="de-DE" sz="1600" dirty="0" err="1">
                <a:solidFill>
                  <a:schemeClr val="dk1"/>
                </a:solidFill>
              </a:rPr>
              <a:t>component</a:t>
            </a:r>
            <a:endParaRPr lang="de-DE" sz="1600" dirty="0">
              <a:solidFill>
                <a:schemeClr val="dk1"/>
              </a:solidFill>
            </a:endParaRPr>
          </a:p>
          <a:p>
            <a:pPr marL="152400" indent="0">
              <a:buClr>
                <a:schemeClr val="lt2"/>
              </a:buClr>
              <a:buSzPts val="1200"/>
              <a:buFont typeface="Jost"/>
              <a:buNone/>
            </a:pPr>
            <a:endParaRPr lang="de-DE" dirty="0">
              <a:solidFill>
                <a:schemeClr val="dk1"/>
              </a:solidFill>
            </a:endParaRPr>
          </a:p>
          <a:p>
            <a:pPr marL="0" indent="0">
              <a:buFont typeface="Jost"/>
              <a:buNone/>
            </a:pPr>
            <a:endParaRPr lang="de-DE" dirty="0">
              <a:solidFill>
                <a:schemeClr val="dk1"/>
              </a:solidFill>
            </a:endParaRPr>
          </a:p>
          <a:p>
            <a:pPr marL="0" indent="0">
              <a:buFont typeface="Jost"/>
              <a:buNone/>
            </a:pPr>
            <a:endParaRPr lang="de-DE" dirty="0">
              <a:solidFill>
                <a:schemeClr val="dk1"/>
              </a:solidFill>
            </a:endParaRPr>
          </a:p>
        </p:txBody>
      </p:sp>
      <p:sp>
        <p:nvSpPr>
          <p:cNvPr id="6" name="Google Shape;190;p32">
            <a:extLst>
              <a:ext uri="{FF2B5EF4-FFF2-40B4-BE49-F238E27FC236}">
                <a16:creationId xmlns:a16="http://schemas.microsoft.com/office/drawing/2014/main" id="{E3249AEB-A8A4-90E4-0003-4282773AC8B5}"/>
              </a:ext>
            </a:extLst>
          </p:cNvPr>
          <p:cNvSpPr txBox="1">
            <a:spLocks/>
          </p:cNvSpPr>
          <p:nvPr/>
        </p:nvSpPr>
        <p:spPr>
          <a:xfrm>
            <a:off x="854602" y="4126638"/>
            <a:ext cx="7536415" cy="579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b="1" i="1" dirty="0">
                <a:solidFill>
                  <a:schemeClr val="accent2">
                    <a:lumMod val="75000"/>
                  </a:schemeClr>
                </a:solidFill>
              </a:rPr>
              <a:t>Components with high variances can learn different aspects of the patterns in data and hence boost the robustness of their ensemble</a:t>
            </a:r>
            <a:endParaRPr lang="en-US" sz="1800" b="1" i="1" dirty="0">
              <a:solidFill>
                <a:schemeClr val="accent2">
                  <a:lumMod val="75000"/>
                </a:schemeClr>
              </a:solidFill>
            </a:endParaRPr>
          </a:p>
          <a:p>
            <a:pPr marL="152400" indent="0">
              <a:buClr>
                <a:schemeClr val="lt2"/>
              </a:buClr>
              <a:buSzPts val="1200"/>
              <a:buFont typeface="Jost"/>
              <a:buNone/>
            </a:pPr>
            <a:endParaRPr lang="en-US"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7" name="Arrow: Right 6">
            <a:extLst>
              <a:ext uri="{FF2B5EF4-FFF2-40B4-BE49-F238E27FC236}">
                <a16:creationId xmlns:a16="http://schemas.microsoft.com/office/drawing/2014/main" id="{DAF52CF1-96BC-9E08-5F62-4500F6AC4578}"/>
              </a:ext>
            </a:extLst>
          </p:cNvPr>
          <p:cNvSpPr/>
          <p:nvPr/>
        </p:nvSpPr>
        <p:spPr>
          <a:xfrm>
            <a:off x="590011" y="4350666"/>
            <a:ext cx="223893" cy="8165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262643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Table of contents</a:t>
            </a:r>
            <a:endParaRPr sz="2800" dirty="0"/>
          </a:p>
        </p:txBody>
      </p:sp>
      <p:sp>
        <p:nvSpPr>
          <p:cNvPr id="165" name="Google Shape;165;p30"/>
          <p:cNvSpPr txBox="1">
            <a:spLocks noGrp="1"/>
          </p:cNvSpPr>
          <p:nvPr>
            <p:ph type="title" idx="2"/>
          </p:nvPr>
        </p:nvSpPr>
        <p:spPr>
          <a:xfrm>
            <a:off x="1325118" y="1414528"/>
            <a:ext cx="734700" cy="5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01</a:t>
            </a:r>
            <a:endParaRPr dirty="0">
              <a:solidFill>
                <a:schemeClr val="lt2"/>
              </a:solidFill>
            </a:endParaRPr>
          </a:p>
        </p:txBody>
      </p:sp>
      <p:sp>
        <p:nvSpPr>
          <p:cNvPr id="166" name="Google Shape;166;p30"/>
          <p:cNvSpPr txBox="1">
            <a:spLocks noGrp="1"/>
          </p:cNvSpPr>
          <p:nvPr>
            <p:ph type="title" idx="3"/>
          </p:nvPr>
        </p:nvSpPr>
        <p:spPr>
          <a:xfrm>
            <a:off x="1325118" y="3220658"/>
            <a:ext cx="734700" cy="5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04</a:t>
            </a:r>
            <a:endParaRPr dirty="0">
              <a:solidFill>
                <a:schemeClr val="lt2"/>
              </a:solidFill>
            </a:endParaRPr>
          </a:p>
        </p:txBody>
      </p:sp>
      <p:sp>
        <p:nvSpPr>
          <p:cNvPr id="167" name="Google Shape;167;p30"/>
          <p:cNvSpPr txBox="1">
            <a:spLocks noGrp="1"/>
          </p:cNvSpPr>
          <p:nvPr>
            <p:ph type="title" idx="4"/>
          </p:nvPr>
        </p:nvSpPr>
        <p:spPr>
          <a:xfrm>
            <a:off x="1325118" y="2005086"/>
            <a:ext cx="734700" cy="5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02</a:t>
            </a:r>
            <a:endParaRPr dirty="0">
              <a:solidFill>
                <a:schemeClr val="lt2"/>
              </a:solidFill>
            </a:endParaRPr>
          </a:p>
        </p:txBody>
      </p:sp>
      <p:sp>
        <p:nvSpPr>
          <p:cNvPr id="169" name="Google Shape;169;p30"/>
          <p:cNvSpPr txBox="1">
            <a:spLocks noGrp="1"/>
          </p:cNvSpPr>
          <p:nvPr>
            <p:ph type="title" idx="6"/>
          </p:nvPr>
        </p:nvSpPr>
        <p:spPr>
          <a:xfrm>
            <a:off x="1325118" y="2613882"/>
            <a:ext cx="734700" cy="5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03</a:t>
            </a:r>
            <a:endParaRPr dirty="0">
              <a:solidFill>
                <a:schemeClr val="lt2"/>
              </a:solidFill>
            </a:endParaRPr>
          </a:p>
        </p:txBody>
      </p:sp>
      <p:sp>
        <p:nvSpPr>
          <p:cNvPr id="171" name="Google Shape;171;p30"/>
          <p:cNvSpPr txBox="1">
            <a:spLocks noGrp="1"/>
          </p:cNvSpPr>
          <p:nvPr>
            <p:ph type="subTitle" idx="1"/>
          </p:nvPr>
        </p:nvSpPr>
        <p:spPr>
          <a:xfrm>
            <a:off x="2266500" y="1384060"/>
            <a:ext cx="5647094" cy="6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Motivation</a:t>
            </a:r>
            <a:endParaRPr dirty="0"/>
          </a:p>
        </p:txBody>
      </p:sp>
      <p:sp>
        <p:nvSpPr>
          <p:cNvPr id="172" name="Google Shape;172;p30"/>
          <p:cNvSpPr txBox="1">
            <a:spLocks noGrp="1"/>
          </p:cNvSpPr>
          <p:nvPr>
            <p:ph type="subTitle" idx="8"/>
          </p:nvPr>
        </p:nvSpPr>
        <p:spPr>
          <a:xfrm>
            <a:off x="2266500" y="2022775"/>
            <a:ext cx="5853776" cy="6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Sequential Autoencoder Ensemble Techniques</a:t>
            </a:r>
            <a:endParaRPr dirty="0"/>
          </a:p>
        </p:txBody>
      </p:sp>
      <p:sp>
        <p:nvSpPr>
          <p:cNvPr id="173" name="Google Shape;173;p30"/>
          <p:cNvSpPr txBox="1">
            <a:spLocks noGrp="1"/>
          </p:cNvSpPr>
          <p:nvPr>
            <p:ph type="subTitle" idx="9"/>
          </p:nvPr>
        </p:nvSpPr>
        <p:spPr>
          <a:xfrm>
            <a:off x="2266500" y="2613882"/>
            <a:ext cx="3614891" cy="6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Experiments and Evaluation</a:t>
            </a:r>
            <a:endParaRPr dirty="0"/>
          </a:p>
        </p:txBody>
      </p:sp>
      <p:sp>
        <p:nvSpPr>
          <p:cNvPr id="174" name="Google Shape;174;p30"/>
          <p:cNvSpPr txBox="1">
            <a:spLocks noGrp="1"/>
          </p:cNvSpPr>
          <p:nvPr>
            <p:ph type="subTitle" idx="13"/>
          </p:nvPr>
        </p:nvSpPr>
        <p:spPr>
          <a:xfrm>
            <a:off x="2266500" y="3249582"/>
            <a:ext cx="5552382" cy="6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and future work</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32"/>
          <p:cNvSpPr txBox="1">
            <a:spLocks noGrp="1"/>
          </p:cNvSpPr>
          <p:nvPr>
            <p:ph type="body" idx="1"/>
          </p:nvPr>
        </p:nvSpPr>
        <p:spPr>
          <a:xfrm>
            <a:off x="882112" y="2192772"/>
            <a:ext cx="6840592" cy="13639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800" b="1" dirty="0" err="1">
                <a:solidFill>
                  <a:schemeClr val="bg2"/>
                </a:solidFill>
              </a:rPr>
              <a:t>Full</a:t>
            </a:r>
            <a:r>
              <a:rPr lang="de-DE" sz="1800" b="1" dirty="0">
                <a:solidFill>
                  <a:schemeClr val="bg2"/>
                </a:solidFill>
              </a:rPr>
              <a:t> </a:t>
            </a:r>
            <a:r>
              <a:rPr lang="de-DE" sz="1800" b="1" dirty="0" err="1">
                <a:solidFill>
                  <a:schemeClr val="bg2"/>
                </a:solidFill>
              </a:rPr>
              <a:t>Sequential</a:t>
            </a:r>
            <a:r>
              <a:rPr lang="de-DE" sz="1800" b="1" dirty="0">
                <a:solidFill>
                  <a:schemeClr val="bg2"/>
                </a:solidFill>
              </a:rPr>
              <a:t> Autoencoder Ensemble (FSAE):</a:t>
            </a:r>
            <a:endParaRPr sz="1800" b="1" dirty="0">
              <a:solidFill>
                <a:schemeClr val="bg2"/>
              </a:solidFill>
            </a:endParaRPr>
          </a:p>
          <a:p>
            <a:pPr marL="457200" lvl="0" indent="-304800" algn="l" rtl="0">
              <a:spcBef>
                <a:spcPts val="1000"/>
              </a:spcBef>
              <a:spcAft>
                <a:spcPts val="0"/>
              </a:spcAft>
              <a:buClr>
                <a:schemeClr val="lt2"/>
              </a:buClr>
              <a:buSzPts val="1200"/>
              <a:buChar char="●"/>
            </a:pPr>
            <a:r>
              <a:rPr lang="de-DE" sz="1600" dirty="0">
                <a:solidFill>
                  <a:schemeClr val="dk1"/>
                </a:solidFill>
              </a:rPr>
              <a:t>The </a:t>
            </a:r>
            <a:r>
              <a:rPr lang="de-DE" sz="1600" dirty="0" err="1">
                <a:solidFill>
                  <a:schemeClr val="dk1"/>
                </a:solidFill>
              </a:rPr>
              <a:t>prediction</a:t>
            </a:r>
            <a:r>
              <a:rPr lang="de-DE" sz="1600" dirty="0">
                <a:solidFill>
                  <a:schemeClr val="dk1"/>
                </a:solidFill>
              </a:rPr>
              <a:t> </a:t>
            </a:r>
            <a:r>
              <a:rPr lang="de-DE" sz="1600" dirty="0" err="1">
                <a:solidFill>
                  <a:schemeClr val="dk1"/>
                </a:solidFill>
              </a:rPr>
              <a:t>errors</a:t>
            </a:r>
            <a:r>
              <a:rPr lang="de-DE" sz="1600" dirty="0">
                <a:solidFill>
                  <a:schemeClr val="dk1"/>
                </a:solidFill>
              </a:rPr>
              <a:t> </a:t>
            </a:r>
            <a:r>
              <a:rPr lang="de-DE" sz="1600" dirty="0" err="1">
                <a:solidFill>
                  <a:schemeClr val="dk1"/>
                </a:solidFill>
              </a:rPr>
              <a:t>of</a:t>
            </a:r>
            <a:r>
              <a:rPr lang="de-DE" sz="1600" dirty="0">
                <a:solidFill>
                  <a:schemeClr val="dk1"/>
                </a:solidFill>
              </a:rPr>
              <a:t> </a:t>
            </a:r>
            <a:r>
              <a:rPr lang="de-DE" sz="1600" b="1" dirty="0">
                <a:solidFill>
                  <a:schemeClr val="accent2">
                    <a:lumMod val="75000"/>
                  </a:schemeClr>
                </a:solidFill>
              </a:rPr>
              <a:t>all </a:t>
            </a:r>
            <a:r>
              <a:rPr lang="de-DE" sz="1600" b="1" dirty="0" err="1">
                <a:solidFill>
                  <a:schemeClr val="accent2">
                    <a:lumMod val="75000"/>
                  </a:schemeClr>
                </a:solidFill>
              </a:rPr>
              <a:t>previously</a:t>
            </a:r>
            <a:r>
              <a:rPr lang="de-DE" sz="1600" b="1" dirty="0">
                <a:solidFill>
                  <a:schemeClr val="accent2">
                    <a:lumMod val="75000"/>
                  </a:schemeClr>
                </a:solidFill>
              </a:rPr>
              <a:t> </a:t>
            </a:r>
            <a:r>
              <a:rPr lang="de-DE" sz="1600" b="1" dirty="0" err="1">
                <a:solidFill>
                  <a:schemeClr val="accent2">
                    <a:lumMod val="75000"/>
                  </a:schemeClr>
                </a:solidFill>
              </a:rPr>
              <a:t>trained</a:t>
            </a:r>
            <a:r>
              <a:rPr lang="de-DE" sz="1600" b="1" dirty="0">
                <a:solidFill>
                  <a:schemeClr val="accent2">
                    <a:lumMod val="75000"/>
                  </a:schemeClr>
                </a:solidFill>
              </a:rPr>
              <a:t> </a:t>
            </a:r>
            <a:r>
              <a:rPr lang="de-DE" sz="1600" b="1" dirty="0" err="1">
                <a:solidFill>
                  <a:schemeClr val="accent2">
                    <a:lumMod val="75000"/>
                  </a:schemeClr>
                </a:solidFill>
              </a:rPr>
              <a:t>learners</a:t>
            </a:r>
            <a:r>
              <a:rPr lang="de-DE" sz="1600" dirty="0">
                <a:solidFill>
                  <a:schemeClr val="dk1"/>
                </a:solidFill>
              </a:rPr>
              <a:t> </a:t>
            </a:r>
            <a:r>
              <a:rPr lang="de-DE" sz="1600" dirty="0" err="1">
                <a:solidFill>
                  <a:schemeClr val="dk1"/>
                </a:solidFill>
              </a:rPr>
              <a:t>are</a:t>
            </a:r>
            <a:r>
              <a:rPr lang="de-DE" sz="1600" dirty="0">
                <a:solidFill>
                  <a:schemeClr val="dk1"/>
                </a:solidFill>
              </a:rPr>
              <a:t> </a:t>
            </a:r>
            <a:r>
              <a:rPr lang="de-DE" sz="1600" dirty="0" err="1">
                <a:solidFill>
                  <a:schemeClr val="dk1"/>
                </a:solidFill>
              </a:rPr>
              <a:t>used</a:t>
            </a:r>
            <a:r>
              <a:rPr lang="de-DE" sz="1600" dirty="0">
                <a:solidFill>
                  <a:schemeClr val="dk1"/>
                </a:solidFill>
              </a:rPr>
              <a:t> </a:t>
            </a:r>
            <a:r>
              <a:rPr lang="de-DE" sz="1600" dirty="0" err="1">
                <a:solidFill>
                  <a:schemeClr val="dk1"/>
                </a:solidFill>
              </a:rPr>
              <a:t>to</a:t>
            </a:r>
            <a:r>
              <a:rPr lang="de-DE" sz="1600" dirty="0">
                <a:solidFill>
                  <a:schemeClr val="dk1"/>
                </a:solidFill>
              </a:rPr>
              <a:t> </a:t>
            </a:r>
            <a:r>
              <a:rPr lang="de-DE" sz="1600" dirty="0" err="1">
                <a:solidFill>
                  <a:schemeClr val="dk1"/>
                </a:solidFill>
              </a:rPr>
              <a:t>correct</a:t>
            </a:r>
            <a:r>
              <a:rPr lang="de-DE" sz="1600" dirty="0">
                <a:solidFill>
                  <a:schemeClr val="dk1"/>
                </a:solidFill>
              </a:rPr>
              <a:t> </a:t>
            </a:r>
            <a:r>
              <a:rPr lang="de-DE" sz="1600" dirty="0" err="1">
                <a:solidFill>
                  <a:schemeClr val="dk1"/>
                </a:solidFill>
              </a:rPr>
              <a:t>the</a:t>
            </a:r>
            <a:r>
              <a:rPr lang="de-DE" sz="1600" dirty="0">
                <a:solidFill>
                  <a:schemeClr val="dk1"/>
                </a:solidFill>
              </a:rPr>
              <a:t> </a:t>
            </a:r>
            <a:r>
              <a:rPr lang="de-DE" sz="1600" dirty="0" err="1">
                <a:solidFill>
                  <a:schemeClr val="dk1"/>
                </a:solidFill>
              </a:rPr>
              <a:t>next</a:t>
            </a:r>
            <a:r>
              <a:rPr lang="de-DE" sz="1600" dirty="0">
                <a:solidFill>
                  <a:schemeClr val="dk1"/>
                </a:solidFill>
              </a:rPr>
              <a:t> </a:t>
            </a:r>
            <a:r>
              <a:rPr lang="de-DE" sz="1600" dirty="0" err="1">
                <a:solidFill>
                  <a:schemeClr val="dk1"/>
                </a:solidFill>
              </a:rPr>
              <a:t>one</a:t>
            </a:r>
            <a:r>
              <a:rPr lang="de-DE" sz="1600" dirty="0">
                <a:solidFill>
                  <a:schemeClr val="dk1"/>
                </a:solidFill>
              </a:rPr>
              <a:t>.</a:t>
            </a:r>
            <a:endParaRPr sz="1600" dirty="0">
              <a:solidFill>
                <a:schemeClr val="dk1"/>
              </a:solidFill>
            </a:endParaRPr>
          </a:p>
          <a:p>
            <a:pPr marL="152400" lvl="0" indent="0" algn="l" rtl="0">
              <a:spcBef>
                <a:spcPts val="0"/>
              </a:spcBef>
              <a:spcAft>
                <a:spcPts val="0"/>
              </a:spcAft>
              <a:buClr>
                <a:schemeClr val="lt2"/>
              </a:buClr>
              <a:buSzPts val="1200"/>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Performance of SAEs and FSAEs</a:t>
            </a:r>
          </a:p>
        </p:txBody>
      </p:sp>
      <p:sp>
        <p:nvSpPr>
          <p:cNvPr id="18" name="Google Shape;190;p32">
            <a:extLst>
              <a:ext uri="{FF2B5EF4-FFF2-40B4-BE49-F238E27FC236}">
                <a16:creationId xmlns:a16="http://schemas.microsoft.com/office/drawing/2014/main" id="{3FE7947F-253F-25A6-F186-2960B9298CE3}"/>
              </a:ext>
            </a:extLst>
          </p:cNvPr>
          <p:cNvSpPr txBox="1">
            <a:spLocks/>
          </p:cNvSpPr>
          <p:nvPr/>
        </p:nvSpPr>
        <p:spPr>
          <a:xfrm>
            <a:off x="882111" y="845110"/>
            <a:ext cx="7059253" cy="130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800" b="1" dirty="0">
                <a:solidFill>
                  <a:schemeClr val="bg2"/>
                </a:solidFill>
              </a:rPr>
              <a:t>Sequential Autoencoder Ensemble (SAE):</a:t>
            </a:r>
          </a:p>
          <a:p>
            <a:pPr indent="-304800">
              <a:spcBef>
                <a:spcPts val="1000"/>
              </a:spcBef>
              <a:buClr>
                <a:schemeClr val="lt2"/>
              </a:buClr>
              <a:buSzPts val="1200"/>
            </a:pPr>
            <a:r>
              <a:rPr lang="en-US" sz="1600" dirty="0">
                <a:solidFill>
                  <a:schemeClr val="dk1"/>
                </a:solidFill>
              </a:rPr>
              <a:t>The prediction error of </a:t>
            </a:r>
            <a:r>
              <a:rPr lang="en-US" sz="1600" b="1" dirty="0">
                <a:solidFill>
                  <a:schemeClr val="accent2">
                    <a:lumMod val="75000"/>
                  </a:schemeClr>
                </a:solidFill>
              </a:rPr>
              <a:t>the last trained learner </a:t>
            </a:r>
            <a:r>
              <a:rPr lang="en-US" sz="1600" dirty="0">
                <a:solidFill>
                  <a:schemeClr val="dk1"/>
                </a:solidFill>
              </a:rPr>
              <a:t>is used to correct the error of the next one. </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2" name="Google Shape;190;p32">
            <a:extLst>
              <a:ext uri="{FF2B5EF4-FFF2-40B4-BE49-F238E27FC236}">
                <a16:creationId xmlns:a16="http://schemas.microsoft.com/office/drawing/2014/main" id="{D034010D-9A6B-8D28-FD6B-9893B54AD2E3}"/>
              </a:ext>
            </a:extLst>
          </p:cNvPr>
          <p:cNvSpPr txBox="1">
            <a:spLocks/>
          </p:cNvSpPr>
          <p:nvPr/>
        </p:nvSpPr>
        <p:spPr>
          <a:xfrm>
            <a:off x="854602" y="3805626"/>
            <a:ext cx="7536415" cy="579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b="1" i="1" dirty="0">
                <a:solidFill>
                  <a:schemeClr val="accent2">
                    <a:lumMod val="75000"/>
                  </a:schemeClr>
                </a:solidFill>
              </a:rPr>
              <a:t>These proposed techniques are expected to generate autoencoder models with high variances and thus become robust ensembles  </a:t>
            </a:r>
            <a:endParaRPr lang="en-US" sz="1800" b="1" i="1" dirty="0">
              <a:solidFill>
                <a:schemeClr val="accent2">
                  <a:lumMod val="75000"/>
                </a:schemeClr>
              </a:solidFill>
            </a:endParaRPr>
          </a:p>
          <a:p>
            <a:pPr marL="152400" indent="0">
              <a:buClr>
                <a:schemeClr val="lt2"/>
              </a:buClr>
              <a:buSzPts val="1200"/>
              <a:buFont typeface="Jost"/>
              <a:buNone/>
            </a:pPr>
            <a:endParaRPr lang="en-US"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3" name="Arrow: Right 2">
            <a:extLst>
              <a:ext uri="{FF2B5EF4-FFF2-40B4-BE49-F238E27FC236}">
                <a16:creationId xmlns:a16="http://schemas.microsoft.com/office/drawing/2014/main" id="{4E852A87-61EA-7E37-C6EA-6C0C1D88919D}"/>
              </a:ext>
            </a:extLst>
          </p:cNvPr>
          <p:cNvSpPr/>
          <p:nvPr/>
        </p:nvSpPr>
        <p:spPr>
          <a:xfrm>
            <a:off x="590011" y="4029654"/>
            <a:ext cx="223893" cy="8165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1578466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Performance of SAEs and FSAEs</a:t>
            </a:r>
          </a:p>
        </p:txBody>
      </p:sp>
      <p:pic>
        <p:nvPicPr>
          <p:cNvPr id="3" name="Picture 2" descr="A table of numbers and letters&#10;&#10;Description automatically generated with medium confidence">
            <a:extLst>
              <a:ext uri="{FF2B5EF4-FFF2-40B4-BE49-F238E27FC236}">
                <a16:creationId xmlns:a16="http://schemas.microsoft.com/office/drawing/2014/main" id="{8CEBA1C3-8C46-6C4C-1039-E01093248278}"/>
              </a:ext>
            </a:extLst>
          </p:cNvPr>
          <p:cNvPicPr>
            <a:picLocks noChangeAspect="1"/>
          </p:cNvPicPr>
          <p:nvPr/>
        </p:nvPicPr>
        <p:blipFill>
          <a:blip r:embed="rId3"/>
          <a:stretch>
            <a:fillRect/>
          </a:stretch>
        </p:blipFill>
        <p:spPr>
          <a:xfrm>
            <a:off x="4494482" y="779999"/>
            <a:ext cx="4486693" cy="2712231"/>
          </a:xfrm>
          <a:prstGeom prst="rect">
            <a:avLst/>
          </a:prstGeom>
        </p:spPr>
      </p:pic>
      <p:sp>
        <p:nvSpPr>
          <p:cNvPr id="5" name="Google Shape;190;p32">
            <a:extLst>
              <a:ext uri="{FF2B5EF4-FFF2-40B4-BE49-F238E27FC236}">
                <a16:creationId xmlns:a16="http://schemas.microsoft.com/office/drawing/2014/main" id="{B0B9071B-CB36-2B8E-2206-EA81F8B5236A}"/>
              </a:ext>
            </a:extLst>
          </p:cNvPr>
          <p:cNvSpPr txBox="1">
            <a:spLocks/>
          </p:cNvSpPr>
          <p:nvPr/>
        </p:nvSpPr>
        <p:spPr>
          <a:xfrm>
            <a:off x="4787738" y="3687672"/>
            <a:ext cx="3900179"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Table 6: Comparison AUC scores of autoencoder model, IAE, SAE, and FSAE</a:t>
            </a:r>
          </a:p>
        </p:txBody>
      </p:sp>
      <p:sp>
        <p:nvSpPr>
          <p:cNvPr id="6" name="Google Shape;190;p32">
            <a:extLst>
              <a:ext uri="{FF2B5EF4-FFF2-40B4-BE49-F238E27FC236}">
                <a16:creationId xmlns:a16="http://schemas.microsoft.com/office/drawing/2014/main" id="{5D5D7342-AB28-B22F-2AFA-E1FF4B043F81}"/>
              </a:ext>
            </a:extLst>
          </p:cNvPr>
          <p:cNvSpPr txBox="1">
            <a:spLocks/>
          </p:cNvSpPr>
          <p:nvPr/>
        </p:nvSpPr>
        <p:spPr>
          <a:xfrm>
            <a:off x="413097" y="1180107"/>
            <a:ext cx="3571674" cy="3576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Each ensemble contains 60 optimized autoencoders as base learners. </a:t>
            </a:r>
          </a:p>
          <a:p>
            <a:pPr indent="-304800" algn="just">
              <a:spcBef>
                <a:spcPts val="1000"/>
              </a:spcBef>
              <a:buClr>
                <a:schemeClr val="lt2"/>
              </a:buClr>
              <a:buSzPts val="1200"/>
            </a:pPr>
            <a:r>
              <a:rPr lang="en-US" sz="1600" dirty="0">
                <a:solidFill>
                  <a:schemeClr val="dk1"/>
                </a:solidFill>
              </a:rPr>
              <a:t>Both the optimized SAE and FSAE seems to behave similarly and outperform the optimized IAE as well as their base learners.</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Tree>
    <p:extLst>
      <p:ext uri="{BB962C8B-B14F-4D97-AF65-F5344CB8AC3E}">
        <p14:creationId xmlns:p14="http://schemas.microsoft.com/office/powerpoint/2010/main" val="3996225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Performance of SAEs and FSAEs</a:t>
            </a:r>
          </a:p>
        </p:txBody>
      </p:sp>
      <p:sp>
        <p:nvSpPr>
          <p:cNvPr id="5" name="Google Shape;190;p32">
            <a:extLst>
              <a:ext uri="{FF2B5EF4-FFF2-40B4-BE49-F238E27FC236}">
                <a16:creationId xmlns:a16="http://schemas.microsoft.com/office/drawing/2014/main" id="{B0B9071B-CB36-2B8E-2206-EA81F8B5236A}"/>
              </a:ext>
            </a:extLst>
          </p:cNvPr>
          <p:cNvSpPr txBox="1">
            <a:spLocks/>
          </p:cNvSpPr>
          <p:nvPr/>
        </p:nvSpPr>
        <p:spPr>
          <a:xfrm>
            <a:off x="4908774" y="3842541"/>
            <a:ext cx="3900179"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12: Comparison the average AUC scores of autoencoder model, IAE, SAE, and FSAE using different type of base learners</a:t>
            </a:r>
          </a:p>
        </p:txBody>
      </p:sp>
      <p:sp>
        <p:nvSpPr>
          <p:cNvPr id="6" name="Google Shape;190;p32">
            <a:extLst>
              <a:ext uri="{FF2B5EF4-FFF2-40B4-BE49-F238E27FC236}">
                <a16:creationId xmlns:a16="http://schemas.microsoft.com/office/drawing/2014/main" id="{5D5D7342-AB28-B22F-2AFA-E1FF4B043F81}"/>
              </a:ext>
            </a:extLst>
          </p:cNvPr>
          <p:cNvSpPr txBox="1">
            <a:spLocks/>
          </p:cNvSpPr>
          <p:nvPr/>
        </p:nvSpPr>
        <p:spPr>
          <a:xfrm>
            <a:off x="413097" y="1170379"/>
            <a:ext cx="3571674" cy="3576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Each ensemble contains 60 base models of a particular type of learners from 1 to 5 </a:t>
            </a:r>
          </a:p>
          <a:p>
            <a:pPr indent="-304800" algn="just">
              <a:spcBef>
                <a:spcPts val="1000"/>
              </a:spcBef>
              <a:buClr>
                <a:schemeClr val="lt2"/>
              </a:buClr>
              <a:buSzPts val="1200"/>
            </a:pPr>
            <a:r>
              <a:rPr lang="en-US" sz="1600" dirty="0">
                <a:solidFill>
                  <a:schemeClr val="dk1"/>
                </a:solidFill>
              </a:rPr>
              <a:t>All SAEs and FSAEs perform better than their base learners</a:t>
            </a:r>
          </a:p>
          <a:p>
            <a:pPr indent="-304800" algn="just">
              <a:spcBef>
                <a:spcPts val="1000"/>
              </a:spcBef>
              <a:buClr>
                <a:schemeClr val="lt2"/>
              </a:buClr>
              <a:buSzPts val="1200"/>
            </a:pPr>
            <a:r>
              <a:rPr lang="en-US" sz="1600" dirty="0">
                <a:solidFill>
                  <a:schemeClr val="dk1"/>
                </a:solidFill>
              </a:rPr>
              <a:t>The performance of IAEs cannot exceed that of SAEs and FSAEs</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pic>
        <p:nvPicPr>
          <p:cNvPr id="4" name="Picture 3" descr="A graph of different colored bars&#10;&#10;Description automatically generated">
            <a:extLst>
              <a:ext uri="{FF2B5EF4-FFF2-40B4-BE49-F238E27FC236}">
                <a16:creationId xmlns:a16="http://schemas.microsoft.com/office/drawing/2014/main" id="{1AB49271-34BF-52ED-6E7F-AD8FD3C866FC}"/>
              </a:ext>
            </a:extLst>
          </p:cNvPr>
          <p:cNvPicPr>
            <a:picLocks noChangeAspect="1"/>
          </p:cNvPicPr>
          <p:nvPr/>
        </p:nvPicPr>
        <p:blipFill>
          <a:blip r:embed="rId3"/>
          <a:stretch>
            <a:fillRect/>
          </a:stretch>
        </p:blipFill>
        <p:spPr>
          <a:xfrm>
            <a:off x="4787738" y="824236"/>
            <a:ext cx="4142253" cy="2950378"/>
          </a:xfrm>
          <a:prstGeom prst="rect">
            <a:avLst/>
          </a:prstGeom>
        </p:spPr>
      </p:pic>
    </p:spTree>
    <p:extLst>
      <p:ext uri="{BB962C8B-B14F-4D97-AF65-F5344CB8AC3E}">
        <p14:creationId xmlns:p14="http://schemas.microsoft.com/office/powerpoint/2010/main" val="730388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Performance of SAEs and FSAEs</a:t>
            </a:r>
          </a:p>
        </p:txBody>
      </p:sp>
      <p:sp>
        <p:nvSpPr>
          <p:cNvPr id="5" name="Google Shape;190;p32">
            <a:extLst>
              <a:ext uri="{FF2B5EF4-FFF2-40B4-BE49-F238E27FC236}">
                <a16:creationId xmlns:a16="http://schemas.microsoft.com/office/drawing/2014/main" id="{B0B9071B-CB36-2B8E-2206-EA81F8B5236A}"/>
              </a:ext>
            </a:extLst>
          </p:cNvPr>
          <p:cNvSpPr txBox="1">
            <a:spLocks/>
          </p:cNvSpPr>
          <p:nvPr/>
        </p:nvSpPr>
        <p:spPr>
          <a:xfrm>
            <a:off x="2052537" y="3101563"/>
            <a:ext cx="6454859" cy="2869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13: ROC AUC performance of each dataset relates to the number of base learners in SAE and FSAE</a:t>
            </a:r>
          </a:p>
        </p:txBody>
      </p:sp>
      <p:sp>
        <p:nvSpPr>
          <p:cNvPr id="2" name="Google Shape;190;p32">
            <a:extLst>
              <a:ext uri="{FF2B5EF4-FFF2-40B4-BE49-F238E27FC236}">
                <a16:creationId xmlns:a16="http://schemas.microsoft.com/office/drawing/2014/main" id="{DBD6B80F-774E-F0BB-A5A8-33984349B353}"/>
              </a:ext>
            </a:extLst>
          </p:cNvPr>
          <p:cNvSpPr txBox="1">
            <a:spLocks/>
          </p:cNvSpPr>
          <p:nvPr/>
        </p:nvSpPr>
        <p:spPr>
          <a:xfrm>
            <a:off x="284370" y="3388485"/>
            <a:ext cx="8575260" cy="794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The number of components in a SAE and FSAE affect the AUC score of a dataset substantially.</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4" name="Google Shape;190;p32">
            <a:extLst>
              <a:ext uri="{FF2B5EF4-FFF2-40B4-BE49-F238E27FC236}">
                <a16:creationId xmlns:a16="http://schemas.microsoft.com/office/drawing/2014/main" id="{A5F56B08-C6DE-2E70-CB1E-DBCC687DF2AD}"/>
              </a:ext>
            </a:extLst>
          </p:cNvPr>
          <p:cNvSpPr txBox="1">
            <a:spLocks/>
          </p:cNvSpPr>
          <p:nvPr/>
        </p:nvSpPr>
        <p:spPr>
          <a:xfrm>
            <a:off x="715100" y="4182894"/>
            <a:ext cx="7536415" cy="794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b="1" i="1" dirty="0">
                <a:solidFill>
                  <a:schemeClr val="accent2">
                    <a:lumMod val="75000"/>
                  </a:schemeClr>
                </a:solidFill>
              </a:rPr>
              <a:t>To achieve a robust ensemble at low computational cost, optimizing the number of components in an ensemble </a:t>
            </a:r>
            <a:r>
              <a:rPr lang="en-US" sz="1600" b="1" i="1">
                <a:solidFill>
                  <a:schemeClr val="accent2">
                    <a:lumMod val="75000"/>
                  </a:schemeClr>
                </a:solidFill>
              </a:rPr>
              <a:t>is generally vital</a:t>
            </a:r>
            <a:r>
              <a:rPr lang="en-US" sz="1600" b="1" i="1" dirty="0">
                <a:solidFill>
                  <a:schemeClr val="accent2">
                    <a:lumMod val="75000"/>
                  </a:schemeClr>
                </a:solidFill>
              </a:rPr>
              <a:t>.</a:t>
            </a:r>
            <a:endParaRPr lang="en-US" sz="1800" b="1" i="1" dirty="0">
              <a:solidFill>
                <a:schemeClr val="accent2">
                  <a:lumMod val="75000"/>
                </a:schemeClr>
              </a:solidFill>
            </a:endParaRPr>
          </a:p>
          <a:p>
            <a:pPr marL="152400" indent="0">
              <a:buClr>
                <a:schemeClr val="lt2"/>
              </a:buClr>
              <a:buSzPts val="1200"/>
              <a:buFont typeface="Jost"/>
              <a:buNone/>
            </a:pPr>
            <a:endParaRPr lang="en-US"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6" name="Arrow: Right 5">
            <a:extLst>
              <a:ext uri="{FF2B5EF4-FFF2-40B4-BE49-F238E27FC236}">
                <a16:creationId xmlns:a16="http://schemas.microsoft.com/office/drawing/2014/main" id="{50CFF255-FB19-9908-CAF5-6BD4BFFB6826}"/>
              </a:ext>
            </a:extLst>
          </p:cNvPr>
          <p:cNvSpPr/>
          <p:nvPr/>
        </p:nvSpPr>
        <p:spPr>
          <a:xfrm>
            <a:off x="450509" y="4406922"/>
            <a:ext cx="223893" cy="8165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DE"/>
          </a:p>
        </p:txBody>
      </p:sp>
      <p:pic>
        <p:nvPicPr>
          <p:cNvPr id="8" name="Picture 7" descr="A graph of a number of autoconder codes&#10;&#10;Description automatically generated">
            <a:extLst>
              <a:ext uri="{FF2B5EF4-FFF2-40B4-BE49-F238E27FC236}">
                <a16:creationId xmlns:a16="http://schemas.microsoft.com/office/drawing/2014/main" id="{7FC08583-497E-5B81-F2E9-02B799F3CF29}"/>
              </a:ext>
            </a:extLst>
          </p:cNvPr>
          <p:cNvPicPr>
            <a:picLocks noChangeAspect="1"/>
          </p:cNvPicPr>
          <p:nvPr/>
        </p:nvPicPr>
        <p:blipFill>
          <a:blip r:embed="rId3"/>
          <a:stretch>
            <a:fillRect/>
          </a:stretch>
        </p:blipFill>
        <p:spPr>
          <a:xfrm>
            <a:off x="710277" y="882650"/>
            <a:ext cx="2563246" cy="1922434"/>
          </a:xfrm>
          <a:prstGeom prst="rect">
            <a:avLst/>
          </a:prstGeom>
        </p:spPr>
      </p:pic>
      <p:pic>
        <p:nvPicPr>
          <p:cNvPr id="10" name="Picture 9" descr="A graph of a number of autoconder models&#10;&#10;Description automatically generated">
            <a:extLst>
              <a:ext uri="{FF2B5EF4-FFF2-40B4-BE49-F238E27FC236}">
                <a16:creationId xmlns:a16="http://schemas.microsoft.com/office/drawing/2014/main" id="{0227B942-1555-D13E-C7A4-EBE720E21ED9}"/>
              </a:ext>
            </a:extLst>
          </p:cNvPr>
          <p:cNvPicPr>
            <a:picLocks noChangeAspect="1"/>
          </p:cNvPicPr>
          <p:nvPr/>
        </p:nvPicPr>
        <p:blipFill>
          <a:blip r:embed="rId4"/>
          <a:stretch>
            <a:fillRect/>
          </a:stretch>
        </p:blipFill>
        <p:spPr>
          <a:xfrm>
            <a:off x="3529809" y="915493"/>
            <a:ext cx="2519455" cy="1889591"/>
          </a:xfrm>
          <a:prstGeom prst="rect">
            <a:avLst/>
          </a:prstGeom>
        </p:spPr>
      </p:pic>
      <p:pic>
        <p:nvPicPr>
          <p:cNvPr id="12" name="Picture 11" descr="A graph of a speech&#10;&#10;Description automatically generated">
            <a:extLst>
              <a:ext uri="{FF2B5EF4-FFF2-40B4-BE49-F238E27FC236}">
                <a16:creationId xmlns:a16="http://schemas.microsoft.com/office/drawing/2014/main" id="{98CE700D-8751-FA5F-D8AC-5E6395EE238D}"/>
              </a:ext>
            </a:extLst>
          </p:cNvPr>
          <p:cNvPicPr>
            <a:picLocks noChangeAspect="1"/>
          </p:cNvPicPr>
          <p:nvPr/>
        </p:nvPicPr>
        <p:blipFill>
          <a:blip r:embed="rId5"/>
          <a:stretch>
            <a:fillRect/>
          </a:stretch>
        </p:blipFill>
        <p:spPr>
          <a:xfrm>
            <a:off x="6305550" y="889523"/>
            <a:ext cx="2554080" cy="1915561"/>
          </a:xfrm>
          <a:prstGeom prst="rect">
            <a:avLst/>
          </a:prstGeom>
        </p:spPr>
      </p:pic>
    </p:spTree>
    <p:extLst>
      <p:ext uri="{BB962C8B-B14F-4D97-AF65-F5344CB8AC3E}">
        <p14:creationId xmlns:p14="http://schemas.microsoft.com/office/powerpoint/2010/main" val="2108988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Performance of SSAE</a:t>
            </a:r>
          </a:p>
        </p:txBody>
      </p:sp>
      <p:sp>
        <p:nvSpPr>
          <p:cNvPr id="5" name="Google Shape;190;p32">
            <a:extLst>
              <a:ext uri="{FF2B5EF4-FFF2-40B4-BE49-F238E27FC236}">
                <a16:creationId xmlns:a16="http://schemas.microsoft.com/office/drawing/2014/main" id="{B0B9071B-CB36-2B8E-2206-EA81F8B5236A}"/>
              </a:ext>
            </a:extLst>
          </p:cNvPr>
          <p:cNvSpPr txBox="1">
            <a:spLocks/>
          </p:cNvSpPr>
          <p:nvPr/>
        </p:nvSpPr>
        <p:spPr>
          <a:xfrm>
            <a:off x="4830724" y="3496398"/>
            <a:ext cx="3900179"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Table 7: Comparison AUC scores of autoencoder, IAE, SAE, FSAE, SSAE, and </a:t>
            </a:r>
            <a:r>
              <a:rPr lang="en-US" sz="800" i="1" dirty="0" err="1">
                <a:solidFill>
                  <a:schemeClr val="bg1">
                    <a:lumMod val="50000"/>
                  </a:schemeClr>
                </a:solidFill>
                <a:latin typeface="+mj-lt"/>
              </a:rPr>
              <a:t>RandNet</a:t>
            </a:r>
            <a:r>
              <a:rPr lang="en-US" sz="800" i="1" dirty="0">
                <a:solidFill>
                  <a:schemeClr val="bg1">
                    <a:lumMod val="50000"/>
                  </a:schemeClr>
                </a:solidFill>
                <a:latin typeface="+mj-lt"/>
              </a:rPr>
              <a:t>[1]</a:t>
            </a:r>
          </a:p>
        </p:txBody>
      </p:sp>
      <p:sp>
        <p:nvSpPr>
          <p:cNvPr id="6" name="Google Shape;190;p32">
            <a:extLst>
              <a:ext uri="{FF2B5EF4-FFF2-40B4-BE49-F238E27FC236}">
                <a16:creationId xmlns:a16="http://schemas.microsoft.com/office/drawing/2014/main" id="{5D5D7342-AB28-B22F-2AFA-E1FF4B043F81}"/>
              </a:ext>
            </a:extLst>
          </p:cNvPr>
          <p:cNvSpPr txBox="1">
            <a:spLocks/>
          </p:cNvSpPr>
          <p:nvPr/>
        </p:nvSpPr>
        <p:spPr>
          <a:xfrm>
            <a:off x="413097" y="1170379"/>
            <a:ext cx="3571674" cy="3576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The optimized SSAE contains 5 components</a:t>
            </a:r>
          </a:p>
          <a:p>
            <a:pPr indent="-304800" algn="just">
              <a:spcBef>
                <a:spcPts val="1000"/>
              </a:spcBef>
              <a:buClr>
                <a:schemeClr val="lt2"/>
              </a:buClr>
              <a:buSzPts val="1200"/>
            </a:pPr>
            <a:r>
              <a:rPr lang="en-US" sz="1600" dirty="0">
                <a:solidFill>
                  <a:schemeClr val="dk1"/>
                </a:solidFill>
              </a:rPr>
              <a:t>The optimized IAE, SAE, and FSAE contain 60 components</a:t>
            </a:r>
          </a:p>
          <a:p>
            <a:pPr indent="-304800" algn="just">
              <a:spcBef>
                <a:spcPts val="1000"/>
              </a:spcBef>
              <a:buClr>
                <a:schemeClr val="lt2"/>
              </a:buClr>
              <a:buSzPts val="1200"/>
            </a:pPr>
            <a:r>
              <a:rPr lang="en-US" sz="1600" dirty="0">
                <a:solidFill>
                  <a:schemeClr val="dk1"/>
                </a:solidFill>
              </a:rPr>
              <a:t>The </a:t>
            </a:r>
            <a:r>
              <a:rPr lang="en-US" sz="1600" dirty="0" err="1">
                <a:solidFill>
                  <a:schemeClr val="dk1"/>
                </a:solidFill>
              </a:rPr>
              <a:t>RandNet</a:t>
            </a:r>
            <a:r>
              <a:rPr lang="en-US" sz="1600" dirty="0">
                <a:solidFill>
                  <a:schemeClr val="dk1"/>
                </a:solidFill>
              </a:rPr>
              <a:t> contain 200 components</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pic>
        <p:nvPicPr>
          <p:cNvPr id="3" name="Picture 2" descr="A table of numbers and symbols&#10;&#10;Description automatically generated">
            <a:extLst>
              <a:ext uri="{FF2B5EF4-FFF2-40B4-BE49-F238E27FC236}">
                <a16:creationId xmlns:a16="http://schemas.microsoft.com/office/drawing/2014/main" id="{E5DBE6B6-DD3A-4434-15F6-6EA243A389ED}"/>
              </a:ext>
            </a:extLst>
          </p:cNvPr>
          <p:cNvPicPr>
            <a:picLocks noChangeAspect="1"/>
          </p:cNvPicPr>
          <p:nvPr/>
        </p:nvPicPr>
        <p:blipFill>
          <a:blip r:embed="rId3"/>
          <a:stretch>
            <a:fillRect/>
          </a:stretch>
        </p:blipFill>
        <p:spPr>
          <a:xfrm>
            <a:off x="4253048" y="1170379"/>
            <a:ext cx="4890952" cy="2232328"/>
          </a:xfrm>
          <a:prstGeom prst="rect">
            <a:avLst/>
          </a:prstGeom>
        </p:spPr>
      </p:pic>
    </p:spTree>
    <p:extLst>
      <p:ext uri="{BB962C8B-B14F-4D97-AF65-F5344CB8AC3E}">
        <p14:creationId xmlns:p14="http://schemas.microsoft.com/office/powerpoint/2010/main" val="1661958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Performance of SSAE</a:t>
            </a:r>
          </a:p>
        </p:txBody>
      </p:sp>
      <p:sp>
        <p:nvSpPr>
          <p:cNvPr id="5" name="Google Shape;190;p32">
            <a:extLst>
              <a:ext uri="{FF2B5EF4-FFF2-40B4-BE49-F238E27FC236}">
                <a16:creationId xmlns:a16="http://schemas.microsoft.com/office/drawing/2014/main" id="{B0B9071B-CB36-2B8E-2206-EA81F8B5236A}"/>
              </a:ext>
            </a:extLst>
          </p:cNvPr>
          <p:cNvSpPr txBox="1">
            <a:spLocks/>
          </p:cNvSpPr>
          <p:nvPr/>
        </p:nvSpPr>
        <p:spPr>
          <a:xfrm>
            <a:off x="4830724" y="3496398"/>
            <a:ext cx="3900179"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14: Comparison the average AUC score of IAE, SAE, FSAE, and SSAE</a:t>
            </a:r>
          </a:p>
        </p:txBody>
      </p:sp>
      <p:sp>
        <p:nvSpPr>
          <p:cNvPr id="6" name="Google Shape;190;p32">
            <a:extLst>
              <a:ext uri="{FF2B5EF4-FFF2-40B4-BE49-F238E27FC236}">
                <a16:creationId xmlns:a16="http://schemas.microsoft.com/office/drawing/2014/main" id="{5D5D7342-AB28-B22F-2AFA-E1FF4B043F81}"/>
              </a:ext>
            </a:extLst>
          </p:cNvPr>
          <p:cNvSpPr txBox="1">
            <a:spLocks/>
          </p:cNvSpPr>
          <p:nvPr/>
        </p:nvSpPr>
        <p:spPr>
          <a:xfrm>
            <a:off x="413097" y="1170379"/>
            <a:ext cx="3571674" cy="3576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The average AUC scores of IAE, SAE, and FSAE keep increasing</a:t>
            </a:r>
          </a:p>
          <a:p>
            <a:pPr indent="-304800" algn="just">
              <a:spcBef>
                <a:spcPts val="1000"/>
              </a:spcBef>
              <a:buClr>
                <a:schemeClr val="lt2"/>
              </a:buClr>
              <a:buSzPts val="1200"/>
            </a:pPr>
            <a:r>
              <a:rPr lang="en-US" sz="1600" dirty="0">
                <a:solidFill>
                  <a:schemeClr val="dk1"/>
                </a:solidFill>
              </a:rPr>
              <a:t>After increasing continuously in the first three base learners, the AUC performance of the SSAE drops dramatically. </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pic>
        <p:nvPicPr>
          <p:cNvPr id="4" name="Picture 3" descr="A graph of autocondering model&#10;&#10;Description automatically generated with medium confidence">
            <a:extLst>
              <a:ext uri="{FF2B5EF4-FFF2-40B4-BE49-F238E27FC236}">
                <a16:creationId xmlns:a16="http://schemas.microsoft.com/office/drawing/2014/main" id="{ECC7FE80-43BC-8233-5347-1CA91C14A67D}"/>
              </a:ext>
            </a:extLst>
          </p:cNvPr>
          <p:cNvPicPr>
            <a:picLocks noChangeAspect="1"/>
          </p:cNvPicPr>
          <p:nvPr/>
        </p:nvPicPr>
        <p:blipFill>
          <a:blip r:embed="rId3"/>
          <a:stretch>
            <a:fillRect/>
          </a:stretch>
        </p:blipFill>
        <p:spPr>
          <a:xfrm>
            <a:off x="5241091" y="833131"/>
            <a:ext cx="3489812" cy="2617359"/>
          </a:xfrm>
          <a:prstGeom prst="rect">
            <a:avLst/>
          </a:prstGeom>
        </p:spPr>
      </p:pic>
    </p:spTree>
    <p:extLst>
      <p:ext uri="{BB962C8B-B14F-4D97-AF65-F5344CB8AC3E}">
        <p14:creationId xmlns:p14="http://schemas.microsoft.com/office/powerpoint/2010/main" val="3521584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Performance of SSAE</a:t>
            </a:r>
          </a:p>
        </p:txBody>
      </p:sp>
      <p:sp>
        <p:nvSpPr>
          <p:cNvPr id="2" name="Google Shape;190;p32">
            <a:extLst>
              <a:ext uri="{FF2B5EF4-FFF2-40B4-BE49-F238E27FC236}">
                <a16:creationId xmlns:a16="http://schemas.microsoft.com/office/drawing/2014/main" id="{0E60BFF4-7E10-8498-02AA-8238DB1D6B04}"/>
              </a:ext>
            </a:extLst>
          </p:cNvPr>
          <p:cNvSpPr txBox="1">
            <a:spLocks/>
          </p:cNvSpPr>
          <p:nvPr/>
        </p:nvSpPr>
        <p:spPr>
          <a:xfrm>
            <a:off x="882111" y="845110"/>
            <a:ext cx="7059253" cy="2248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800" b="1" dirty="0">
                <a:solidFill>
                  <a:schemeClr val="bg2"/>
                </a:solidFill>
              </a:rPr>
              <a:t>The AUC performance of the SSAE drops dramatically:</a:t>
            </a:r>
          </a:p>
          <a:p>
            <a:pPr indent="-304800">
              <a:spcBef>
                <a:spcPts val="1000"/>
              </a:spcBef>
              <a:buClr>
                <a:schemeClr val="lt2"/>
              </a:buClr>
              <a:buSzPts val="1200"/>
            </a:pPr>
            <a:r>
              <a:rPr lang="en-US" sz="1600" dirty="0">
                <a:solidFill>
                  <a:schemeClr val="dk1"/>
                </a:solidFill>
              </a:rPr>
              <a:t>One reason for the decreasing AUC performance may result from the unsuitable latent size of the base learners</a:t>
            </a:r>
          </a:p>
          <a:p>
            <a:pPr indent="-304800">
              <a:spcBef>
                <a:spcPts val="1000"/>
              </a:spcBef>
              <a:buClr>
                <a:schemeClr val="lt2"/>
              </a:buClr>
              <a:buSzPts val="1200"/>
            </a:pPr>
            <a:r>
              <a:rPr lang="en-US" sz="1600" dirty="0">
                <a:solidFill>
                  <a:schemeClr val="dk1"/>
                </a:solidFill>
              </a:rPr>
              <a:t>Since the amount of features in every dataset increases multiple after each iteration, we may need to adjust the latent size reasonably for each component in an SSAE, instead of keeping it unchanged as proposed.</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3" name="Google Shape;190;p32">
            <a:extLst>
              <a:ext uri="{FF2B5EF4-FFF2-40B4-BE49-F238E27FC236}">
                <a16:creationId xmlns:a16="http://schemas.microsoft.com/office/drawing/2014/main" id="{3CA61D51-61B0-9609-9577-40139AEDE4D6}"/>
              </a:ext>
            </a:extLst>
          </p:cNvPr>
          <p:cNvSpPr txBox="1">
            <a:spLocks/>
          </p:cNvSpPr>
          <p:nvPr/>
        </p:nvSpPr>
        <p:spPr>
          <a:xfrm>
            <a:off x="1065296" y="3353949"/>
            <a:ext cx="7536415" cy="794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b="1" i="1" dirty="0">
                <a:solidFill>
                  <a:schemeClr val="accent2">
                    <a:lumMod val="75000"/>
                  </a:schemeClr>
                </a:solidFill>
              </a:rPr>
              <a:t>SSAE could be potential and valuable for future works, as it seems to learn very fast and perform well after the first few base learners. </a:t>
            </a:r>
            <a:endParaRPr lang="en-US" sz="1800" b="1" i="1" dirty="0">
              <a:solidFill>
                <a:schemeClr val="accent2">
                  <a:lumMod val="75000"/>
                </a:schemeClr>
              </a:solidFill>
            </a:endParaRPr>
          </a:p>
          <a:p>
            <a:pPr marL="152400" indent="0">
              <a:buClr>
                <a:schemeClr val="lt2"/>
              </a:buClr>
              <a:buSzPts val="1200"/>
              <a:buFont typeface="Jost"/>
              <a:buNone/>
            </a:pPr>
            <a:endParaRPr lang="en-US"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7" name="Arrow: Right 6">
            <a:extLst>
              <a:ext uri="{FF2B5EF4-FFF2-40B4-BE49-F238E27FC236}">
                <a16:creationId xmlns:a16="http://schemas.microsoft.com/office/drawing/2014/main" id="{44A64195-8420-A01A-1879-C218EB4CEB7A}"/>
              </a:ext>
            </a:extLst>
          </p:cNvPr>
          <p:cNvSpPr/>
          <p:nvPr/>
        </p:nvSpPr>
        <p:spPr>
          <a:xfrm>
            <a:off x="800705" y="3577977"/>
            <a:ext cx="223893" cy="8165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3144249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Models Evaluation</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5431700" y="3447018"/>
            <a:ext cx="3571674"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Table 8: The p-values obtained by implementing the Wilcoxon tests</a:t>
            </a:r>
          </a:p>
        </p:txBody>
      </p:sp>
      <p:sp>
        <p:nvSpPr>
          <p:cNvPr id="6" name="Google Shape;190;p32">
            <a:extLst>
              <a:ext uri="{FF2B5EF4-FFF2-40B4-BE49-F238E27FC236}">
                <a16:creationId xmlns:a16="http://schemas.microsoft.com/office/drawing/2014/main" id="{3F81998C-2D65-8CBC-96CA-6A68791C2E63}"/>
              </a:ext>
            </a:extLst>
          </p:cNvPr>
          <p:cNvSpPr txBox="1">
            <a:spLocks/>
          </p:cNvSpPr>
          <p:nvPr/>
        </p:nvSpPr>
        <p:spPr>
          <a:xfrm>
            <a:off x="414750" y="946796"/>
            <a:ext cx="4157249" cy="21520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800" b="1" dirty="0">
                <a:solidFill>
                  <a:schemeClr val="bg2"/>
                </a:solidFill>
              </a:rPr>
              <a:t>Wilcoxon hypotheses:</a:t>
            </a:r>
          </a:p>
          <a:p>
            <a:pPr indent="-304800">
              <a:spcBef>
                <a:spcPts val="1000"/>
              </a:spcBef>
              <a:buClr>
                <a:schemeClr val="lt2"/>
              </a:buClr>
              <a:buSzPts val="1200"/>
            </a:pPr>
            <a:r>
              <a:rPr lang="en-US" sz="1600" dirty="0">
                <a:solidFill>
                  <a:schemeClr val="dk1"/>
                </a:solidFill>
              </a:rPr>
              <a:t>H0: the differences in the performances of the two models are significant</a:t>
            </a:r>
          </a:p>
          <a:p>
            <a:pPr indent="-304800">
              <a:spcBef>
                <a:spcPts val="1000"/>
              </a:spcBef>
              <a:buClr>
                <a:schemeClr val="lt2"/>
              </a:buClr>
              <a:buSzPts val="1200"/>
            </a:pPr>
            <a:r>
              <a:rPr lang="en-US" sz="1600" dirty="0">
                <a:solidFill>
                  <a:schemeClr val="dk1"/>
                </a:solidFill>
              </a:rPr>
              <a:t>H1: Their performances are similar</a:t>
            </a:r>
          </a:p>
          <a:p>
            <a:pPr indent="-304800">
              <a:spcBef>
                <a:spcPts val="1000"/>
              </a:spcBef>
              <a:buClr>
                <a:schemeClr val="lt2"/>
              </a:buClr>
              <a:buSzPts val="1200"/>
            </a:pPr>
            <a:r>
              <a:rPr lang="en-US" sz="1600" dirty="0">
                <a:solidFill>
                  <a:schemeClr val="dk1"/>
                </a:solidFill>
              </a:rPr>
              <a:t>p-value &lt;= 0.01  : H0 is true</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11" name="Google Shape;190;p32">
            <a:extLst>
              <a:ext uri="{FF2B5EF4-FFF2-40B4-BE49-F238E27FC236}">
                <a16:creationId xmlns:a16="http://schemas.microsoft.com/office/drawing/2014/main" id="{E0123462-7CC4-535E-2672-8AB2B01D35A6}"/>
              </a:ext>
            </a:extLst>
          </p:cNvPr>
          <p:cNvSpPr txBox="1">
            <a:spLocks/>
          </p:cNvSpPr>
          <p:nvPr/>
        </p:nvSpPr>
        <p:spPr>
          <a:xfrm>
            <a:off x="414750" y="3241040"/>
            <a:ext cx="4157249" cy="15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800" b="1" dirty="0">
                <a:solidFill>
                  <a:schemeClr val="bg2"/>
                </a:solidFill>
              </a:rPr>
              <a:t>In general:</a:t>
            </a:r>
          </a:p>
          <a:p>
            <a:pPr indent="-304800">
              <a:spcBef>
                <a:spcPts val="1000"/>
              </a:spcBef>
              <a:buClr>
                <a:schemeClr val="lt2"/>
              </a:buClr>
              <a:buSzPts val="1200"/>
            </a:pPr>
            <a:r>
              <a:rPr lang="en-US" sz="1600" dirty="0">
                <a:solidFill>
                  <a:schemeClr val="dk1"/>
                </a:solidFill>
              </a:rPr>
              <a:t>Both proposed SAE and FSAE perform better than IAE in general</a:t>
            </a:r>
          </a:p>
          <a:p>
            <a:pPr indent="-304800">
              <a:spcBef>
                <a:spcPts val="1000"/>
              </a:spcBef>
              <a:buClr>
                <a:schemeClr val="lt2"/>
              </a:buClr>
              <a:buSzPts val="1200"/>
            </a:pPr>
            <a:r>
              <a:rPr lang="en-US" sz="1600" dirty="0">
                <a:solidFill>
                  <a:schemeClr val="dk1"/>
                </a:solidFill>
              </a:rPr>
              <a:t>A SAE behaves similarly to a FSAE. </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pic>
        <p:nvPicPr>
          <p:cNvPr id="7" name="Picture 6" descr="A table with numbers and symbols&#10;&#10;Description automatically generated">
            <a:extLst>
              <a:ext uri="{FF2B5EF4-FFF2-40B4-BE49-F238E27FC236}">
                <a16:creationId xmlns:a16="http://schemas.microsoft.com/office/drawing/2014/main" id="{8BB4923F-8076-2959-24BD-7C7D274C3BB8}"/>
              </a:ext>
            </a:extLst>
          </p:cNvPr>
          <p:cNvPicPr>
            <a:picLocks noChangeAspect="1"/>
          </p:cNvPicPr>
          <p:nvPr/>
        </p:nvPicPr>
        <p:blipFill>
          <a:blip r:embed="rId3"/>
          <a:stretch>
            <a:fillRect/>
          </a:stretch>
        </p:blipFill>
        <p:spPr>
          <a:xfrm>
            <a:off x="5083082" y="1219759"/>
            <a:ext cx="3786942" cy="2114515"/>
          </a:xfrm>
          <a:prstGeom prst="rect">
            <a:avLst/>
          </a:prstGeom>
        </p:spPr>
      </p:pic>
    </p:spTree>
    <p:extLst>
      <p:ext uri="{BB962C8B-B14F-4D97-AF65-F5344CB8AC3E}">
        <p14:creationId xmlns:p14="http://schemas.microsoft.com/office/powerpoint/2010/main" val="1212882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Models Evaluation</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5498679" y="3521969"/>
            <a:ext cx="3571674"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15: The average AUC scores of all datasets related to each number of components in an ensemble</a:t>
            </a:r>
          </a:p>
        </p:txBody>
      </p:sp>
      <p:sp>
        <p:nvSpPr>
          <p:cNvPr id="6" name="Google Shape;190;p32">
            <a:extLst>
              <a:ext uri="{FF2B5EF4-FFF2-40B4-BE49-F238E27FC236}">
                <a16:creationId xmlns:a16="http://schemas.microsoft.com/office/drawing/2014/main" id="{3F81998C-2D65-8CBC-96CA-6A68791C2E63}"/>
              </a:ext>
            </a:extLst>
          </p:cNvPr>
          <p:cNvSpPr txBox="1">
            <a:spLocks/>
          </p:cNvSpPr>
          <p:nvPr/>
        </p:nvSpPr>
        <p:spPr>
          <a:xfrm>
            <a:off x="231137" y="612475"/>
            <a:ext cx="4859023" cy="3918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spcBef>
                <a:spcPts val="1000"/>
              </a:spcBef>
              <a:buClr>
                <a:schemeClr val="lt2"/>
              </a:buClr>
              <a:buSzPts val="1200"/>
            </a:pPr>
            <a:r>
              <a:rPr lang="en-US" sz="1600" dirty="0">
                <a:solidFill>
                  <a:schemeClr val="dk1"/>
                </a:solidFill>
              </a:rPr>
              <a:t>The performances of ensembles reach the convergence with fewer than the first 25 </a:t>
            </a:r>
            <a:r>
              <a:rPr lang="en-US" sz="1600" dirty="0" err="1">
                <a:solidFill>
                  <a:schemeClr val="dk1"/>
                </a:solidFill>
              </a:rPr>
              <a:t>submodels</a:t>
            </a:r>
            <a:endParaRPr lang="en-US" sz="1600" dirty="0">
              <a:solidFill>
                <a:schemeClr val="dk1"/>
              </a:solidFill>
            </a:endParaRPr>
          </a:p>
          <a:p>
            <a:pPr indent="-304800">
              <a:spcBef>
                <a:spcPts val="1000"/>
              </a:spcBef>
              <a:buClr>
                <a:schemeClr val="lt2"/>
              </a:buClr>
              <a:buSzPts val="1200"/>
            </a:pPr>
            <a:r>
              <a:rPr lang="en-US" sz="1600" dirty="0">
                <a:solidFill>
                  <a:schemeClr val="dk1"/>
                </a:solidFill>
              </a:rPr>
              <a:t>The AUC scores seem </a:t>
            </a:r>
            <a:r>
              <a:rPr lang="en-US" sz="1600" dirty="0">
                <a:solidFill>
                  <a:schemeClr val="accent3">
                    <a:lumMod val="50000"/>
                  </a:schemeClr>
                </a:solidFill>
              </a:rPr>
              <a:t>approximately constant</a:t>
            </a:r>
            <a:r>
              <a:rPr lang="en-US" sz="1600" dirty="0">
                <a:solidFill>
                  <a:schemeClr val="dk1"/>
                </a:solidFill>
              </a:rPr>
              <a:t> from some point for SAE and IAE</a:t>
            </a:r>
          </a:p>
          <a:p>
            <a:pPr indent="-304800">
              <a:spcBef>
                <a:spcPts val="1000"/>
              </a:spcBef>
              <a:buClr>
                <a:schemeClr val="lt2"/>
              </a:buClr>
              <a:buSzPts val="1200"/>
            </a:pPr>
            <a:r>
              <a:rPr lang="en-US" sz="1600" dirty="0">
                <a:solidFill>
                  <a:schemeClr val="dk1"/>
                </a:solidFill>
              </a:rPr>
              <a:t>A FSAE tends to </a:t>
            </a:r>
            <a:r>
              <a:rPr lang="en-US" sz="1600" dirty="0">
                <a:solidFill>
                  <a:schemeClr val="accent3">
                    <a:lumMod val="50000"/>
                  </a:schemeClr>
                </a:solidFill>
              </a:rPr>
              <a:t>learn and obtain </a:t>
            </a:r>
            <a:r>
              <a:rPr lang="en-US" sz="1600" dirty="0">
                <a:solidFill>
                  <a:schemeClr val="dk1"/>
                </a:solidFill>
              </a:rPr>
              <a:t>the best performance </a:t>
            </a:r>
            <a:r>
              <a:rPr lang="en-US" sz="1600" dirty="0">
                <a:solidFill>
                  <a:schemeClr val="accent3">
                    <a:lumMod val="50000"/>
                  </a:schemeClr>
                </a:solidFill>
              </a:rPr>
              <a:t>much faster </a:t>
            </a:r>
            <a:r>
              <a:rPr lang="en-US" sz="1600" dirty="0">
                <a:solidFill>
                  <a:schemeClr val="dk1"/>
                </a:solidFill>
              </a:rPr>
              <a:t>than the other.</a:t>
            </a:r>
          </a:p>
          <a:p>
            <a:pPr indent="-304800">
              <a:spcBef>
                <a:spcPts val="1000"/>
              </a:spcBef>
              <a:buClr>
                <a:schemeClr val="lt2"/>
              </a:buClr>
              <a:buSzPts val="1200"/>
            </a:pPr>
            <a:r>
              <a:rPr lang="en-US" sz="1600" dirty="0">
                <a:solidFill>
                  <a:schemeClr val="dk1"/>
                </a:solidFill>
              </a:rPr>
              <a:t>The performance of FSAE starts to drop dramatically, when the latent size of each autoencoder becomes unsuitable with the dataset fitted to it</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pic>
        <p:nvPicPr>
          <p:cNvPr id="7" name="Picture 6" descr="A graph of autocondering model&#10;&#10;Description automatically generated with medium confidence">
            <a:extLst>
              <a:ext uri="{FF2B5EF4-FFF2-40B4-BE49-F238E27FC236}">
                <a16:creationId xmlns:a16="http://schemas.microsoft.com/office/drawing/2014/main" id="{7B1A507D-1BD4-5E44-CE63-0D6422AB8D50}"/>
              </a:ext>
            </a:extLst>
          </p:cNvPr>
          <p:cNvPicPr>
            <a:picLocks noChangeAspect="1"/>
          </p:cNvPicPr>
          <p:nvPr/>
        </p:nvPicPr>
        <p:blipFill>
          <a:blip r:embed="rId3"/>
          <a:stretch>
            <a:fillRect/>
          </a:stretch>
        </p:blipFill>
        <p:spPr>
          <a:xfrm>
            <a:off x="5431700" y="663651"/>
            <a:ext cx="3705633" cy="2779224"/>
          </a:xfrm>
          <a:prstGeom prst="rect">
            <a:avLst/>
          </a:prstGeom>
        </p:spPr>
      </p:pic>
    </p:spTree>
    <p:extLst>
      <p:ext uri="{BB962C8B-B14F-4D97-AF65-F5344CB8AC3E}">
        <p14:creationId xmlns:p14="http://schemas.microsoft.com/office/powerpoint/2010/main" val="2249164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4032812" y="2374000"/>
            <a:ext cx="4396187" cy="13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Conclusion and future work</a:t>
            </a:r>
            <a:endParaRPr sz="2400" dirty="0"/>
          </a:p>
        </p:txBody>
      </p:sp>
      <p:sp>
        <p:nvSpPr>
          <p:cNvPr id="182" name="Google Shape;182;p31"/>
          <p:cNvSpPr txBox="1">
            <a:spLocks noGrp="1"/>
          </p:cNvSpPr>
          <p:nvPr>
            <p:ph type="title" idx="2"/>
          </p:nvPr>
        </p:nvSpPr>
        <p:spPr>
          <a:xfrm>
            <a:off x="4032813" y="1426700"/>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184" name="Google Shape;184;p31"/>
          <p:cNvCxnSpPr/>
          <p:nvPr/>
        </p:nvCxnSpPr>
        <p:spPr>
          <a:xfrm>
            <a:off x="3712400" y="4608500"/>
            <a:ext cx="4716600" cy="0"/>
          </a:xfrm>
          <a:prstGeom prst="straightConnector1">
            <a:avLst/>
          </a:prstGeom>
          <a:noFill/>
          <a:ln w="9525" cap="flat" cmpd="sng">
            <a:solidFill>
              <a:schemeClr val="lt2"/>
            </a:solidFill>
            <a:prstDash val="solid"/>
            <a:round/>
            <a:headEnd type="none" w="med" len="med"/>
            <a:tailEnd type="diamond" w="med" len="med"/>
          </a:ln>
        </p:spPr>
      </p:cxnSp>
      <p:sp>
        <p:nvSpPr>
          <p:cNvPr id="3" name="Picture Placeholder 2">
            <a:extLst>
              <a:ext uri="{FF2B5EF4-FFF2-40B4-BE49-F238E27FC236}">
                <a16:creationId xmlns:a16="http://schemas.microsoft.com/office/drawing/2014/main" id="{BA607634-38E2-DC3F-DB91-BFB55205BE06}"/>
              </a:ext>
            </a:extLst>
          </p:cNvPr>
          <p:cNvSpPr>
            <a:spLocks noGrp="1"/>
          </p:cNvSpPr>
          <p:nvPr>
            <p:ph type="pic" idx="3"/>
          </p:nvPr>
        </p:nvSpPr>
        <p:spPr/>
        <p:txBody>
          <a:bodyPr/>
          <a:lstStyle/>
          <a:p>
            <a:endParaRPr lang="en-DE"/>
          </a:p>
        </p:txBody>
      </p:sp>
    </p:spTree>
    <p:extLst>
      <p:ext uri="{BB962C8B-B14F-4D97-AF65-F5344CB8AC3E}">
        <p14:creationId xmlns:p14="http://schemas.microsoft.com/office/powerpoint/2010/main" val="281044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4032813" y="2374000"/>
            <a:ext cx="3943500" cy="13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Motivation</a:t>
            </a:r>
            <a:endParaRPr sz="2400" dirty="0"/>
          </a:p>
        </p:txBody>
      </p:sp>
      <p:sp>
        <p:nvSpPr>
          <p:cNvPr id="182" name="Google Shape;182;p31"/>
          <p:cNvSpPr txBox="1">
            <a:spLocks noGrp="1"/>
          </p:cNvSpPr>
          <p:nvPr>
            <p:ph type="title" idx="2"/>
          </p:nvPr>
        </p:nvSpPr>
        <p:spPr>
          <a:xfrm>
            <a:off x="4032813" y="1426700"/>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184" name="Google Shape;184;p31"/>
          <p:cNvCxnSpPr/>
          <p:nvPr/>
        </p:nvCxnSpPr>
        <p:spPr>
          <a:xfrm>
            <a:off x="3712400" y="4608500"/>
            <a:ext cx="47166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Conclusion</a:t>
            </a:r>
          </a:p>
        </p:txBody>
      </p:sp>
      <p:sp>
        <p:nvSpPr>
          <p:cNvPr id="5" name="Google Shape;190;p32">
            <a:extLst>
              <a:ext uri="{FF2B5EF4-FFF2-40B4-BE49-F238E27FC236}">
                <a16:creationId xmlns:a16="http://schemas.microsoft.com/office/drawing/2014/main" id="{60E9597C-0AED-A5EF-D229-87552B09C413}"/>
              </a:ext>
            </a:extLst>
          </p:cNvPr>
          <p:cNvSpPr txBox="1">
            <a:spLocks/>
          </p:cNvSpPr>
          <p:nvPr/>
        </p:nvSpPr>
        <p:spPr>
          <a:xfrm>
            <a:off x="405128" y="939438"/>
            <a:ext cx="8333743" cy="3918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spcBef>
                <a:spcPts val="1000"/>
              </a:spcBef>
              <a:buClr>
                <a:schemeClr val="lt2"/>
              </a:buClr>
              <a:buSzPts val="1200"/>
            </a:pPr>
            <a:r>
              <a:rPr lang="en-US" sz="1600" dirty="0">
                <a:solidFill>
                  <a:schemeClr val="dk1"/>
                </a:solidFill>
              </a:rPr>
              <a:t>An autoencoder model containing only a few hidden layers can perform very well, when it is initialized with </a:t>
            </a:r>
            <a:r>
              <a:rPr lang="en-US" sz="1600" b="1" dirty="0">
                <a:solidFill>
                  <a:schemeClr val="accent2">
                    <a:lumMod val="75000"/>
                  </a:schemeClr>
                </a:solidFill>
              </a:rPr>
              <a:t>suitable hyperparameters</a:t>
            </a:r>
          </a:p>
          <a:p>
            <a:pPr indent="-304800">
              <a:spcBef>
                <a:spcPts val="1000"/>
              </a:spcBef>
              <a:buClr>
                <a:schemeClr val="lt2"/>
              </a:buClr>
              <a:buSzPts val="1200"/>
            </a:pPr>
            <a:r>
              <a:rPr lang="en-US" sz="1600" dirty="0">
                <a:solidFill>
                  <a:schemeClr val="dk1"/>
                </a:solidFill>
              </a:rPr>
              <a:t>Latent space has </a:t>
            </a:r>
            <a:r>
              <a:rPr lang="en-US" sz="1600" b="1" dirty="0">
                <a:solidFill>
                  <a:schemeClr val="accent2">
                    <a:lumMod val="75000"/>
                  </a:schemeClr>
                </a:solidFill>
              </a:rPr>
              <a:t>the most influence</a:t>
            </a:r>
            <a:r>
              <a:rPr lang="en-US" sz="1600" dirty="0">
                <a:solidFill>
                  <a:schemeClr val="dk1"/>
                </a:solidFill>
              </a:rPr>
              <a:t> on the performance of an autoencoder</a:t>
            </a:r>
          </a:p>
          <a:p>
            <a:pPr indent="-304800">
              <a:spcBef>
                <a:spcPts val="1000"/>
              </a:spcBef>
              <a:buClr>
                <a:schemeClr val="lt2"/>
              </a:buClr>
              <a:buSzPts val="1200"/>
            </a:pPr>
            <a:r>
              <a:rPr lang="en-US" sz="1600" dirty="0">
                <a:solidFill>
                  <a:schemeClr val="dk1"/>
                </a:solidFill>
              </a:rPr>
              <a:t>IAE, SAE, FSAE, and SSAE perform </a:t>
            </a:r>
            <a:r>
              <a:rPr lang="en-US" sz="1600" b="1" dirty="0">
                <a:solidFill>
                  <a:schemeClr val="accent2">
                    <a:lumMod val="75000"/>
                  </a:schemeClr>
                </a:solidFill>
              </a:rPr>
              <a:t>better than their base learners</a:t>
            </a:r>
          </a:p>
          <a:p>
            <a:pPr indent="-304800">
              <a:spcBef>
                <a:spcPts val="1000"/>
              </a:spcBef>
              <a:buClr>
                <a:schemeClr val="lt2"/>
              </a:buClr>
              <a:buSzPts val="1200"/>
            </a:pPr>
            <a:r>
              <a:rPr lang="en-US" sz="1600" dirty="0">
                <a:solidFill>
                  <a:schemeClr val="dk1"/>
                </a:solidFill>
              </a:rPr>
              <a:t>The performances of </a:t>
            </a:r>
            <a:r>
              <a:rPr lang="en-US" sz="1600" b="1" dirty="0">
                <a:solidFill>
                  <a:schemeClr val="accent2">
                    <a:lumMod val="75000"/>
                  </a:schemeClr>
                </a:solidFill>
              </a:rPr>
              <a:t>SAE</a:t>
            </a:r>
            <a:r>
              <a:rPr lang="en-US" sz="1600" dirty="0">
                <a:solidFill>
                  <a:schemeClr val="dk1"/>
                </a:solidFill>
              </a:rPr>
              <a:t> and </a:t>
            </a:r>
            <a:r>
              <a:rPr lang="en-US" sz="1600" b="1" dirty="0">
                <a:solidFill>
                  <a:schemeClr val="accent2">
                    <a:lumMod val="75000"/>
                  </a:schemeClr>
                </a:solidFill>
              </a:rPr>
              <a:t>FSAE</a:t>
            </a:r>
            <a:r>
              <a:rPr lang="en-US" sz="1600" dirty="0">
                <a:solidFill>
                  <a:schemeClr val="dk1"/>
                </a:solidFill>
              </a:rPr>
              <a:t>  techniques </a:t>
            </a:r>
            <a:r>
              <a:rPr lang="en-US" sz="1600" b="1" dirty="0">
                <a:solidFill>
                  <a:schemeClr val="accent2">
                    <a:lumMod val="75000"/>
                  </a:schemeClr>
                </a:solidFill>
              </a:rPr>
              <a:t>exceed</a:t>
            </a:r>
            <a:r>
              <a:rPr lang="en-US" sz="1600" dirty="0">
                <a:solidFill>
                  <a:schemeClr val="dk1"/>
                </a:solidFill>
              </a:rPr>
              <a:t> that of IAE significantly</a:t>
            </a:r>
          </a:p>
          <a:p>
            <a:pPr indent="-304800">
              <a:spcBef>
                <a:spcPts val="1000"/>
              </a:spcBef>
              <a:buClr>
                <a:schemeClr val="lt2"/>
              </a:buClr>
              <a:buSzPts val="1200"/>
            </a:pPr>
            <a:r>
              <a:rPr lang="en-US" sz="1600" dirty="0">
                <a:solidFill>
                  <a:schemeClr val="dk1"/>
                </a:solidFill>
              </a:rPr>
              <a:t>SAE and FSAE models behave quite </a:t>
            </a:r>
            <a:r>
              <a:rPr lang="en-US" sz="1600" b="1" dirty="0">
                <a:solidFill>
                  <a:schemeClr val="accent2">
                    <a:lumMod val="75000"/>
                  </a:schemeClr>
                </a:solidFill>
              </a:rPr>
              <a:t>similarly to each other</a:t>
            </a:r>
            <a:r>
              <a:rPr lang="en-US" sz="1600" dirty="0">
                <a:solidFill>
                  <a:schemeClr val="dk1"/>
                </a:solidFill>
              </a:rPr>
              <a:t>.</a:t>
            </a:r>
          </a:p>
          <a:p>
            <a:pPr indent="-304800">
              <a:spcBef>
                <a:spcPts val="1000"/>
              </a:spcBef>
              <a:buClr>
                <a:schemeClr val="lt2"/>
              </a:buClr>
              <a:buSzPts val="1200"/>
            </a:pPr>
            <a:r>
              <a:rPr lang="en-US" sz="1600" dirty="0">
                <a:solidFill>
                  <a:schemeClr val="dk1"/>
                </a:solidFill>
              </a:rPr>
              <a:t>A FSAE model seems to </a:t>
            </a:r>
            <a:r>
              <a:rPr lang="en-US" sz="1600" b="1" dirty="0">
                <a:solidFill>
                  <a:schemeClr val="accent2">
                    <a:lumMod val="75000"/>
                  </a:schemeClr>
                </a:solidFill>
              </a:rPr>
              <a:t>learn faster </a:t>
            </a:r>
            <a:r>
              <a:rPr lang="en-US" sz="1600" dirty="0">
                <a:solidFill>
                  <a:schemeClr val="dk1"/>
                </a:solidFill>
              </a:rPr>
              <a:t>than a SAE</a:t>
            </a:r>
          </a:p>
          <a:p>
            <a:pPr marL="152400" indent="0">
              <a:spcBef>
                <a:spcPts val="1000"/>
              </a:spcBef>
              <a:buClr>
                <a:schemeClr val="lt2"/>
              </a:buClr>
              <a:buSzPts val="1200"/>
              <a:buNone/>
            </a:pPr>
            <a:r>
              <a:rPr lang="en-US" sz="1600" dirty="0">
                <a:solidFill>
                  <a:schemeClr val="dk1"/>
                </a:solidFill>
              </a:rPr>
              <a:t> </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Tree>
    <p:extLst>
      <p:ext uri="{BB962C8B-B14F-4D97-AF65-F5344CB8AC3E}">
        <p14:creationId xmlns:p14="http://schemas.microsoft.com/office/powerpoint/2010/main" val="1088192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Future Work</a:t>
            </a:r>
          </a:p>
        </p:txBody>
      </p:sp>
      <p:sp>
        <p:nvSpPr>
          <p:cNvPr id="5" name="Google Shape;190;p32">
            <a:extLst>
              <a:ext uri="{FF2B5EF4-FFF2-40B4-BE49-F238E27FC236}">
                <a16:creationId xmlns:a16="http://schemas.microsoft.com/office/drawing/2014/main" id="{60E9597C-0AED-A5EF-D229-87552B09C413}"/>
              </a:ext>
            </a:extLst>
          </p:cNvPr>
          <p:cNvSpPr txBox="1">
            <a:spLocks/>
          </p:cNvSpPr>
          <p:nvPr/>
        </p:nvSpPr>
        <p:spPr>
          <a:xfrm>
            <a:off x="405128" y="1114707"/>
            <a:ext cx="8333743" cy="3918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spcBef>
                <a:spcPts val="1000"/>
              </a:spcBef>
              <a:buClr>
                <a:schemeClr val="lt2"/>
              </a:buClr>
              <a:buSzPts val="1200"/>
            </a:pPr>
            <a:r>
              <a:rPr lang="en-US" sz="1600" dirty="0">
                <a:solidFill>
                  <a:schemeClr val="dk1"/>
                </a:solidFill>
              </a:rPr>
              <a:t>FSAE and SSAE techniques could be potential and valuable for future work</a:t>
            </a:r>
          </a:p>
          <a:p>
            <a:pPr indent="-304800">
              <a:spcBef>
                <a:spcPts val="1000"/>
              </a:spcBef>
              <a:buClr>
                <a:schemeClr val="lt2"/>
              </a:buClr>
              <a:buSzPts val="1200"/>
            </a:pPr>
            <a:r>
              <a:rPr lang="en-US" sz="1600" dirty="0">
                <a:solidFill>
                  <a:schemeClr val="dk1"/>
                </a:solidFill>
              </a:rPr>
              <a:t>Tuning hyperparameters of an ensemble like latent space, epoch, and batch size</a:t>
            </a:r>
          </a:p>
          <a:p>
            <a:pPr indent="-304800">
              <a:spcBef>
                <a:spcPts val="1000"/>
              </a:spcBef>
              <a:buClr>
                <a:schemeClr val="lt2"/>
              </a:buClr>
              <a:buSzPts val="1200"/>
            </a:pPr>
            <a:r>
              <a:rPr lang="en-US" sz="1600" dirty="0">
                <a:solidFill>
                  <a:schemeClr val="dk1"/>
                </a:solidFill>
              </a:rPr>
              <a:t>Tuning loss function of components in an ensemble</a:t>
            </a:r>
          </a:p>
          <a:p>
            <a:pPr indent="-304800">
              <a:spcBef>
                <a:spcPts val="1000"/>
              </a:spcBef>
              <a:buClr>
                <a:schemeClr val="lt2"/>
              </a:buClr>
              <a:buSzPts val="1200"/>
            </a:pPr>
            <a:r>
              <a:rPr lang="en-US" sz="1600" dirty="0">
                <a:solidFill>
                  <a:schemeClr val="dk1"/>
                </a:solidFill>
              </a:rPr>
              <a:t>The optimization of the number of components in an ensemble</a:t>
            </a:r>
          </a:p>
          <a:p>
            <a:pPr indent="-304800">
              <a:spcBef>
                <a:spcPts val="1000"/>
              </a:spcBef>
              <a:buClr>
                <a:schemeClr val="lt2"/>
              </a:buClr>
              <a:buSzPts val="1200"/>
            </a:pPr>
            <a:endParaRPr lang="en-US" sz="1600" dirty="0">
              <a:solidFill>
                <a:schemeClr val="dk1"/>
              </a:solidFill>
            </a:endParaRPr>
          </a:p>
          <a:p>
            <a:pPr marL="152400" indent="0">
              <a:spcBef>
                <a:spcPts val="1000"/>
              </a:spcBef>
              <a:buClr>
                <a:schemeClr val="lt2"/>
              </a:buClr>
              <a:buSzPts val="1200"/>
              <a:buNone/>
            </a:pPr>
            <a:r>
              <a:rPr lang="en-US" sz="1600" dirty="0">
                <a:solidFill>
                  <a:schemeClr val="dk1"/>
                </a:solidFill>
              </a:rPr>
              <a:t> </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Tree>
    <p:extLst>
      <p:ext uri="{BB962C8B-B14F-4D97-AF65-F5344CB8AC3E}">
        <p14:creationId xmlns:p14="http://schemas.microsoft.com/office/powerpoint/2010/main" val="3380146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4" name="Google Shape;417;p47">
            <a:extLst>
              <a:ext uri="{FF2B5EF4-FFF2-40B4-BE49-F238E27FC236}">
                <a16:creationId xmlns:a16="http://schemas.microsoft.com/office/drawing/2014/main" id="{CE77713E-72D4-46C4-64DD-F22A06CFA7D3}"/>
              </a:ext>
            </a:extLst>
          </p:cNvPr>
          <p:cNvSpPr txBox="1">
            <a:spLocks/>
          </p:cNvSpPr>
          <p:nvPr/>
        </p:nvSpPr>
        <p:spPr>
          <a:xfrm>
            <a:off x="1019900" y="1612650"/>
            <a:ext cx="7409000" cy="99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pPr algn="ctr"/>
            <a:r>
              <a:rPr lang="en-US" sz="6000" dirty="0"/>
              <a:t>Thanks for listening</a:t>
            </a:r>
          </a:p>
        </p:txBody>
      </p:sp>
      <p:cxnSp>
        <p:nvCxnSpPr>
          <p:cNvPr id="5" name="Google Shape;433;p47">
            <a:extLst>
              <a:ext uri="{FF2B5EF4-FFF2-40B4-BE49-F238E27FC236}">
                <a16:creationId xmlns:a16="http://schemas.microsoft.com/office/drawing/2014/main" id="{BB4901E7-7402-73AD-5D73-C7457F72141D}"/>
              </a:ext>
            </a:extLst>
          </p:cNvPr>
          <p:cNvCxnSpPr/>
          <p:nvPr/>
        </p:nvCxnSpPr>
        <p:spPr>
          <a:xfrm>
            <a:off x="715100" y="535000"/>
            <a:ext cx="3878400" cy="0"/>
          </a:xfrm>
          <a:prstGeom prst="straightConnector1">
            <a:avLst/>
          </a:prstGeom>
          <a:noFill/>
          <a:ln w="9525" cap="flat" cmpd="sng">
            <a:solidFill>
              <a:schemeClr val="lt2"/>
            </a:solidFill>
            <a:prstDash val="solid"/>
            <a:round/>
            <a:headEnd type="diamond" w="med" len="med"/>
            <a:tailEnd type="none" w="med" len="med"/>
          </a:ln>
        </p:spPr>
      </p:cxnSp>
      <p:cxnSp>
        <p:nvCxnSpPr>
          <p:cNvPr id="6" name="Google Shape;434;p47">
            <a:extLst>
              <a:ext uri="{FF2B5EF4-FFF2-40B4-BE49-F238E27FC236}">
                <a16:creationId xmlns:a16="http://schemas.microsoft.com/office/drawing/2014/main" id="{2EFEEA00-A953-3388-3D3E-B64B2A9FEB1C}"/>
              </a:ext>
            </a:extLst>
          </p:cNvPr>
          <p:cNvCxnSpPr/>
          <p:nvPr/>
        </p:nvCxnSpPr>
        <p:spPr>
          <a:xfrm rot="10800000">
            <a:off x="4550500" y="4608500"/>
            <a:ext cx="3878400" cy="0"/>
          </a:xfrm>
          <a:prstGeom prst="straightConnector1">
            <a:avLst/>
          </a:prstGeom>
          <a:noFill/>
          <a:ln w="9525" cap="flat" cmpd="sng">
            <a:solidFill>
              <a:schemeClr val="lt2"/>
            </a:solidFill>
            <a:prstDash val="solid"/>
            <a:round/>
            <a:headEnd type="diamond" w="med" len="med"/>
            <a:tailEnd type="none" w="med" len="med"/>
          </a:ln>
        </p:spPr>
      </p:cxnSp>
    </p:spTree>
    <p:extLst>
      <p:ext uri="{BB962C8B-B14F-4D97-AF65-F5344CB8AC3E}">
        <p14:creationId xmlns:p14="http://schemas.microsoft.com/office/powerpoint/2010/main" val="399907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32"/>
          <p:cNvSpPr txBox="1">
            <a:spLocks noGrp="1"/>
          </p:cNvSpPr>
          <p:nvPr>
            <p:ph type="body" idx="1"/>
          </p:nvPr>
        </p:nvSpPr>
        <p:spPr>
          <a:xfrm>
            <a:off x="882112" y="2430835"/>
            <a:ext cx="7379775" cy="13639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800" b="1" dirty="0" err="1">
                <a:solidFill>
                  <a:schemeClr val="bg2"/>
                </a:solidFill>
              </a:rPr>
              <a:t>Explore</a:t>
            </a:r>
            <a:r>
              <a:rPr lang="de-DE" sz="1800" b="1" dirty="0">
                <a:solidFill>
                  <a:schemeClr val="bg2"/>
                </a:solidFill>
              </a:rPr>
              <a:t> </a:t>
            </a:r>
            <a:r>
              <a:rPr lang="de-DE" sz="1800" b="1" dirty="0" err="1">
                <a:solidFill>
                  <a:schemeClr val="bg2"/>
                </a:solidFill>
              </a:rPr>
              <a:t>performance</a:t>
            </a:r>
            <a:r>
              <a:rPr lang="de-DE" sz="1800" b="1" dirty="0">
                <a:solidFill>
                  <a:schemeClr val="bg2"/>
                </a:solidFill>
              </a:rPr>
              <a:t> </a:t>
            </a:r>
            <a:r>
              <a:rPr lang="de-DE" sz="1800" b="1" dirty="0" err="1">
                <a:solidFill>
                  <a:schemeClr val="bg2"/>
                </a:solidFill>
              </a:rPr>
              <a:t>of</a:t>
            </a:r>
            <a:r>
              <a:rPr lang="de-DE" sz="1800" b="1" dirty="0">
                <a:solidFill>
                  <a:schemeClr val="bg2"/>
                </a:solidFill>
              </a:rPr>
              <a:t> </a:t>
            </a:r>
            <a:r>
              <a:rPr lang="de-DE" sz="1800" b="1" dirty="0" err="1">
                <a:solidFill>
                  <a:schemeClr val="bg2"/>
                </a:solidFill>
              </a:rPr>
              <a:t>autoencoder</a:t>
            </a:r>
            <a:r>
              <a:rPr lang="de-DE" sz="1800" b="1" dirty="0">
                <a:solidFill>
                  <a:schemeClr val="bg2"/>
                </a:solidFill>
              </a:rPr>
              <a:t> </a:t>
            </a:r>
            <a:r>
              <a:rPr lang="de-DE" sz="1800" b="1" dirty="0" err="1">
                <a:solidFill>
                  <a:schemeClr val="bg2"/>
                </a:solidFill>
              </a:rPr>
              <a:t>for</a:t>
            </a:r>
            <a:r>
              <a:rPr lang="de-DE" sz="1800" b="1" dirty="0">
                <a:solidFill>
                  <a:schemeClr val="bg2"/>
                </a:solidFill>
              </a:rPr>
              <a:t> </a:t>
            </a:r>
            <a:r>
              <a:rPr lang="de-DE" sz="1800" b="1" dirty="0" err="1">
                <a:solidFill>
                  <a:schemeClr val="bg2"/>
                </a:solidFill>
              </a:rPr>
              <a:t>anomaly</a:t>
            </a:r>
            <a:r>
              <a:rPr lang="de-DE" sz="1800" b="1" dirty="0">
                <a:solidFill>
                  <a:schemeClr val="bg2"/>
                </a:solidFill>
              </a:rPr>
              <a:t> </a:t>
            </a:r>
            <a:r>
              <a:rPr lang="de-DE" sz="1800" b="1" dirty="0" err="1">
                <a:solidFill>
                  <a:schemeClr val="bg2"/>
                </a:solidFill>
              </a:rPr>
              <a:t>detection</a:t>
            </a:r>
            <a:r>
              <a:rPr lang="de-DE" sz="1800" b="1" dirty="0">
                <a:solidFill>
                  <a:schemeClr val="bg2"/>
                </a:solidFill>
              </a:rPr>
              <a:t> :</a:t>
            </a:r>
            <a:endParaRPr sz="1800" b="1" dirty="0">
              <a:solidFill>
                <a:schemeClr val="bg2"/>
              </a:solidFill>
            </a:endParaRPr>
          </a:p>
          <a:p>
            <a:pPr marL="457200" lvl="0" indent="-304800" algn="l" rtl="0">
              <a:spcBef>
                <a:spcPts val="1000"/>
              </a:spcBef>
              <a:spcAft>
                <a:spcPts val="0"/>
              </a:spcAft>
              <a:buClr>
                <a:schemeClr val="lt2"/>
              </a:buClr>
              <a:buSzPts val="1200"/>
              <a:buChar char="●"/>
            </a:pPr>
            <a:r>
              <a:rPr lang="de-DE" sz="1600" dirty="0">
                <a:solidFill>
                  <a:schemeClr val="dk1"/>
                </a:solidFill>
              </a:rPr>
              <a:t>Hyperparameters </a:t>
            </a:r>
            <a:r>
              <a:rPr lang="de-DE" sz="1600" dirty="0" err="1">
                <a:solidFill>
                  <a:schemeClr val="dk1"/>
                </a:solidFill>
              </a:rPr>
              <a:t>analysis</a:t>
            </a:r>
            <a:endParaRPr lang="de-DE" sz="1600" dirty="0">
              <a:solidFill>
                <a:schemeClr val="dk1"/>
              </a:solidFill>
            </a:endParaRPr>
          </a:p>
          <a:p>
            <a:pPr marL="457200" lvl="0" indent="-304800" algn="l" rtl="0">
              <a:spcBef>
                <a:spcPts val="1000"/>
              </a:spcBef>
              <a:spcAft>
                <a:spcPts val="0"/>
              </a:spcAft>
              <a:buClr>
                <a:schemeClr val="lt2"/>
              </a:buClr>
              <a:buSzPts val="1200"/>
              <a:buChar char="●"/>
            </a:pPr>
            <a:r>
              <a:rPr lang="de-DE" sz="1600" dirty="0">
                <a:solidFill>
                  <a:schemeClr val="dk1"/>
                </a:solidFill>
              </a:rPr>
              <a:t>Performance </a:t>
            </a:r>
            <a:r>
              <a:rPr lang="de-DE" sz="1600" dirty="0" err="1">
                <a:solidFill>
                  <a:schemeClr val="dk1"/>
                </a:solidFill>
              </a:rPr>
              <a:t>of</a:t>
            </a:r>
            <a:r>
              <a:rPr lang="de-DE" sz="1600" dirty="0">
                <a:solidFill>
                  <a:schemeClr val="dk1"/>
                </a:solidFill>
              </a:rPr>
              <a:t> </a:t>
            </a:r>
            <a:r>
              <a:rPr lang="de-DE" sz="1600" dirty="0" err="1">
                <a:solidFill>
                  <a:schemeClr val="dk1"/>
                </a:solidFill>
              </a:rPr>
              <a:t>autoencoder</a:t>
            </a:r>
            <a:r>
              <a:rPr lang="de-DE" sz="1600" dirty="0">
                <a:solidFill>
                  <a:schemeClr val="dk1"/>
                </a:solidFill>
              </a:rPr>
              <a:t> </a:t>
            </a:r>
            <a:endParaRPr sz="1600" dirty="0">
              <a:solidFill>
                <a:schemeClr val="dk1"/>
              </a:solidFill>
            </a:endParaRPr>
          </a:p>
          <a:p>
            <a:pPr marL="152400" lvl="0" indent="0" algn="l" rtl="0">
              <a:spcBef>
                <a:spcPts val="0"/>
              </a:spcBef>
              <a:spcAft>
                <a:spcPts val="0"/>
              </a:spcAft>
              <a:buClr>
                <a:schemeClr val="lt2"/>
              </a:buClr>
              <a:buSzPts val="1200"/>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Approach of this Bachelor Thesis</a:t>
            </a:r>
          </a:p>
        </p:txBody>
      </p:sp>
      <p:sp>
        <p:nvSpPr>
          <p:cNvPr id="18" name="Google Shape;190;p32">
            <a:extLst>
              <a:ext uri="{FF2B5EF4-FFF2-40B4-BE49-F238E27FC236}">
                <a16:creationId xmlns:a16="http://schemas.microsoft.com/office/drawing/2014/main" id="{3FE7947F-253F-25A6-F186-2960B9298CE3}"/>
              </a:ext>
            </a:extLst>
          </p:cNvPr>
          <p:cNvSpPr txBox="1">
            <a:spLocks/>
          </p:cNvSpPr>
          <p:nvPr/>
        </p:nvSpPr>
        <p:spPr>
          <a:xfrm>
            <a:off x="882112" y="755659"/>
            <a:ext cx="7379774" cy="1480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800" b="1" dirty="0">
                <a:solidFill>
                  <a:schemeClr val="bg2"/>
                </a:solidFill>
              </a:rPr>
              <a:t>Develop various sequential autoencoder ensemble techniques:</a:t>
            </a:r>
          </a:p>
          <a:p>
            <a:pPr indent="-304800">
              <a:spcBef>
                <a:spcPts val="1000"/>
              </a:spcBef>
              <a:buClr>
                <a:schemeClr val="lt2"/>
              </a:buClr>
              <a:buSzPts val="1200"/>
            </a:pPr>
            <a:r>
              <a:rPr lang="en-US" sz="1600" dirty="0">
                <a:solidFill>
                  <a:schemeClr val="dk1"/>
                </a:solidFill>
              </a:rPr>
              <a:t>Sequential Autoencoder Ensemble (SAE)</a:t>
            </a:r>
          </a:p>
          <a:p>
            <a:pPr indent="-304800">
              <a:spcBef>
                <a:spcPts val="1000"/>
              </a:spcBef>
              <a:buClr>
                <a:schemeClr val="lt2"/>
              </a:buClr>
              <a:buSzPts val="1200"/>
            </a:pPr>
            <a:r>
              <a:rPr lang="en-US" sz="1600" dirty="0">
                <a:solidFill>
                  <a:schemeClr val="dk1"/>
                </a:solidFill>
              </a:rPr>
              <a:t>Full Sequential Autoencoder Ensemble (FSAE)</a:t>
            </a:r>
          </a:p>
          <a:p>
            <a:pPr indent="-304800">
              <a:spcBef>
                <a:spcPts val="1000"/>
              </a:spcBef>
              <a:buClr>
                <a:schemeClr val="lt2"/>
              </a:buClr>
              <a:buSzPts val="1200"/>
            </a:pPr>
            <a:r>
              <a:rPr lang="en-US" sz="1600" dirty="0">
                <a:solidFill>
                  <a:schemeClr val="dk1"/>
                </a:solidFill>
              </a:rPr>
              <a:t>Synchronizing Sequential Autoencoder Ensemble (SSAE)</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4" name="Google Shape;190;p32">
            <a:extLst>
              <a:ext uri="{FF2B5EF4-FFF2-40B4-BE49-F238E27FC236}">
                <a16:creationId xmlns:a16="http://schemas.microsoft.com/office/drawing/2014/main" id="{B889375C-F0D5-C57E-388E-6D9DAACB0273}"/>
              </a:ext>
            </a:extLst>
          </p:cNvPr>
          <p:cNvSpPr txBox="1">
            <a:spLocks/>
          </p:cNvSpPr>
          <p:nvPr/>
        </p:nvSpPr>
        <p:spPr>
          <a:xfrm>
            <a:off x="882110" y="3727729"/>
            <a:ext cx="7379777" cy="1363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de-DE" sz="1800" b="1" dirty="0" err="1">
                <a:solidFill>
                  <a:schemeClr val="bg2"/>
                </a:solidFill>
              </a:rPr>
              <a:t>Explore</a:t>
            </a:r>
            <a:r>
              <a:rPr lang="de-DE" sz="1800" b="1" dirty="0">
                <a:solidFill>
                  <a:schemeClr val="bg2"/>
                </a:solidFill>
              </a:rPr>
              <a:t> </a:t>
            </a:r>
            <a:r>
              <a:rPr lang="de-DE" sz="1800" b="1" dirty="0" err="1">
                <a:solidFill>
                  <a:schemeClr val="bg2"/>
                </a:solidFill>
              </a:rPr>
              <a:t>performance</a:t>
            </a:r>
            <a:r>
              <a:rPr lang="de-DE" sz="1800" b="1" dirty="0">
                <a:solidFill>
                  <a:schemeClr val="bg2"/>
                </a:solidFill>
              </a:rPr>
              <a:t> </a:t>
            </a:r>
            <a:r>
              <a:rPr lang="de-DE" sz="1800" b="1" dirty="0" err="1">
                <a:solidFill>
                  <a:schemeClr val="bg2"/>
                </a:solidFill>
              </a:rPr>
              <a:t>of</a:t>
            </a:r>
            <a:r>
              <a:rPr lang="de-DE" sz="1800" b="1" dirty="0">
                <a:solidFill>
                  <a:schemeClr val="bg2"/>
                </a:solidFill>
              </a:rPr>
              <a:t> </a:t>
            </a:r>
            <a:r>
              <a:rPr lang="de-DE" sz="1800" b="1" dirty="0" err="1">
                <a:solidFill>
                  <a:schemeClr val="bg2"/>
                </a:solidFill>
              </a:rPr>
              <a:t>the</a:t>
            </a:r>
            <a:r>
              <a:rPr lang="de-DE" sz="1800" b="1" dirty="0">
                <a:solidFill>
                  <a:schemeClr val="bg2"/>
                </a:solidFill>
              </a:rPr>
              <a:t> </a:t>
            </a:r>
            <a:r>
              <a:rPr lang="de-DE" sz="1800" b="1" dirty="0" err="1">
                <a:solidFill>
                  <a:schemeClr val="bg2"/>
                </a:solidFill>
              </a:rPr>
              <a:t>above</a:t>
            </a:r>
            <a:r>
              <a:rPr lang="de-DE" sz="1800" b="1" dirty="0">
                <a:solidFill>
                  <a:schemeClr val="bg2"/>
                </a:solidFill>
              </a:rPr>
              <a:t> </a:t>
            </a:r>
            <a:r>
              <a:rPr lang="de-DE" sz="1800" b="1" dirty="0" err="1">
                <a:solidFill>
                  <a:schemeClr val="bg2"/>
                </a:solidFill>
              </a:rPr>
              <a:t>ensemble</a:t>
            </a:r>
            <a:r>
              <a:rPr lang="de-DE" sz="1800" b="1" dirty="0">
                <a:solidFill>
                  <a:schemeClr val="bg2"/>
                </a:solidFill>
              </a:rPr>
              <a:t> </a:t>
            </a:r>
            <a:r>
              <a:rPr lang="de-DE" sz="1800" b="1" dirty="0" err="1">
                <a:solidFill>
                  <a:schemeClr val="bg2"/>
                </a:solidFill>
              </a:rPr>
              <a:t>techniques</a:t>
            </a:r>
            <a:r>
              <a:rPr lang="de-DE" sz="1800" b="1" dirty="0">
                <a:solidFill>
                  <a:schemeClr val="bg2"/>
                </a:solidFill>
              </a:rPr>
              <a:t>:</a:t>
            </a:r>
          </a:p>
          <a:p>
            <a:pPr indent="-304800">
              <a:spcBef>
                <a:spcPts val="1000"/>
              </a:spcBef>
              <a:buClr>
                <a:schemeClr val="lt2"/>
              </a:buClr>
              <a:buSzPts val="1200"/>
            </a:pPr>
            <a:r>
              <a:rPr lang="de-DE" sz="1600" dirty="0">
                <a:solidFill>
                  <a:schemeClr val="dk1"/>
                </a:solidFill>
              </a:rPr>
              <a:t>Performance </a:t>
            </a:r>
            <a:r>
              <a:rPr lang="de-DE" sz="1600" dirty="0" err="1">
                <a:solidFill>
                  <a:schemeClr val="dk1"/>
                </a:solidFill>
              </a:rPr>
              <a:t>of</a:t>
            </a:r>
            <a:r>
              <a:rPr lang="de-DE" sz="1600" dirty="0">
                <a:solidFill>
                  <a:schemeClr val="dk1"/>
                </a:solidFill>
              </a:rPr>
              <a:t> different </a:t>
            </a:r>
            <a:r>
              <a:rPr lang="de-DE" sz="1600" dirty="0" err="1">
                <a:solidFill>
                  <a:schemeClr val="dk1"/>
                </a:solidFill>
              </a:rPr>
              <a:t>sequential</a:t>
            </a:r>
            <a:r>
              <a:rPr lang="de-DE" sz="1600" dirty="0">
                <a:solidFill>
                  <a:schemeClr val="dk1"/>
                </a:solidFill>
              </a:rPr>
              <a:t> </a:t>
            </a:r>
            <a:r>
              <a:rPr lang="de-DE" sz="1600" dirty="0" err="1">
                <a:solidFill>
                  <a:schemeClr val="dk1"/>
                </a:solidFill>
              </a:rPr>
              <a:t>autoencoder</a:t>
            </a:r>
            <a:r>
              <a:rPr lang="de-DE" sz="1600" dirty="0">
                <a:solidFill>
                  <a:schemeClr val="dk1"/>
                </a:solidFill>
              </a:rPr>
              <a:t> </a:t>
            </a:r>
            <a:r>
              <a:rPr lang="de-DE" sz="1600" dirty="0" err="1">
                <a:solidFill>
                  <a:schemeClr val="dk1"/>
                </a:solidFill>
              </a:rPr>
              <a:t>ensemble</a:t>
            </a:r>
            <a:r>
              <a:rPr lang="de-DE" sz="1600" dirty="0">
                <a:solidFill>
                  <a:schemeClr val="dk1"/>
                </a:solidFill>
              </a:rPr>
              <a:t> </a:t>
            </a:r>
            <a:r>
              <a:rPr lang="de-DE" sz="1600" dirty="0" err="1">
                <a:solidFill>
                  <a:schemeClr val="dk1"/>
                </a:solidFill>
              </a:rPr>
              <a:t>techniques</a:t>
            </a:r>
            <a:endParaRPr lang="de-DE" sz="1600" dirty="0">
              <a:solidFill>
                <a:schemeClr val="dk1"/>
              </a:solidFill>
            </a:endParaRPr>
          </a:p>
          <a:p>
            <a:pPr indent="-304800">
              <a:spcBef>
                <a:spcPts val="1000"/>
              </a:spcBef>
              <a:buClr>
                <a:schemeClr val="lt2"/>
              </a:buClr>
              <a:buSzPts val="1200"/>
            </a:pPr>
            <a:r>
              <a:rPr lang="de-DE" sz="1600" dirty="0">
                <a:solidFill>
                  <a:schemeClr val="dk1"/>
                </a:solidFill>
              </a:rPr>
              <a:t>Models </a:t>
            </a:r>
            <a:r>
              <a:rPr lang="de-DE" sz="1600" dirty="0" err="1">
                <a:solidFill>
                  <a:schemeClr val="dk1"/>
                </a:solidFill>
              </a:rPr>
              <a:t>evaluation</a:t>
            </a:r>
            <a:r>
              <a:rPr lang="de-DE" sz="1600" dirty="0">
                <a:solidFill>
                  <a:schemeClr val="dk1"/>
                </a:solidFill>
              </a:rPr>
              <a:t> </a:t>
            </a:r>
          </a:p>
          <a:p>
            <a:pPr marL="152400" indent="0">
              <a:buClr>
                <a:schemeClr val="lt2"/>
              </a:buClr>
              <a:buSzPts val="1200"/>
              <a:buFont typeface="Jost"/>
              <a:buNone/>
            </a:pPr>
            <a:endParaRPr lang="de-DE" dirty="0">
              <a:solidFill>
                <a:schemeClr val="dk1"/>
              </a:solidFill>
            </a:endParaRPr>
          </a:p>
          <a:p>
            <a:pPr marL="0" indent="0">
              <a:buFont typeface="Jost"/>
              <a:buNone/>
            </a:pPr>
            <a:endParaRPr lang="de-DE" dirty="0">
              <a:solidFill>
                <a:schemeClr val="dk1"/>
              </a:solidFill>
            </a:endParaRPr>
          </a:p>
          <a:p>
            <a:pPr marL="0" indent="0">
              <a:buFont typeface="Jost"/>
              <a:buNone/>
            </a:pPr>
            <a:endParaRPr lang="de-DE" dirty="0">
              <a:solidFill>
                <a:schemeClr val="dk1"/>
              </a:solidFill>
            </a:endParaRPr>
          </a:p>
        </p:txBody>
      </p:sp>
    </p:spTree>
    <p:extLst>
      <p:ext uri="{BB962C8B-B14F-4D97-AF65-F5344CB8AC3E}">
        <p14:creationId xmlns:p14="http://schemas.microsoft.com/office/powerpoint/2010/main" val="2085061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The Approach with Autoencoder Model</a:t>
            </a:r>
          </a:p>
        </p:txBody>
      </p:sp>
      <p:sp>
        <p:nvSpPr>
          <p:cNvPr id="6" name="Google Shape;189;p32">
            <a:extLst>
              <a:ext uri="{FF2B5EF4-FFF2-40B4-BE49-F238E27FC236}">
                <a16:creationId xmlns:a16="http://schemas.microsoft.com/office/drawing/2014/main" id="{B872CF41-87DD-A69D-B470-4A0877E98DCA}"/>
              </a:ext>
            </a:extLst>
          </p:cNvPr>
          <p:cNvSpPr txBox="1">
            <a:spLocks noGrp="1"/>
          </p:cNvSpPr>
          <p:nvPr>
            <p:ph type="title"/>
          </p:nvPr>
        </p:nvSpPr>
        <p:spPr>
          <a:xfrm>
            <a:off x="715100" y="774518"/>
            <a:ext cx="3858292" cy="4790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2. Latent Space analysis</a:t>
            </a:r>
            <a:endParaRPr sz="1800" dirty="0"/>
          </a:p>
        </p:txBody>
      </p:sp>
      <p:pic>
        <p:nvPicPr>
          <p:cNvPr id="5" name="Picture 4" descr="A group of squares with different shades of pink&#10;&#10;Description automatically generated">
            <a:extLst>
              <a:ext uri="{FF2B5EF4-FFF2-40B4-BE49-F238E27FC236}">
                <a16:creationId xmlns:a16="http://schemas.microsoft.com/office/drawing/2014/main" id="{D5A8A271-7A2C-CFE0-E06E-A9D7404E53F0}"/>
              </a:ext>
            </a:extLst>
          </p:cNvPr>
          <p:cNvPicPr>
            <a:picLocks noChangeAspect="1"/>
          </p:cNvPicPr>
          <p:nvPr/>
        </p:nvPicPr>
        <p:blipFill>
          <a:blip r:embed="rId3"/>
          <a:stretch>
            <a:fillRect/>
          </a:stretch>
        </p:blipFill>
        <p:spPr>
          <a:xfrm>
            <a:off x="1451558" y="1191238"/>
            <a:ext cx="5821698" cy="3493019"/>
          </a:xfrm>
          <a:prstGeom prst="rect">
            <a:avLst/>
          </a:prstGeom>
        </p:spPr>
      </p:pic>
      <p:sp>
        <p:nvSpPr>
          <p:cNvPr id="8" name="Google Shape;190;p32">
            <a:extLst>
              <a:ext uri="{FF2B5EF4-FFF2-40B4-BE49-F238E27FC236}">
                <a16:creationId xmlns:a16="http://schemas.microsoft.com/office/drawing/2014/main" id="{E9215B54-408C-8269-0387-5B050BA895A4}"/>
              </a:ext>
            </a:extLst>
          </p:cNvPr>
          <p:cNvSpPr txBox="1">
            <a:spLocks/>
          </p:cNvSpPr>
          <p:nvPr/>
        </p:nvSpPr>
        <p:spPr>
          <a:xfrm>
            <a:off x="3186746" y="4769163"/>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9: Correlation between latent space and epoch size</a:t>
            </a:r>
          </a:p>
        </p:txBody>
      </p:sp>
    </p:spTree>
    <p:extLst>
      <p:ext uri="{BB962C8B-B14F-4D97-AF65-F5344CB8AC3E}">
        <p14:creationId xmlns:p14="http://schemas.microsoft.com/office/powerpoint/2010/main" val="490040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The Approach with Autoencoder Model</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5935966" y="3891101"/>
            <a:ext cx="3208034" cy="47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11: The ROC curves of various datasets trained with autoencoder models</a:t>
            </a:r>
          </a:p>
        </p:txBody>
      </p:sp>
      <p:sp>
        <p:nvSpPr>
          <p:cNvPr id="7" name="Google Shape;190;p32">
            <a:extLst>
              <a:ext uri="{FF2B5EF4-FFF2-40B4-BE49-F238E27FC236}">
                <a16:creationId xmlns:a16="http://schemas.microsoft.com/office/drawing/2014/main" id="{5EA4FA95-7AC6-6C70-1A86-903CB55E73EE}"/>
              </a:ext>
            </a:extLst>
          </p:cNvPr>
          <p:cNvSpPr txBox="1">
            <a:spLocks/>
          </p:cNvSpPr>
          <p:nvPr/>
        </p:nvSpPr>
        <p:spPr>
          <a:xfrm>
            <a:off x="413097" y="1180107"/>
            <a:ext cx="4452518" cy="3576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An autoencoder model containing only a few hidden layers can perform very well, when it is initialized with suitable hyperparameters</a:t>
            </a:r>
          </a:p>
          <a:p>
            <a:pPr indent="-304800" algn="just">
              <a:spcBef>
                <a:spcPts val="1000"/>
              </a:spcBef>
              <a:buClr>
                <a:schemeClr val="lt2"/>
              </a:buClr>
              <a:buSzPts val="1200"/>
            </a:pPr>
            <a:r>
              <a:rPr lang="en-US" sz="1600" dirty="0">
                <a:solidFill>
                  <a:schemeClr val="dk1"/>
                </a:solidFill>
              </a:rPr>
              <a:t>Searching for appropriate parameters may lead to a high computational cost and be time-consuming.</a:t>
            </a:r>
          </a:p>
          <a:p>
            <a:pPr indent="-304800" algn="just">
              <a:spcBef>
                <a:spcPts val="1000"/>
              </a:spcBef>
              <a:buClr>
                <a:schemeClr val="lt2"/>
              </a:buClr>
              <a:buSzPts val="1200"/>
            </a:pPr>
            <a:r>
              <a:rPr lang="en-US" sz="1600" dirty="0">
                <a:solidFill>
                  <a:schemeClr val="dk1"/>
                </a:solidFill>
              </a:rPr>
              <a:t>This approach is not effective since it does not generalize about all anomaly detection problems</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4" name="Google Shape;189;p32">
            <a:extLst>
              <a:ext uri="{FF2B5EF4-FFF2-40B4-BE49-F238E27FC236}">
                <a16:creationId xmlns:a16="http://schemas.microsoft.com/office/drawing/2014/main" id="{9F08A65B-249A-4191-F417-C40D8AC7DCB5}"/>
              </a:ext>
            </a:extLst>
          </p:cNvPr>
          <p:cNvSpPr txBox="1">
            <a:spLocks noGrp="1"/>
          </p:cNvSpPr>
          <p:nvPr>
            <p:ph type="title"/>
          </p:nvPr>
        </p:nvSpPr>
        <p:spPr>
          <a:xfrm>
            <a:off x="715100" y="774518"/>
            <a:ext cx="3858292" cy="4790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3. Performance of autoencoder</a:t>
            </a:r>
            <a:endParaRPr sz="1800" dirty="0"/>
          </a:p>
        </p:txBody>
      </p:sp>
      <p:pic>
        <p:nvPicPr>
          <p:cNvPr id="6" name="Picture 5" descr="A graph of a function&#10;&#10;Description automatically generated with medium confidence">
            <a:extLst>
              <a:ext uri="{FF2B5EF4-FFF2-40B4-BE49-F238E27FC236}">
                <a16:creationId xmlns:a16="http://schemas.microsoft.com/office/drawing/2014/main" id="{3A85AAE8-F57B-CA67-442F-A1767D6A922A}"/>
              </a:ext>
            </a:extLst>
          </p:cNvPr>
          <p:cNvPicPr>
            <a:picLocks noChangeAspect="1"/>
          </p:cNvPicPr>
          <p:nvPr/>
        </p:nvPicPr>
        <p:blipFill>
          <a:blip r:embed="rId3"/>
          <a:stretch>
            <a:fillRect/>
          </a:stretch>
        </p:blipFill>
        <p:spPr>
          <a:xfrm>
            <a:off x="5542660" y="1014037"/>
            <a:ext cx="3601340" cy="2701005"/>
          </a:xfrm>
          <a:prstGeom prst="rect">
            <a:avLst/>
          </a:prstGeom>
        </p:spPr>
      </p:pic>
    </p:spTree>
    <p:extLst>
      <p:ext uri="{BB962C8B-B14F-4D97-AF65-F5344CB8AC3E}">
        <p14:creationId xmlns:p14="http://schemas.microsoft.com/office/powerpoint/2010/main" val="1362674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664" name="Google Shape;664;p50"/>
          <p:cNvSpPr txBox="1"/>
          <p:nvPr/>
        </p:nvSpPr>
        <p:spPr>
          <a:xfrm>
            <a:off x="720000" y="1063725"/>
            <a:ext cx="7392868" cy="26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0" i="0" u="none" strike="noStrike" baseline="0" dirty="0">
                <a:latin typeface="Jost" panose="020B0604020202020204" charset="0"/>
                <a:ea typeface="Jost" panose="020B0604020202020204" charset="0"/>
              </a:rPr>
              <a:t>[1] </a:t>
            </a:r>
            <a:r>
              <a:rPr lang="en-US" sz="1200" b="0" i="0" u="none" strike="noStrike" baseline="0" dirty="0" err="1">
                <a:latin typeface="Jost" panose="020B0604020202020204" charset="0"/>
                <a:ea typeface="Jost" panose="020B0604020202020204" charset="0"/>
              </a:rPr>
              <a:t>Tensorow</a:t>
            </a:r>
            <a:r>
              <a:rPr lang="en-US" sz="1200" b="0" i="0" u="none" strike="noStrike" baseline="0" dirty="0">
                <a:latin typeface="Jost" panose="020B0604020202020204" charset="0"/>
                <a:ea typeface="Jost" panose="020B0604020202020204" charset="0"/>
              </a:rPr>
              <a:t> implementation of "Outlier Detection with Autoencoder Ensembles" by </a:t>
            </a:r>
            <a:r>
              <a:rPr lang="en-US" sz="1200" b="0" i="0" u="none" strike="noStrike" baseline="0" dirty="0" err="1">
                <a:latin typeface="Jost" panose="020B0604020202020204" charset="0"/>
                <a:ea typeface="Jost" panose="020B0604020202020204" charset="0"/>
              </a:rPr>
              <a:t>J.Chen</a:t>
            </a:r>
            <a:r>
              <a:rPr lang="en-US" sz="1200" b="0" i="0" u="none" strike="noStrike" baseline="0" dirty="0">
                <a:latin typeface="Jost" panose="020B0604020202020204" charset="0"/>
                <a:ea typeface="Jost" panose="020B0604020202020204" charset="0"/>
              </a:rPr>
              <a:t>, S. Sathe, C. Aggarwal and D. </a:t>
            </a:r>
            <a:r>
              <a:rPr lang="en-US" sz="1200" b="0" i="0" u="none" strike="noStrike" baseline="0" dirty="0" err="1">
                <a:latin typeface="Jost" panose="020B0604020202020204" charset="0"/>
                <a:ea typeface="Jost" panose="020B0604020202020204" charset="0"/>
              </a:rPr>
              <a:t>Turaga</a:t>
            </a:r>
            <a:r>
              <a:rPr lang="en-US" sz="1200" b="0" i="0" u="none" strike="noStrike" baseline="0" dirty="0">
                <a:latin typeface="Jost" panose="020B0604020202020204" charset="0"/>
                <a:ea typeface="Jost" panose="020B0604020202020204" charset="0"/>
              </a:rPr>
              <a:t>. </a:t>
            </a:r>
            <a:r>
              <a:rPr lang="en-US" sz="1200" b="0" i="0" u="none" strike="noStrike" baseline="0" dirty="0">
                <a:latin typeface="Jost" panose="020B0604020202020204" charset="0"/>
                <a:ea typeface="Jost" panose="020B0604020202020204" charset="0"/>
                <a:hlinkClick r:id="rId3"/>
              </a:rPr>
              <a:t>https://github.com/psorus/RandNet</a:t>
            </a:r>
            <a:r>
              <a:rPr lang="en-US" sz="1200" b="0" i="0" u="none" strike="noStrike" baseline="0" dirty="0">
                <a:latin typeface="Jost" panose="020B0604020202020204" charset="0"/>
                <a:ea typeface="Jost" panose="020B0604020202020204" charset="0"/>
              </a:rPr>
              <a:t>. Accessed: 2023-11-09.</a:t>
            </a:r>
            <a:endParaRPr lang="en-US" sz="1200" dirty="0">
              <a:solidFill>
                <a:schemeClr val="dk1"/>
              </a:solidFill>
              <a:latin typeface="Jost" panose="020B0604020202020204" charset="0"/>
              <a:ea typeface="Jost" panose="020B0604020202020204" charset="0"/>
              <a:cs typeface="Jost"/>
              <a:sym typeface="Jo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32"/>
          <p:cNvSpPr txBox="1">
            <a:spLocks noGrp="1"/>
          </p:cNvSpPr>
          <p:nvPr>
            <p:ph type="body" idx="1"/>
          </p:nvPr>
        </p:nvSpPr>
        <p:spPr>
          <a:xfrm>
            <a:off x="882112" y="2282223"/>
            <a:ext cx="3843623" cy="13639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bg2"/>
                </a:solidFill>
              </a:rPr>
              <a:t>Unsupervised Anomaly Detection: </a:t>
            </a:r>
            <a:endParaRPr sz="1800" b="1" dirty="0">
              <a:solidFill>
                <a:schemeClr val="bg2"/>
              </a:solidFill>
            </a:endParaRPr>
          </a:p>
          <a:p>
            <a:pPr marL="457200" lvl="0" indent="-304800" algn="l" rtl="0">
              <a:spcBef>
                <a:spcPts val="1000"/>
              </a:spcBef>
              <a:spcAft>
                <a:spcPts val="0"/>
              </a:spcAft>
              <a:buClr>
                <a:schemeClr val="lt2"/>
              </a:buClr>
              <a:buSzPts val="1200"/>
              <a:buChar char="●"/>
            </a:pPr>
            <a:r>
              <a:rPr lang="de-DE" sz="1600" dirty="0">
                <a:solidFill>
                  <a:schemeClr val="dk1"/>
                </a:solidFill>
              </a:rPr>
              <a:t>Autoencoders</a:t>
            </a:r>
            <a:endParaRPr sz="1600" dirty="0">
              <a:solidFill>
                <a:schemeClr val="dk1"/>
              </a:solidFill>
            </a:endParaRPr>
          </a:p>
          <a:p>
            <a:pPr marL="457200" lvl="0" indent="-304800" algn="l" rtl="0">
              <a:spcBef>
                <a:spcPts val="0"/>
              </a:spcBef>
              <a:spcAft>
                <a:spcPts val="0"/>
              </a:spcAft>
              <a:buClr>
                <a:schemeClr val="lt2"/>
              </a:buClr>
              <a:buSzPts val="1200"/>
              <a:buChar char="●"/>
            </a:pPr>
            <a:r>
              <a:rPr lang="de-DE" sz="1600" dirty="0">
                <a:solidFill>
                  <a:schemeClr val="dk1"/>
                </a:solidFill>
              </a:rPr>
              <a:t>Independent Ensemble Methods: </a:t>
            </a:r>
            <a:r>
              <a:rPr lang="de-DE" sz="1600" i="1" dirty="0" err="1">
                <a:solidFill>
                  <a:schemeClr val="dk1"/>
                </a:solidFill>
              </a:rPr>
              <a:t>RandNet</a:t>
            </a:r>
            <a:endParaRPr lang="de-DE" sz="1600" i="1" dirty="0">
              <a:solidFill>
                <a:schemeClr val="dk1"/>
              </a:solidFill>
            </a:endParaRPr>
          </a:p>
          <a:p>
            <a:pPr marL="152400" lvl="0" indent="0" algn="l" rtl="0">
              <a:spcBef>
                <a:spcPts val="0"/>
              </a:spcBef>
              <a:spcAft>
                <a:spcPts val="0"/>
              </a:spcAft>
              <a:buClr>
                <a:schemeClr val="lt2"/>
              </a:buClr>
              <a:buSzPts val="1200"/>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pic>
        <p:nvPicPr>
          <p:cNvPr id="9" name="Picture Placeholder 8" descr="A graph of a graph of numbers and circles&#10;&#10;Description automatically generated with medium confidence">
            <a:extLst>
              <a:ext uri="{FF2B5EF4-FFF2-40B4-BE49-F238E27FC236}">
                <a16:creationId xmlns:a16="http://schemas.microsoft.com/office/drawing/2014/main" id="{87943BEA-3061-3BEE-0D4D-9D0035D4AC88}"/>
              </a:ext>
            </a:extLst>
          </p:cNvPr>
          <p:cNvPicPr>
            <a:picLocks noGrp="1" noChangeAspect="1"/>
          </p:cNvPicPr>
          <p:nvPr>
            <p:ph type="pic" idx="2"/>
          </p:nvPr>
        </p:nvPicPr>
        <p:blipFill>
          <a:blip r:embed="rId3"/>
          <a:srcRect l="21890" r="21890"/>
          <a:stretch>
            <a:fillRect/>
          </a:stretch>
        </p:blipFill>
        <p:spPr>
          <a:xfrm>
            <a:off x="5662548" y="561489"/>
            <a:ext cx="2926200" cy="2926200"/>
          </a:xfrm>
        </p:spPr>
      </p:pic>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Motivation for Anomaly Detection</a:t>
            </a:r>
          </a:p>
        </p:txBody>
      </p:sp>
      <p:sp>
        <p:nvSpPr>
          <p:cNvPr id="18" name="Google Shape;190;p32">
            <a:extLst>
              <a:ext uri="{FF2B5EF4-FFF2-40B4-BE49-F238E27FC236}">
                <a16:creationId xmlns:a16="http://schemas.microsoft.com/office/drawing/2014/main" id="{3FE7947F-253F-25A6-F186-2960B9298CE3}"/>
              </a:ext>
            </a:extLst>
          </p:cNvPr>
          <p:cNvSpPr txBox="1">
            <a:spLocks/>
          </p:cNvSpPr>
          <p:nvPr/>
        </p:nvSpPr>
        <p:spPr>
          <a:xfrm>
            <a:off x="882112" y="845110"/>
            <a:ext cx="3525000" cy="130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800" b="1" dirty="0">
                <a:solidFill>
                  <a:schemeClr val="bg2"/>
                </a:solidFill>
              </a:rPr>
              <a:t>Anomaly Detection:</a:t>
            </a:r>
          </a:p>
          <a:p>
            <a:pPr indent="-304800">
              <a:spcBef>
                <a:spcPts val="1000"/>
              </a:spcBef>
              <a:buClr>
                <a:schemeClr val="lt2"/>
              </a:buClr>
              <a:buSzPts val="1200"/>
            </a:pPr>
            <a:r>
              <a:rPr lang="en-US" sz="1600" dirty="0">
                <a:solidFill>
                  <a:schemeClr val="dk1"/>
                </a:solidFill>
              </a:rPr>
              <a:t>The process of finding objects of a given dataset that behave very different from expectation</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20" name="Google Shape;190;p32">
            <a:extLst>
              <a:ext uri="{FF2B5EF4-FFF2-40B4-BE49-F238E27FC236}">
                <a16:creationId xmlns:a16="http://schemas.microsoft.com/office/drawing/2014/main" id="{89B77E7D-238B-CC61-5B40-D4585DAEC222}"/>
              </a:ext>
            </a:extLst>
          </p:cNvPr>
          <p:cNvSpPr txBox="1">
            <a:spLocks/>
          </p:cNvSpPr>
          <p:nvPr/>
        </p:nvSpPr>
        <p:spPr>
          <a:xfrm>
            <a:off x="5662548" y="3411132"/>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1: An example of anomalies in a two-dimensional dataset </a:t>
            </a:r>
          </a:p>
        </p:txBody>
      </p:sp>
      <p:sp>
        <p:nvSpPr>
          <p:cNvPr id="21" name="Google Shape;190;p32">
            <a:extLst>
              <a:ext uri="{FF2B5EF4-FFF2-40B4-BE49-F238E27FC236}">
                <a16:creationId xmlns:a16="http://schemas.microsoft.com/office/drawing/2014/main" id="{3700C1F6-4280-11BE-7CC5-E6CEF0927F8F}"/>
              </a:ext>
            </a:extLst>
          </p:cNvPr>
          <p:cNvSpPr txBox="1">
            <a:spLocks/>
          </p:cNvSpPr>
          <p:nvPr/>
        </p:nvSpPr>
        <p:spPr>
          <a:xfrm>
            <a:off x="875920" y="3822746"/>
            <a:ext cx="7536415" cy="400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dirty="0">
                <a:solidFill>
                  <a:schemeClr val="bg2"/>
                </a:solidFill>
              </a:rPr>
              <a:t>The problem of low variance between components in an ensemble</a:t>
            </a:r>
          </a:p>
          <a:p>
            <a:pPr marL="152400" indent="0">
              <a:buClr>
                <a:schemeClr val="lt2"/>
              </a:buClr>
              <a:buSzPts val="1200"/>
              <a:buFont typeface="Jost"/>
              <a:buNone/>
            </a:pPr>
            <a:endParaRPr lang="en-US"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22" name="Google Shape;190;p32">
            <a:extLst>
              <a:ext uri="{FF2B5EF4-FFF2-40B4-BE49-F238E27FC236}">
                <a16:creationId xmlns:a16="http://schemas.microsoft.com/office/drawing/2014/main" id="{5F385D12-D481-A25A-3BFA-276D316BCABF}"/>
              </a:ext>
            </a:extLst>
          </p:cNvPr>
          <p:cNvSpPr txBox="1">
            <a:spLocks/>
          </p:cNvSpPr>
          <p:nvPr/>
        </p:nvSpPr>
        <p:spPr>
          <a:xfrm>
            <a:off x="1389798" y="4284268"/>
            <a:ext cx="7536415" cy="579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i="1" dirty="0">
                <a:solidFill>
                  <a:schemeClr val="accent2">
                    <a:lumMod val="75000"/>
                  </a:schemeClr>
                </a:solidFill>
              </a:rPr>
              <a:t>The opportunity for </a:t>
            </a:r>
            <a:r>
              <a:rPr lang="en-US" sz="1800" b="1" i="1" dirty="0">
                <a:solidFill>
                  <a:schemeClr val="accent2">
                    <a:lumMod val="75000"/>
                  </a:schemeClr>
                </a:solidFill>
              </a:rPr>
              <a:t>sequential ensemble techniques</a:t>
            </a:r>
          </a:p>
          <a:p>
            <a:pPr marL="152400" indent="0">
              <a:buClr>
                <a:schemeClr val="lt2"/>
              </a:buClr>
              <a:buSzPts val="1200"/>
              <a:buFont typeface="Jost"/>
              <a:buNone/>
            </a:pPr>
            <a:endParaRPr lang="en-US"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23" name="Arrow: Right 22">
            <a:extLst>
              <a:ext uri="{FF2B5EF4-FFF2-40B4-BE49-F238E27FC236}">
                <a16:creationId xmlns:a16="http://schemas.microsoft.com/office/drawing/2014/main" id="{FF7B7103-DB09-84EF-EC56-AB97700B9233}"/>
              </a:ext>
            </a:extLst>
          </p:cNvPr>
          <p:cNvSpPr/>
          <p:nvPr/>
        </p:nvSpPr>
        <p:spPr>
          <a:xfrm>
            <a:off x="1133596" y="4474740"/>
            <a:ext cx="223893" cy="8165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271112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The Approach with Autoencoder Model</a:t>
            </a:r>
          </a:p>
        </p:txBody>
      </p:sp>
      <p:sp>
        <p:nvSpPr>
          <p:cNvPr id="10" name="Google Shape;190;p32">
            <a:extLst>
              <a:ext uri="{FF2B5EF4-FFF2-40B4-BE49-F238E27FC236}">
                <a16:creationId xmlns:a16="http://schemas.microsoft.com/office/drawing/2014/main" id="{4FCAC202-1FCA-844A-55F8-AF1EE9A61FBF}"/>
              </a:ext>
            </a:extLst>
          </p:cNvPr>
          <p:cNvSpPr txBox="1">
            <a:spLocks/>
          </p:cNvSpPr>
          <p:nvPr/>
        </p:nvSpPr>
        <p:spPr>
          <a:xfrm>
            <a:off x="5971891" y="4017041"/>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8: The influence of latent size</a:t>
            </a:r>
          </a:p>
        </p:txBody>
      </p:sp>
      <p:sp>
        <p:nvSpPr>
          <p:cNvPr id="6" name="Google Shape;189;p32">
            <a:extLst>
              <a:ext uri="{FF2B5EF4-FFF2-40B4-BE49-F238E27FC236}">
                <a16:creationId xmlns:a16="http://schemas.microsoft.com/office/drawing/2014/main" id="{B872CF41-87DD-A69D-B470-4A0877E98DCA}"/>
              </a:ext>
            </a:extLst>
          </p:cNvPr>
          <p:cNvSpPr txBox="1">
            <a:spLocks noGrp="1"/>
          </p:cNvSpPr>
          <p:nvPr>
            <p:ph type="title"/>
          </p:nvPr>
        </p:nvSpPr>
        <p:spPr>
          <a:xfrm>
            <a:off x="715100" y="774518"/>
            <a:ext cx="3858292" cy="4790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2. Latent Space analysis</a:t>
            </a:r>
            <a:endParaRPr sz="1800" dirty="0"/>
          </a:p>
        </p:txBody>
      </p:sp>
      <p:pic>
        <p:nvPicPr>
          <p:cNvPr id="5" name="Picture 4" descr="A graph of different colored lines&#10;&#10;Description automatically generated">
            <a:extLst>
              <a:ext uri="{FF2B5EF4-FFF2-40B4-BE49-F238E27FC236}">
                <a16:creationId xmlns:a16="http://schemas.microsoft.com/office/drawing/2014/main" id="{8EF35573-D29A-2DC1-D52F-79E25A446970}"/>
              </a:ext>
            </a:extLst>
          </p:cNvPr>
          <p:cNvPicPr>
            <a:picLocks noChangeAspect="1"/>
          </p:cNvPicPr>
          <p:nvPr/>
        </p:nvPicPr>
        <p:blipFill>
          <a:blip r:embed="rId3"/>
          <a:stretch>
            <a:fillRect/>
          </a:stretch>
        </p:blipFill>
        <p:spPr>
          <a:xfrm>
            <a:off x="4875676" y="1158045"/>
            <a:ext cx="3769879" cy="2827409"/>
          </a:xfrm>
          <a:prstGeom prst="rect">
            <a:avLst/>
          </a:prstGeom>
        </p:spPr>
      </p:pic>
      <p:sp>
        <p:nvSpPr>
          <p:cNvPr id="7" name="Google Shape;190;p32">
            <a:extLst>
              <a:ext uri="{FF2B5EF4-FFF2-40B4-BE49-F238E27FC236}">
                <a16:creationId xmlns:a16="http://schemas.microsoft.com/office/drawing/2014/main" id="{5EA4FA95-7AC6-6C70-1A86-903CB55E73EE}"/>
              </a:ext>
            </a:extLst>
          </p:cNvPr>
          <p:cNvSpPr txBox="1">
            <a:spLocks/>
          </p:cNvSpPr>
          <p:nvPr/>
        </p:nvSpPr>
        <p:spPr>
          <a:xfrm>
            <a:off x="715100" y="1443517"/>
            <a:ext cx="3999513" cy="2138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b="1" dirty="0">
                <a:solidFill>
                  <a:schemeClr val="bg2"/>
                </a:solidFill>
              </a:rPr>
              <a:t>Inspect the effect of latent size</a:t>
            </a:r>
            <a:r>
              <a:rPr lang="en-US" sz="1800" b="1" dirty="0">
                <a:solidFill>
                  <a:schemeClr val="bg2"/>
                </a:solidFill>
              </a:rPr>
              <a:t>:</a:t>
            </a:r>
          </a:p>
          <a:p>
            <a:pPr indent="-304800">
              <a:spcBef>
                <a:spcPts val="1000"/>
              </a:spcBef>
              <a:buClr>
                <a:schemeClr val="lt2"/>
              </a:buClr>
              <a:buSzPts val="1200"/>
            </a:pPr>
            <a:r>
              <a:rPr lang="en-US" sz="1600" dirty="0">
                <a:solidFill>
                  <a:schemeClr val="dk1"/>
                </a:solidFill>
              </a:rPr>
              <a:t>Latent sizes = {4, 8, 16, 32, 64, 96, 112, 128, 144, 160, 192, 256, 320}</a:t>
            </a:r>
          </a:p>
          <a:p>
            <a:pPr indent="-304800">
              <a:spcBef>
                <a:spcPts val="1000"/>
              </a:spcBef>
              <a:buClr>
                <a:schemeClr val="lt2"/>
              </a:buClr>
              <a:buSzPts val="1200"/>
            </a:pPr>
            <a:r>
              <a:rPr lang="en-US" sz="1600" dirty="0">
                <a:solidFill>
                  <a:schemeClr val="dk1"/>
                </a:solidFill>
              </a:rPr>
              <a:t>Epoch = 2000</a:t>
            </a:r>
          </a:p>
          <a:p>
            <a:pPr indent="-304800">
              <a:spcBef>
                <a:spcPts val="1000"/>
              </a:spcBef>
              <a:buClr>
                <a:schemeClr val="lt2"/>
              </a:buClr>
              <a:buSzPts val="1200"/>
            </a:pPr>
            <a:r>
              <a:rPr lang="en-US" sz="1600" dirty="0">
                <a:solidFill>
                  <a:schemeClr val="dk1"/>
                </a:solidFill>
              </a:rPr>
              <a:t>Batch = 64</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4" name="Google Shape;190;p32">
            <a:extLst>
              <a:ext uri="{FF2B5EF4-FFF2-40B4-BE49-F238E27FC236}">
                <a16:creationId xmlns:a16="http://schemas.microsoft.com/office/drawing/2014/main" id="{55A88053-C265-44F2-1450-9060650A654D}"/>
              </a:ext>
            </a:extLst>
          </p:cNvPr>
          <p:cNvSpPr txBox="1">
            <a:spLocks/>
          </p:cNvSpPr>
          <p:nvPr/>
        </p:nvSpPr>
        <p:spPr>
          <a:xfrm>
            <a:off x="580223" y="3393177"/>
            <a:ext cx="7246052" cy="23315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By setting a suitable latent space, we can train an outperformed autoencoder model with only a shallow neuron network</a:t>
            </a:r>
          </a:p>
          <a:p>
            <a:pPr indent="-304800" algn="just">
              <a:spcBef>
                <a:spcPts val="1000"/>
              </a:spcBef>
              <a:buClr>
                <a:schemeClr val="lt2"/>
              </a:buClr>
              <a:buSzPts val="1200"/>
            </a:pPr>
            <a:r>
              <a:rPr lang="en-US" sz="1600" dirty="0">
                <a:solidFill>
                  <a:schemeClr val="dk1"/>
                </a:solidFill>
              </a:rPr>
              <a:t>The latent space of an autoencoder does not need to be smaller than the number of features of a dataset. A dataset with few features can get the highest AUC score by using an autoencoder with a large latent space</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Tree>
    <p:extLst>
      <p:ext uri="{BB962C8B-B14F-4D97-AF65-F5344CB8AC3E}">
        <p14:creationId xmlns:p14="http://schemas.microsoft.com/office/powerpoint/2010/main" val="42466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9" name="Picture Placeholder 8" descr="A graph of a graph of numbers and circles&#10;&#10;Description automatically generated with medium confidence">
            <a:extLst>
              <a:ext uri="{FF2B5EF4-FFF2-40B4-BE49-F238E27FC236}">
                <a16:creationId xmlns:a16="http://schemas.microsoft.com/office/drawing/2014/main" id="{87943BEA-3061-3BEE-0D4D-9D0035D4AC88}"/>
              </a:ext>
            </a:extLst>
          </p:cNvPr>
          <p:cNvPicPr>
            <a:picLocks noGrp="1" noChangeAspect="1"/>
          </p:cNvPicPr>
          <p:nvPr>
            <p:ph type="pic" idx="2"/>
          </p:nvPr>
        </p:nvPicPr>
        <p:blipFill>
          <a:blip r:embed="rId3"/>
          <a:srcRect l="21890" r="21890"/>
          <a:stretch>
            <a:fillRect/>
          </a:stretch>
        </p:blipFill>
        <p:spPr>
          <a:xfrm>
            <a:off x="5662548" y="561489"/>
            <a:ext cx="2926200" cy="2926200"/>
          </a:xfrm>
        </p:spPr>
      </p:pic>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Motivation</a:t>
            </a:r>
          </a:p>
        </p:txBody>
      </p:sp>
      <p:sp>
        <p:nvSpPr>
          <p:cNvPr id="18" name="Google Shape;190;p32">
            <a:extLst>
              <a:ext uri="{FF2B5EF4-FFF2-40B4-BE49-F238E27FC236}">
                <a16:creationId xmlns:a16="http://schemas.microsoft.com/office/drawing/2014/main" id="{3FE7947F-253F-25A6-F186-2960B9298CE3}"/>
              </a:ext>
            </a:extLst>
          </p:cNvPr>
          <p:cNvSpPr txBox="1">
            <a:spLocks/>
          </p:cNvSpPr>
          <p:nvPr/>
        </p:nvSpPr>
        <p:spPr>
          <a:xfrm>
            <a:off x="942072" y="1647084"/>
            <a:ext cx="3525000" cy="130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800" b="1" dirty="0">
                <a:solidFill>
                  <a:schemeClr val="bg2"/>
                </a:solidFill>
              </a:rPr>
              <a:t>Anomaly Detection:</a:t>
            </a:r>
          </a:p>
          <a:p>
            <a:pPr indent="-304800">
              <a:spcBef>
                <a:spcPts val="1000"/>
              </a:spcBef>
              <a:buClr>
                <a:schemeClr val="lt2"/>
              </a:buClr>
              <a:buSzPts val="1200"/>
            </a:pPr>
            <a:r>
              <a:rPr lang="en-US" sz="1600" dirty="0">
                <a:solidFill>
                  <a:schemeClr val="dk1"/>
                </a:solidFill>
              </a:rPr>
              <a:t>The process of finding objects of a given dataset that behave very different from expectation</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20" name="Google Shape;190;p32">
            <a:extLst>
              <a:ext uri="{FF2B5EF4-FFF2-40B4-BE49-F238E27FC236}">
                <a16:creationId xmlns:a16="http://schemas.microsoft.com/office/drawing/2014/main" id="{89B77E7D-238B-CC61-5B40-D4585DAEC222}"/>
              </a:ext>
            </a:extLst>
          </p:cNvPr>
          <p:cNvSpPr txBox="1">
            <a:spLocks/>
          </p:cNvSpPr>
          <p:nvPr/>
        </p:nvSpPr>
        <p:spPr>
          <a:xfrm>
            <a:off x="5662548" y="3411132"/>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1: An example of anomalies in a two-dimensional dataset </a:t>
            </a:r>
          </a:p>
        </p:txBody>
      </p:sp>
    </p:spTree>
    <p:extLst>
      <p:ext uri="{BB962C8B-B14F-4D97-AF65-F5344CB8AC3E}">
        <p14:creationId xmlns:p14="http://schemas.microsoft.com/office/powerpoint/2010/main" val="366784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32"/>
          <p:cNvSpPr txBox="1">
            <a:spLocks noGrp="1"/>
          </p:cNvSpPr>
          <p:nvPr>
            <p:ph type="body" idx="1"/>
          </p:nvPr>
        </p:nvSpPr>
        <p:spPr>
          <a:xfrm>
            <a:off x="904598" y="730741"/>
            <a:ext cx="5683579" cy="13639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bg2"/>
                </a:solidFill>
              </a:rPr>
              <a:t>Unsupervised Anomaly Detection: </a:t>
            </a:r>
            <a:endParaRPr sz="1800" b="1" dirty="0">
              <a:solidFill>
                <a:schemeClr val="bg2"/>
              </a:solidFill>
            </a:endParaRPr>
          </a:p>
          <a:p>
            <a:pPr marL="457200" lvl="0" indent="-304800" algn="l" rtl="0">
              <a:spcBef>
                <a:spcPts val="1000"/>
              </a:spcBef>
              <a:spcAft>
                <a:spcPts val="0"/>
              </a:spcAft>
              <a:buClr>
                <a:schemeClr val="lt2"/>
              </a:buClr>
              <a:buSzPts val="1200"/>
              <a:buChar char="●"/>
            </a:pPr>
            <a:r>
              <a:rPr lang="de-DE" sz="1600" dirty="0">
                <a:solidFill>
                  <a:schemeClr val="dk1"/>
                </a:solidFill>
              </a:rPr>
              <a:t>Autoencoders</a:t>
            </a:r>
            <a:endParaRPr sz="1600" dirty="0">
              <a:solidFill>
                <a:schemeClr val="dk1"/>
              </a:solidFill>
            </a:endParaRPr>
          </a:p>
          <a:p>
            <a:pPr marL="457200" lvl="0" indent="-304800" algn="l" rtl="0">
              <a:spcBef>
                <a:spcPts val="0"/>
              </a:spcBef>
              <a:spcAft>
                <a:spcPts val="0"/>
              </a:spcAft>
              <a:buClr>
                <a:schemeClr val="lt2"/>
              </a:buClr>
              <a:buSzPts val="1200"/>
              <a:buChar char="●"/>
            </a:pPr>
            <a:r>
              <a:rPr lang="de-DE" sz="1600" dirty="0">
                <a:solidFill>
                  <a:schemeClr val="dk1"/>
                </a:solidFill>
              </a:rPr>
              <a:t>Independent Autoencoder Ensemble Methods: </a:t>
            </a:r>
            <a:r>
              <a:rPr lang="de-DE" sz="1600" i="1" dirty="0" err="1">
                <a:solidFill>
                  <a:schemeClr val="dk1"/>
                </a:solidFill>
              </a:rPr>
              <a:t>RandNet</a:t>
            </a:r>
            <a:endParaRPr lang="de-DE" sz="1600" i="1" dirty="0">
              <a:solidFill>
                <a:schemeClr val="dk1"/>
              </a:solidFill>
            </a:endParaRPr>
          </a:p>
          <a:p>
            <a:pPr marL="152400" lvl="0" indent="0" algn="l" rtl="0">
              <a:spcBef>
                <a:spcPts val="0"/>
              </a:spcBef>
              <a:spcAft>
                <a:spcPts val="0"/>
              </a:spcAft>
              <a:buClr>
                <a:schemeClr val="lt2"/>
              </a:buClr>
              <a:buSzPts val="1200"/>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cxnSp>
        <p:nvCxnSpPr>
          <p:cNvPr id="14" name="Google Shape;281;p37">
            <a:extLst>
              <a:ext uri="{FF2B5EF4-FFF2-40B4-BE49-F238E27FC236}">
                <a16:creationId xmlns:a16="http://schemas.microsoft.com/office/drawing/2014/main" id="{F303A754-DFC9-BF4E-4E7A-74B0F00126CD}"/>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15" name="Google Shape;189;p32">
            <a:extLst>
              <a:ext uri="{FF2B5EF4-FFF2-40B4-BE49-F238E27FC236}">
                <a16:creationId xmlns:a16="http://schemas.microsoft.com/office/drawing/2014/main" id="{6073BAC5-EC6E-4B17-7384-EF16115FBDAE}"/>
              </a:ext>
            </a:extLst>
          </p:cNvPr>
          <p:cNvSpPr txBox="1">
            <a:spLocks/>
          </p:cNvSpPr>
          <p:nvPr/>
        </p:nvSpPr>
        <p:spPr>
          <a:xfrm>
            <a:off x="590011" y="105520"/>
            <a:ext cx="5555294"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Motivation</a:t>
            </a:r>
          </a:p>
        </p:txBody>
      </p:sp>
      <p:sp>
        <p:nvSpPr>
          <p:cNvPr id="21" name="Google Shape;190;p32">
            <a:extLst>
              <a:ext uri="{FF2B5EF4-FFF2-40B4-BE49-F238E27FC236}">
                <a16:creationId xmlns:a16="http://schemas.microsoft.com/office/drawing/2014/main" id="{3700C1F6-4280-11BE-7CC5-E6CEF0927F8F}"/>
              </a:ext>
            </a:extLst>
          </p:cNvPr>
          <p:cNvSpPr txBox="1">
            <a:spLocks/>
          </p:cNvSpPr>
          <p:nvPr/>
        </p:nvSpPr>
        <p:spPr>
          <a:xfrm>
            <a:off x="898406" y="2271264"/>
            <a:ext cx="7536415" cy="400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dirty="0">
                <a:solidFill>
                  <a:schemeClr val="bg2"/>
                </a:solidFill>
              </a:rPr>
              <a:t>The problem of low variance between components in an ensemble</a:t>
            </a:r>
          </a:p>
          <a:p>
            <a:pPr marL="152400" indent="0">
              <a:buClr>
                <a:schemeClr val="lt2"/>
              </a:buClr>
              <a:buSzPts val="1200"/>
              <a:buFont typeface="Jost"/>
              <a:buNone/>
            </a:pPr>
            <a:endParaRPr lang="en-US"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22" name="Google Shape;190;p32">
            <a:extLst>
              <a:ext uri="{FF2B5EF4-FFF2-40B4-BE49-F238E27FC236}">
                <a16:creationId xmlns:a16="http://schemas.microsoft.com/office/drawing/2014/main" id="{5F385D12-D481-A25A-3BFA-276D316BCABF}"/>
              </a:ext>
            </a:extLst>
          </p:cNvPr>
          <p:cNvSpPr txBox="1">
            <a:spLocks/>
          </p:cNvSpPr>
          <p:nvPr/>
        </p:nvSpPr>
        <p:spPr>
          <a:xfrm>
            <a:off x="1449760" y="2737825"/>
            <a:ext cx="7536415" cy="579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1600" i="1" dirty="0">
                <a:solidFill>
                  <a:schemeClr val="accent2">
                    <a:lumMod val="75000"/>
                  </a:schemeClr>
                </a:solidFill>
              </a:rPr>
              <a:t>The opportunity for </a:t>
            </a:r>
            <a:r>
              <a:rPr lang="en-US" sz="1800" b="1" i="1" dirty="0">
                <a:solidFill>
                  <a:schemeClr val="accent2">
                    <a:lumMod val="75000"/>
                  </a:schemeClr>
                </a:solidFill>
              </a:rPr>
              <a:t>sequential ensemble techniques</a:t>
            </a:r>
          </a:p>
          <a:p>
            <a:pPr marL="152400" indent="0">
              <a:buClr>
                <a:schemeClr val="lt2"/>
              </a:buClr>
              <a:buSzPts val="1200"/>
              <a:buFont typeface="Jost"/>
              <a:buNone/>
            </a:pPr>
            <a:endParaRPr lang="en-US" dirty="0">
              <a:solidFill>
                <a:schemeClr val="dk1"/>
              </a:solidFill>
            </a:endParaRP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p:sp>
        <p:nvSpPr>
          <p:cNvPr id="23" name="Arrow: Right 22">
            <a:extLst>
              <a:ext uri="{FF2B5EF4-FFF2-40B4-BE49-F238E27FC236}">
                <a16:creationId xmlns:a16="http://schemas.microsoft.com/office/drawing/2014/main" id="{FF7B7103-DB09-84EF-EC56-AB97700B9233}"/>
              </a:ext>
            </a:extLst>
          </p:cNvPr>
          <p:cNvSpPr/>
          <p:nvPr/>
        </p:nvSpPr>
        <p:spPr>
          <a:xfrm>
            <a:off x="1156082" y="2923258"/>
            <a:ext cx="223893" cy="8165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159224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4032813" y="2374000"/>
            <a:ext cx="3943500" cy="13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Sequential Autoencoder Ensemble Techniques</a:t>
            </a:r>
            <a:endParaRPr sz="2400" dirty="0"/>
          </a:p>
        </p:txBody>
      </p:sp>
      <p:sp>
        <p:nvSpPr>
          <p:cNvPr id="182" name="Google Shape;182;p31"/>
          <p:cNvSpPr txBox="1">
            <a:spLocks noGrp="1"/>
          </p:cNvSpPr>
          <p:nvPr>
            <p:ph type="title" idx="2"/>
          </p:nvPr>
        </p:nvSpPr>
        <p:spPr>
          <a:xfrm>
            <a:off x="4032813" y="1426700"/>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184" name="Google Shape;184;p31"/>
          <p:cNvCxnSpPr/>
          <p:nvPr/>
        </p:nvCxnSpPr>
        <p:spPr>
          <a:xfrm>
            <a:off x="3712400" y="4608500"/>
            <a:ext cx="47166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339953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Sequential Autoencoder Ensemble (SAE)</a:t>
            </a:r>
          </a:p>
        </p:txBody>
      </p:sp>
      <p:pic>
        <p:nvPicPr>
          <p:cNvPr id="9" name="Picture 8" descr="A diagram of a program&#10;&#10;Description automatically generated">
            <a:extLst>
              <a:ext uri="{FF2B5EF4-FFF2-40B4-BE49-F238E27FC236}">
                <a16:creationId xmlns:a16="http://schemas.microsoft.com/office/drawing/2014/main" id="{8FBE91EA-9C1A-EA2E-547B-B3530681DBB7}"/>
              </a:ext>
            </a:extLst>
          </p:cNvPr>
          <p:cNvPicPr>
            <a:picLocks noChangeAspect="1"/>
          </p:cNvPicPr>
          <p:nvPr/>
        </p:nvPicPr>
        <p:blipFill rotWithShape="1">
          <a:blip r:embed="rId3"/>
          <a:srcRect l="7820" t="13367" r="9612" b="17726"/>
          <a:stretch/>
        </p:blipFill>
        <p:spPr>
          <a:xfrm>
            <a:off x="4776722" y="1561657"/>
            <a:ext cx="4303467" cy="2020186"/>
          </a:xfrm>
          <a:prstGeom prst="rect">
            <a:avLst/>
          </a:prstGeom>
        </p:spPr>
      </p:pic>
      <p:sp>
        <p:nvSpPr>
          <p:cNvPr id="10" name="Google Shape;190;p32">
            <a:extLst>
              <a:ext uri="{FF2B5EF4-FFF2-40B4-BE49-F238E27FC236}">
                <a16:creationId xmlns:a16="http://schemas.microsoft.com/office/drawing/2014/main" id="{12FF481F-2BDE-B79E-C7B8-EBD4FD0A600D}"/>
              </a:ext>
            </a:extLst>
          </p:cNvPr>
          <p:cNvSpPr txBox="1">
            <a:spLocks/>
          </p:cNvSpPr>
          <p:nvPr/>
        </p:nvSpPr>
        <p:spPr>
          <a:xfrm>
            <a:off x="5431700" y="3637960"/>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2: The architecture of SAE used in the experiments</a:t>
            </a:r>
          </a:p>
        </p:txBody>
      </p:sp>
      <p:sp>
        <p:nvSpPr>
          <p:cNvPr id="13" name="Google Shape;190;p32">
            <a:extLst>
              <a:ext uri="{FF2B5EF4-FFF2-40B4-BE49-F238E27FC236}">
                <a16:creationId xmlns:a16="http://schemas.microsoft.com/office/drawing/2014/main" id="{BBC482B8-7B5F-B9B4-E1ED-C8EF163B814F}"/>
              </a:ext>
            </a:extLst>
          </p:cNvPr>
          <p:cNvSpPr txBox="1">
            <a:spLocks/>
          </p:cNvSpPr>
          <p:nvPr/>
        </p:nvSpPr>
        <p:spPr>
          <a:xfrm>
            <a:off x="268533" y="1076612"/>
            <a:ext cx="4303467" cy="130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The reconstruction error of </a:t>
            </a:r>
            <a:r>
              <a:rPr lang="en-US" sz="1600" b="1" dirty="0">
                <a:solidFill>
                  <a:schemeClr val="accent2">
                    <a:lumMod val="75000"/>
                  </a:schemeClr>
                </a:solidFill>
              </a:rPr>
              <a:t>the last trained learner </a:t>
            </a:r>
            <a:r>
              <a:rPr lang="en-US" sz="1600" dirty="0">
                <a:solidFill>
                  <a:schemeClr val="dk1"/>
                </a:solidFill>
              </a:rPr>
              <a:t>will be added </a:t>
            </a:r>
            <a:r>
              <a:rPr lang="en-US" sz="1600" b="1" dirty="0">
                <a:solidFill>
                  <a:schemeClr val="accent2">
                    <a:lumMod val="75000"/>
                  </a:schemeClr>
                </a:solidFill>
              </a:rPr>
              <a:t>as a feature</a:t>
            </a:r>
            <a:r>
              <a:rPr lang="en-US" sz="1600" dirty="0">
                <a:solidFill>
                  <a:schemeClr val="dk1"/>
                </a:solidFill>
              </a:rPr>
              <a:t> to the original dataset D(n, m) before training the next model</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B7BBC21-3650-75EE-E4A9-60646FCFC942}"/>
                  </a:ext>
                </a:extLst>
              </p:cNvPr>
              <p:cNvSpPr txBox="1"/>
              <p:nvPr/>
            </p:nvSpPr>
            <p:spPr>
              <a:xfrm>
                <a:off x="582768" y="2873759"/>
                <a:ext cx="338629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000" b="1" i="1" smtClean="0">
                              <a:solidFill>
                                <a:schemeClr val="accent2">
                                  <a:lumMod val="75000"/>
                                </a:schemeClr>
                              </a:solidFill>
                              <a:latin typeface="Cambria Math" panose="02040503050406030204" pitchFamily="18" charset="0"/>
                            </a:rPr>
                          </m:ctrlPr>
                        </m:sSubPr>
                        <m:e>
                          <m:r>
                            <a:rPr lang="de-DE" sz="2000" b="1" i="1" smtClean="0">
                              <a:solidFill>
                                <a:schemeClr val="accent2">
                                  <a:lumMod val="75000"/>
                                </a:schemeClr>
                              </a:solidFill>
                              <a:latin typeface="Cambria Math" panose="02040503050406030204" pitchFamily="18" charset="0"/>
                            </a:rPr>
                            <m:t>𝑬</m:t>
                          </m:r>
                        </m:e>
                        <m:sub>
                          <m:r>
                            <a:rPr lang="de-DE" sz="2000" b="1" i="1" smtClean="0">
                              <a:solidFill>
                                <a:schemeClr val="accent2">
                                  <a:lumMod val="75000"/>
                                </a:schemeClr>
                              </a:solidFill>
                              <a:latin typeface="Cambria Math" panose="02040503050406030204" pitchFamily="18" charset="0"/>
                            </a:rPr>
                            <m:t>𝟏</m:t>
                          </m:r>
                        </m:sub>
                      </m:sSub>
                      <m:r>
                        <a:rPr lang="en-US"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𝑴𝑺𝑬</m:t>
                      </m:r>
                      <m:r>
                        <a:rPr lang="de-DE"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𝑫</m:t>
                      </m:r>
                      <m:d>
                        <m:dPr>
                          <m:ctrlPr>
                            <a:rPr lang="de-DE" sz="2000" b="1" i="1" smtClean="0">
                              <a:solidFill>
                                <a:schemeClr val="accent2">
                                  <a:lumMod val="75000"/>
                                </a:schemeClr>
                              </a:solidFill>
                              <a:latin typeface="Cambria Math" panose="02040503050406030204" pitchFamily="18" charset="0"/>
                            </a:rPr>
                          </m:ctrlPr>
                        </m:dPr>
                        <m:e>
                          <m:r>
                            <a:rPr lang="de-DE" sz="2000" b="1" i="1" smtClean="0">
                              <a:solidFill>
                                <a:schemeClr val="accent2">
                                  <a:lumMod val="75000"/>
                                </a:schemeClr>
                              </a:solidFill>
                              <a:latin typeface="Cambria Math" panose="02040503050406030204" pitchFamily="18" charset="0"/>
                            </a:rPr>
                            <m:t>𝒏</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𝒎</m:t>
                          </m:r>
                        </m:e>
                      </m:d>
                      <m:r>
                        <a:rPr lang="de-DE" sz="2000" b="1" i="1" smtClean="0">
                          <a:solidFill>
                            <a:schemeClr val="accent2">
                              <a:lumMod val="75000"/>
                            </a:schemeClr>
                          </a:solidFill>
                          <a:latin typeface="Cambria Math" panose="02040503050406030204" pitchFamily="18" charset="0"/>
                        </a:rPr>
                        <m:t>, </m:t>
                      </m:r>
                      <m:sSup>
                        <m:sSupPr>
                          <m:ctrlPr>
                            <a:rPr lang="en-US" sz="2000" b="1" i="1" smtClean="0">
                              <a:solidFill>
                                <a:schemeClr val="accent2">
                                  <a:lumMod val="75000"/>
                                </a:schemeClr>
                              </a:solidFill>
                              <a:latin typeface="Cambria Math" panose="02040503050406030204" pitchFamily="18" charset="0"/>
                            </a:rPr>
                          </m:ctrlPr>
                        </m:sSupPr>
                        <m:e>
                          <m:r>
                            <a:rPr lang="de-DE" sz="2000" b="1" i="1" smtClean="0">
                              <a:solidFill>
                                <a:schemeClr val="accent2">
                                  <a:lumMod val="75000"/>
                                </a:schemeClr>
                              </a:solidFill>
                              <a:latin typeface="Cambria Math" panose="02040503050406030204" pitchFamily="18" charset="0"/>
                            </a:rPr>
                            <m:t>𝑫</m:t>
                          </m:r>
                        </m:e>
                        <m:sup>
                          <m:r>
                            <a:rPr lang="de-DE" sz="2000" b="1" i="1" smtClean="0">
                              <a:solidFill>
                                <a:schemeClr val="accent2">
                                  <a:lumMod val="75000"/>
                                </a:schemeClr>
                              </a:solidFill>
                              <a:latin typeface="Cambria Math" panose="02040503050406030204" pitchFamily="18" charset="0"/>
                            </a:rPr>
                            <m:t>′</m:t>
                          </m:r>
                        </m:sup>
                      </m:sSup>
                      <m:d>
                        <m:dPr>
                          <m:ctrlPr>
                            <a:rPr lang="de-DE" sz="2000" b="1" i="1" smtClean="0">
                              <a:solidFill>
                                <a:schemeClr val="accent2">
                                  <a:lumMod val="75000"/>
                                </a:schemeClr>
                              </a:solidFill>
                              <a:latin typeface="Cambria Math" panose="02040503050406030204" pitchFamily="18" charset="0"/>
                            </a:rPr>
                          </m:ctrlPr>
                        </m:dPr>
                        <m:e>
                          <m:r>
                            <a:rPr lang="de-DE" sz="2000" b="1" i="1" smtClean="0">
                              <a:solidFill>
                                <a:schemeClr val="accent2">
                                  <a:lumMod val="75000"/>
                                </a:schemeClr>
                              </a:solidFill>
                              <a:latin typeface="Cambria Math" panose="02040503050406030204" pitchFamily="18" charset="0"/>
                            </a:rPr>
                            <m:t>𝒏</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𝒎</m:t>
                          </m:r>
                        </m:e>
                      </m:d>
                      <m:r>
                        <a:rPr lang="de-DE" sz="2000" b="1" i="1" smtClean="0">
                          <a:solidFill>
                            <a:schemeClr val="accent2">
                              <a:lumMod val="75000"/>
                            </a:schemeClr>
                          </a:solidFill>
                          <a:latin typeface="Cambria Math" panose="02040503050406030204" pitchFamily="18" charset="0"/>
                        </a:rPr>
                        <m:t>)</m:t>
                      </m:r>
                    </m:oMath>
                  </m:oMathPara>
                </a14:m>
                <a:endParaRPr lang="en-DE" sz="2000" b="1" dirty="0">
                  <a:solidFill>
                    <a:schemeClr val="accent2">
                      <a:lumMod val="75000"/>
                    </a:schemeClr>
                  </a:solidFill>
                </a:endParaRPr>
              </a:p>
            </p:txBody>
          </p:sp>
        </mc:Choice>
        <mc:Fallback xmlns="">
          <p:sp>
            <p:nvSpPr>
              <p:cNvPr id="16" name="TextBox 15">
                <a:extLst>
                  <a:ext uri="{FF2B5EF4-FFF2-40B4-BE49-F238E27FC236}">
                    <a16:creationId xmlns:a16="http://schemas.microsoft.com/office/drawing/2014/main" id="{8B7BBC21-3650-75EE-E4A9-60646FCFC942}"/>
                  </a:ext>
                </a:extLst>
              </p:cNvPr>
              <p:cNvSpPr txBox="1">
                <a:spLocks noRot="1" noChangeAspect="1" noMove="1" noResize="1" noEditPoints="1" noAdjustHandles="1" noChangeArrowheads="1" noChangeShapeType="1" noTextEdit="1"/>
              </p:cNvSpPr>
              <p:nvPr/>
            </p:nvSpPr>
            <p:spPr>
              <a:xfrm>
                <a:off x="582768" y="2873759"/>
                <a:ext cx="3386295" cy="307777"/>
              </a:xfrm>
              <a:prstGeom prst="rect">
                <a:avLst/>
              </a:prstGeom>
              <a:blipFill>
                <a:blip r:embed="rId4"/>
                <a:stretch>
                  <a:fillRect l="-1982" r="-2883" b="-37255"/>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BA10C8-2058-A994-251F-B94323F8C709}"/>
                  </a:ext>
                </a:extLst>
              </p:cNvPr>
              <p:cNvSpPr txBox="1"/>
              <p:nvPr/>
            </p:nvSpPr>
            <p:spPr>
              <a:xfrm>
                <a:off x="506593" y="3530981"/>
                <a:ext cx="430346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000" b="1" i="1" smtClean="0">
                              <a:solidFill>
                                <a:schemeClr val="accent2">
                                  <a:lumMod val="75000"/>
                                </a:schemeClr>
                              </a:solidFill>
                              <a:latin typeface="Cambria Math" panose="02040503050406030204" pitchFamily="18" charset="0"/>
                            </a:rPr>
                          </m:ctrlPr>
                        </m:sSubPr>
                        <m:e>
                          <m:r>
                            <a:rPr lang="de-DE" sz="2000" b="1" i="1" smtClean="0">
                              <a:solidFill>
                                <a:schemeClr val="accent2">
                                  <a:lumMod val="75000"/>
                                </a:schemeClr>
                              </a:solidFill>
                              <a:latin typeface="Cambria Math" panose="02040503050406030204" pitchFamily="18" charset="0"/>
                            </a:rPr>
                            <m:t>𝑬</m:t>
                          </m:r>
                        </m:e>
                        <m:sub>
                          <m:r>
                            <a:rPr lang="de-DE" sz="2000" b="1" i="1" smtClean="0">
                              <a:solidFill>
                                <a:schemeClr val="accent2">
                                  <a:lumMod val="75000"/>
                                </a:schemeClr>
                              </a:solidFill>
                              <a:latin typeface="Cambria Math" panose="02040503050406030204" pitchFamily="18" charset="0"/>
                            </a:rPr>
                            <m:t>𝒊</m:t>
                          </m:r>
                        </m:sub>
                      </m:sSub>
                      <m:r>
                        <a:rPr lang="en-US"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𝑴𝑺𝑬</m:t>
                      </m:r>
                      <m:r>
                        <a:rPr lang="de-DE"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𝑫</m:t>
                      </m:r>
                      <m:d>
                        <m:dPr>
                          <m:ctrlPr>
                            <a:rPr lang="de-DE" sz="2000" b="1" i="1" smtClean="0">
                              <a:solidFill>
                                <a:schemeClr val="accent2">
                                  <a:lumMod val="75000"/>
                                </a:schemeClr>
                              </a:solidFill>
                              <a:latin typeface="Cambria Math" panose="02040503050406030204" pitchFamily="18" charset="0"/>
                            </a:rPr>
                          </m:ctrlPr>
                        </m:dPr>
                        <m:e>
                          <m:r>
                            <a:rPr lang="de-DE" sz="2000" b="1" i="1" smtClean="0">
                              <a:solidFill>
                                <a:schemeClr val="accent2">
                                  <a:lumMod val="75000"/>
                                </a:schemeClr>
                              </a:solidFill>
                              <a:latin typeface="Cambria Math" panose="02040503050406030204" pitchFamily="18" charset="0"/>
                            </a:rPr>
                            <m:t>𝒏</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𝒎</m:t>
                          </m:r>
                          <m:r>
                            <a:rPr lang="de-DE"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𝟏</m:t>
                          </m:r>
                        </m:e>
                      </m:d>
                      <m:r>
                        <a:rPr lang="de-DE" sz="2000" b="1" i="1" smtClean="0">
                          <a:solidFill>
                            <a:schemeClr val="accent2">
                              <a:lumMod val="75000"/>
                            </a:schemeClr>
                          </a:solidFill>
                          <a:latin typeface="Cambria Math" panose="02040503050406030204" pitchFamily="18" charset="0"/>
                        </a:rPr>
                        <m:t>, </m:t>
                      </m:r>
                      <m:sSup>
                        <m:sSupPr>
                          <m:ctrlPr>
                            <a:rPr lang="en-US" sz="2000" b="1" i="1" smtClean="0">
                              <a:solidFill>
                                <a:schemeClr val="accent2">
                                  <a:lumMod val="75000"/>
                                </a:schemeClr>
                              </a:solidFill>
                              <a:latin typeface="Cambria Math" panose="02040503050406030204" pitchFamily="18" charset="0"/>
                            </a:rPr>
                          </m:ctrlPr>
                        </m:sSupPr>
                        <m:e>
                          <m:r>
                            <a:rPr lang="de-DE" sz="2000" b="1" i="1" smtClean="0">
                              <a:solidFill>
                                <a:schemeClr val="accent2">
                                  <a:lumMod val="75000"/>
                                </a:schemeClr>
                              </a:solidFill>
                              <a:latin typeface="Cambria Math" panose="02040503050406030204" pitchFamily="18" charset="0"/>
                            </a:rPr>
                            <m:t>𝑫</m:t>
                          </m:r>
                        </m:e>
                        <m:sup>
                          <m:r>
                            <a:rPr lang="de-DE" sz="2000" b="1" i="1" smtClean="0">
                              <a:solidFill>
                                <a:schemeClr val="accent2">
                                  <a:lumMod val="75000"/>
                                </a:schemeClr>
                              </a:solidFill>
                              <a:latin typeface="Cambria Math" panose="02040503050406030204" pitchFamily="18" charset="0"/>
                            </a:rPr>
                            <m:t>′</m:t>
                          </m:r>
                        </m:sup>
                      </m:sSup>
                      <m:d>
                        <m:dPr>
                          <m:ctrlPr>
                            <a:rPr lang="de-DE" sz="2000" b="1" i="1" smtClean="0">
                              <a:solidFill>
                                <a:schemeClr val="accent2">
                                  <a:lumMod val="75000"/>
                                </a:schemeClr>
                              </a:solidFill>
                              <a:latin typeface="Cambria Math" panose="02040503050406030204" pitchFamily="18" charset="0"/>
                            </a:rPr>
                          </m:ctrlPr>
                        </m:dPr>
                        <m:e>
                          <m:r>
                            <a:rPr lang="de-DE" sz="2000" b="1" i="1" smtClean="0">
                              <a:solidFill>
                                <a:schemeClr val="accent2">
                                  <a:lumMod val="75000"/>
                                </a:schemeClr>
                              </a:solidFill>
                              <a:latin typeface="Cambria Math" panose="02040503050406030204" pitchFamily="18" charset="0"/>
                            </a:rPr>
                            <m:t>𝒏</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𝒎</m:t>
                          </m:r>
                          <m:r>
                            <a:rPr lang="de-DE"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𝟏</m:t>
                          </m:r>
                        </m:e>
                      </m:d>
                      <m:r>
                        <a:rPr lang="de-DE" sz="2000" b="1" i="1" smtClean="0">
                          <a:solidFill>
                            <a:schemeClr val="accent2">
                              <a:lumMod val="75000"/>
                            </a:schemeClr>
                          </a:solidFill>
                          <a:latin typeface="Cambria Math" panose="02040503050406030204" pitchFamily="18" charset="0"/>
                        </a:rPr>
                        <m:t>)</m:t>
                      </m:r>
                    </m:oMath>
                  </m:oMathPara>
                </a14:m>
                <a:endParaRPr lang="en-DE" sz="2000" b="1" dirty="0">
                  <a:solidFill>
                    <a:schemeClr val="accent2">
                      <a:lumMod val="75000"/>
                    </a:schemeClr>
                  </a:solidFill>
                </a:endParaRPr>
              </a:p>
            </p:txBody>
          </p:sp>
        </mc:Choice>
        <mc:Fallback xmlns="">
          <p:sp>
            <p:nvSpPr>
              <p:cNvPr id="18" name="TextBox 17">
                <a:extLst>
                  <a:ext uri="{FF2B5EF4-FFF2-40B4-BE49-F238E27FC236}">
                    <a16:creationId xmlns:a16="http://schemas.microsoft.com/office/drawing/2014/main" id="{C5BA10C8-2058-A994-251F-B94323F8C709}"/>
                  </a:ext>
                </a:extLst>
              </p:cNvPr>
              <p:cNvSpPr txBox="1">
                <a:spLocks noRot="1" noChangeAspect="1" noMove="1" noResize="1" noEditPoints="1" noAdjustHandles="1" noChangeArrowheads="1" noChangeShapeType="1" noTextEdit="1"/>
              </p:cNvSpPr>
              <p:nvPr/>
            </p:nvSpPr>
            <p:spPr>
              <a:xfrm>
                <a:off x="506593" y="3530981"/>
                <a:ext cx="4303467" cy="307777"/>
              </a:xfrm>
              <a:prstGeom prst="rect">
                <a:avLst/>
              </a:prstGeom>
              <a:blipFill>
                <a:blip r:embed="rId5"/>
                <a:stretch>
                  <a:fillRect l="-850" r="-1700" b="-37255"/>
                </a:stretch>
              </a:blipFill>
            </p:spPr>
            <p:txBody>
              <a:bodyPr/>
              <a:lstStyle/>
              <a:p>
                <a:r>
                  <a:rPr lang="en-DE">
                    <a:noFill/>
                  </a:rPr>
                  <a:t> </a:t>
                </a:r>
              </a:p>
            </p:txBody>
          </p:sp>
        </mc:Fallback>
      </mc:AlternateContent>
    </p:spTree>
    <p:extLst>
      <p:ext uri="{BB962C8B-B14F-4D97-AF65-F5344CB8AC3E}">
        <p14:creationId xmlns:p14="http://schemas.microsoft.com/office/powerpoint/2010/main" val="330111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7063119"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Full Sequential Autoencoder Ensemble (FSAE)</a:t>
            </a:r>
          </a:p>
        </p:txBody>
      </p:sp>
      <p:sp>
        <p:nvSpPr>
          <p:cNvPr id="10" name="Google Shape;190;p32">
            <a:extLst>
              <a:ext uri="{FF2B5EF4-FFF2-40B4-BE49-F238E27FC236}">
                <a16:creationId xmlns:a16="http://schemas.microsoft.com/office/drawing/2014/main" id="{12FF481F-2BDE-B79E-C7B8-EBD4FD0A600D}"/>
              </a:ext>
            </a:extLst>
          </p:cNvPr>
          <p:cNvSpPr txBox="1">
            <a:spLocks/>
          </p:cNvSpPr>
          <p:nvPr/>
        </p:nvSpPr>
        <p:spPr>
          <a:xfrm>
            <a:off x="5532183" y="3248074"/>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3: The architecture of FSAE used in the experiments</a:t>
            </a:r>
          </a:p>
        </p:txBody>
      </p:sp>
      <p:sp>
        <p:nvSpPr>
          <p:cNvPr id="13" name="Google Shape;190;p32">
            <a:extLst>
              <a:ext uri="{FF2B5EF4-FFF2-40B4-BE49-F238E27FC236}">
                <a16:creationId xmlns:a16="http://schemas.microsoft.com/office/drawing/2014/main" id="{BBC482B8-7B5F-B9B4-E1ED-C8EF163B814F}"/>
              </a:ext>
            </a:extLst>
          </p:cNvPr>
          <p:cNvSpPr txBox="1">
            <a:spLocks/>
          </p:cNvSpPr>
          <p:nvPr/>
        </p:nvSpPr>
        <p:spPr>
          <a:xfrm>
            <a:off x="96742" y="1652033"/>
            <a:ext cx="4303467" cy="1305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The reconstruction error of </a:t>
            </a:r>
            <a:r>
              <a:rPr lang="en-US" sz="1600" b="1" dirty="0">
                <a:solidFill>
                  <a:schemeClr val="accent2">
                    <a:lumMod val="75000"/>
                  </a:schemeClr>
                </a:solidFill>
              </a:rPr>
              <a:t>all previous trained learners </a:t>
            </a:r>
            <a:r>
              <a:rPr lang="en-US" sz="1600" dirty="0">
                <a:solidFill>
                  <a:schemeClr val="dk1"/>
                </a:solidFill>
              </a:rPr>
              <a:t>will be added </a:t>
            </a:r>
            <a:r>
              <a:rPr lang="en-US" sz="1600" b="1" dirty="0">
                <a:solidFill>
                  <a:schemeClr val="accent2">
                    <a:lumMod val="75000"/>
                  </a:schemeClr>
                </a:solidFill>
              </a:rPr>
              <a:t>as features</a:t>
            </a:r>
            <a:r>
              <a:rPr lang="en-US" sz="1600" dirty="0">
                <a:solidFill>
                  <a:schemeClr val="dk1"/>
                </a:solidFill>
              </a:rPr>
              <a:t> to the original dataset D(n, m) before training the next model</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BA10C8-2058-A994-251F-B94323F8C709}"/>
                  </a:ext>
                </a:extLst>
              </p:cNvPr>
              <p:cNvSpPr txBox="1"/>
              <p:nvPr/>
            </p:nvSpPr>
            <p:spPr>
              <a:xfrm>
                <a:off x="162622" y="3759111"/>
                <a:ext cx="565001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000" b="1" i="1" smtClean="0">
                              <a:solidFill>
                                <a:schemeClr val="accent2">
                                  <a:lumMod val="75000"/>
                                </a:schemeClr>
                              </a:solidFill>
                              <a:latin typeface="Cambria Math" panose="02040503050406030204" pitchFamily="18" charset="0"/>
                            </a:rPr>
                          </m:ctrlPr>
                        </m:sSubPr>
                        <m:e>
                          <m:r>
                            <a:rPr lang="de-DE" sz="2000" b="1" i="1" smtClean="0">
                              <a:solidFill>
                                <a:schemeClr val="accent2">
                                  <a:lumMod val="75000"/>
                                </a:schemeClr>
                              </a:solidFill>
                              <a:latin typeface="Cambria Math" panose="02040503050406030204" pitchFamily="18" charset="0"/>
                            </a:rPr>
                            <m:t>𝑬</m:t>
                          </m:r>
                        </m:e>
                        <m:sub>
                          <m:r>
                            <a:rPr lang="de-DE" sz="2000" b="1" i="1" smtClean="0">
                              <a:solidFill>
                                <a:schemeClr val="accent2">
                                  <a:lumMod val="75000"/>
                                </a:schemeClr>
                              </a:solidFill>
                              <a:latin typeface="Cambria Math" panose="02040503050406030204" pitchFamily="18" charset="0"/>
                            </a:rPr>
                            <m:t>𝒊</m:t>
                          </m:r>
                        </m:sub>
                      </m:sSub>
                      <m:r>
                        <a:rPr lang="en-US"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𝑴𝑺𝑬</m:t>
                      </m:r>
                      <m:r>
                        <a:rPr lang="de-DE"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𝑫</m:t>
                      </m:r>
                      <m:d>
                        <m:dPr>
                          <m:ctrlPr>
                            <a:rPr lang="de-DE" sz="2000" b="1" i="1" smtClean="0">
                              <a:solidFill>
                                <a:schemeClr val="accent2">
                                  <a:lumMod val="75000"/>
                                </a:schemeClr>
                              </a:solidFill>
                              <a:latin typeface="Cambria Math" panose="02040503050406030204" pitchFamily="18" charset="0"/>
                            </a:rPr>
                          </m:ctrlPr>
                        </m:dPr>
                        <m:e>
                          <m:r>
                            <a:rPr lang="de-DE" sz="2000" b="1" i="1" smtClean="0">
                              <a:solidFill>
                                <a:schemeClr val="accent2">
                                  <a:lumMod val="75000"/>
                                </a:schemeClr>
                              </a:solidFill>
                              <a:latin typeface="Cambria Math" panose="02040503050406030204" pitchFamily="18" charset="0"/>
                            </a:rPr>
                            <m:t>𝒏</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𝒎</m:t>
                          </m:r>
                          <m:r>
                            <a:rPr lang="de-DE"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𝒊</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𝟏</m:t>
                          </m:r>
                        </m:e>
                      </m:d>
                      <m:r>
                        <a:rPr lang="de-DE" sz="2000" b="1" i="1" smtClean="0">
                          <a:solidFill>
                            <a:schemeClr val="accent2">
                              <a:lumMod val="75000"/>
                            </a:schemeClr>
                          </a:solidFill>
                          <a:latin typeface="Cambria Math" panose="02040503050406030204" pitchFamily="18" charset="0"/>
                        </a:rPr>
                        <m:t>, </m:t>
                      </m:r>
                      <m:sSup>
                        <m:sSupPr>
                          <m:ctrlPr>
                            <a:rPr lang="en-US" sz="2000" b="1" i="1" smtClean="0">
                              <a:solidFill>
                                <a:schemeClr val="accent2">
                                  <a:lumMod val="75000"/>
                                </a:schemeClr>
                              </a:solidFill>
                              <a:latin typeface="Cambria Math" panose="02040503050406030204" pitchFamily="18" charset="0"/>
                            </a:rPr>
                          </m:ctrlPr>
                        </m:sSupPr>
                        <m:e>
                          <m:r>
                            <a:rPr lang="de-DE" sz="2000" b="1" i="1" smtClean="0">
                              <a:solidFill>
                                <a:schemeClr val="accent2">
                                  <a:lumMod val="75000"/>
                                </a:schemeClr>
                              </a:solidFill>
                              <a:latin typeface="Cambria Math" panose="02040503050406030204" pitchFamily="18" charset="0"/>
                            </a:rPr>
                            <m:t>𝑫</m:t>
                          </m:r>
                        </m:e>
                        <m:sup>
                          <m:r>
                            <a:rPr lang="de-DE" sz="2000" b="1" i="1" smtClean="0">
                              <a:solidFill>
                                <a:schemeClr val="accent2">
                                  <a:lumMod val="75000"/>
                                </a:schemeClr>
                              </a:solidFill>
                              <a:latin typeface="Cambria Math" panose="02040503050406030204" pitchFamily="18" charset="0"/>
                            </a:rPr>
                            <m:t>′</m:t>
                          </m:r>
                        </m:sup>
                      </m:sSup>
                      <m:d>
                        <m:dPr>
                          <m:ctrlPr>
                            <a:rPr lang="de-DE" sz="2000" b="1" i="1" smtClean="0">
                              <a:solidFill>
                                <a:schemeClr val="accent2">
                                  <a:lumMod val="75000"/>
                                </a:schemeClr>
                              </a:solidFill>
                              <a:latin typeface="Cambria Math" panose="02040503050406030204" pitchFamily="18" charset="0"/>
                            </a:rPr>
                          </m:ctrlPr>
                        </m:dPr>
                        <m:e>
                          <m:r>
                            <a:rPr lang="de-DE" sz="2000" b="1" i="1" smtClean="0">
                              <a:solidFill>
                                <a:schemeClr val="accent2">
                                  <a:lumMod val="75000"/>
                                </a:schemeClr>
                              </a:solidFill>
                              <a:latin typeface="Cambria Math" panose="02040503050406030204" pitchFamily="18" charset="0"/>
                            </a:rPr>
                            <m:t>𝒏</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𝒎</m:t>
                          </m:r>
                          <m:r>
                            <a:rPr lang="de-DE" sz="2000" b="1" i="1" smtClean="0">
                              <a:solidFill>
                                <a:schemeClr val="accent2">
                                  <a:lumMod val="75000"/>
                                </a:schemeClr>
                              </a:solidFill>
                              <a:latin typeface="Cambria Math" panose="02040503050406030204" pitchFamily="18" charset="0"/>
                            </a:rPr>
                            <m:t>+</m:t>
                          </m:r>
                          <m:r>
                            <a:rPr lang="de-DE" sz="2000" b="1" i="1" smtClean="0">
                              <a:solidFill>
                                <a:schemeClr val="accent2">
                                  <a:lumMod val="75000"/>
                                </a:schemeClr>
                              </a:solidFill>
                              <a:latin typeface="Cambria Math" panose="02040503050406030204" pitchFamily="18" charset="0"/>
                            </a:rPr>
                            <m:t>𝒊</m:t>
                          </m:r>
                          <m:r>
                            <a:rPr lang="de-DE" sz="2000" b="1" i="1" smtClean="0">
                              <a:solidFill>
                                <a:schemeClr val="accent2">
                                  <a:lumMod val="75000"/>
                                </a:schemeClr>
                              </a:solidFill>
                              <a:latin typeface="Cambria Math" panose="02040503050406030204" pitchFamily="18" charset="0"/>
                            </a:rPr>
                            <m:t> − </m:t>
                          </m:r>
                          <m:r>
                            <a:rPr lang="de-DE" sz="2000" b="1" i="1" smtClean="0">
                              <a:solidFill>
                                <a:schemeClr val="accent2">
                                  <a:lumMod val="75000"/>
                                </a:schemeClr>
                              </a:solidFill>
                              <a:latin typeface="Cambria Math" panose="02040503050406030204" pitchFamily="18" charset="0"/>
                            </a:rPr>
                            <m:t>𝟏</m:t>
                          </m:r>
                        </m:e>
                      </m:d>
                      <m:r>
                        <a:rPr lang="de-DE" sz="2000" b="1" i="1" smtClean="0">
                          <a:solidFill>
                            <a:schemeClr val="accent2">
                              <a:lumMod val="75000"/>
                            </a:schemeClr>
                          </a:solidFill>
                          <a:latin typeface="Cambria Math" panose="02040503050406030204" pitchFamily="18" charset="0"/>
                        </a:rPr>
                        <m:t>)</m:t>
                      </m:r>
                    </m:oMath>
                  </m:oMathPara>
                </a14:m>
                <a:endParaRPr lang="en-DE" sz="2000" b="1" dirty="0">
                  <a:solidFill>
                    <a:schemeClr val="accent2">
                      <a:lumMod val="75000"/>
                    </a:schemeClr>
                  </a:solidFill>
                </a:endParaRPr>
              </a:p>
            </p:txBody>
          </p:sp>
        </mc:Choice>
        <mc:Fallback xmlns="">
          <p:sp>
            <p:nvSpPr>
              <p:cNvPr id="18" name="TextBox 17">
                <a:extLst>
                  <a:ext uri="{FF2B5EF4-FFF2-40B4-BE49-F238E27FC236}">
                    <a16:creationId xmlns:a16="http://schemas.microsoft.com/office/drawing/2014/main" id="{C5BA10C8-2058-A994-251F-B94323F8C709}"/>
                  </a:ext>
                </a:extLst>
              </p:cNvPr>
              <p:cNvSpPr txBox="1">
                <a:spLocks noRot="1" noChangeAspect="1" noMove="1" noResize="1" noEditPoints="1" noAdjustHandles="1" noChangeArrowheads="1" noChangeShapeType="1" noTextEdit="1"/>
              </p:cNvSpPr>
              <p:nvPr/>
            </p:nvSpPr>
            <p:spPr>
              <a:xfrm>
                <a:off x="162622" y="3759111"/>
                <a:ext cx="5650016" cy="307777"/>
              </a:xfrm>
              <a:prstGeom prst="rect">
                <a:avLst/>
              </a:prstGeom>
              <a:blipFill>
                <a:blip r:embed="rId3"/>
                <a:stretch>
                  <a:fillRect b="-40000"/>
                </a:stretch>
              </a:blipFill>
            </p:spPr>
            <p:txBody>
              <a:bodyPr/>
              <a:lstStyle/>
              <a:p>
                <a:r>
                  <a:rPr lang="en-DE">
                    <a:noFill/>
                  </a:rPr>
                  <a:t> </a:t>
                </a:r>
              </a:p>
            </p:txBody>
          </p:sp>
        </mc:Fallback>
      </mc:AlternateContent>
      <p:pic>
        <p:nvPicPr>
          <p:cNvPr id="5" name="Picture 4" descr="A diagram of a model&#10;&#10;Description automatically generated">
            <a:extLst>
              <a:ext uri="{FF2B5EF4-FFF2-40B4-BE49-F238E27FC236}">
                <a16:creationId xmlns:a16="http://schemas.microsoft.com/office/drawing/2014/main" id="{76E5A044-BD1C-9E5C-EC6D-1C13BF9C8D91}"/>
              </a:ext>
            </a:extLst>
          </p:cNvPr>
          <p:cNvPicPr>
            <a:picLocks noChangeAspect="1"/>
          </p:cNvPicPr>
          <p:nvPr/>
        </p:nvPicPr>
        <p:blipFill rotWithShape="1">
          <a:blip r:embed="rId4"/>
          <a:srcRect l="9121" t="13675" r="9121" b="18926"/>
          <a:stretch/>
        </p:blipFill>
        <p:spPr>
          <a:xfrm>
            <a:off x="4614064" y="1076612"/>
            <a:ext cx="4433194" cy="2055714"/>
          </a:xfrm>
          <a:prstGeom prst="rect">
            <a:avLst/>
          </a:prstGeom>
        </p:spPr>
      </p:pic>
    </p:spTree>
    <p:extLst>
      <p:ext uri="{BB962C8B-B14F-4D97-AF65-F5344CB8AC3E}">
        <p14:creationId xmlns:p14="http://schemas.microsoft.com/office/powerpoint/2010/main" val="415070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 name="Google Shape;281;p37">
            <a:extLst>
              <a:ext uri="{FF2B5EF4-FFF2-40B4-BE49-F238E27FC236}">
                <a16:creationId xmlns:a16="http://schemas.microsoft.com/office/drawing/2014/main" id="{2A0BECC5-B665-775B-2F09-5C848478C29A}"/>
              </a:ext>
            </a:extLst>
          </p:cNvPr>
          <p:cNvCxnSpPr/>
          <p:nvPr/>
        </p:nvCxnSpPr>
        <p:spPr>
          <a:xfrm>
            <a:off x="715100" y="535000"/>
            <a:ext cx="4716600" cy="0"/>
          </a:xfrm>
          <a:prstGeom prst="straightConnector1">
            <a:avLst/>
          </a:prstGeom>
          <a:noFill/>
          <a:ln w="9525" cap="flat" cmpd="sng">
            <a:solidFill>
              <a:schemeClr val="lt2"/>
            </a:solidFill>
            <a:prstDash val="solid"/>
            <a:round/>
            <a:headEnd type="diamond" w="med" len="med"/>
            <a:tailEnd type="none" w="med" len="med"/>
          </a:ln>
        </p:spPr>
      </p:cxnSp>
      <p:sp>
        <p:nvSpPr>
          <p:cNvPr id="3" name="Google Shape;189;p32">
            <a:extLst>
              <a:ext uri="{FF2B5EF4-FFF2-40B4-BE49-F238E27FC236}">
                <a16:creationId xmlns:a16="http://schemas.microsoft.com/office/drawing/2014/main" id="{A70B6BA0-7DB6-C530-B0A2-3158E5496BC8}"/>
              </a:ext>
            </a:extLst>
          </p:cNvPr>
          <p:cNvSpPr txBox="1">
            <a:spLocks/>
          </p:cNvSpPr>
          <p:nvPr/>
        </p:nvSpPr>
        <p:spPr>
          <a:xfrm>
            <a:off x="590010" y="105520"/>
            <a:ext cx="8383168" cy="479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Noto Serif Makasar"/>
              <a:buNone/>
              <a:defRPr sz="3000" b="1" i="0" u="none" strike="noStrike" cap="none">
                <a:solidFill>
                  <a:schemeClr val="dk2"/>
                </a:solidFill>
                <a:latin typeface="Noto Serif Makasar"/>
                <a:ea typeface="Noto Serif Makasar"/>
                <a:cs typeface="Noto Serif Makasar"/>
                <a:sym typeface="Noto Serif Makasar"/>
              </a:defRPr>
            </a:lvl1pPr>
            <a:lvl2pPr marR="0" lvl="1"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2pPr>
            <a:lvl3pPr marR="0" lvl="2"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3pPr>
            <a:lvl4pPr marR="0" lvl="3"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4pPr>
            <a:lvl5pPr marR="0" lvl="4"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5pPr>
            <a:lvl6pPr marR="0" lvl="5"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6pPr>
            <a:lvl7pPr marR="0" lvl="6"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7pPr>
            <a:lvl8pPr marR="0" lvl="7"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8pPr>
            <a:lvl9pPr marR="0" lvl="8" algn="l" rtl="0">
              <a:lnSpc>
                <a:spcPct val="100000"/>
              </a:lnSpc>
              <a:spcBef>
                <a:spcPts val="0"/>
              </a:spcBef>
              <a:spcAft>
                <a:spcPts val="0"/>
              </a:spcAft>
              <a:buClr>
                <a:schemeClr val="dk2"/>
              </a:buClr>
              <a:buSzPts val="3500"/>
              <a:buFont typeface="Noto Serif Makasar"/>
              <a:buNone/>
              <a:defRPr sz="3500" b="1" i="0" u="none" strike="noStrike" cap="none">
                <a:solidFill>
                  <a:schemeClr val="dk2"/>
                </a:solidFill>
                <a:latin typeface="Noto Serif Makasar"/>
                <a:ea typeface="Noto Serif Makasar"/>
                <a:cs typeface="Noto Serif Makasar"/>
                <a:sym typeface="Noto Serif Makasar"/>
              </a:defRPr>
            </a:lvl9pPr>
          </a:lstStyle>
          <a:p>
            <a:r>
              <a:rPr lang="en-US" sz="2400" dirty="0"/>
              <a:t>Synchronizing Sequential Autoencoder Ensemble (SSAE)</a:t>
            </a:r>
          </a:p>
        </p:txBody>
      </p:sp>
      <p:sp>
        <p:nvSpPr>
          <p:cNvPr id="10" name="Google Shape;190;p32">
            <a:extLst>
              <a:ext uri="{FF2B5EF4-FFF2-40B4-BE49-F238E27FC236}">
                <a16:creationId xmlns:a16="http://schemas.microsoft.com/office/drawing/2014/main" id="{12FF481F-2BDE-B79E-C7B8-EBD4FD0A600D}"/>
              </a:ext>
            </a:extLst>
          </p:cNvPr>
          <p:cNvSpPr txBox="1">
            <a:spLocks/>
          </p:cNvSpPr>
          <p:nvPr/>
        </p:nvSpPr>
        <p:spPr>
          <a:xfrm>
            <a:off x="5532183" y="3248074"/>
            <a:ext cx="3208034" cy="274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marL="0" indent="0">
              <a:buFont typeface="Jost"/>
              <a:buNone/>
            </a:pPr>
            <a:r>
              <a:rPr lang="en-US" sz="800" i="1" dirty="0">
                <a:solidFill>
                  <a:schemeClr val="bg1">
                    <a:lumMod val="50000"/>
                  </a:schemeClr>
                </a:solidFill>
                <a:latin typeface="+mj-lt"/>
              </a:rPr>
              <a:t>Figure 4: The architecture of SSAE used in the experiments</a:t>
            </a:r>
          </a:p>
        </p:txBody>
      </p:sp>
      <p:sp>
        <p:nvSpPr>
          <p:cNvPr id="13" name="Google Shape;190;p32">
            <a:extLst>
              <a:ext uri="{FF2B5EF4-FFF2-40B4-BE49-F238E27FC236}">
                <a16:creationId xmlns:a16="http://schemas.microsoft.com/office/drawing/2014/main" id="{BBC482B8-7B5F-B9B4-E1ED-C8EF163B814F}"/>
              </a:ext>
            </a:extLst>
          </p:cNvPr>
          <p:cNvSpPr txBox="1">
            <a:spLocks/>
          </p:cNvSpPr>
          <p:nvPr/>
        </p:nvSpPr>
        <p:spPr>
          <a:xfrm>
            <a:off x="96742" y="1652033"/>
            <a:ext cx="4303467" cy="1570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Jost"/>
              <a:buChar char="●"/>
              <a:defRPr sz="1200" b="0" i="0" u="none" strike="noStrike" cap="none">
                <a:solidFill>
                  <a:srgbClr val="434343"/>
                </a:solidFill>
                <a:latin typeface="Jost"/>
                <a:ea typeface="Jost"/>
                <a:cs typeface="Jost"/>
                <a:sym typeface="Jost"/>
              </a:defRPr>
            </a:lvl1pPr>
            <a:lvl2pPr marL="914400" marR="0" lvl="1"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2pPr>
            <a:lvl3pPr marL="1371600" marR="0" lvl="2"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3pPr>
            <a:lvl4pPr marL="1828800" marR="0" lvl="3"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4pPr>
            <a:lvl5pPr marL="2286000" marR="0" lvl="4"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5pPr>
            <a:lvl6pPr marL="2743200" marR="0" lvl="5"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6pPr>
            <a:lvl7pPr marL="3200400" marR="0" lvl="6"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7pPr>
            <a:lvl8pPr marL="3657600" marR="0" lvl="7"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8pPr>
            <a:lvl9pPr marL="4114800" marR="0" lvl="8" indent="-304800" algn="l" rtl="0">
              <a:lnSpc>
                <a:spcPct val="115000"/>
              </a:lnSpc>
              <a:spcBef>
                <a:spcPts val="0"/>
              </a:spcBef>
              <a:spcAft>
                <a:spcPts val="0"/>
              </a:spcAft>
              <a:buClr>
                <a:schemeClr val="dk1"/>
              </a:buClr>
              <a:buSzPts val="1200"/>
              <a:buFont typeface="Jost"/>
              <a:buChar char="■"/>
              <a:defRPr sz="1200" b="0" i="0" u="none" strike="noStrike" cap="none">
                <a:solidFill>
                  <a:srgbClr val="434343"/>
                </a:solidFill>
                <a:latin typeface="Jost"/>
                <a:ea typeface="Jost"/>
                <a:cs typeface="Jost"/>
                <a:sym typeface="Jost"/>
              </a:defRPr>
            </a:lvl9pPr>
          </a:lstStyle>
          <a:p>
            <a:pPr indent="-304800" algn="just">
              <a:spcBef>
                <a:spcPts val="1000"/>
              </a:spcBef>
              <a:buClr>
                <a:schemeClr val="lt2"/>
              </a:buClr>
              <a:buSzPts val="1200"/>
            </a:pPr>
            <a:r>
              <a:rPr lang="en-US" sz="1600" dirty="0">
                <a:solidFill>
                  <a:schemeClr val="dk1"/>
                </a:solidFill>
              </a:rPr>
              <a:t>The dimensions of reconstruction error of </a:t>
            </a:r>
            <a:r>
              <a:rPr lang="en-US" sz="1600" b="1" dirty="0">
                <a:solidFill>
                  <a:schemeClr val="accent2">
                    <a:lumMod val="75000"/>
                  </a:schemeClr>
                </a:solidFill>
              </a:rPr>
              <a:t>all previous trained learners </a:t>
            </a:r>
            <a:r>
              <a:rPr lang="en-US" sz="1600" dirty="0">
                <a:solidFill>
                  <a:schemeClr val="dk1"/>
                </a:solidFill>
              </a:rPr>
              <a:t>are kept intact and will be added </a:t>
            </a:r>
            <a:r>
              <a:rPr lang="en-US" sz="1600" b="1" dirty="0">
                <a:solidFill>
                  <a:schemeClr val="accent2">
                    <a:lumMod val="75000"/>
                  </a:schemeClr>
                </a:solidFill>
              </a:rPr>
              <a:t>as features</a:t>
            </a:r>
            <a:r>
              <a:rPr lang="en-US" sz="1600" dirty="0">
                <a:solidFill>
                  <a:schemeClr val="dk1"/>
                </a:solidFill>
              </a:rPr>
              <a:t> to the original dataset D(n, m) before training the next model</a:t>
            </a:r>
          </a:p>
          <a:p>
            <a:pPr marL="0" indent="0">
              <a:buFont typeface="Jost"/>
              <a:buNone/>
            </a:pPr>
            <a:endParaRPr lang="en-US" dirty="0">
              <a:solidFill>
                <a:schemeClr val="dk1"/>
              </a:solidFill>
            </a:endParaRPr>
          </a:p>
          <a:p>
            <a:pPr marL="0" indent="0">
              <a:buFont typeface="Jost"/>
              <a:buNone/>
            </a:pPr>
            <a:endParaRPr lang="en-US" dirty="0">
              <a:solidFill>
                <a:schemeClr val="dk1"/>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BA10C8-2058-A994-251F-B94323F8C709}"/>
                  </a:ext>
                </a:extLst>
              </p:cNvPr>
              <p:cNvSpPr txBox="1"/>
              <p:nvPr/>
            </p:nvSpPr>
            <p:spPr>
              <a:xfrm>
                <a:off x="-358993" y="3522212"/>
                <a:ext cx="5650016" cy="4160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000" b="1" i="1" smtClean="0">
                              <a:solidFill>
                                <a:schemeClr val="accent2">
                                  <a:lumMod val="75000"/>
                                </a:schemeClr>
                              </a:solidFill>
                              <a:latin typeface="Cambria Math" panose="02040503050406030204" pitchFamily="18" charset="0"/>
                            </a:rPr>
                          </m:ctrlPr>
                        </m:sSubPr>
                        <m:e>
                          <m:r>
                            <a:rPr lang="de-DE" sz="2000" b="1" i="1" smtClean="0">
                              <a:solidFill>
                                <a:schemeClr val="accent2">
                                  <a:lumMod val="75000"/>
                                </a:schemeClr>
                              </a:solidFill>
                              <a:latin typeface="Cambria Math" panose="02040503050406030204" pitchFamily="18" charset="0"/>
                            </a:rPr>
                            <m:t>𝑺</m:t>
                          </m:r>
                        </m:e>
                        <m:sub>
                          <m:r>
                            <a:rPr lang="de-DE" sz="2000" b="1" i="1" smtClean="0">
                              <a:solidFill>
                                <a:schemeClr val="accent2">
                                  <a:lumMod val="75000"/>
                                </a:schemeClr>
                              </a:solidFill>
                              <a:latin typeface="Cambria Math" panose="02040503050406030204" pitchFamily="18" charset="0"/>
                            </a:rPr>
                            <m:t>𝒊</m:t>
                          </m:r>
                        </m:sub>
                      </m:sSub>
                      <m:r>
                        <a:rPr lang="en-US" sz="2000" b="1" i="1" smtClean="0">
                          <a:solidFill>
                            <a:schemeClr val="accent2">
                              <a:lumMod val="75000"/>
                            </a:schemeClr>
                          </a:solidFill>
                          <a:latin typeface="Cambria Math" panose="02040503050406030204" pitchFamily="18" charset="0"/>
                        </a:rPr>
                        <m:t>=</m:t>
                      </m:r>
                      <m:sSup>
                        <m:sSupPr>
                          <m:ctrlPr>
                            <a:rPr lang="de-DE" sz="2000" b="1" i="1" smtClean="0">
                              <a:solidFill>
                                <a:schemeClr val="accent2">
                                  <a:lumMod val="75000"/>
                                </a:schemeClr>
                              </a:solidFill>
                              <a:latin typeface="Cambria Math" panose="02040503050406030204" pitchFamily="18" charset="0"/>
                            </a:rPr>
                          </m:ctrlPr>
                        </m:sSupPr>
                        <m:e>
                          <m:d>
                            <m:dPr>
                              <m:ctrlPr>
                                <a:rPr lang="de-DE" sz="2000" b="1" i="1" smtClean="0">
                                  <a:solidFill>
                                    <a:schemeClr val="accent2">
                                      <a:lumMod val="75000"/>
                                    </a:schemeClr>
                                  </a:solidFill>
                                  <a:latin typeface="Cambria Math" panose="02040503050406030204" pitchFamily="18" charset="0"/>
                                </a:rPr>
                              </m:ctrlPr>
                            </m:dPr>
                            <m:e>
                              <m:r>
                                <a:rPr lang="de-DE" sz="2000" b="1" i="1" smtClean="0">
                                  <a:solidFill>
                                    <a:schemeClr val="accent2">
                                      <a:lumMod val="75000"/>
                                    </a:schemeClr>
                                  </a:solidFill>
                                  <a:latin typeface="Cambria Math" panose="02040503050406030204" pitchFamily="18" charset="0"/>
                                </a:rPr>
                                <m:t>𝑫</m:t>
                              </m:r>
                              <m:d>
                                <m:dPr>
                                  <m:ctrlPr>
                                    <a:rPr lang="de-DE" sz="2000" b="1" i="1" smtClean="0">
                                      <a:solidFill>
                                        <a:schemeClr val="accent2">
                                          <a:lumMod val="75000"/>
                                        </a:schemeClr>
                                      </a:solidFill>
                                      <a:latin typeface="Cambria Math" panose="02040503050406030204" pitchFamily="18" charset="0"/>
                                    </a:rPr>
                                  </m:ctrlPr>
                                </m:dPr>
                                <m:e>
                                  <m:r>
                                    <a:rPr lang="de-DE" sz="2000" b="1" i="1" smtClean="0">
                                      <a:solidFill>
                                        <a:schemeClr val="accent2">
                                          <a:lumMod val="75000"/>
                                        </a:schemeClr>
                                      </a:solidFill>
                                      <a:latin typeface="Cambria Math" panose="02040503050406030204" pitchFamily="18" charset="0"/>
                                    </a:rPr>
                                    <m:t>𝒏</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𝒎</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𝒊</m:t>
                                  </m:r>
                                </m:e>
                              </m:d>
                              <m:r>
                                <a:rPr lang="de-DE" sz="2000" b="1" i="1" smtClean="0">
                                  <a:solidFill>
                                    <a:schemeClr val="accent2">
                                      <a:lumMod val="75000"/>
                                    </a:schemeClr>
                                  </a:solidFill>
                                  <a:latin typeface="Cambria Math" panose="02040503050406030204" pitchFamily="18" charset="0"/>
                                </a:rPr>
                                <m:t> − </m:t>
                              </m:r>
                              <m:sSup>
                                <m:sSupPr>
                                  <m:ctrlPr>
                                    <a:rPr lang="en-US" sz="2000" b="1" i="1" smtClean="0">
                                      <a:solidFill>
                                        <a:schemeClr val="accent2">
                                          <a:lumMod val="75000"/>
                                        </a:schemeClr>
                                      </a:solidFill>
                                      <a:latin typeface="Cambria Math" panose="02040503050406030204" pitchFamily="18" charset="0"/>
                                    </a:rPr>
                                  </m:ctrlPr>
                                </m:sSupPr>
                                <m:e>
                                  <m:r>
                                    <a:rPr lang="de-DE" sz="2000" b="1" i="1" smtClean="0">
                                      <a:solidFill>
                                        <a:schemeClr val="accent2">
                                          <a:lumMod val="75000"/>
                                        </a:schemeClr>
                                      </a:solidFill>
                                      <a:latin typeface="Cambria Math" panose="02040503050406030204" pitchFamily="18" charset="0"/>
                                    </a:rPr>
                                    <m:t>𝑫</m:t>
                                  </m:r>
                                </m:e>
                                <m:sup>
                                  <m:r>
                                    <a:rPr lang="de-DE" sz="2000" b="1" i="1" smtClean="0">
                                      <a:solidFill>
                                        <a:schemeClr val="accent2">
                                          <a:lumMod val="75000"/>
                                        </a:schemeClr>
                                      </a:solidFill>
                                      <a:latin typeface="Cambria Math" panose="02040503050406030204" pitchFamily="18" charset="0"/>
                                    </a:rPr>
                                    <m:t>′</m:t>
                                  </m:r>
                                </m:sup>
                              </m:sSup>
                              <m:d>
                                <m:dPr>
                                  <m:ctrlPr>
                                    <a:rPr lang="de-DE" sz="2000" b="1" i="1" smtClean="0">
                                      <a:solidFill>
                                        <a:schemeClr val="accent2">
                                          <a:lumMod val="75000"/>
                                        </a:schemeClr>
                                      </a:solidFill>
                                      <a:latin typeface="Cambria Math" panose="02040503050406030204" pitchFamily="18" charset="0"/>
                                    </a:rPr>
                                  </m:ctrlPr>
                                </m:dPr>
                                <m:e>
                                  <m:r>
                                    <a:rPr lang="de-DE" sz="2000" b="1" i="1" smtClean="0">
                                      <a:solidFill>
                                        <a:schemeClr val="accent2">
                                          <a:lumMod val="75000"/>
                                        </a:schemeClr>
                                      </a:solidFill>
                                      <a:latin typeface="Cambria Math" panose="02040503050406030204" pitchFamily="18" charset="0"/>
                                    </a:rPr>
                                    <m:t>𝒏</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𝒎</m:t>
                                  </m:r>
                                  <m:r>
                                    <a:rPr lang="de-DE" sz="2000" b="1" i="1" smtClean="0">
                                      <a:solidFill>
                                        <a:schemeClr val="accent2">
                                          <a:lumMod val="75000"/>
                                        </a:schemeClr>
                                      </a:solidFill>
                                      <a:latin typeface="Cambria Math" panose="02040503050406030204" pitchFamily="18" charset="0"/>
                                    </a:rPr>
                                    <m:t> ∗</m:t>
                                  </m:r>
                                  <m:r>
                                    <a:rPr lang="de-DE" sz="2000" b="1" i="1" smtClean="0">
                                      <a:solidFill>
                                        <a:schemeClr val="accent2">
                                          <a:lumMod val="75000"/>
                                        </a:schemeClr>
                                      </a:solidFill>
                                      <a:latin typeface="Cambria Math" panose="02040503050406030204" pitchFamily="18" charset="0"/>
                                    </a:rPr>
                                    <m:t>𝒊</m:t>
                                  </m:r>
                                </m:e>
                              </m:d>
                            </m:e>
                          </m:d>
                        </m:e>
                        <m:sup>
                          <m:r>
                            <a:rPr lang="de-DE" sz="2000" b="1" i="1" smtClean="0">
                              <a:solidFill>
                                <a:schemeClr val="accent2">
                                  <a:lumMod val="75000"/>
                                </a:schemeClr>
                              </a:solidFill>
                              <a:latin typeface="Cambria Math" panose="02040503050406030204" pitchFamily="18" charset="0"/>
                            </a:rPr>
                            <m:t>𝟐</m:t>
                          </m:r>
                        </m:sup>
                      </m:sSup>
                    </m:oMath>
                  </m:oMathPara>
                </a14:m>
                <a:endParaRPr lang="en-DE" sz="2000" b="1" dirty="0">
                  <a:solidFill>
                    <a:schemeClr val="accent2">
                      <a:lumMod val="75000"/>
                    </a:schemeClr>
                  </a:solidFill>
                </a:endParaRPr>
              </a:p>
            </p:txBody>
          </p:sp>
        </mc:Choice>
        <mc:Fallback xmlns="">
          <p:sp>
            <p:nvSpPr>
              <p:cNvPr id="18" name="TextBox 17">
                <a:extLst>
                  <a:ext uri="{FF2B5EF4-FFF2-40B4-BE49-F238E27FC236}">
                    <a16:creationId xmlns:a16="http://schemas.microsoft.com/office/drawing/2014/main" id="{C5BA10C8-2058-A994-251F-B94323F8C709}"/>
                  </a:ext>
                </a:extLst>
              </p:cNvPr>
              <p:cNvSpPr txBox="1">
                <a:spLocks noRot="1" noChangeAspect="1" noMove="1" noResize="1" noEditPoints="1" noAdjustHandles="1" noChangeArrowheads="1" noChangeShapeType="1" noTextEdit="1"/>
              </p:cNvSpPr>
              <p:nvPr/>
            </p:nvSpPr>
            <p:spPr>
              <a:xfrm>
                <a:off x="-358993" y="3522212"/>
                <a:ext cx="5650016" cy="416076"/>
              </a:xfrm>
              <a:prstGeom prst="rect">
                <a:avLst/>
              </a:prstGeom>
              <a:blipFill>
                <a:blip r:embed="rId3"/>
                <a:stretch>
                  <a:fillRect/>
                </a:stretch>
              </a:blipFill>
            </p:spPr>
            <p:txBody>
              <a:bodyPr/>
              <a:lstStyle/>
              <a:p>
                <a:r>
                  <a:rPr lang="en-DE">
                    <a:noFill/>
                  </a:rPr>
                  <a:t> </a:t>
                </a:r>
              </a:p>
            </p:txBody>
          </p:sp>
        </mc:Fallback>
      </mc:AlternateContent>
      <p:pic>
        <p:nvPicPr>
          <p:cNvPr id="6" name="Picture 5" descr="A diagram of a machine&#10;&#10;Description automatically generated">
            <a:extLst>
              <a:ext uri="{FF2B5EF4-FFF2-40B4-BE49-F238E27FC236}">
                <a16:creationId xmlns:a16="http://schemas.microsoft.com/office/drawing/2014/main" id="{7D5F583A-23B4-9556-27F9-F91CABE6D50D}"/>
              </a:ext>
            </a:extLst>
          </p:cNvPr>
          <p:cNvPicPr>
            <a:picLocks noChangeAspect="1"/>
          </p:cNvPicPr>
          <p:nvPr/>
        </p:nvPicPr>
        <p:blipFill rotWithShape="1">
          <a:blip r:embed="rId4"/>
          <a:srcRect l="1778" t="13675" r="9231" b="19121"/>
          <a:stretch/>
        </p:blipFill>
        <p:spPr>
          <a:xfrm>
            <a:off x="4493461" y="1246848"/>
            <a:ext cx="4650539" cy="1975492"/>
          </a:xfrm>
          <a:prstGeom prst="rect">
            <a:avLst/>
          </a:prstGeom>
        </p:spPr>
      </p:pic>
    </p:spTree>
    <p:extLst>
      <p:ext uri="{BB962C8B-B14F-4D97-AF65-F5344CB8AC3E}">
        <p14:creationId xmlns:p14="http://schemas.microsoft.com/office/powerpoint/2010/main" val="22922354"/>
      </p:ext>
    </p:extLst>
  </p:cSld>
  <p:clrMapOvr>
    <a:masterClrMapping/>
  </p:clrMapOvr>
</p:sld>
</file>

<file path=ppt/theme/theme1.xml><?xml version="1.0" encoding="utf-8"?>
<a:theme xmlns:a="http://schemas.openxmlformats.org/drawingml/2006/main" name="Cholelithiasis by Slidesgo">
  <a:themeElements>
    <a:clrScheme name="Simple Light">
      <a:dk1>
        <a:srgbClr val="3F434D"/>
      </a:dk1>
      <a:lt1>
        <a:srgbClr val="FFFFFF"/>
      </a:lt1>
      <a:dk2>
        <a:srgbClr val="111111"/>
      </a:dk2>
      <a:lt2>
        <a:srgbClr val="92A4A6"/>
      </a:lt2>
      <a:accent1>
        <a:srgbClr val="7C7B8C"/>
      </a:accent1>
      <a:accent2>
        <a:srgbClr val="6FB1BF"/>
      </a:accent2>
      <a:accent3>
        <a:srgbClr val="A9D0D9"/>
      </a:accent3>
      <a:accent4>
        <a:srgbClr val="F0F2F2"/>
      </a:accent4>
      <a:accent5>
        <a:srgbClr val="FFFFFF"/>
      </a:accent5>
      <a:accent6>
        <a:srgbClr val="FFFFFF"/>
      </a:accent6>
      <a:hlink>
        <a:srgbClr val="3F43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5384</Words>
  <Application>Microsoft Office PowerPoint</Application>
  <PresentationFormat>On-screen Show (16:9)</PresentationFormat>
  <Paragraphs>354</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Jost</vt:lpstr>
      <vt:lpstr>Arial</vt:lpstr>
      <vt:lpstr>Noto Serif Makasar</vt:lpstr>
      <vt:lpstr>Cambria Math</vt:lpstr>
      <vt:lpstr>Raleway</vt:lpstr>
      <vt:lpstr>F30</vt:lpstr>
      <vt:lpstr>Cholelithiasis by Slidesgo</vt:lpstr>
      <vt:lpstr>Evaluating Sequential Autoencoder Ensemble for Anomaly Detection</vt:lpstr>
      <vt:lpstr>Table of contents</vt:lpstr>
      <vt:lpstr>Motivation</vt:lpstr>
      <vt:lpstr>PowerPoint Presentation</vt:lpstr>
      <vt:lpstr>PowerPoint Presentation</vt:lpstr>
      <vt:lpstr>Sequential Autoencoder Ensemble Techniques</vt:lpstr>
      <vt:lpstr>PowerPoint Presentation</vt:lpstr>
      <vt:lpstr>PowerPoint Presentation</vt:lpstr>
      <vt:lpstr>PowerPoint Presentation</vt:lpstr>
      <vt:lpstr>Experiments and Evaluation</vt:lpstr>
      <vt:lpstr>PowerPoint Presentation</vt:lpstr>
      <vt:lpstr>PowerPoint Presentation</vt:lpstr>
      <vt:lpstr>1. Batch and Epoch size analysis</vt:lpstr>
      <vt:lpstr>1. Batch and Epoch size analysis</vt:lpstr>
      <vt:lpstr>2. Latent Space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PowerPoint Presentation</vt:lpstr>
      <vt:lpstr>PowerPoint Presentation</vt:lpstr>
      <vt:lpstr>PowerPoint Presentation</vt:lpstr>
      <vt:lpstr>PowerPoint Presentation</vt:lpstr>
      <vt:lpstr>2. Latent Space analysis</vt:lpstr>
      <vt:lpstr>3. Performance of autoencoder</vt:lpstr>
      <vt:lpstr>References</vt:lpstr>
      <vt:lpstr>PowerPoint Presentation</vt:lpstr>
      <vt:lpstr>2. Latent Space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Sequential Autoencoder Ensemble for Anomaly Detection</dc:title>
  <cp:lastModifiedBy>Nguyen, Phuong Huong</cp:lastModifiedBy>
  <cp:revision>40</cp:revision>
  <dcterms:modified xsi:type="dcterms:W3CDTF">2023-10-19T18:37:41Z</dcterms:modified>
</cp:coreProperties>
</file>