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88" r:id="rId5"/>
  </p:sldMasterIdLst>
  <p:notesMasterIdLst>
    <p:notesMasterId r:id="rId50"/>
  </p:notesMasterIdLst>
  <p:handoutMasterIdLst>
    <p:handoutMasterId r:id="rId51"/>
  </p:handoutMasterIdLst>
  <p:sldIdLst>
    <p:sldId id="256" r:id="rId6"/>
    <p:sldId id="257" r:id="rId7"/>
    <p:sldId id="340" r:id="rId8"/>
    <p:sldId id="341" r:id="rId9"/>
    <p:sldId id="343" r:id="rId10"/>
    <p:sldId id="344" r:id="rId11"/>
    <p:sldId id="336" r:id="rId12"/>
    <p:sldId id="313" r:id="rId13"/>
    <p:sldId id="314" r:id="rId14"/>
    <p:sldId id="316" r:id="rId15"/>
    <p:sldId id="318" r:id="rId16"/>
    <p:sldId id="292" r:id="rId17"/>
    <p:sldId id="284" r:id="rId18"/>
    <p:sldId id="348" r:id="rId19"/>
    <p:sldId id="310" r:id="rId20"/>
    <p:sldId id="346" r:id="rId21"/>
    <p:sldId id="345" r:id="rId22"/>
    <p:sldId id="338" r:id="rId23"/>
    <p:sldId id="293" r:id="rId24"/>
    <p:sldId id="294" r:id="rId25"/>
    <p:sldId id="321" r:id="rId26"/>
    <p:sldId id="303" r:id="rId27"/>
    <p:sldId id="319" r:id="rId28"/>
    <p:sldId id="339" r:id="rId29"/>
    <p:sldId id="297" r:id="rId30"/>
    <p:sldId id="347" r:id="rId31"/>
    <p:sldId id="296" r:id="rId32"/>
    <p:sldId id="320" r:id="rId33"/>
    <p:sldId id="323" r:id="rId34"/>
    <p:sldId id="324" r:id="rId35"/>
    <p:sldId id="325" r:id="rId36"/>
    <p:sldId id="326" r:id="rId37"/>
    <p:sldId id="327" r:id="rId38"/>
    <p:sldId id="328" r:id="rId39"/>
    <p:sldId id="329" r:id="rId40"/>
    <p:sldId id="330" r:id="rId41"/>
    <p:sldId id="331" r:id="rId42"/>
    <p:sldId id="332" r:id="rId43"/>
    <p:sldId id="283" r:id="rId44"/>
    <p:sldId id="335" r:id="rId45"/>
    <p:sldId id="299" r:id="rId46"/>
    <p:sldId id="322" r:id="rId47"/>
    <p:sldId id="349" r:id="rId48"/>
    <p:sldId id="301" r:id="rId4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5956BA-9A38-45A4-8512-E04C0D1C14FA}">
          <p14:sldIdLst>
            <p14:sldId id="256"/>
            <p14:sldId id="257"/>
            <p14:sldId id="340"/>
            <p14:sldId id="341"/>
            <p14:sldId id="343"/>
            <p14:sldId id="344"/>
            <p14:sldId id="336"/>
            <p14:sldId id="313"/>
            <p14:sldId id="314"/>
            <p14:sldId id="316"/>
            <p14:sldId id="318"/>
            <p14:sldId id="292"/>
            <p14:sldId id="284"/>
            <p14:sldId id="348"/>
            <p14:sldId id="310"/>
            <p14:sldId id="346"/>
            <p14:sldId id="345"/>
            <p14:sldId id="338"/>
            <p14:sldId id="293"/>
            <p14:sldId id="294"/>
            <p14:sldId id="321"/>
            <p14:sldId id="303"/>
            <p14:sldId id="319"/>
            <p14:sldId id="339"/>
            <p14:sldId id="297"/>
            <p14:sldId id="347"/>
            <p14:sldId id="296"/>
            <p14:sldId id="320"/>
            <p14:sldId id="323"/>
            <p14:sldId id="324"/>
            <p14:sldId id="325"/>
            <p14:sldId id="326"/>
            <p14:sldId id="327"/>
            <p14:sldId id="328"/>
            <p14:sldId id="329"/>
            <p14:sldId id="330"/>
            <p14:sldId id="331"/>
            <p14:sldId id="332"/>
            <p14:sldId id="283"/>
            <p14:sldId id="335"/>
            <p14:sldId id="299"/>
            <p14:sldId id="322"/>
            <p14:sldId id="349"/>
            <p14:sldId id="30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xmlns:mc="http://schemas.openxmlformats.org/markup-compatibility/2006" xmlns:a14="http://schemas.microsoft.com/office/drawing/2010/main" val="66FFFF" mc:Ignorable=""/>
    <a:srgbClr xmlns:mc="http://schemas.openxmlformats.org/markup-compatibility/2006" xmlns:a14="http://schemas.microsoft.com/office/drawing/2010/main" val="777777" mc:Ignorable=""/>
    <a:srgbClr xmlns:mc="http://schemas.openxmlformats.org/markup-compatibility/2006" xmlns:a14="http://schemas.microsoft.com/office/drawing/2010/main" val="FFCC00" mc:Ignorable=""/>
    <a:srgbClr xmlns:mc="http://schemas.openxmlformats.org/markup-compatibility/2006" xmlns:a14="http://schemas.microsoft.com/office/drawing/2010/main" val="33CC33" mc:Ignorable=""/>
    <a:srgbClr xmlns:mc="http://schemas.openxmlformats.org/markup-compatibility/2006" xmlns:a14="http://schemas.microsoft.com/office/drawing/2010/main" val="1A72BA" mc:Ignorable=""/>
    <a:srgbClr xmlns:mc="http://schemas.openxmlformats.org/markup-compatibility/2006" xmlns:a14="http://schemas.microsoft.com/office/drawing/2010/main" val="4C9CC0" mc:Ignorable=""/>
    <a:srgbClr xmlns:mc="http://schemas.openxmlformats.org/markup-compatibility/2006" xmlns:a14="http://schemas.microsoft.com/office/drawing/2010/main" val="1268B2" mc:Ignorable=""/>
    <a:srgbClr xmlns:mc="http://schemas.openxmlformats.org/markup-compatibility/2006" xmlns:a14="http://schemas.microsoft.com/office/drawing/2010/main" val="237BC2" mc:Ignorable=""/>
    <a:srgbClr xmlns:mc="http://schemas.openxmlformats.org/markup-compatibility/2006" xmlns:a14="http://schemas.microsoft.com/office/drawing/2010/main" val="1068B2" mc:Ignorable=""/>
    <a:srgbClr xmlns:mc="http://schemas.openxmlformats.org/markup-compatibility/2006" xmlns:a14="http://schemas.microsoft.com/office/drawing/2010/main" val="2E87CB"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1953" autoAdjust="0"/>
  </p:normalViewPr>
  <p:slideViewPr>
    <p:cSldViewPr>
      <p:cViewPr>
        <p:scale>
          <a:sx n="80" d="100"/>
          <a:sy n="80" d="100"/>
        </p:scale>
        <p:origin x="-1158" y="-5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315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451DFD-357E-4909-9B40-BB36C65B8851}" type="datetimeFigureOut">
              <a:rPr lang="ru-RU" smtClean="0"/>
              <a:pPr/>
              <a:t>13.11.2009</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894C06-871B-431B-B866-FA1D09A03C6E}" type="slidenum">
              <a:rPr lang="ru-RU" smtClean="0"/>
              <a:pPr/>
              <a:t>‹#›</a:t>
            </a:fld>
            <a:endParaRPr lang="ru-RU"/>
          </a:p>
        </p:txBody>
      </p:sp>
    </p:spTree>
    <p:extLst>
      <p:ext uri="{BB962C8B-B14F-4D97-AF65-F5344CB8AC3E}">
        <p14:creationId xmlns:p14="http://schemas.microsoft.com/office/powerpoint/2010/main" val="439437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D5ABFA-E956-4F97-B668-5A58DF344F2E}" type="datetimeFigureOut">
              <a:rPr lang="ru-RU" smtClean="0"/>
              <a:pPr/>
              <a:t>13.11.2009</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08CA56-3D2E-4543-9CBC-7D28DA46983B}" type="slidenum">
              <a:rPr lang="ru-RU" smtClean="0"/>
              <a:pPr/>
              <a:t>‹#›</a:t>
            </a:fld>
            <a:endParaRPr lang="ru-RU"/>
          </a:p>
        </p:txBody>
      </p:sp>
    </p:spTree>
    <p:extLst>
      <p:ext uri="{BB962C8B-B14F-4D97-AF65-F5344CB8AC3E}">
        <p14:creationId xmlns:p14="http://schemas.microsoft.com/office/powerpoint/2010/main" val="3743914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Это</a:t>
            </a:r>
            <a:r>
              <a:rPr lang="ru-RU" baseline="0" dirty="0" smtClean="0"/>
              <a:t> рекомендуемый титульный слайд. Для использования другого варианта титульного слайда выберете пункт меню </a:t>
            </a:r>
            <a:r>
              <a:rPr lang="en-US" baseline="0" dirty="0" smtClean="0"/>
              <a:t>“New Slide”</a:t>
            </a:r>
            <a:r>
              <a:rPr lang="ru-RU" baseline="0" dirty="0" smtClean="0"/>
              <a:t>. </a:t>
            </a:r>
            <a:endParaRPr lang="ru-RU" dirty="0"/>
          </a:p>
        </p:txBody>
      </p:sp>
      <p:sp>
        <p:nvSpPr>
          <p:cNvPr id="4" name="Slide Number Placeholder 3"/>
          <p:cNvSpPr>
            <a:spLocks noGrp="1"/>
          </p:cNvSpPr>
          <p:nvPr>
            <p:ph type="sldNum" sz="quarter" idx="10"/>
          </p:nvPr>
        </p:nvSpPr>
        <p:spPr/>
        <p:txBody>
          <a:bodyPr/>
          <a:lstStyle/>
          <a:p>
            <a:fld id="{0308CA56-3D2E-4543-9CBC-7D28DA46983B}" type="slidenum">
              <a:rPr lang="ru-RU" smtClean="0"/>
              <a:pPr/>
              <a:t>2</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baseline="0" dirty="0" smtClean="0"/>
              <a:t>----------------</a:t>
            </a:r>
          </a:p>
          <a:p>
            <a:pPr marL="0" marR="0" lvl="0" indent="0" algn="l" defTabSz="914363" rtl="0" eaLnBrk="1" fontAlgn="auto" latinLnBrk="0" hangingPunct="1">
              <a:lnSpc>
                <a:spcPct val="90000"/>
              </a:lnSpc>
              <a:spcBef>
                <a:spcPts val="0"/>
              </a:spcBef>
              <a:spcAft>
                <a:spcPts val="333"/>
              </a:spcAft>
              <a:buClrTx/>
              <a:buSzTx/>
              <a:buFontTx/>
              <a:buNone/>
              <a:tabLst/>
              <a:defRPr/>
            </a:pPr>
            <a:r>
              <a:rPr kumimoji="0" lang="en-US" sz="900" b="1" i="0" u="none" strike="noStrike" kern="1200" cap="none" spc="0" normalizeH="0" baseline="0" noProof="0" dirty="0" smtClean="0">
                <a:ln>
                  <a:noFill/>
                </a:ln>
                <a:gradFill>
                  <a:gsLst>
                    <a:gs pos="0">
                      <a:schemeClr val="tx1"/>
                    </a:gs>
                    <a:gs pos="100000">
                      <a:schemeClr val="tx1"/>
                    </a:gs>
                  </a:gsLst>
                  <a:lin ang="16200000" scaled="0"/>
                </a:gradFill>
                <a:effectLst/>
                <a:uLnTx/>
                <a:uFillTx/>
                <a:latin typeface="Segoe UI" pitchFamily="34" charset="0"/>
                <a:ea typeface="+mn-ea"/>
                <a:cs typeface="+mn-cs"/>
              </a:rPr>
              <a:t>Operational Efficiency </a:t>
            </a:r>
          </a:p>
          <a:p>
            <a:pPr marL="179388" marR="0" lvl="0" indent="-179388" algn="l" defTabSz="914363" rtl="0" eaLnBrk="1" fontAlgn="auto" latinLnBrk="0" hangingPunct="1">
              <a:lnSpc>
                <a:spcPct val="90000"/>
              </a:lnSpc>
              <a:spcBef>
                <a:spcPct val="20000"/>
              </a:spcBef>
              <a:spcAft>
                <a:spcPts val="0"/>
              </a:spcAft>
              <a:buClrTx/>
              <a:buSzTx/>
              <a:buFontTx/>
              <a:buBlip>
                <a:blip r:embed="rId3"/>
              </a:buBlip>
              <a:tabLst/>
              <a:defRPr/>
            </a:pPr>
            <a:r>
              <a:rPr kumimoji="0" lang="en-US" sz="900" b="0" i="0" u="none" strike="noStrike" kern="1200" cap="none" spc="0" normalizeH="0" baseline="0" noProof="0" dirty="0" smtClean="0">
                <a:ln>
                  <a:noFill/>
                </a:ln>
                <a:gradFill>
                  <a:gsLst>
                    <a:gs pos="0">
                      <a:schemeClr val="tx1"/>
                    </a:gs>
                    <a:gs pos="100000">
                      <a:schemeClr val="tx1"/>
                    </a:gs>
                  </a:gsLst>
                  <a:lin ang="16200000" scaled="0"/>
                </a:gradFill>
                <a:effectLst/>
                <a:uLnTx/>
                <a:uFillTx/>
                <a:latin typeface="Segoe UI" pitchFamily="34" charset="0"/>
                <a:ea typeface="+mn-ea"/>
                <a:cs typeface="+mn-cs"/>
              </a:rPr>
              <a:t>Ease and speed up provisioning drastically </a:t>
            </a:r>
          </a:p>
          <a:p>
            <a:pPr marL="179388" marR="0" lvl="0" indent="-179388" algn="l" defTabSz="914363" rtl="0" eaLnBrk="1" fontAlgn="auto" latinLnBrk="0" hangingPunct="1">
              <a:lnSpc>
                <a:spcPct val="90000"/>
              </a:lnSpc>
              <a:spcBef>
                <a:spcPct val="20000"/>
              </a:spcBef>
              <a:spcAft>
                <a:spcPts val="0"/>
              </a:spcAft>
              <a:buClrTx/>
              <a:buSzTx/>
              <a:buFontTx/>
              <a:buBlip>
                <a:blip r:embed="rId3"/>
              </a:buBlip>
              <a:tabLst/>
              <a:defRPr/>
            </a:pPr>
            <a:r>
              <a:rPr kumimoji="0" lang="en-US" sz="900" b="0" i="0" u="none" strike="noStrike" kern="1200" cap="none" spc="0" normalizeH="0" baseline="0" noProof="0" dirty="0" smtClean="0">
                <a:ln>
                  <a:noFill/>
                </a:ln>
                <a:gradFill>
                  <a:gsLst>
                    <a:gs pos="0">
                      <a:schemeClr val="tx1"/>
                    </a:gs>
                    <a:gs pos="100000">
                      <a:schemeClr val="tx1"/>
                    </a:gs>
                  </a:gsLst>
                  <a:lin ang="16200000" scaled="0"/>
                </a:gradFill>
                <a:effectLst/>
                <a:uLnTx/>
                <a:uFillTx/>
                <a:latin typeface="Segoe UI" pitchFamily="34" charset="0"/>
                <a:ea typeface="+mn-ea"/>
                <a:cs typeface="+mn-cs"/>
              </a:rPr>
              <a:t>Less specific planning on managing infrastructure resources</a:t>
            </a:r>
          </a:p>
          <a:p>
            <a:pPr marL="179388" marR="0" lvl="0" indent="-179388" algn="l" defTabSz="914363" rtl="0" eaLnBrk="1" fontAlgn="auto" latinLnBrk="0" hangingPunct="1">
              <a:lnSpc>
                <a:spcPct val="90000"/>
              </a:lnSpc>
              <a:spcBef>
                <a:spcPct val="20000"/>
              </a:spcBef>
              <a:spcAft>
                <a:spcPts val="0"/>
              </a:spcAft>
              <a:buClrTx/>
              <a:buSzTx/>
              <a:buFontTx/>
              <a:buBlip>
                <a:blip r:embed="rId3"/>
              </a:buBlip>
              <a:tabLst/>
              <a:defRPr/>
            </a:pPr>
            <a:r>
              <a:rPr kumimoji="0" lang="en-US" sz="900" b="0" i="0" u="none" strike="noStrike" kern="1200" cap="none" spc="0" normalizeH="0" baseline="0" noProof="0" dirty="0" smtClean="0">
                <a:ln>
                  <a:noFill/>
                </a:ln>
                <a:gradFill>
                  <a:gsLst>
                    <a:gs pos="0">
                      <a:schemeClr val="tx1"/>
                    </a:gs>
                    <a:gs pos="100000">
                      <a:schemeClr val="tx1"/>
                    </a:gs>
                  </a:gsLst>
                  <a:lin ang="16200000" scaled="0"/>
                </a:gradFill>
                <a:effectLst/>
                <a:uLnTx/>
                <a:uFillTx/>
                <a:latin typeface="Segoe UI" pitchFamily="34" charset="0"/>
                <a:ea typeface="+mn-ea"/>
                <a:cs typeface="+mn-cs"/>
              </a:rPr>
              <a:t>Reduction of risk because of less human errors</a:t>
            </a:r>
          </a:p>
          <a:p>
            <a:pPr marL="179388" marR="0" lvl="0" indent="-179388" algn="l" defTabSz="914363" rtl="0" eaLnBrk="1" fontAlgn="auto" latinLnBrk="0" hangingPunct="1">
              <a:lnSpc>
                <a:spcPct val="90000"/>
              </a:lnSpc>
              <a:spcBef>
                <a:spcPct val="20000"/>
              </a:spcBef>
              <a:spcAft>
                <a:spcPts val="0"/>
              </a:spcAft>
              <a:buClrTx/>
              <a:buSzTx/>
              <a:buFontTx/>
              <a:buBlip>
                <a:blip r:embed="rId3"/>
              </a:buBlip>
              <a:tabLst/>
              <a:defRPr/>
            </a:pPr>
            <a:r>
              <a:rPr kumimoji="0" lang="en-US" sz="900" b="0" i="0" u="none" strike="noStrike" kern="1200" cap="none" spc="0" normalizeH="0" baseline="0" noProof="0" dirty="0" smtClean="0">
                <a:ln>
                  <a:noFill/>
                </a:ln>
                <a:gradFill>
                  <a:gsLst>
                    <a:gs pos="0">
                      <a:schemeClr val="tx1"/>
                    </a:gs>
                    <a:gs pos="100000">
                      <a:schemeClr val="tx1"/>
                    </a:gs>
                  </a:gsLst>
                  <a:lin ang="16200000" scaled="0"/>
                </a:gradFill>
                <a:effectLst/>
                <a:uLnTx/>
                <a:uFillTx/>
                <a:latin typeface="Segoe UI" pitchFamily="34" charset="0"/>
                <a:ea typeface="+mn-ea"/>
                <a:cs typeface="+mn-cs"/>
              </a:rPr>
              <a:t>Save on energy costs</a:t>
            </a:r>
          </a:p>
          <a:p>
            <a:pPr marL="179388" marR="0" lvl="0" indent="-179388" algn="l" defTabSz="914363" rtl="0" eaLnBrk="1" fontAlgn="auto" latinLnBrk="0" hangingPunct="1">
              <a:lnSpc>
                <a:spcPct val="90000"/>
              </a:lnSpc>
              <a:spcBef>
                <a:spcPct val="20000"/>
              </a:spcBef>
              <a:spcAft>
                <a:spcPts val="0"/>
              </a:spcAft>
              <a:buClrTx/>
              <a:buSzTx/>
              <a:buFontTx/>
              <a:buBlip>
                <a:blip r:embed="rId3"/>
              </a:buBlip>
              <a:tabLst/>
              <a:defRPr/>
            </a:pPr>
            <a:r>
              <a:rPr kumimoji="0" lang="en-US" sz="900" b="0" i="0" u="none" strike="noStrike" kern="1200" cap="none" spc="0" normalizeH="0" baseline="0" noProof="0" dirty="0" smtClean="0">
                <a:ln>
                  <a:noFill/>
                </a:ln>
                <a:gradFill>
                  <a:gsLst>
                    <a:gs pos="0">
                      <a:schemeClr val="tx1"/>
                    </a:gs>
                    <a:gs pos="100000">
                      <a:schemeClr val="tx1"/>
                    </a:gs>
                  </a:gsLst>
                  <a:lin ang="16200000" scaled="0"/>
                </a:gradFill>
                <a:effectLst/>
                <a:uLnTx/>
                <a:uFillTx/>
                <a:latin typeface="Segoe UI" pitchFamily="34" charset="0"/>
                <a:ea typeface="+mn-ea"/>
                <a:cs typeface="+mn-cs"/>
              </a:rPr>
              <a:t>Reduces the need of extensive IT staff</a:t>
            </a:r>
          </a:p>
          <a:p>
            <a:endParaRPr lang="en-US" dirty="0" smtClean="0"/>
          </a:p>
          <a:p>
            <a:pPr marL="0" marR="0" lvl="0" indent="0" algn="l" defTabSz="914363" rtl="0" eaLnBrk="1" fontAlgn="auto" latinLnBrk="0" hangingPunct="1">
              <a:lnSpc>
                <a:spcPct val="90000"/>
              </a:lnSpc>
              <a:spcBef>
                <a:spcPts val="0"/>
              </a:spcBef>
              <a:spcAft>
                <a:spcPts val="333"/>
              </a:spcAft>
              <a:buClrTx/>
              <a:buSzTx/>
              <a:buFontTx/>
              <a:buNone/>
              <a:tabLst/>
              <a:defRPr/>
            </a:pPr>
            <a:r>
              <a:rPr kumimoji="0" lang="en-US" sz="900" b="1" i="0" u="none" strike="noStrike" kern="1200" cap="none" spc="0" normalizeH="0" baseline="0" noProof="0" dirty="0" smtClean="0">
                <a:ln>
                  <a:noFill/>
                </a:ln>
                <a:gradFill>
                  <a:gsLst>
                    <a:gs pos="0">
                      <a:schemeClr val="tx1"/>
                    </a:gs>
                    <a:gs pos="100000">
                      <a:schemeClr val="tx1"/>
                    </a:gs>
                  </a:gsLst>
                  <a:lin ang="16200000" scaled="0"/>
                </a:gradFill>
                <a:effectLst/>
                <a:uLnTx/>
                <a:uFillTx/>
                <a:latin typeface="Segoe UI" pitchFamily="34" charset="0"/>
                <a:ea typeface="+mn-ea"/>
                <a:cs typeface="+mn-cs"/>
              </a:rPr>
              <a:t>Capital Efficiency</a:t>
            </a:r>
          </a:p>
          <a:p>
            <a:pPr marL="179388" indent="-179388">
              <a:lnSpc>
                <a:spcPct val="90000"/>
              </a:lnSpc>
              <a:spcBef>
                <a:spcPct val="20000"/>
              </a:spcBef>
              <a:buBlip>
                <a:blip r:embed="rId3"/>
              </a:buBlip>
            </a:pPr>
            <a:r>
              <a:rPr lang="en-US" sz="900" dirty="0" smtClean="0">
                <a:gradFill>
                  <a:gsLst>
                    <a:gs pos="0">
                      <a:schemeClr val="tx1"/>
                    </a:gs>
                    <a:gs pos="100000">
                      <a:schemeClr val="tx1"/>
                    </a:gs>
                  </a:gsLst>
                  <a:lin ang="16200000" scaled="0"/>
                </a:gradFill>
                <a:latin typeface="Segoe UI" pitchFamily="34" charset="0"/>
              </a:rPr>
              <a:t>Server consolidation and optimization</a:t>
            </a:r>
          </a:p>
          <a:p>
            <a:pPr marL="179388" indent="-179388">
              <a:lnSpc>
                <a:spcPct val="90000"/>
              </a:lnSpc>
              <a:spcBef>
                <a:spcPct val="20000"/>
              </a:spcBef>
              <a:buBlip>
                <a:blip r:embed="rId3"/>
              </a:buBlip>
            </a:pPr>
            <a:r>
              <a:rPr lang="en-US" sz="900" dirty="0" smtClean="0">
                <a:gradFill>
                  <a:gsLst>
                    <a:gs pos="0">
                      <a:schemeClr val="tx1"/>
                    </a:gs>
                    <a:gs pos="100000">
                      <a:schemeClr val="tx1"/>
                    </a:gs>
                  </a:gsLst>
                  <a:lin ang="16200000" scaled="0"/>
                </a:gradFill>
                <a:latin typeface="Segoe UI" pitchFamily="34" charset="0"/>
              </a:rPr>
              <a:t>Lower floor space needs</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sz="900" b="1" dirty="0" smtClean="0">
                <a:gradFill>
                  <a:gsLst>
                    <a:gs pos="0">
                      <a:schemeClr val="tx1"/>
                    </a:gs>
                    <a:gs pos="100000">
                      <a:schemeClr val="tx1"/>
                    </a:gs>
                  </a:gsLst>
                  <a:lin ang="16200000" scaled="0"/>
                </a:gradFill>
                <a:latin typeface="Segoe UI" pitchFamily="34" charset="0"/>
              </a:rPr>
              <a:t>Service Manager/LOB owner - Flexibility</a:t>
            </a:r>
          </a:p>
          <a:p>
            <a:pPr marL="179388" indent="-179388" fontAlgn="base">
              <a:lnSpc>
                <a:spcPct val="90000"/>
              </a:lnSpc>
              <a:spcBef>
                <a:spcPct val="20000"/>
              </a:spcBef>
              <a:spcAft>
                <a:spcPct val="0"/>
              </a:spcAft>
              <a:buBlip>
                <a:blip r:embed="rId3"/>
              </a:buBlip>
              <a:defRPr/>
            </a:pPr>
            <a:r>
              <a:rPr lang="en-US" sz="900" dirty="0" smtClean="0">
                <a:gradFill>
                  <a:gsLst>
                    <a:gs pos="0">
                      <a:schemeClr val="tx1"/>
                    </a:gs>
                    <a:gs pos="100000">
                      <a:schemeClr val="tx1"/>
                    </a:gs>
                  </a:gsLst>
                  <a:lin ang="16200000" scaled="0"/>
                </a:gradFill>
                <a:latin typeface="Segoe UI" pitchFamily="34" charset="0"/>
              </a:rPr>
              <a:t>Self Service Portal</a:t>
            </a:r>
          </a:p>
          <a:p>
            <a:pPr marL="179388" indent="-179388" fontAlgn="base">
              <a:lnSpc>
                <a:spcPct val="90000"/>
              </a:lnSpc>
              <a:spcBef>
                <a:spcPct val="20000"/>
              </a:spcBef>
              <a:spcAft>
                <a:spcPct val="0"/>
              </a:spcAft>
              <a:buBlip>
                <a:blip r:embed="rId3"/>
              </a:buBlip>
              <a:defRPr/>
            </a:pPr>
            <a:r>
              <a:rPr lang="en-US" sz="900" dirty="0" smtClean="0">
                <a:gradFill>
                  <a:gsLst>
                    <a:gs pos="0">
                      <a:schemeClr val="tx1"/>
                    </a:gs>
                    <a:gs pos="100000">
                      <a:schemeClr val="tx1"/>
                    </a:gs>
                  </a:gsLst>
                  <a:lin ang="16200000" scaled="0"/>
                </a:gradFill>
                <a:latin typeface="Segoe UI" pitchFamily="34" charset="0"/>
              </a:rPr>
              <a:t>Manage groups of VMs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40</a:t>
            </a:fld>
            <a:endParaRPr lang="en-US" dirty="0"/>
          </a:p>
        </p:txBody>
      </p:sp>
      <p:sp>
        <p:nvSpPr>
          <p:cNvPr id="5" name="Date Placeholder 4"/>
          <p:cNvSpPr>
            <a:spLocks noGrp="1"/>
          </p:cNvSpPr>
          <p:nvPr>
            <p:ph type="dt" idx="11"/>
          </p:nvPr>
        </p:nvSpPr>
        <p:spPr/>
        <p:txBody>
          <a:bodyPr/>
          <a:lstStyle/>
          <a:p>
            <a:fld id="{D46F2F11-61F6-404C-A23B-E8B7CCEB97BD}" type="datetime1">
              <a:rPr lang="en-US" smtClean="0"/>
              <a:pPr/>
              <a:t>11/13/2009</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rPr>
              <a:t>© 2009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rPr>
            </a:br>
            <a:r>
              <a:rPr lang="en-US" dirty="0" smtClean="0">
                <a:solidFill>
                  <a:srgbClr xmlns:mc="http://schemas.openxmlformats.org/markup-compatibility/2006" xmlns:a14="http://schemas.microsoft.com/office/drawing/2010/main" val="000000" mc:Ignorable=""/>
                </a:solidFill>
              </a:rPr>
              <a:t>MICROSOFT MAKES NO WARRANTIES, EXPRESS, IMPLIED OR STATUTORY, AS TO THE INFORMATION IN THIS PRESENTATION.</a:t>
            </a:r>
          </a:p>
        </p:txBody>
      </p:sp>
      <p:sp>
        <p:nvSpPr>
          <p:cNvPr id="7" name="Header Placeholder 6"/>
          <p:cNvSpPr>
            <a:spLocks noGrp="1"/>
          </p:cNvSpPr>
          <p:nvPr>
            <p:ph type="hdr" sz="quarter" idx="13"/>
          </p:nvPr>
        </p:nvSpPr>
        <p:spPr/>
        <p:txBody>
          <a:bodyPr/>
          <a:lstStyle/>
          <a:p>
            <a:r>
              <a:rPr lang="en-US" smtClean="0"/>
              <a:t>Microsoft Virtualization</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ame, Company">
    <p:spTree>
      <p:nvGrpSpPr>
        <p:cNvPr id="1" name=""/>
        <p:cNvGrpSpPr/>
        <p:nvPr/>
      </p:nvGrpSpPr>
      <p:grpSpPr>
        <a:xfrm>
          <a:off x="0" y="0"/>
          <a:ext cx="0" cy="0"/>
          <a:chOff x="0" y="0"/>
          <a:chExt cx="0" cy="0"/>
        </a:xfrm>
      </p:grpSpPr>
      <p:sp>
        <p:nvSpPr>
          <p:cNvPr id="18" name="Заголовок 1"/>
          <p:cNvSpPr>
            <a:spLocks noGrp="1"/>
          </p:cNvSpPr>
          <p:nvPr>
            <p:ph type="ctrTitle" hasCustomPrompt="1"/>
          </p:nvPr>
        </p:nvSpPr>
        <p:spPr>
          <a:xfrm>
            <a:off x="1371600" y="785794"/>
            <a:ext cx="7272366" cy="677108"/>
          </a:xfrm>
          <a:prstGeom prst="rect">
            <a:avLst/>
          </a:prstGeom>
        </p:spPr>
        <p:txBody>
          <a:bodyPr/>
          <a:lstStyle>
            <a:lvl1pPr algn="l">
              <a:defRPr b="0" baseline="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defRPr>
            </a:lvl1pPr>
          </a:lstStyle>
          <a:p>
            <a:r>
              <a:rPr lang="ru-RU" dirty="0" smtClean="0"/>
              <a:t>Название доклада</a:t>
            </a:r>
            <a:endParaRPr lang="ru-RU" dirty="0"/>
          </a:p>
        </p:txBody>
      </p:sp>
      <p:sp>
        <p:nvSpPr>
          <p:cNvPr id="39" name="Текст 38"/>
          <p:cNvSpPr>
            <a:spLocks noGrp="1"/>
          </p:cNvSpPr>
          <p:nvPr>
            <p:ph type="body" sz="quarter" idx="10" hasCustomPrompt="1"/>
          </p:nvPr>
        </p:nvSpPr>
        <p:spPr>
          <a:xfrm>
            <a:off x="3643306" y="5420797"/>
            <a:ext cx="4143404" cy="428631"/>
          </a:xfrm>
          <a:blipFill>
            <a:blip r:embed="rId2" cstate="print"/>
            <a:stretch>
              <a:fillRect/>
            </a:stretch>
          </a:blipFill>
        </p:spPr>
        <p:txBody>
          <a:bodyPr>
            <a:normAutofit/>
          </a:bodyPr>
          <a:lstStyle>
            <a:lvl1pPr algn="ctr">
              <a:buFontTx/>
              <a:buNone/>
              <a:defRPr sz="1800">
                <a:solidFill>
                  <a:schemeClr val="tx1"/>
                </a:solidFill>
              </a:defRPr>
            </a:lvl1pPr>
            <a:lvl2pPr>
              <a:buFontTx/>
              <a:buNone/>
              <a:defRPr/>
            </a:lvl2pPr>
            <a:lvl3pPr>
              <a:buFontTx/>
              <a:buNone/>
              <a:defRPr/>
            </a:lvl3pPr>
            <a:lvl4pPr>
              <a:buFontTx/>
              <a:buNone/>
              <a:defRPr/>
            </a:lvl4pPr>
            <a:lvl5pPr>
              <a:buFontTx/>
              <a:buNone/>
              <a:defRPr/>
            </a:lvl5pPr>
          </a:lstStyle>
          <a:p>
            <a:pPr lvl="0"/>
            <a:r>
              <a:rPr lang="ru-RU" dirty="0" smtClean="0"/>
              <a:t>Компания</a:t>
            </a:r>
            <a:endParaRPr lang="ru-RU" dirty="0"/>
          </a:p>
        </p:txBody>
      </p:sp>
      <p:sp>
        <p:nvSpPr>
          <p:cNvPr id="50" name="Подзаголовок 2"/>
          <p:cNvSpPr>
            <a:spLocks noGrp="1"/>
          </p:cNvSpPr>
          <p:nvPr>
            <p:ph type="subTitle" idx="1" hasCustomPrompt="1"/>
          </p:nvPr>
        </p:nvSpPr>
        <p:spPr>
          <a:xfrm>
            <a:off x="2714612" y="4643446"/>
            <a:ext cx="4829164" cy="714380"/>
          </a:xfrm>
          <a:blipFill>
            <a:blip r:embed="rId3" cstate="print"/>
            <a:stretch>
              <a:fillRect/>
            </a:stretch>
          </a:blipFill>
        </p:spPr>
        <p:txBody>
          <a:bodyPr>
            <a:normAutofit/>
          </a:bodyPr>
          <a:lstStyle>
            <a:lvl1pPr marL="0" indent="0" algn="ctr">
              <a:lnSpc>
                <a:spcPts val="4000"/>
              </a:lnSpc>
              <a:spcBef>
                <a:spcPts val="40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smtClean="0"/>
              <a:t>Имя Фамилия</a:t>
            </a:r>
            <a:endParaRPr lang="ru-RU" dirty="0"/>
          </a:p>
        </p:txBody>
      </p:sp>
      <p:sp>
        <p:nvSpPr>
          <p:cNvPr id="59" name="Текст 58"/>
          <p:cNvSpPr>
            <a:spLocks noGrp="1"/>
          </p:cNvSpPr>
          <p:nvPr>
            <p:ph type="body" sz="quarter" idx="12" hasCustomPrompt="1"/>
          </p:nvPr>
        </p:nvSpPr>
        <p:spPr>
          <a:xfrm>
            <a:off x="7215206" y="3857628"/>
            <a:ext cx="1571608" cy="2214576"/>
          </a:xfrm>
          <a:blipFill>
            <a:blip r:embed="rId4" cstate="print"/>
            <a:stretch>
              <a:fillRect/>
            </a:stretch>
          </a:blipFill>
        </p:spPr>
        <p:txBody>
          <a:bodyPr/>
          <a:lstStyle>
            <a:lvl1pPr>
              <a:buNone/>
              <a:defRPr>
                <a:noFill/>
              </a:defRPr>
            </a:lvl1pPr>
            <a:lvl2pPr>
              <a:buNone/>
              <a:defRPr/>
            </a:lvl2pPr>
            <a:lvl3pPr>
              <a:buNone/>
              <a:defRPr/>
            </a:lvl3pPr>
            <a:lvl4pPr>
              <a:buNone/>
              <a:defRPr/>
            </a:lvl4pPr>
            <a:lvl5pPr>
              <a:buNone/>
              <a:defRPr/>
            </a:lvl5pPr>
          </a:lstStyle>
          <a:p>
            <a:pPr lvl="0"/>
            <a:r>
              <a:rPr lang="ru-RU" dirty="0" smtClean="0"/>
              <a:t>.</a:t>
            </a:r>
            <a:endParaRPr lang="ru-RU" dirty="0"/>
          </a:p>
        </p:txBody>
      </p:sp>
      <p:sp>
        <p:nvSpPr>
          <p:cNvPr id="62" name="Текст 60"/>
          <p:cNvSpPr>
            <a:spLocks noGrp="1"/>
          </p:cNvSpPr>
          <p:nvPr>
            <p:ph type="body" sz="quarter" idx="13" hasCustomPrompt="1"/>
          </p:nvPr>
        </p:nvSpPr>
        <p:spPr>
          <a:xfrm>
            <a:off x="500034" y="857232"/>
            <a:ext cx="571477" cy="2143140"/>
          </a:xfrm>
          <a:blipFill>
            <a:blip r:embed="rId5" cstate="print"/>
            <a:stretch>
              <a:fillRect/>
            </a:stretch>
          </a:blipFill>
        </p:spPr>
        <p:txBody>
          <a:bodyPr/>
          <a:lstStyle>
            <a:lvl1pPr>
              <a:buNone/>
              <a:defRPr>
                <a:noFill/>
              </a:defRPr>
            </a:lvl1pPr>
            <a:lvl2pPr>
              <a:buNone/>
              <a:defRPr/>
            </a:lvl2pPr>
            <a:lvl3pPr>
              <a:buNone/>
              <a:defRPr/>
            </a:lvl3pPr>
            <a:lvl4pPr>
              <a:buNone/>
              <a:defRPr/>
            </a:lvl4pPr>
            <a:lvl5pPr>
              <a:buNone/>
              <a:defRPr/>
            </a:lvl5pPr>
          </a:lstStyle>
          <a:p>
            <a:pPr lvl="0"/>
            <a:r>
              <a:rPr lang="ru-RU" dirty="0" smtClean="0"/>
              <a:t>.</a:t>
            </a:r>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Прямоугольник 9"/>
          <p:cNvSpPr/>
          <p:nvPr userDrawn="1"/>
        </p:nvSpPr>
        <p:spPr>
          <a:xfrm>
            <a:off x="0" y="1357298"/>
            <a:ext cx="9144000" cy="5143512"/>
          </a:xfrm>
          <a:prstGeom prst="rect">
            <a:avLst/>
          </a:prstGeom>
          <a:gradFill flip="none" rotWithShape="1">
            <a:gsLst>
              <a:gs pos="0">
                <a:srgbClr xmlns:mc="http://schemas.openxmlformats.org/markup-compatibility/2006" xmlns:a14="http://schemas.microsoft.com/office/drawing/2010/main" val="1068B2" mc:Ignorable="">
                  <a:alpha val="0"/>
                </a:srgbClr>
              </a:gs>
              <a:gs pos="39999">
                <a:srgbClr xmlns:mc="http://schemas.openxmlformats.org/markup-compatibility/2006" xmlns:a14="http://schemas.microsoft.com/office/drawing/2010/main" val="237BC2" mc:Ignorable=""/>
              </a:gs>
              <a:gs pos="70000">
                <a:srgbClr xmlns:mc="http://schemas.openxmlformats.org/markup-compatibility/2006" xmlns:a14="http://schemas.microsoft.com/office/drawing/2010/main" val="237BC2" mc:Ignorable=""/>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Прямоугольник 9"/>
          <p:cNvSpPr/>
          <p:nvPr userDrawn="1"/>
        </p:nvSpPr>
        <p:spPr>
          <a:xfrm>
            <a:off x="0" y="1357298"/>
            <a:ext cx="9144000" cy="5143512"/>
          </a:xfrm>
          <a:prstGeom prst="rect">
            <a:avLst/>
          </a:prstGeom>
          <a:gradFill flip="none" rotWithShape="1">
            <a:gsLst>
              <a:gs pos="0">
                <a:srgbClr xmlns:mc="http://schemas.openxmlformats.org/markup-compatibility/2006" xmlns:a14="http://schemas.microsoft.com/office/drawing/2010/main" val="1068B2" mc:Ignorable="">
                  <a:alpha val="0"/>
                </a:srgbClr>
              </a:gs>
              <a:gs pos="39999">
                <a:srgbClr xmlns:mc="http://schemas.openxmlformats.org/markup-compatibility/2006" xmlns:a14="http://schemas.microsoft.com/office/drawing/2010/main" val="237BC2" mc:Ignorable=""/>
              </a:gs>
              <a:gs pos="70000">
                <a:srgbClr xmlns:mc="http://schemas.openxmlformats.org/markup-compatibility/2006" xmlns:a14="http://schemas.microsoft.com/office/drawing/2010/main" val="237BC2" mc:Ignorable=""/>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Co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ru-RU" dirty="0" smtClean="0"/>
              <a:t>Пример кода</a:t>
            </a:r>
            <a:endParaRPr lang="ru-RU" dirty="0"/>
          </a:p>
        </p:txBody>
      </p:sp>
      <p:sp>
        <p:nvSpPr>
          <p:cNvPr id="3" name="Скругленный прямоугольник 14"/>
          <p:cNvSpPr/>
          <p:nvPr userDrawn="1"/>
        </p:nvSpPr>
        <p:spPr>
          <a:xfrm>
            <a:off x="285720" y="1071546"/>
            <a:ext cx="8572560" cy="5000660"/>
          </a:xfrm>
          <a:prstGeom prst="roundRect">
            <a:avLst>
              <a:gd name="adj" fmla="val 3595"/>
            </a:avLst>
          </a:prstGeom>
          <a:gradFill flip="none" rotWithShape="1">
            <a:gsLst>
              <a:gs pos="0">
                <a:schemeClr val="bg1"/>
              </a:gs>
              <a:gs pos="39999">
                <a:schemeClr val="bg1"/>
              </a:gs>
              <a:gs pos="70000">
                <a:schemeClr val="bg1">
                  <a:alpha val="70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Текст 17"/>
          <p:cNvSpPr>
            <a:spLocks noGrp="1"/>
          </p:cNvSpPr>
          <p:nvPr>
            <p:ph type="body" sz="quarter" idx="11" hasCustomPrompt="1"/>
          </p:nvPr>
        </p:nvSpPr>
        <p:spPr>
          <a:xfrm>
            <a:off x="857250" y="1500174"/>
            <a:ext cx="7429500" cy="4286250"/>
          </a:xfrm>
        </p:spPr>
        <p:txBody>
          <a:bodyPr>
            <a:normAutofit/>
          </a:bodyPr>
          <a:lstStyle>
            <a:lvl1pPr>
              <a:buFontTx/>
              <a:buNone/>
              <a:defRPr sz="1800" b="1">
                <a:solidFill>
                  <a:schemeClr val="tx1"/>
                </a:solidFill>
                <a:latin typeface="Courier New" pitchFamily="49" charset="0"/>
                <a:cs typeface="Courier New" pitchFamily="49" charset="0"/>
              </a:defRPr>
            </a:lvl1pPr>
            <a:lvl2pPr>
              <a:buFontTx/>
              <a:buNone/>
              <a:defRPr sz="2000"/>
            </a:lvl2pPr>
            <a:lvl3pPr>
              <a:buFontTx/>
              <a:buNone/>
              <a:defRPr sz="2000"/>
            </a:lvl3pPr>
            <a:lvl4pPr>
              <a:buFontTx/>
              <a:buNone/>
              <a:defRPr sz="2000"/>
            </a:lvl4pPr>
            <a:lvl5pPr>
              <a:buFontTx/>
              <a:buNone/>
              <a:defRPr sz="2000"/>
            </a:lvl5pPr>
          </a:lstStyle>
          <a:p>
            <a:pPr lvl="0"/>
            <a:r>
              <a:rPr lang="en-US" dirty="0" smtClean="0"/>
              <a:t>&lt;script type="text/</a:t>
            </a:r>
            <a:r>
              <a:rPr lang="en-US" dirty="0" err="1" smtClean="0"/>
              <a:t>javascript</a:t>
            </a:r>
            <a:r>
              <a:rPr lang="en-US" dirty="0" smtClean="0"/>
              <a:t>“&gt;&lt;/script&gt; </a:t>
            </a:r>
            <a:endParaRPr lang="ru-RU"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831AD3C-AAFB-4856-A16D-24A651BE2A3B}" type="datetimeFigureOut">
              <a:rPr lang="ru-RU" smtClean="0"/>
              <a:t>13.11.2009</a:t>
            </a:fld>
            <a:endParaRPr lang="ru-RU"/>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ru-RU"/>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3A94F11-6060-43D9-A9F6-2EB1189E7083}" type="slidenum">
              <a:rPr lang="ru-RU" smtClean="0"/>
              <a:t>‹#›</a:t>
            </a:fld>
            <a:endParaRPr lang="ru-RU"/>
          </a:p>
        </p:txBody>
      </p:sp>
    </p:spTree>
    <p:extLst>
      <p:ext uri="{BB962C8B-B14F-4D97-AF65-F5344CB8AC3E}">
        <p14:creationId xmlns:p14="http://schemas.microsoft.com/office/powerpoint/2010/main" val="1174731124"/>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latforma 2010 Logo">
    <p:spTree>
      <p:nvGrpSpPr>
        <p:cNvPr id="1" name=""/>
        <p:cNvGrpSpPr/>
        <p:nvPr/>
      </p:nvGrpSpPr>
      <p:grpSpPr>
        <a:xfrm>
          <a:off x="0" y="0"/>
          <a:ext cx="0" cy="0"/>
          <a:chOff x="0" y="0"/>
          <a:chExt cx="0" cy="0"/>
        </a:xfrm>
      </p:grpSpPr>
      <p:pic>
        <p:nvPicPr>
          <p:cNvPr id="3" name="Рисунок 4" descr="msplatforma_logo.png"/>
          <p:cNvPicPr>
            <a:picLocks noChangeAspect="1"/>
          </p:cNvPicPr>
          <p:nvPr userDrawn="1"/>
        </p:nvPicPr>
        <p:blipFill>
          <a:blip r:embed="rId2" cstate="print"/>
          <a:stretch>
            <a:fillRect/>
          </a:stretch>
        </p:blipFill>
        <p:spPr>
          <a:xfrm>
            <a:off x="2214546" y="2071678"/>
            <a:ext cx="4953953" cy="250031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me, Title, Company">
    <p:spTree>
      <p:nvGrpSpPr>
        <p:cNvPr id="1" name=""/>
        <p:cNvGrpSpPr/>
        <p:nvPr/>
      </p:nvGrpSpPr>
      <p:grpSpPr>
        <a:xfrm>
          <a:off x="0" y="0"/>
          <a:ext cx="0" cy="0"/>
          <a:chOff x="0" y="0"/>
          <a:chExt cx="0" cy="0"/>
        </a:xfrm>
      </p:grpSpPr>
      <p:sp>
        <p:nvSpPr>
          <p:cNvPr id="18" name="Заголовок 1"/>
          <p:cNvSpPr>
            <a:spLocks noGrp="1"/>
          </p:cNvSpPr>
          <p:nvPr>
            <p:ph type="ctrTitle" hasCustomPrompt="1"/>
          </p:nvPr>
        </p:nvSpPr>
        <p:spPr>
          <a:xfrm>
            <a:off x="1371600" y="785794"/>
            <a:ext cx="7272366" cy="677108"/>
          </a:xfrm>
          <a:prstGeom prst="rect">
            <a:avLst/>
          </a:prstGeom>
        </p:spPr>
        <p:txBody>
          <a:bodyPr/>
          <a:lstStyle>
            <a:lvl1pPr algn="l">
              <a:defRPr b="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defRPr>
            </a:lvl1pPr>
          </a:lstStyle>
          <a:p>
            <a:r>
              <a:rPr lang="ru-RU" dirty="0" smtClean="0"/>
              <a:t>Название доклада</a:t>
            </a:r>
            <a:endParaRPr lang="ru-RU" dirty="0"/>
          </a:p>
        </p:txBody>
      </p:sp>
      <p:sp>
        <p:nvSpPr>
          <p:cNvPr id="39" name="Текст 38"/>
          <p:cNvSpPr>
            <a:spLocks noGrp="1"/>
          </p:cNvSpPr>
          <p:nvPr>
            <p:ph type="body" sz="quarter" idx="10" hasCustomPrompt="1"/>
          </p:nvPr>
        </p:nvSpPr>
        <p:spPr>
          <a:xfrm>
            <a:off x="2000232" y="5420797"/>
            <a:ext cx="5786478" cy="428631"/>
          </a:xfrm>
          <a:blipFill>
            <a:blip r:embed="rId2" cstate="print"/>
            <a:stretch>
              <a:fillRect/>
            </a:stretch>
          </a:blipFill>
        </p:spPr>
        <p:txBody>
          <a:bodyPr>
            <a:normAutofit/>
          </a:bodyPr>
          <a:lstStyle>
            <a:lvl1pPr algn="ctr">
              <a:buFontTx/>
              <a:buNone/>
              <a:defRPr sz="1800">
                <a:solidFill>
                  <a:schemeClr val="tx1"/>
                </a:solidFill>
              </a:defRPr>
            </a:lvl1pPr>
            <a:lvl2pPr>
              <a:buFontTx/>
              <a:buNone/>
              <a:defRPr/>
            </a:lvl2pPr>
            <a:lvl3pPr>
              <a:buFontTx/>
              <a:buNone/>
              <a:defRPr/>
            </a:lvl3pPr>
            <a:lvl4pPr>
              <a:buFontTx/>
              <a:buNone/>
              <a:defRPr/>
            </a:lvl4pPr>
            <a:lvl5pPr>
              <a:buFontTx/>
              <a:buNone/>
              <a:defRPr/>
            </a:lvl5pPr>
          </a:lstStyle>
          <a:p>
            <a:pPr lvl="0"/>
            <a:r>
              <a:rPr lang="ru-RU" dirty="0" smtClean="0"/>
              <a:t>Компания</a:t>
            </a:r>
            <a:endParaRPr lang="ru-RU" dirty="0"/>
          </a:p>
        </p:txBody>
      </p:sp>
      <p:sp>
        <p:nvSpPr>
          <p:cNvPr id="50" name="Подзаголовок 2"/>
          <p:cNvSpPr>
            <a:spLocks noGrp="1"/>
          </p:cNvSpPr>
          <p:nvPr>
            <p:ph type="subTitle" idx="1" hasCustomPrompt="1"/>
          </p:nvPr>
        </p:nvSpPr>
        <p:spPr>
          <a:xfrm>
            <a:off x="1428728" y="4214818"/>
            <a:ext cx="6115048" cy="714380"/>
          </a:xfrm>
          <a:blipFill>
            <a:blip r:embed="rId3" cstate="print"/>
            <a:stretch>
              <a:fillRect/>
            </a:stretch>
          </a:blipFill>
        </p:spPr>
        <p:txBody>
          <a:bodyPr>
            <a:normAutofit/>
          </a:bodyPr>
          <a:lstStyle>
            <a:lvl1pPr marL="0" indent="0" algn="ctr">
              <a:lnSpc>
                <a:spcPts val="4000"/>
              </a:lnSpc>
              <a:spcBef>
                <a:spcPts val="40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smtClean="0"/>
              <a:t>Имя Фамилия</a:t>
            </a:r>
            <a:endParaRPr lang="ru-RU" dirty="0"/>
          </a:p>
        </p:txBody>
      </p:sp>
      <p:sp>
        <p:nvSpPr>
          <p:cNvPr id="62" name="Текст 60"/>
          <p:cNvSpPr>
            <a:spLocks noGrp="1"/>
          </p:cNvSpPr>
          <p:nvPr>
            <p:ph type="body" sz="quarter" idx="13" hasCustomPrompt="1"/>
          </p:nvPr>
        </p:nvSpPr>
        <p:spPr>
          <a:xfrm>
            <a:off x="500034" y="857232"/>
            <a:ext cx="571477" cy="2143140"/>
          </a:xfrm>
          <a:blipFill>
            <a:blip r:embed="rId4" cstate="print"/>
            <a:stretch>
              <a:fillRect/>
            </a:stretch>
          </a:blipFill>
        </p:spPr>
        <p:txBody>
          <a:bodyPr/>
          <a:lstStyle>
            <a:lvl1pPr>
              <a:buNone/>
              <a:defRPr>
                <a:noFill/>
              </a:defRPr>
            </a:lvl1pPr>
            <a:lvl2pPr>
              <a:buNone/>
              <a:defRPr/>
            </a:lvl2pPr>
            <a:lvl3pPr>
              <a:buNone/>
              <a:defRPr/>
            </a:lvl3pPr>
            <a:lvl4pPr>
              <a:buNone/>
              <a:defRPr/>
            </a:lvl4pPr>
            <a:lvl5pPr>
              <a:buNone/>
              <a:defRPr/>
            </a:lvl5pPr>
          </a:lstStyle>
          <a:p>
            <a:pPr lvl="0"/>
            <a:r>
              <a:rPr lang="ru-RU" dirty="0" smtClean="0"/>
              <a:t>.</a:t>
            </a:r>
            <a:endParaRPr lang="ru-RU" dirty="0"/>
          </a:p>
        </p:txBody>
      </p:sp>
      <p:sp>
        <p:nvSpPr>
          <p:cNvPr id="13" name="Текст 38"/>
          <p:cNvSpPr>
            <a:spLocks noGrp="1"/>
          </p:cNvSpPr>
          <p:nvPr>
            <p:ph type="body" sz="quarter" idx="14" hasCustomPrompt="1"/>
          </p:nvPr>
        </p:nvSpPr>
        <p:spPr>
          <a:xfrm>
            <a:off x="1714480" y="4946132"/>
            <a:ext cx="5929354" cy="428631"/>
          </a:xfrm>
          <a:blipFill>
            <a:blip r:embed="rId2" cstate="print"/>
            <a:stretch>
              <a:fillRect/>
            </a:stretch>
          </a:blipFill>
        </p:spPr>
        <p:txBody>
          <a:bodyPr>
            <a:normAutofit/>
          </a:bodyPr>
          <a:lstStyle>
            <a:lvl1pPr algn="ctr">
              <a:buFontTx/>
              <a:buNone/>
              <a:defRPr sz="1800">
                <a:solidFill>
                  <a:schemeClr val="tx1"/>
                </a:solidFill>
              </a:defRPr>
            </a:lvl1pPr>
            <a:lvl2pPr>
              <a:buFontTx/>
              <a:buNone/>
              <a:defRPr/>
            </a:lvl2pPr>
            <a:lvl3pPr>
              <a:buFontTx/>
              <a:buNone/>
              <a:defRPr/>
            </a:lvl3pPr>
            <a:lvl4pPr>
              <a:buFontTx/>
              <a:buNone/>
              <a:defRPr/>
            </a:lvl4pPr>
            <a:lvl5pPr>
              <a:buFontTx/>
              <a:buNone/>
              <a:defRPr/>
            </a:lvl5pPr>
          </a:lstStyle>
          <a:p>
            <a:pPr lvl="0"/>
            <a:r>
              <a:rPr lang="ru-RU" dirty="0" smtClean="0"/>
              <a:t>Должность</a:t>
            </a:r>
            <a:endParaRPr lang="ru-RU" dirty="0"/>
          </a:p>
        </p:txBody>
      </p:sp>
      <p:sp>
        <p:nvSpPr>
          <p:cNvPr id="14" name="Текст 58"/>
          <p:cNvSpPr>
            <a:spLocks noGrp="1"/>
          </p:cNvSpPr>
          <p:nvPr>
            <p:ph type="body" sz="quarter" idx="12" hasCustomPrompt="1"/>
          </p:nvPr>
        </p:nvSpPr>
        <p:spPr>
          <a:xfrm>
            <a:off x="7215206" y="3857628"/>
            <a:ext cx="1571608" cy="2214576"/>
          </a:xfrm>
          <a:blipFill>
            <a:blip r:embed="rId5" cstate="print"/>
            <a:stretch>
              <a:fillRect/>
            </a:stretch>
          </a:blipFill>
        </p:spPr>
        <p:txBody>
          <a:bodyPr/>
          <a:lstStyle>
            <a:lvl1pPr>
              <a:buNone/>
              <a:defRPr>
                <a:noFill/>
              </a:defRPr>
            </a:lvl1pPr>
            <a:lvl2pPr>
              <a:buNone/>
              <a:defRPr/>
            </a:lvl2pPr>
            <a:lvl3pPr>
              <a:buNone/>
              <a:defRPr/>
            </a:lvl3pPr>
            <a:lvl4pPr>
              <a:buNone/>
              <a:defRPr/>
            </a:lvl4pPr>
            <a:lvl5pPr>
              <a:buNone/>
              <a:defRPr/>
            </a:lvl5pPr>
          </a:lstStyle>
          <a:p>
            <a:pPr lvl="0"/>
            <a:r>
              <a:rPr lang="ru-RU" dirty="0" smtClean="0"/>
              <a:t>.</a:t>
            </a:r>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Speakers">
    <p:spTree>
      <p:nvGrpSpPr>
        <p:cNvPr id="1" name=""/>
        <p:cNvGrpSpPr/>
        <p:nvPr/>
      </p:nvGrpSpPr>
      <p:grpSpPr>
        <a:xfrm>
          <a:off x="0" y="0"/>
          <a:ext cx="0" cy="0"/>
          <a:chOff x="0" y="0"/>
          <a:chExt cx="0" cy="0"/>
        </a:xfrm>
      </p:grpSpPr>
      <p:sp>
        <p:nvSpPr>
          <p:cNvPr id="3" name="Заголовок 1"/>
          <p:cNvSpPr>
            <a:spLocks noGrp="1"/>
          </p:cNvSpPr>
          <p:nvPr>
            <p:ph type="ctrTitle" hasCustomPrompt="1"/>
          </p:nvPr>
        </p:nvSpPr>
        <p:spPr>
          <a:xfrm>
            <a:off x="1371600" y="785794"/>
            <a:ext cx="7272366" cy="677108"/>
          </a:xfrm>
          <a:prstGeom prst="rect">
            <a:avLst/>
          </a:prstGeom>
        </p:spPr>
        <p:txBody>
          <a:bodyPr/>
          <a:lstStyle>
            <a:lvl1pPr algn="l">
              <a:defRPr b="0" baseline="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defRPr>
            </a:lvl1pPr>
          </a:lstStyle>
          <a:p>
            <a:r>
              <a:rPr lang="ru-RU" dirty="0" smtClean="0"/>
              <a:t>Название доклада</a:t>
            </a:r>
            <a:endParaRPr lang="ru-RU" dirty="0"/>
          </a:p>
        </p:txBody>
      </p:sp>
      <p:sp>
        <p:nvSpPr>
          <p:cNvPr id="4" name="Текст 38"/>
          <p:cNvSpPr>
            <a:spLocks noGrp="1"/>
          </p:cNvSpPr>
          <p:nvPr>
            <p:ph type="body" sz="quarter" idx="10" hasCustomPrompt="1"/>
          </p:nvPr>
        </p:nvSpPr>
        <p:spPr>
          <a:xfrm>
            <a:off x="4857752" y="5429264"/>
            <a:ext cx="4143404" cy="428631"/>
          </a:xfrm>
          <a:blipFill>
            <a:blip r:embed="rId2" cstate="print"/>
            <a:stretch>
              <a:fillRect/>
            </a:stretch>
          </a:blipFill>
        </p:spPr>
        <p:txBody>
          <a:bodyPr>
            <a:normAutofit/>
          </a:bodyPr>
          <a:lstStyle>
            <a:lvl1pPr algn="ctr">
              <a:buFontTx/>
              <a:buNone/>
              <a:defRPr sz="1800">
                <a:solidFill>
                  <a:schemeClr val="tx1"/>
                </a:solidFill>
              </a:defRPr>
            </a:lvl1pPr>
            <a:lvl2pPr>
              <a:buFontTx/>
              <a:buNone/>
              <a:defRPr/>
            </a:lvl2pPr>
            <a:lvl3pPr>
              <a:buFontTx/>
              <a:buNone/>
              <a:defRPr/>
            </a:lvl3pPr>
            <a:lvl4pPr>
              <a:buFontTx/>
              <a:buNone/>
              <a:defRPr/>
            </a:lvl4pPr>
            <a:lvl5pPr>
              <a:buFontTx/>
              <a:buNone/>
              <a:defRPr/>
            </a:lvl5pPr>
          </a:lstStyle>
          <a:p>
            <a:pPr lvl="0"/>
            <a:r>
              <a:rPr lang="ru-RU" dirty="0" smtClean="0"/>
              <a:t>Компания</a:t>
            </a:r>
            <a:endParaRPr lang="ru-RU" dirty="0"/>
          </a:p>
        </p:txBody>
      </p:sp>
      <p:sp>
        <p:nvSpPr>
          <p:cNvPr id="7" name="Текст 60"/>
          <p:cNvSpPr>
            <a:spLocks noGrp="1"/>
          </p:cNvSpPr>
          <p:nvPr>
            <p:ph type="body" sz="quarter" idx="13" hasCustomPrompt="1"/>
          </p:nvPr>
        </p:nvSpPr>
        <p:spPr>
          <a:xfrm>
            <a:off x="500034" y="857232"/>
            <a:ext cx="571477" cy="2143140"/>
          </a:xfrm>
          <a:blipFill>
            <a:blip r:embed="rId3" cstate="print"/>
            <a:stretch>
              <a:fillRect/>
            </a:stretch>
          </a:blipFill>
        </p:spPr>
        <p:txBody>
          <a:bodyPr/>
          <a:lstStyle>
            <a:lvl1pPr>
              <a:buNone/>
              <a:defRPr>
                <a:noFill/>
              </a:defRPr>
            </a:lvl1pPr>
            <a:lvl2pPr>
              <a:buNone/>
              <a:defRPr/>
            </a:lvl2pPr>
            <a:lvl3pPr>
              <a:buNone/>
              <a:defRPr/>
            </a:lvl3pPr>
            <a:lvl4pPr>
              <a:buNone/>
              <a:defRPr/>
            </a:lvl4pPr>
            <a:lvl5pPr>
              <a:buNone/>
              <a:defRPr/>
            </a:lvl5pPr>
          </a:lstStyle>
          <a:p>
            <a:pPr lvl="0"/>
            <a:r>
              <a:rPr lang="ru-RU" dirty="0" smtClean="0"/>
              <a:t>.</a:t>
            </a:r>
            <a:endParaRPr lang="ru-RU" dirty="0"/>
          </a:p>
        </p:txBody>
      </p:sp>
      <p:sp>
        <p:nvSpPr>
          <p:cNvPr id="9" name="Текст 38"/>
          <p:cNvSpPr>
            <a:spLocks noGrp="1"/>
          </p:cNvSpPr>
          <p:nvPr>
            <p:ph type="body" sz="quarter" idx="14" hasCustomPrompt="1"/>
          </p:nvPr>
        </p:nvSpPr>
        <p:spPr>
          <a:xfrm>
            <a:off x="214282" y="5429264"/>
            <a:ext cx="4143404" cy="428631"/>
          </a:xfrm>
          <a:blipFill>
            <a:blip r:embed="rId2" cstate="print"/>
            <a:stretch>
              <a:fillRect/>
            </a:stretch>
          </a:blipFill>
        </p:spPr>
        <p:txBody>
          <a:bodyPr>
            <a:normAutofit/>
          </a:bodyPr>
          <a:lstStyle>
            <a:lvl1pPr algn="ctr">
              <a:buFontTx/>
              <a:buNone/>
              <a:defRPr sz="1800">
                <a:solidFill>
                  <a:schemeClr val="tx1"/>
                </a:solidFill>
              </a:defRPr>
            </a:lvl1pPr>
            <a:lvl2pPr>
              <a:buFontTx/>
              <a:buNone/>
              <a:defRPr/>
            </a:lvl2pPr>
            <a:lvl3pPr>
              <a:buFontTx/>
              <a:buNone/>
              <a:defRPr/>
            </a:lvl3pPr>
            <a:lvl4pPr>
              <a:buFontTx/>
              <a:buNone/>
              <a:defRPr/>
            </a:lvl4pPr>
            <a:lvl5pPr>
              <a:buFontTx/>
              <a:buNone/>
              <a:defRPr/>
            </a:lvl5pPr>
          </a:lstStyle>
          <a:p>
            <a:pPr lvl="0"/>
            <a:r>
              <a:rPr lang="ru-RU" dirty="0" smtClean="0"/>
              <a:t>Компания</a:t>
            </a:r>
            <a:endParaRPr lang="ru-RU" dirty="0"/>
          </a:p>
        </p:txBody>
      </p:sp>
      <p:sp>
        <p:nvSpPr>
          <p:cNvPr id="12" name="Текст 38"/>
          <p:cNvSpPr>
            <a:spLocks noGrp="1"/>
          </p:cNvSpPr>
          <p:nvPr>
            <p:ph type="body" sz="quarter" idx="16" hasCustomPrompt="1"/>
          </p:nvPr>
        </p:nvSpPr>
        <p:spPr>
          <a:xfrm>
            <a:off x="142844" y="4643446"/>
            <a:ext cx="4214842" cy="714380"/>
          </a:xfrm>
          <a:blipFill>
            <a:blip r:embed="rId2" cstate="print"/>
            <a:stretch>
              <a:fillRect/>
            </a:stretch>
          </a:blipFill>
        </p:spPr>
        <p:txBody>
          <a:bodyPr anchor="ctr">
            <a:normAutofit/>
          </a:bodyPr>
          <a:lstStyle>
            <a:lvl1pPr algn="ctr">
              <a:buFontTx/>
              <a:buNone/>
              <a:defRPr sz="2400" b="1" baseline="0">
                <a:solidFill>
                  <a:schemeClr val="tx1"/>
                </a:solidFill>
              </a:defRPr>
            </a:lvl1pPr>
            <a:lvl2pPr>
              <a:buFontTx/>
              <a:buNone/>
              <a:defRPr/>
            </a:lvl2pPr>
            <a:lvl3pPr>
              <a:buFontTx/>
              <a:buNone/>
              <a:defRPr/>
            </a:lvl3pPr>
            <a:lvl4pPr>
              <a:buFontTx/>
              <a:buNone/>
              <a:defRPr/>
            </a:lvl4pPr>
            <a:lvl5pPr>
              <a:buFontTx/>
              <a:buNone/>
              <a:defRPr/>
            </a:lvl5pPr>
          </a:lstStyle>
          <a:p>
            <a:pPr lvl="0"/>
            <a:r>
              <a:rPr lang="ru-RU" dirty="0" smtClean="0"/>
              <a:t>Имя Фамилия </a:t>
            </a:r>
            <a:endParaRPr lang="ru-RU" dirty="0"/>
          </a:p>
        </p:txBody>
      </p:sp>
      <p:sp>
        <p:nvSpPr>
          <p:cNvPr id="13" name="Текст 38"/>
          <p:cNvSpPr>
            <a:spLocks noGrp="1"/>
          </p:cNvSpPr>
          <p:nvPr>
            <p:ph type="body" sz="quarter" idx="17" hasCustomPrompt="1"/>
          </p:nvPr>
        </p:nvSpPr>
        <p:spPr>
          <a:xfrm>
            <a:off x="4786314" y="4643446"/>
            <a:ext cx="4214842" cy="714380"/>
          </a:xfrm>
          <a:blipFill>
            <a:blip r:embed="rId2" cstate="print"/>
            <a:stretch>
              <a:fillRect/>
            </a:stretch>
          </a:blipFill>
        </p:spPr>
        <p:txBody>
          <a:bodyPr anchor="ctr">
            <a:normAutofit/>
          </a:bodyPr>
          <a:lstStyle>
            <a:lvl1pPr algn="ctr">
              <a:buFontTx/>
              <a:buNone/>
              <a:defRPr sz="2400" b="1" baseline="0">
                <a:solidFill>
                  <a:schemeClr val="tx1"/>
                </a:solidFill>
              </a:defRPr>
            </a:lvl1pPr>
            <a:lvl2pPr>
              <a:buFontTx/>
              <a:buNone/>
              <a:defRPr/>
            </a:lvl2pPr>
            <a:lvl3pPr>
              <a:buFontTx/>
              <a:buNone/>
              <a:defRPr/>
            </a:lvl3pPr>
            <a:lvl4pPr>
              <a:buFontTx/>
              <a:buNone/>
              <a:defRPr/>
            </a:lvl4pPr>
            <a:lvl5pPr>
              <a:buFontTx/>
              <a:buNone/>
              <a:defRPr/>
            </a:lvl5pPr>
          </a:lstStyle>
          <a:p>
            <a:pPr lvl="0"/>
            <a:r>
              <a:rPr lang="ru-RU" dirty="0" smtClean="0"/>
              <a:t>Имя Фамилия </a:t>
            </a:r>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mple Title">
    <p:spTree>
      <p:nvGrpSpPr>
        <p:cNvPr id="1" name=""/>
        <p:cNvGrpSpPr/>
        <p:nvPr/>
      </p:nvGrpSpPr>
      <p:grpSpPr>
        <a:xfrm>
          <a:off x="0" y="0"/>
          <a:ext cx="0" cy="0"/>
          <a:chOff x="0" y="0"/>
          <a:chExt cx="0" cy="0"/>
        </a:xfrm>
      </p:grpSpPr>
      <p:sp>
        <p:nvSpPr>
          <p:cNvPr id="4" name="Текст 60"/>
          <p:cNvSpPr>
            <a:spLocks noGrp="1"/>
          </p:cNvSpPr>
          <p:nvPr>
            <p:ph type="body" sz="quarter" idx="13" hasCustomPrompt="1"/>
          </p:nvPr>
        </p:nvSpPr>
        <p:spPr>
          <a:xfrm>
            <a:off x="500034" y="857232"/>
            <a:ext cx="571477" cy="2143140"/>
          </a:xfrm>
          <a:blipFill>
            <a:blip r:embed="rId2" cstate="print"/>
            <a:stretch>
              <a:fillRect/>
            </a:stretch>
          </a:blipFill>
        </p:spPr>
        <p:txBody>
          <a:bodyPr/>
          <a:lstStyle>
            <a:lvl1pPr>
              <a:buNone/>
              <a:defRPr>
                <a:noFill/>
              </a:defRPr>
            </a:lvl1pPr>
            <a:lvl2pPr>
              <a:buNone/>
              <a:defRPr/>
            </a:lvl2pPr>
            <a:lvl3pPr>
              <a:buNone/>
              <a:defRPr/>
            </a:lvl3pPr>
            <a:lvl4pPr>
              <a:buNone/>
              <a:defRPr/>
            </a:lvl4pPr>
            <a:lvl5pPr>
              <a:buNone/>
              <a:defRPr/>
            </a:lvl5pPr>
          </a:lstStyle>
          <a:p>
            <a:pPr lvl="0"/>
            <a:r>
              <a:rPr lang="ru-RU" dirty="0" smtClean="0"/>
              <a:t>.</a:t>
            </a:r>
            <a:endParaRPr lang="ru-RU" dirty="0"/>
          </a:p>
        </p:txBody>
      </p:sp>
      <p:sp>
        <p:nvSpPr>
          <p:cNvPr id="5" name="Текст 20"/>
          <p:cNvSpPr>
            <a:spLocks noGrp="1"/>
          </p:cNvSpPr>
          <p:nvPr>
            <p:ph type="body" sz="quarter" idx="17" hasCustomPrompt="1"/>
          </p:nvPr>
        </p:nvSpPr>
        <p:spPr>
          <a:xfrm>
            <a:off x="1142976" y="4572008"/>
            <a:ext cx="6786610" cy="374123"/>
          </a:xfrm>
        </p:spPr>
        <p:txBody>
          <a:bodyPr>
            <a:normAutofit/>
          </a:bodyPr>
          <a:lstStyle>
            <a:lvl1pPr marL="0" indent="0">
              <a:buFontTx/>
              <a:buNone/>
              <a:defRPr sz="2400" b="1" baseline="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defRPr>
            </a:lvl1pPr>
            <a:lvl2pPr marL="0" indent="0">
              <a:buFontTx/>
              <a:buNone/>
              <a:defRPr sz="2000" baseline="0"/>
            </a:lvl2pPr>
            <a:lvl3pPr>
              <a:buFontTx/>
              <a:buNone/>
              <a:defRPr/>
            </a:lvl3pPr>
            <a:lvl4pPr>
              <a:buFontTx/>
              <a:buNone/>
              <a:defRPr/>
            </a:lvl4pPr>
            <a:lvl5pPr>
              <a:buFontTx/>
              <a:buNone/>
              <a:defRPr/>
            </a:lvl5pPr>
          </a:lstStyle>
          <a:p>
            <a:pPr lvl="0"/>
            <a:r>
              <a:rPr lang="ru-RU" dirty="0" smtClean="0"/>
              <a:t>Имя</a:t>
            </a:r>
          </a:p>
        </p:txBody>
      </p:sp>
      <p:sp>
        <p:nvSpPr>
          <p:cNvPr id="6" name="Текст 20"/>
          <p:cNvSpPr>
            <a:spLocks noGrp="1"/>
          </p:cNvSpPr>
          <p:nvPr>
            <p:ph type="body" sz="quarter" idx="18" hasCustomPrompt="1"/>
          </p:nvPr>
        </p:nvSpPr>
        <p:spPr>
          <a:xfrm>
            <a:off x="1142976" y="5000636"/>
            <a:ext cx="6786610" cy="357189"/>
          </a:xfrm>
        </p:spPr>
        <p:txBody>
          <a:bodyPr>
            <a:normAutofit/>
          </a:bodyPr>
          <a:lstStyle>
            <a:lvl1pPr marL="0" indent="0">
              <a:buFontTx/>
              <a:buNone/>
              <a:defRPr sz="2400" b="0" baseline="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defRPr>
            </a:lvl1pPr>
            <a:lvl2pPr marL="0" indent="0">
              <a:buFontTx/>
              <a:buNone/>
              <a:defRPr sz="2000" baseline="0"/>
            </a:lvl2pPr>
            <a:lvl3pPr>
              <a:buFontTx/>
              <a:buNone/>
              <a:defRPr/>
            </a:lvl3pPr>
            <a:lvl4pPr>
              <a:buFontTx/>
              <a:buNone/>
              <a:defRPr/>
            </a:lvl4pPr>
            <a:lvl5pPr>
              <a:buFontTx/>
              <a:buNone/>
              <a:defRPr/>
            </a:lvl5pPr>
          </a:lstStyle>
          <a:p>
            <a:pPr lvl="0"/>
            <a:r>
              <a:rPr lang="ru-RU" dirty="0" smtClean="0"/>
              <a:t>Должность </a:t>
            </a:r>
          </a:p>
        </p:txBody>
      </p:sp>
      <p:sp>
        <p:nvSpPr>
          <p:cNvPr id="7" name="Текст 20"/>
          <p:cNvSpPr>
            <a:spLocks noGrp="1"/>
          </p:cNvSpPr>
          <p:nvPr>
            <p:ph type="body" sz="quarter" idx="19" hasCustomPrompt="1"/>
          </p:nvPr>
        </p:nvSpPr>
        <p:spPr>
          <a:xfrm>
            <a:off x="1142976" y="5357826"/>
            <a:ext cx="6786610" cy="357190"/>
          </a:xfrm>
        </p:spPr>
        <p:txBody>
          <a:bodyPr>
            <a:normAutofit/>
          </a:bodyPr>
          <a:lstStyle>
            <a:lvl1pPr marL="0" indent="0">
              <a:buFontTx/>
              <a:buNone/>
              <a:defRPr sz="2400" b="0" baseline="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defRPr>
            </a:lvl1pPr>
            <a:lvl2pPr marL="0" indent="0">
              <a:buFontTx/>
              <a:buNone/>
              <a:defRPr sz="2000" baseline="0"/>
            </a:lvl2pPr>
            <a:lvl3pPr>
              <a:buFontTx/>
              <a:buNone/>
              <a:defRPr/>
            </a:lvl3pPr>
            <a:lvl4pPr>
              <a:buFontTx/>
              <a:buNone/>
              <a:defRPr/>
            </a:lvl4pPr>
            <a:lvl5pPr>
              <a:buFontTx/>
              <a:buNone/>
              <a:defRPr/>
            </a:lvl5pPr>
          </a:lstStyle>
          <a:p>
            <a:pPr lvl="0"/>
            <a:r>
              <a:rPr lang="ru-RU" dirty="0" smtClean="0"/>
              <a:t>Компания </a:t>
            </a:r>
          </a:p>
        </p:txBody>
      </p:sp>
      <p:sp>
        <p:nvSpPr>
          <p:cNvPr id="8" name="Заголовок 1"/>
          <p:cNvSpPr>
            <a:spLocks noGrp="1"/>
          </p:cNvSpPr>
          <p:nvPr>
            <p:ph type="ctrTitle" hasCustomPrompt="1"/>
          </p:nvPr>
        </p:nvSpPr>
        <p:spPr>
          <a:xfrm>
            <a:off x="1371600" y="785794"/>
            <a:ext cx="7272366" cy="677108"/>
          </a:xfrm>
          <a:prstGeom prst="rect">
            <a:avLst/>
          </a:prstGeom>
        </p:spPr>
        <p:txBody>
          <a:bodyPr/>
          <a:lstStyle>
            <a:lvl1pPr algn="l">
              <a:defRPr b="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defRPr>
            </a:lvl1pPr>
          </a:lstStyle>
          <a:p>
            <a:r>
              <a:rPr lang="ru-RU" dirty="0" smtClean="0"/>
              <a:t>Название доклада</a:t>
            </a:r>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2" name="Текст 60"/>
          <p:cNvSpPr>
            <a:spLocks noGrp="1"/>
          </p:cNvSpPr>
          <p:nvPr>
            <p:ph type="body" sz="quarter" idx="13" hasCustomPrompt="1"/>
          </p:nvPr>
        </p:nvSpPr>
        <p:spPr>
          <a:xfrm>
            <a:off x="500034" y="2428868"/>
            <a:ext cx="571477" cy="857256"/>
          </a:xfrm>
          <a:blipFill>
            <a:blip r:embed="rId2" cstate="print"/>
            <a:stretch>
              <a:fillRect/>
            </a:stretch>
          </a:blipFill>
        </p:spPr>
        <p:txBody>
          <a:bodyPr/>
          <a:lstStyle>
            <a:lvl1pPr>
              <a:buNone/>
              <a:defRPr>
                <a:noFill/>
              </a:defRPr>
            </a:lvl1pPr>
            <a:lvl2pPr>
              <a:buNone/>
              <a:defRPr/>
            </a:lvl2pPr>
            <a:lvl3pPr>
              <a:buNone/>
              <a:defRPr/>
            </a:lvl3pPr>
            <a:lvl4pPr>
              <a:buNone/>
              <a:defRPr/>
            </a:lvl4pPr>
            <a:lvl5pPr>
              <a:buNone/>
              <a:defRPr/>
            </a:lvl5pPr>
          </a:lstStyle>
          <a:p>
            <a:pPr lvl="0"/>
            <a:r>
              <a:rPr lang="ru-RU" dirty="0" smtClean="0"/>
              <a:t>.</a:t>
            </a:r>
            <a:endParaRPr lang="ru-RU" dirty="0"/>
          </a:p>
        </p:txBody>
      </p:sp>
      <p:sp>
        <p:nvSpPr>
          <p:cNvPr id="27" name="Текст 20"/>
          <p:cNvSpPr>
            <a:spLocks noGrp="1"/>
          </p:cNvSpPr>
          <p:nvPr>
            <p:ph type="body" sz="quarter" idx="17" hasCustomPrompt="1"/>
          </p:nvPr>
        </p:nvSpPr>
        <p:spPr>
          <a:xfrm>
            <a:off x="1571604" y="4126447"/>
            <a:ext cx="6786610" cy="374123"/>
          </a:xfrm>
        </p:spPr>
        <p:txBody>
          <a:bodyPr>
            <a:normAutofit/>
          </a:bodyPr>
          <a:lstStyle>
            <a:lvl1pPr marL="0" indent="0">
              <a:buFontTx/>
              <a:buNone/>
              <a:defRPr sz="2400" b="0" baseline="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defRPr>
            </a:lvl1pPr>
            <a:lvl2pPr marL="0" indent="0">
              <a:buFontTx/>
              <a:buNone/>
              <a:defRPr sz="2000" baseline="0"/>
            </a:lvl2pPr>
            <a:lvl3pPr>
              <a:buFontTx/>
              <a:buNone/>
              <a:defRPr/>
            </a:lvl3pPr>
            <a:lvl4pPr>
              <a:buFontTx/>
              <a:buNone/>
              <a:defRPr/>
            </a:lvl4pPr>
            <a:lvl5pPr>
              <a:buFontTx/>
              <a:buNone/>
              <a:defRPr/>
            </a:lvl5pPr>
          </a:lstStyle>
          <a:p>
            <a:pPr lvl="0"/>
            <a:r>
              <a:rPr lang="ru-RU" dirty="0" smtClean="0"/>
              <a:t>Имя</a:t>
            </a:r>
          </a:p>
        </p:txBody>
      </p:sp>
      <p:sp>
        <p:nvSpPr>
          <p:cNvPr id="28" name="Текст 60"/>
          <p:cNvSpPr>
            <a:spLocks noGrp="1"/>
          </p:cNvSpPr>
          <p:nvPr>
            <p:ph type="body" sz="quarter" idx="14" hasCustomPrompt="1"/>
          </p:nvPr>
        </p:nvSpPr>
        <p:spPr>
          <a:xfrm>
            <a:off x="1285852" y="4143380"/>
            <a:ext cx="285752" cy="285752"/>
          </a:xfrm>
          <a:blipFill>
            <a:blip r:embed="rId3" cstate="print"/>
            <a:stretch>
              <a:fillRect/>
            </a:stretch>
          </a:blipFill>
        </p:spPr>
        <p:txBody>
          <a:bodyPr/>
          <a:lstStyle>
            <a:lvl1pPr>
              <a:buNone/>
              <a:defRPr>
                <a:noFill/>
              </a:defRPr>
            </a:lvl1pPr>
            <a:lvl2pPr>
              <a:buNone/>
              <a:defRPr/>
            </a:lvl2pPr>
            <a:lvl3pPr>
              <a:buNone/>
              <a:defRPr/>
            </a:lvl3pPr>
            <a:lvl4pPr>
              <a:buNone/>
              <a:defRPr/>
            </a:lvl4pPr>
            <a:lvl5pPr>
              <a:buNone/>
              <a:defRPr/>
            </a:lvl5pPr>
          </a:lstStyle>
          <a:p>
            <a:pPr lvl="0"/>
            <a:r>
              <a:rPr lang="ru-RU" dirty="0" smtClean="0"/>
              <a:t>.</a:t>
            </a:r>
            <a:endParaRPr lang="ru-RU" dirty="0"/>
          </a:p>
        </p:txBody>
      </p:sp>
      <p:sp>
        <p:nvSpPr>
          <p:cNvPr id="29" name="Текст 60"/>
          <p:cNvSpPr>
            <a:spLocks noGrp="1"/>
          </p:cNvSpPr>
          <p:nvPr>
            <p:ph type="body" sz="quarter" idx="15" hasCustomPrompt="1"/>
          </p:nvPr>
        </p:nvSpPr>
        <p:spPr>
          <a:xfrm>
            <a:off x="1285852" y="4572008"/>
            <a:ext cx="285752" cy="285752"/>
          </a:xfrm>
          <a:blipFill>
            <a:blip r:embed="rId3" cstate="print"/>
            <a:stretch>
              <a:fillRect/>
            </a:stretch>
          </a:blipFill>
        </p:spPr>
        <p:txBody>
          <a:bodyPr/>
          <a:lstStyle>
            <a:lvl1pPr>
              <a:buNone/>
              <a:defRPr>
                <a:noFill/>
              </a:defRPr>
            </a:lvl1pPr>
            <a:lvl2pPr>
              <a:buNone/>
              <a:defRPr/>
            </a:lvl2pPr>
            <a:lvl3pPr>
              <a:buNone/>
              <a:defRPr/>
            </a:lvl3pPr>
            <a:lvl4pPr>
              <a:buNone/>
              <a:defRPr/>
            </a:lvl4pPr>
            <a:lvl5pPr>
              <a:buNone/>
              <a:defRPr/>
            </a:lvl5pPr>
          </a:lstStyle>
          <a:p>
            <a:pPr lvl="0"/>
            <a:r>
              <a:rPr lang="ru-RU" dirty="0" smtClean="0"/>
              <a:t>.</a:t>
            </a:r>
            <a:endParaRPr lang="ru-RU" dirty="0"/>
          </a:p>
        </p:txBody>
      </p:sp>
      <p:sp>
        <p:nvSpPr>
          <p:cNvPr id="30" name="Текст 60"/>
          <p:cNvSpPr>
            <a:spLocks noGrp="1"/>
          </p:cNvSpPr>
          <p:nvPr>
            <p:ph type="body" sz="quarter" idx="16" hasCustomPrompt="1"/>
          </p:nvPr>
        </p:nvSpPr>
        <p:spPr>
          <a:xfrm>
            <a:off x="1285852" y="5000636"/>
            <a:ext cx="285752" cy="285752"/>
          </a:xfrm>
          <a:blipFill>
            <a:blip r:embed="rId3" cstate="print"/>
            <a:stretch>
              <a:fillRect/>
            </a:stretch>
          </a:blipFill>
        </p:spPr>
        <p:txBody>
          <a:bodyPr/>
          <a:lstStyle>
            <a:lvl1pPr>
              <a:buNone/>
              <a:defRPr>
                <a:noFill/>
              </a:defRPr>
            </a:lvl1pPr>
            <a:lvl2pPr>
              <a:buNone/>
              <a:defRPr/>
            </a:lvl2pPr>
            <a:lvl3pPr>
              <a:buNone/>
              <a:defRPr/>
            </a:lvl3pPr>
            <a:lvl4pPr>
              <a:buNone/>
              <a:defRPr/>
            </a:lvl4pPr>
            <a:lvl5pPr>
              <a:buNone/>
              <a:defRPr/>
            </a:lvl5pPr>
          </a:lstStyle>
          <a:p>
            <a:pPr lvl="0"/>
            <a:r>
              <a:rPr lang="ru-RU" dirty="0" smtClean="0"/>
              <a:t>.</a:t>
            </a:r>
            <a:endParaRPr lang="ru-RU" dirty="0"/>
          </a:p>
        </p:txBody>
      </p:sp>
      <p:sp>
        <p:nvSpPr>
          <p:cNvPr id="31" name="Текст 20"/>
          <p:cNvSpPr>
            <a:spLocks noGrp="1"/>
          </p:cNvSpPr>
          <p:nvPr>
            <p:ph type="body" sz="quarter" idx="18" hasCustomPrompt="1"/>
          </p:nvPr>
        </p:nvSpPr>
        <p:spPr>
          <a:xfrm>
            <a:off x="1571604" y="4572009"/>
            <a:ext cx="6786610" cy="357189"/>
          </a:xfrm>
        </p:spPr>
        <p:txBody>
          <a:bodyPr>
            <a:normAutofit/>
          </a:bodyPr>
          <a:lstStyle>
            <a:lvl1pPr marL="0" indent="0">
              <a:buFontTx/>
              <a:buNone/>
              <a:defRPr sz="2400" b="0" baseline="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defRPr>
            </a:lvl1pPr>
            <a:lvl2pPr marL="0" indent="0">
              <a:buFontTx/>
              <a:buNone/>
              <a:defRPr sz="2000" baseline="0"/>
            </a:lvl2pPr>
            <a:lvl3pPr>
              <a:buFontTx/>
              <a:buNone/>
              <a:defRPr/>
            </a:lvl3pPr>
            <a:lvl4pPr>
              <a:buFontTx/>
              <a:buNone/>
              <a:defRPr/>
            </a:lvl4pPr>
            <a:lvl5pPr>
              <a:buFontTx/>
              <a:buNone/>
              <a:defRPr/>
            </a:lvl5pPr>
          </a:lstStyle>
          <a:p>
            <a:pPr lvl="0"/>
            <a:r>
              <a:rPr lang="ru-RU" dirty="0" smtClean="0"/>
              <a:t>Должность </a:t>
            </a:r>
          </a:p>
        </p:txBody>
      </p:sp>
      <p:sp>
        <p:nvSpPr>
          <p:cNvPr id="32" name="Текст 20"/>
          <p:cNvSpPr>
            <a:spLocks noGrp="1"/>
          </p:cNvSpPr>
          <p:nvPr>
            <p:ph type="body" sz="quarter" idx="19" hasCustomPrompt="1"/>
          </p:nvPr>
        </p:nvSpPr>
        <p:spPr>
          <a:xfrm>
            <a:off x="1571604" y="5000637"/>
            <a:ext cx="6786610" cy="357190"/>
          </a:xfrm>
        </p:spPr>
        <p:txBody>
          <a:bodyPr>
            <a:normAutofit/>
          </a:bodyPr>
          <a:lstStyle>
            <a:lvl1pPr marL="0" indent="0">
              <a:buFontTx/>
              <a:buNone/>
              <a:defRPr sz="2400" b="0" baseline="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defRPr>
            </a:lvl1pPr>
            <a:lvl2pPr marL="0" indent="0">
              <a:buFontTx/>
              <a:buNone/>
              <a:defRPr sz="2000" baseline="0"/>
            </a:lvl2pPr>
            <a:lvl3pPr>
              <a:buFontTx/>
              <a:buNone/>
              <a:defRPr/>
            </a:lvl3pPr>
            <a:lvl4pPr>
              <a:buFontTx/>
              <a:buNone/>
              <a:defRPr/>
            </a:lvl4pPr>
            <a:lvl5pPr>
              <a:buFontTx/>
              <a:buNone/>
              <a:defRPr/>
            </a:lvl5pPr>
          </a:lstStyle>
          <a:p>
            <a:pPr lvl="0"/>
            <a:r>
              <a:rPr lang="ru-RU" dirty="0" smtClean="0"/>
              <a:t>Компания </a:t>
            </a:r>
          </a:p>
        </p:txBody>
      </p:sp>
      <p:sp>
        <p:nvSpPr>
          <p:cNvPr id="33" name="Текст 20"/>
          <p:cNvSpPr>
            <a:spLocks noGrp="1"/>
          </p:cNvSpPr>
          <p:nvPr>
            <p:ph type="body" sz="quarter" idx="12" hasCustomPrompt="1"/>
          </p:nvPr>
        </p:nvSpPr>
        <p:spPr>
          <a:xfrm>
            <a:off x="1142976" y="2285992"/>
            <a:ext cx="7215212" cy="1071555"/>
          </a:xfrm>
        </p:spPr>
        <p:txBody>
          <a:bodyPr>
            <a:normAutofit/>
          </a:bodyPr>
          <a:lstStyle>
            <a:lvl1pPr marL="0" indent="0">
              <a:buFontTx/>
              <a:buNone/>
              <a:defRPr sz="7200" b="1" baseline="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defRPr>
            </a:lvl1pPr>
            <a:lvl2pPr marL="0" indent="0">
              <a:buFontTx/>
              <a:buNone/>
              <a:defRPr sz="2000" baseline="0"/>
            </a:lvl2pPr>
            <a:lvl3pPr>
              <a:buFontTx/>
              <a:buNone/>
              <a:defRPr/>
            </a:lvl3pPr>
            <a:lvl4pPr>
              <a:buFontTx/>
              <a:buNone/>
              <a:defRPr/>
            </a:lvl4pPr>
            <a:lvl5pPr>
              <a:buFontTx/>
              <a:buNone/>
              <a:defRPr/>
            </a:lvl5pPr>
          </a:lstStyle>
          <a:p>
            <a:pPr lvl="0"/>
            <a:r>
              <a:rPr lang="ru-RU" dirty="0" smtClean="0"/>
              <a:t>Демонстрация</a:t>
            </a:r>
          </a:p>
        </p:txBody>
      </p:sp>
      <p:sp>
        <p:nvSpPr>
          <p:cNvPr id="11" name="Title 1"/>
          <p:cNvSpPr>
            <a:spLocks noGrp="1"/>
          </p:cNvSpPr>
          <p:nvPr>
            <p:ph type="title" hasCustomPrompt="1"/>
          </p:nvPr>
        </p:nvSpPr>
        <p:spPr>
          <a:xfrm>
            <a:off x="1214414" y="428604"/>
            <a:ext cx="7143800" cy="492443"/>
          </a:xfrm>
        </p:spPr>
        <p:txBody>
          <a:bodyPr/>
          <a:lstStyle>
            <a:lvl1pPr>
              <a:defRPr sz="3200" baseline="0"/>
            </a:lvl1pPr>
          </a:lstStyle>
          <a:p>
            <a:r>
              <a:rPr lang="ru-RU" dirty="0" smtClean="0"/>
              <a:t>Название демонстрации </a:t>
            </a:r>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2" name="Текст 60"/>
          <p:cNvSpPr>
            <a:spLocks noGrp="1"/>
          </p:cNvSpPr>
          <p:nvPr>
            <p:ph type="body" sz="quarter" idx="13" hasCustomPrompt="1"/>
          </p:nvPr>
        </p:nvSpPr>
        <p:spPr>
          <a:xfrm>
            <a:off x="500034" y="2428868"/>
            <a:ext cx="571477" cy="857256"/>
          </a:xfrm>
          <a:blipFill>
            <a:blip r:embed="rId2" cstate="print"/>
            <a:stretch>
              <a:fillRect/>
            </a:stretch>
          </a:blipFill>
        </p:spPr>
        <p:txBody>
          <a:bodyPr/>
          <a:lstStyle>
            <a:lvl1pPr>
              <a:buNone/>
              <a:defRPr>
                <a:noFill/>
              </a:defRPr>
            </a:lvl1pPr>
            <a:lvl2pPr>
              <a:buNone/>
              <a:defRPr/>
            </a:lvl2pPr>
            <a:lvl3pPr>
              <a:buNone/>
              <a:defRPr/>
            </a:lvl3pPr>
            <a:lvl4pPr>
              <a:buNone/>
              <a:defRPr/>
            </a:lvl4pPr>
            <a:lvl5pPr>
              <a:buNone/>
              <a:defRPr/>
            </a:lvl5pPr>
          </a:lstStyle>
          <a:p>
            <a:pPr lvl="0"/>
            <a:r>
              <a:rPr lang="ru-RU" dirty="0" smtClean="0"/>
              <a:t>.</a:t>
            </a:r>
            <a:endParaRPr lang="ru-RU" dirty="0"/>
          </a:p>
        </p:txBody>
      </p:sp>
      <p:sp>
        <p:nvSpPr>
          <p:cNvPr id="33" name="Текст 20"/>
          <p:cNvSpPr>
            <a:spLocks noGrp="1"/>
          </p:cNvSpPr>
          <p:nvPr>
            <p:ph type="body" sz="quarter" idx="12" hasCustomPrompt="1"/>
          </p:nvPr>
        </p:nvSpPr>
        <p:spPr>
          <a:xfrm>
            <a:off x="1142976" y="2285992"/>
            <a:ext cx="7215212" cy="1071555"/>
          </a:xfrm>
        </p:spPr>
        <p:txBody>
          <a:bodyPr>
            <a:normAutofit/>
          </a:bodyPr>
          <a:lstStyle>
            <a:lvl1pPr marL="0" indent="0">
              <a:buFontTx/>
              <a:buNone/>
              <a:defRPr sz="7200" b="1" baseline="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defRPr>
            </a:lvl1pPr>
            <a:lvl2pPr marL="0" indent="0">
              <a:buFontTx/>
              <a:buNone/>
              <a:defRPr sz="2000" baseline="0"/>
            </a:lvl2pPr>
            <a:lvl3pPr>
              <a:buFontTx/>
              <a:buNone/>
              <a:defRPr/>
            </a:lvl3pPr>
            <a:lvl4pPr>
              <a:buFontTx/>
              <a:buNone/>
              <a:defRPr/>
            </a:lvl4pPr>
            <a:lvl5pPr>
              <a:buFontTx/>
              <a:buNone/>
              <a:defRPr/>
            </a:lvl5pPr>
          </a:lstStyle>
          <a:p>
            <a:pPr lvl="0"/>
            <a:r>
              <a:rPr lang="ru-RU" dirty="0" smtClean="0"/>
              <a:t>Видео </a:t>
            </a:r>
          </a:p>
        </p:txBody>
      </p:sp>
      <p:sp>
        <p:nvSpPr>
          <p:cNvPr id="11" name="Title 1"/>
          <p:cNvSpPr>
            <a:spLocks noGrp="1"/>
          </p:cNvSpPr>
          <p:nvPr>
            <p:ph type="title" hasCustomPrompt="1"/>
          </p:nvPr>
        </p:nvSpPr>
        <p:spPr>
          <a:xfrm>
            <a:off x="1214414" y="428604"/>
            <a:ext cx="7143800" cy="492443"/>
          </a:xfrm>
        </p:spPr>
        <p:txBody>
          <a:bodyPr/>
          <a:lstStyle>
            <a:lvl1pPr>
              <a:defRPr sz="3200" baseline="0"/>
            </a:lvl1pPr>
          </a:lstStyle>
          <a:p>
            <a:r>
              <a:rPr lang="ru-RU" dirty="0" smtClean="0"/>
              <a:t>Название видео </a:t>
            </a:r>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sp>
        <p:nvSpPr>
          <p:cNvPr id="22" name="Текст 60"/>
          <p:cNvSpPr>
            <a:spLocks noGrp="1"/>
          </p:cNvSpPr>
          <p:nvPr>
            <p:ph type="body" sz="quarter" idx="13" hasCustomPrompt="1"/>
          </p:nvPr>
        </p:nvSpPr>
        <p:spPr>
          <a:xfrm>
            <a:off x="500034" y="2428868"/>
            <a:ext cx="571477" cy="857256"/>
          </a:xfrm>
          <a:blipFill>
            <a:blip r:embed="rId2" cstate="print"/>
            <a:stretch>
              <a:fillRect/>
            </a:stretch>
          </a:blipFill>
        </p:spPr>
        <p:txBody>
          <a:bodyPr/>
          <a:lstStyle>
            <a:lvl1pPr>
              <a:buNone/>
              <a:defRPr>
                <a:noFill/>
              </a:defRPr>
            </a:lvl1pPr>
            <a:lvl2pPr>
              <a:buNone/>
              <a:defRPr/>
            </a:lvl2pPr>
            <a:lvl3pPr>
              <a:buNone/>
              <a:defRPr/>
            </a:lvl3pPr>
            <a:lvl4pPr>
              <a:buNone/>
              <a:defRPr/>
            </a:lvl4pPr>
            <a:lvl5pPr>
              <a:buNone/>
              <a:defRPr/>
            </a:lvl5pPr>
          </a:lstStyle>
          <a:p>
            <a:pPr lvl="0"/>
            <a:r>
              <a:rPr lang="ru-RU" dirty="0" smtClean="0"/>
              <a:t>.</a:t>
            </a:r>
            <a:endParaRPr lang="ru-RU" dirty="0"/>
          </a:p>
        </p:txBody>
      </p:sp>
      <p:sp>
        <p:nvSpPr>
          <p:cNvPr id="33" name="Текст 20"/>
          <p:cNvSpPr>
            <a:spLocks noGrp="1"/>
          </p:cNvSpPr>
          <p:nvPr>
            <p:ph type="body" sz="quarter" idx="12" hasCustomPrompt="1"/>
          </p:nvPr>
        </p:nvSpPr>
        <p:spPr>
          <a:xfrm>
            <a:off x="1142976" y="2285992"/>
            <a:ext cx="7215212" cy="1071555"/>
          </a:xfrm>
        </p:spPr>
        <p:txBody>
          <a:bodyPr>
            <a:normAutofit/>
          </a:bodyPr>
          <a:lstStyle>
            <a:lvl1pPr marL="0" indent="0">
              <a:buFontTx/>
              <a:buNone/>
              <a:defRPr sz="7200" b="1" baseline="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defRPr>
            </a:lvl1pPr>
            <a:lvl2pPr marL="0" indent="0">
              <a:buFontTx/>
              <a:buNone/>
              <a:defRPr sz="2000" baseline="0"/>
            </a:lvl2pPr>
            <a:lvl3pPr>
              <a:buFontTx/>
              <a:buNone/>
              <a:defRPr/>
            </a:lvl3pPr>
            <a:lvl4pPr>
              <a:buFontTx/>
              <a:buNone/>
              <a:defRPr/>
            </a:lvl4pPr>
            <a:lvl5pPr>
              <a:buFontTx/>
              <a:buNone/>
              <a:defRPr/>
            </a:lvl5pPr>
          </a:lstStyle>
          <a:p>
            <a:pPr lvl="0"/>
            <a:r>
              <a:rPr lang="ru-RU" dirty="0" smtClean="0"/>
              <a:t>Представляем </a:t>
            </a:r>
          </a:p>
        </p:txBody>
      </p:sp>
      <p:sp>
        <p:nvSpPr>
          <p:cNvPr id="11" name="Title 1"/>
          <p:cNvSpPr>
            <a:spLocks noGrp="1"/>
          </p:cNvSpPr>
          <p:nvPr>
            <p:ph type="title" hasCustomPrompt="1"/>
          </p:nvPr>
        </p:nvSpPr>
        <p:spPr>
          <a:xfrm>
            <a:off x="1214414" y="428604"/>
            <a:ext cx="7143800" cy="492443"/>
          </a:xfrm>
        </p:spPr>
        <p:txBody>
          <a:bodyPr/>
          <a:lstStyle>
            <a:lvl1pPr>
              <a:defRPr sz="3200" baseline="0"/>
            </a:lvl1pPr>
          </a:lstStyle>
          <a:p>
            <a:r>
              <a:rPr lang="ru-RU" dirty="0" smtClean="0"/>
              <a:t>Заголовок </a:t>
            </a:r>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Прямоугольник 9"/>
          <p:cNvSpPr/>
          <p:nvPr userDrawn="1"/>
        </p:nvSpPr>
        <p:spPr>
          <a:xfrm>
            <a:off x="0" y="1357298"/>
            <a:ext cx="9144000" cy="5143512"/>
          </a:xfrm>
          <a:prstGeom prst="rect">
            <a:avLst/>
          </a:prstGeom>
          <a:gradFill flip="none" rotWithShape="1">
            <a:gsLst>
              <a:gs pos="0">
                <a:srgbClr xmlns:mc="http://schemas.openxmlformats.org/markup-compatibility/2006" xmlns:a14="http://schemas.microsoft.com/office/drawing/2010/main" val="1068B2" mc:Ignorable="">
                  <a:alpha val="0"/>
                </a:srgbClr>
              </a:gs>
              <a:gs pos="39999">
                <a:srgbClr xmlns:mc="http://schemas.openxmlformats.org/markup-compatibility/2006" xmlns:a14="http://schemas.microsoft.com/office/drawing/2010/main" val="237BC2" mc:Ignorable=""/>
              </a:gs>
              <a:gs pos="70000">
                <a:srgbClr xmlns:mc="http://schemas.openxmlformats.org/markup-compatibility/2006" xmlns:a14="http://schemas.microsoft.com/office/drawing/2010/main" val="237BC2" mc:Ignorable=""/>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Текст 2"/>
          <p:cNvSpPr>
            <a:spLocks noGrp="1"/>
          </p:cNvSpPr>
          <p:nvPr>
            <p:ph idx="1"/>
          </p:nvPr>
        </p:nvSpPr>
        <p:spPr>
          <a:xfrm>
            <a:off x="357158" y="1600200"/>
            <a:ext cx="8429684" cy="4525963"/>
          </a:xfrm>
          <a:prstGeom prst="rect">
            <a:avLst/>
          </a:prstGeom>
        </p:spPr>
        <p:txBody>
          <a:bodyPr vert="horz" lIns="91440" tIns="45720" rIns="91440" bIns="45720" rtlCol="0">
            <a:normAutofit/>
          </a:bodyPr>
          <a:lstStyle>
            <a:lvl1pPr>
              <a:buSzPct val="80000"/>
              <a:buFontTx/>
              <a:buBlip>
                <a:blip r:embed="rId2"/>
              </a:buBlip>
              <a:defRPr/>
            </a:lvl1pPr>
            <a:lvl2pPr>
              <a:buSzPct val="80000"/>
              <a:buFontTx/>
              <a:buBlip>
                <a:blip r:embed="rId2"/>
              </a:buBlip>
              <a:defRPr/>
            </a:lvl2pPr>
            <a:lvl3pPr>
              <a:buSzPct val="80000"/>
              <a:buFontTx/>
              <a:buBlip>
                <a:blip r:embed="rId2"/>
              </a:buBlip>
              <a:defRPr/>
            </a:lvl3pPr>
            <a:lvl4pPr>
              <a:buSzPct val="80000"/>
              <a:buFontTx/>
              <a:buBlip>
                <a:blip r:embed="rId2"/>
              </a:buBlip>
              <a:defRPr/>
            </a:lvl4pPr>
            <a:lvl5pPr>
              <a:buSzPct val="80000"/>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Прямоугольник 9"/>
          <p:cNvSpPr/>
          <p:nvPr userDrawn="1"/>
        </p:nvSpPr>
        <p:spPr>
          <a:xfrm>
            <a:off x="0" y="1357298"/>
            <a:ext cx="9144000" cy="5143512"/>
          </a:xfrm>
          <a:prstGeom prst="rect">
            <a:avLst/>
          </a:prstGeom>
          <a:gradFill flip="none" rotWithShape="1">
            <a:gsLst>
              <a:gs pos="0">
                <a:srgbClr xmlns:mc="http://schemas.openxmlformats.org/markup-compatibility/2006" xmlns:a14="http://schemas.microsoft.com/office/drawing/2010/main" val="1068B2" mc:Ignorable="">
                  <a:alpha val="0"/>
                </a:srgbClr>
              </a:gs>
              <a:gs pos="39999">
                <a:srgbClr xmlns:mc="http://schemas.openxmlformats.org/markup-compatibility/2006" xmlns:a14="http://schemas.microsoft.com/office/drawing/2010/main" val="237BC2" mc:Ignorable=""/>
              </a:gs>
              <a:gs pos="70000">
                <a:srgbClr xmlns:mc="http://schemas.openxmlformats.org/markup-compatibility/2006" xmlns:a14="http://schemas.microsoft.com/office/drawing/2010/main" val="237BC2" mc:Ignorable=""/>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Текст 2"/>
          <p:cNvSpPr>
            <a:spLocks noGrp="1"/>
          </p:cNvSpPr>
          <p:nvPr>
            <p:ph idx="1"/>
          </p:nvPr>
        </p:nvSpPr>
        <p:spPr>
          <a:xfrm>
            <a:off x="357158" y="1600200"/>
            <a:ext cx="4071966" cy="4525963"/>
          </a:xfrm>
          <a:prstGeom prst="rect">
            <a:avLst/>
          </a:prstGeom>
        </p:spPr>
        <p:txBody>
          <a:bodyPr vert="horz" lIns="91440" tIns="45720" rIns="91440" bIns="45720" rtlCol="0">
            <a:normAutofit/>
          </a:bodyPr>
          <a:lstStyle>
            <a:lvl1pPr>
              <a:buSzPct val="80000"/>
              <a:buFontTx/>
              <a:buBlip>
                <a:blip r:embed="rId2"/>
              </a:buBlip>
              <a:defRPr sz="2800"/>
            </a:lvl1pPr>
            <a:lvl2pPr>
              <a:buSzPct val="80000"/>
              <a:buFontTx/>
              <a:buBlip>
                <a:blip r:embed="rId2"/>
              </a:buBlip>
              <a:defRPr sz="2400"/>
            </a:lvl2pPr>
            <a:lvl3pPr>
              <a:buSzPct val="80000"/>
              <a:buFontTx/>
              <a:buBlip>
                <a:blip r:embed="rId2"/>
              </a:buBlip>
              <a:defRPr sz="2000"/>
            </a:lvl3pPr>
            <a:lvl4pPr>
              <a:buSzPct val="80000"/>
              <a:buFontTx/>
              <a:buBlip>
                <a:blip r:embed="rId2"/>
              </a:buBlip>
              <a:defRPr sz="1800"/>
            </a:lvl4pPr>
            <a:lvl5pPr>
              <a:buSzPct val="80000"/>
              <a:buFontTx/>
              <a:buBlip>
                <a:blip r:embed="rId2"/>
              </a:buBlip>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8" name="Текст 2"/>
          <p:cNvSpPr>
            <a:spLocks noGrp="1"/>
          </p:cNvSpPr>
          <p:nvPr>
            <p:ph idx="10"/>
          </p:nvPr>
        </p:nvSpPr>
        <p:spPr>
          <a:xfrm>
            <a:off x="4714876" y="1571612"/>
            <a:ext cx="4071966" cy="4525963"/>
          </a:xfrm>
          <a:prstGeom prst="rect">
            <a:avLst/>
          </a:prstGeom>
        </p:spPr>
        <p:txBody>
          <a:bodyPr vert="horz" lIns="91440" tIns="45720" rIns="91440" bIns="45720" rtlCol="0">
            <a:normAutofit/>
          </a:bodyPr>
          <a:lstStyle>
            <a:lvl1pPr>
              <a:buSzPct val="80000"/>
              <a:buFontTx/>
              <a:buBlip>
                <a:blip r:embed="rId2"/>
              </a:buBlip>
              <a:defRPr sz="2800"/>
            </a:lvl1pPr>
            <a:lvl2pPr>
              <a:buSzPct val="80000"/>
              <a:buFontTx/>
              <a:buBlip>
                <a:blip r:embed="rId2"/>
              </a:buBlip>
              <a:defRPr sz="2400"/>
            </a:lvl2pPr>
            <a:lvl3pPr>
              <a:buSzPct val="80000"/>
              <a:buFontTx/>
              <a:buBlip>
                <a:blip r:embed="rId2"/>
              </a:buBlip>
              <a:defRPr sz="2000"/>
            </a:lvl3pPr>
            <a:lvl4pPr>
              <a:buSzPct val="80000"/>
              <a:buFontTx/>
              <a:buBlip>
                <a:blip r:embed="rId2"/>
              </a:buBlip>
              <a:defRPr sz="1800"/>
            </a:lvl4pPr>
            <a:lvl5pPr>
              <a:buSzPct val="80000"/>
              <a:buFontTx/>
              <a:buBlip>
                <a:blip r:embed="rId2"/>
              </a:buBlip>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14.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357158" y="1600200"/>
            <a:ext cx="8429684" cy="4525963"/>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smtClean="0"/>
          </a:p>
        </p:txBody>
      </p:sp>
      <p:pic>
        <p:nvPicPr>
          <p:cNvPr id="8" name="Рисунок 6" descr="msplatforma_logo3.png"/>
          <p:cNvPicPr>
            <a:picLocks noChangeAspect="1"/>
          </p:cNvPicPr>
          <p:nvPr/>
        </p:nvPicPr>
        <p:blipFill>
          <a:blip r:embed="rId16" cstate="print"/>
          <a:stretch>
            <a:fillRect/>
          </a:stretch>
        </p:blipFill>
        <p:spPr>
          <a:xfrm>
            <a:off x="500034" y="6335254"/>
            <a:ext cx="2716101" cy="522746"/>
          </a:xfrm>
          <a:prstGeom prst="rect">
            <a:avLst/>
          </a:prstGeom>
        </p:spPr>
      </p:pic>
      <p:grpSp>
        <p:nvGrpSpPr>
          <p:cNvPr id="14" name="Группа 8"/>
          <p:cNvGrpSpPr/>
          <p:nvPr/>
        </p:nvGrpSpPr>
        <p:grpSpPr>
          <a:xfrm>
            <a:off x="3500430" y="6429396"/>
            <a:ext cx="5357850" cy="307777"/>
            <a:chOff x="3500430" y="6335933"/>
            <a:chExt cx="5357850" cy="307777"/>
          </a:xfrm>
        </p:grpSpPr>
        <p:sp>
          <p:nvSpPr>
            <p:cNvPr id="15" name="Скругленный прямоугольник 9"/>
            <p:cNvSpPr/>
            <p:nvPr/>
          </p:nvSpPr>
          <p:spPr>
            <a:xfrm>
              <a:off x="3500430" y="6357958"/>
              <a:ext cx="5357850" cy="285752"/>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extBox 15"/>
            <p:cNvSpPr txBox="1"/>
            <p:nvPr/>
          </p:nvSpPr>
          <p:spPr>
            <a:xfrm>
              <a:off x="6786578" y="6335933"/>
              <a:ext cx="1928826" cy="307777"/>
            </a:xfrm>
            <a:prstGeom prst="rect">
              <a:avLst/>
            </a:prstGeom>
            <a:noFill/>
          </p:spPr>
          <p:txBody>
            <a:bodyPr wrap="square" rtlCol="0">
              <a:spAutoFit/>
            </a:bodyPr>
            <a:lstStyle/>
            <a:p>
              <a:pPr algn="r"/>
              <a:r>
                <a:rPr lang="en-US" sz="1400" dirty="0" smtClean="0">
                  <a:solidFill>
                    <a:schemeClr val="bg1"/>
                  </a:solidFill>
                  <a:latin typeface="Segoe UI" pitchFamily="34" charset="0"/>
                  <a:ea typeface="Segoe UI" pitchFamily="34" charset="0"/>
                  <a:cs typeface="Segoe UI" pitchFamily="34" charset="0"/>
                </a:rPr>
                <a:t>http://msplatforma.ru</a:t>
              </a:r>
              <a:endParaRPr lang="ru-RU" sz="1400" dirty="0">
                <a:solidFill>
                  <a:schemeClr val="bg1"/>
                </a:solidFill>
                <a:latin typeface="Segoe UI" pitchFamily="34" charset="0"/>
                <a:ea typeface="Segoe UI" pitchFamily="34" charset="0"/>
                <a:cs typeface="Segoe UI" pitchFamily="34" charset="0"/>
              </a:endParaRPr>
            </a:p>
          </p:txBody>
        </p:sp>
        <p:sp>
          <p:nvSpPr>
            <p:cNvPr id="17" name="TextBox 16"/>
            <p:cNvSpPr txBox="1"/>
            <p:nvPr/>
          </p:nvSpPr>
          <p:spPr>
            <a:xfrm>
              <a:off x="3643306" y="6335933"/>
              <a:ext cx="2714644" cy="307777"/>
            </a:xfrm>
            <a:prstGeom prst="rect">
              <a:avLst/>
            </a:prstGeom>
            <a:noFill/>
          </p:spPr>
          <p:txBody>
            <a:bodyPr wrap="square" rtlCol="0">
              <a:spAutoFit/>
            </a:bodyPr>
            <a:lstStyle/>
            <a:p>
              <a:r>
                <a:rPr lang="en-US" sz="1400" dirty="0" smtClean="0">
                  <a:solidFill>
                    <a:schemeClr val="bg1"/>
                  </a:solidFill>
                  <a:latin typeface="Segoe UI" pitchFamily="34" charset="0"/>
                  <a:ea typeface="Segoe UI" pitchFamily="34" charset="0"/>
                  <a:cs typeface="Segoe UI" pitchFamily="34" charset="0"/>
                </a:rPr>
                <a:t>Microsoft </a:t>
              </a:r>
              <a:r>
                <a:rPr lang="ru-RU" sz="1400" b="1" dirty="0" smtClean="0">
                  <a:solidFill>
                    <a:schemeClr val="bg1"/>
                  </a:solidFill>
                  <a:latin typeface="Segoe UI" pitchFamily="34" charset="0"/>
                  <a:ea typeface="Segoe UI" pitchFamily="34" charset="0"/>
                  <a:cs typeface="Segoe UI" pitchFamily="34" charset="0"/>
                </a:rPr>
                <a:t>Платформа 2010</a:t>
              </a:r>
              <a:endParaRPr lang="ru-RU" sz="1400" b="1" dirty="0">
                <a:solidFill>
                  <a:schemeClr val="bg1"/>
                </a:solidFill>
                <a:latin typeface="Segoe UI" pitchFamily="34" charset="0"/>
                <a:ea typeface="Segoe UI" pitchFamily="34" charset="0"/>
                <a:cs typeface="Segoe UI" pitchFamily="34" charset="0"/>
              </a:endParaRPr>
            </a:p>
          </p:txBody>
        </p:sp>
      </p:grpSp>
      <p:sp>
        <p:nvSpPr>
          <p:cNvPr id="20" name="Title Placeholder 1"/>
          <p:cNvSpPr>
            <a:spLocks noGrp="1"/>
          </p:cNvSpPr>
          <p:nvPr>
            <p:ph type="title"/>
          </p:nvPr>
        </p:nvSpPr>
        <p:spPr>
          <a:xfrm>
            <a:off x="357158" y="230188"/>
            <a:ext cx="8429684" cy="677108"/>
          </a:xfrm>
          <a:prstGeom prst="rect">
            <a:avLst/>
          </a:prstGeom>
        </p:spPr>
        <p:txBody>
          <a:bodyPr vert="horz" wrap="square" lIns="0" tIns="0" rIns="0" bIns="0" rtlCol="0" anchor="t">
            <a:sp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2" r:id="rId1"/>
    <p:sldLayoutId id="2147483674" r:id="rId2"/>
    <p:sldLayoutId id="2147483681" r:id="rId3"/>
    <p:sldLayoutId id="2147483682" r:id="rId4"/>
    <p:sldLayoutId id="2147483676" r:id="rId5"/>
    <p:sldLayoutId id="2147483683" r:id="rId6"/>
    <p:sldLayoutId id="2147483684" r:id="rId7"/>
    <p:sldLayoutId id="2147483678" r:id="rId8"/>
    <p:sldLayoutId id="2147483687" r:id="rId9"/>
    <p:sldLayoutId id="2147483686" r:id="rId10"/>
    <p:sldLayoutId id="2147483685" r:id="rId11"/>
    <p:sldLayoutId id="2147483680" r:id="rId12"/>
    <p:sldLayoutId id="2147483690" r:id="rId13"/>
  </p:sldLayoutIdLst>
  <p:txStyles>
    <p:titleStyle>
      <a:lvl1pPr algn="l" defTabSz="914400" rtl="0" eaLnBrk="1" latinLnBrk="0" hangingPunct="1">
        <a:spcBef>
          <a:spcPct val="0"/>
        </a:spcBef>
        <a:buNone/>
        <a:defRPr sz="4400" b="0" kern="120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a typeface="+mj-ea"/>
          <a:cs typeface="+mj-cs"/>
        </a:defRPr>
      </a:lvl1pPr>
    </p:titleStyle>
    <p:bodyStyle>
      <a:lvl1pPr marL="342900" indent="-342900" algn="l" defTabSz="914400" rtl="0" eaLnBrk="1" latinLnBrk="0" hangingPunct="1">
        <a:spcBef>
          <a:spcPct val="20000"/>
        </a:spcBef>
        <a:buSzPct val="80000"/>
        <a:buFontTx/>
        <a:buBlip>
          <a:blip r:embed="rId17"/>
        </a:buBlip>
        <a:defRPr sz="3200" kern="1200" baseline="0">
          <a:solidFill>
            <a:schemeClr val="bg1"/>
          </a:solidFill>
          <a:effectLst/>
          <a:latin typeface="Segoe" pitchFamily="34" charset="0"/>
          <a:ea typeface="+mn-ea"/>
          <a:cs typeface="+mn-cs"/>
        </a:defRPr>
      </a:lvl1pPr>
      <a:lvl2pPr marL="742950" indent="-285750" algn="l" defTabSz="914400" rtl="0" eaLnBrk="1" latinLnBrk="0" hangingPunct="1">
        <a:spcBef>
          <a:spcPct val="20000"/>
        </a:spcBef>
        <a:buSzPct val="80000"/>
        <a:buFontTx/>
        <a:buBlip>
          <a:blip r:embed="rId17"/>
        </a:buBlip>
        <a:defRPr sz="2800" kern="1200" baseline="0">
          <a:solidFill>
            <a:schemeClr val="bg1"/>
          </a:solidFill>
          <a:effectLst/>
          <a:latin typeface="Segoe" pitchFamily="34" charset="0"/>
          <a:ea typeface="+mn-ea"/>
          <a:cs typeface="+mn-cs"/>
        </a:defRPr>
      </a:lvl2pPr>
      <a:lvl3pPr marL="1143000" indent="-228600" algn="l" defTabSz="914400" rtl="0" eaLnBrk="1" latinLnBrk="0" hangingPunct="1">
        <a:spcBef>
          <a:spcPct val="20000"/>
        </a:spcBef>
        <a:buSzPct val="80000"/>
        <a:buFontTx/>
        <a:buBlip>
          <a:blip r:embed="rId17"/>
        </a:buBlip>
        <a:defRPr sz="2400" kern="1200" baseline="0">
          <a:solidFill>
            <a:schemeClr val="bg1"/>
          </a:solidFill>
          <a:effectLst/>
          <a:latin typeface="Segoe" pitchFamily="34" charset="0"/>
          <a:ea typeface="+mn-ea"/>
          <a:cs typeface="+mn-cs"/>
        </a:defRPr>
      </a:lvl3pPr>
      <a:lvl4pPr marL="1600200" indent="-228600" algn="l" defTabSz="914400" rtl="0" eaLnBrk="1" latinLnBrk="0" hangingPunct="1">
        <a:spcBef>
          <a:spcPct val="20000"/>
        </a:spcBef>
        <a:buSzPct val="80000"/>
        <a:buFontTx/>
        <a:buBlip>
          <a:blip r:embed="rId17"/>
        </a:buBlip>
        <a:defRPr sz="2000" kern="1200" baseline="0">
          <a:solidFill>
            <a:schemeClr val="bg1"/>
          </a:solidFill>
          <a:effectLst/>
          <a:latin typeface="Segoe" pitchFamily="34" charset="0"/>
          <a:ea typeface="+mn-ea"/>
          <a:cs typeface="+mn-cs"/>
        </a:defRPr>
      </a:lvl4pPr>
      <a:lvl5pPr marL="2057400" indent="-228600" algn="l" defTabSz="914400" rtl="0" eaLnBrk="1" latinLnBrk="0" hangingPunct="1">
        <a:spcBef>
          <a:spcPct val="20000"/>
        </a:spcBef>
        <a:buSzPct val="80000"/>
        <a:buFontTx/>
        <a:buBlip>
          <a:blip r:embed="rId17"/>
        </a:buBlip>
        <a:defRPr sz="2000" kern="1200" baseline="0">
          <a:solidFill>
            <a:schemeClr val="bg1"/>
          </a:solidFill>
          <a:effectLst/>
          <a:latin typeface="Segoe" pitchFamily="34" charset="0"/>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spcBef>
          <a:spcPct val="0"/>
        </a:spcBef>
        <a:buNone/>
        <a:defRPr sz="4400" b="0" kern="120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a typeface="+mj-ea"/>
          <a:cs typeface="+mj-cs"/>
        </a:defRPr>
      </a:lvl1pPr>
    </p:titleStyle>
    <p:bodyStyle>
      <a:lvl1pPr marL="342900" indent="-342900" algn="l" defTabSz="914400" rtl="0" eaLnBrk="1" latinLnBrk="0" hangingPunct="1">
        <a:spcBef>
          <a:spcPct val="20000"/>
        </a:spcBef>
        <a:buSzPct val="80000"/>
        <a:buFontTx/>
        <a:buBlip>
          <a:blip r:embed="rId4"/>
        </a:buBlip>
        <a:defRPr sz="3200" kern="1200" baseline="0">
          <a:solidFill>
            <a:schemeClr val="bg1"/>
          </a:solidFill>
          <a:effectLst/>
          <a:latin typeface="Segoe" pitchFamily="34" charset="0"/>
          <a:ea typeface="+mn-ea"/>
          <a:cs typeface="+mn-cs"/>
        </a:defRPr>
      </a:lvl1pPr>
      <a:lvl2pPr marL="742950" indent="-285750" algn="l" defTabSz="914400" rtl="0" eaLnBrk="1" latinLnBrk="0" hangingPunct="1">
        <a:spcBef>
          <a:spcPct val="20000"/>
        </a:spcBef>
        <a:buSzPct val="80000"/>
        <a:buFontTx/>
        <a:buBlip>
          <a:blip r:embed="rId4"/>
        </a:buBlip>
        <a:defRPr sz="2800" kern="1200" baseline="0">
          <a:solidFill>
            <a:schemeClr val="bg1"/>
          </a:solidFill>
          <a:effectLst/>
          <a:latin typeface="Segoe" pitchFamily="34" charset="0"/>
          <a:ea typeface="+mn-ea"/>
          <a:cs typeface="+mn-cs"/>
        </a:defRPr>
      </a:lvl2pPr>
      <a:lvl3pPr marL="1143000" indent="-228600" algn="l" defTabSz="914400" rtl="0" eaLnBrk="1" latinLnBrk="0" hangingPunct="1">
        <a:spcBef>
          <a:spcPct val="20000"/>
        </a:spcBef>
        <a:buSzPct val="80000"/>
        <a:buFontTx/>
        <a:buBlip>
          <a:blip r:embed="rId4"/>
        </a:buBlip>
        <a:defRPr sz="2400" kern="1200" baseline="0">
          <a:solidFill>
            <a:schemeClr val="bg1"/>
          </a:solidFill>
          <a:effectLst/>
          <a:latin typeface="Segoe" pitchFamily="34" charset="0"/>
          <a:ea typeface="+mn-ea"/>
          <a:cs typeface="+mn-cs"/>
        </a:defRPr>
      </a:lvl3pPr>
      <a:lvl4pPr marL="1600200" indent="-228600" algn="l" defTabSz="914400" rtl="0" eaLnBrk="1" latinLnBrk="0" hangingPunct="1">
        <a:spcBef>
          <a:spcPct val="20000"/>
        </a:spcBef>
        <a:buSzPct val="80000"/>
        <a:buFontTx/>
        <a:buBlip>
          <a:blip r:embed="rId4"/>
        </a:buBlip>
        <a:defRPr sz="2000" kern="1200" baseline="0">
          <a:solidFill>
            <a:schemeClr val="bg1"/>
          </a:solidFill>
          <a:effectLst/>
          <a:latin typeface="Segoe" pitchFamily="34" charset="0"/>
          <a:ea typeface="+mn-ea"/>
          <a:cs typeface="+mn-cs"/>
        </a:defRPr>
      </a:lvl4pPr>
      <a:lvl5pPr marL="2057400" indent="-228600" algn="l" defTabSz="914400" rtl="0" eaLnBrk="1" latinLnBrk="0" hangingPunct="1">
        <a:spcBef>
          <a:spcPct val="20000"/>
        </a:spcBef>
        <a:buSzPct val="80000"/>
        <a:buFontTx/>
        <a:buBlip>
          <a:blip r:embed="rId4"/>
        </a:buBlip>
        <a:defRPr sz="2000" kern="1200" baseline="0">
          <a:solidFill>
            <a:schemeClr val="bg1"/>
          </a:solidFill>
          <a:effectLst/>
          <a:latin typeface="Segoe" pitchFamily="34" charset="0"/>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notesSlide" Target="../notesSlides/notesSlide2.xml"/><Relationship Id="rId16" Type="http://schemas.openxmlformats.org/officeDocument/2006/relationships/image" Target="../media/image29.png"/><Relationship Id="rId1" Type="http://schemas.openxmlformats.org/officeDocument/2006/relationships/slideLayout" Target="../slideLayouts/slideLayout1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hyperlink" Target="http://www.microsoft.com/privatecloud" TargetMode="External"/><Relationship Id="rId2" Type="http://schemas.openxmlformats.org/officeDocument/2006/relationships/hyperlink" Target="http://www.azure.com/" TargetMode="External"/><Relationship Id="rId1" Type="http://schemas.openxmlformats.org/officeDocument/2006/relationships/slideLayout" Target="../slideLayouts/slideLayout8.xml"/><Relationship Id="rId4" Type="http://schemas.openxmlformats.org/officeDocument/2006/relationships/hyperlink" Target="http://www.microsoftpdc.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1.jpeg"/><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1.jpeg"/><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30188"/>
            <a:ext cx="8429684" cy="1169551"/>
          </a:xfrm>
        </p:spPr>
        <p:txBody>
          <a:bodyPr/>
          <a:lstStyle/>
          <a:p>
            <a:r>
              <a:rPr lang="ru-RU" dirty="0" smtClean="0"/>
              <a:t>Частное облако</a:t>
            </a:r>
            <a:br>
              <a:rPr lang="ru-RU" dirty="0" smtClean="0"/>
            </a:br>
            <a:r>
              <a:rPr lang="ru-RU" sz="3200" dirty="0" smtClean="0"/>
              <a:t>Динамический ЦОД</a:t>
            </a:r>
            <a:r>
              <a:rPr lang="en-US" sz="3200" dirty="0" smtClean="0"/>
              <a:t> </a:t>
            </a:r>
            <a:r>
              <a:rPr lang="ru-RU" sz="3200" dirty="0" smtClean="0"/>
              <a:t>на платформе </a:t>
            </a:r>
            <a:r>
              <a:rPr lang="en-US" sz="3200" dirty="0" smtClean="0"/>
              <a:t>Microsoft</a:t>
            </a:r>
            <a:endParaRPr lang="en-US" dirty="0"/>
          </a:p>
        </p:txBody>
      </p:sp>
      <p:sp>
        <p:nvSpPr>
          <p:cNvPr id="4" name="Can 3"/>
          <p:cNvSpPr/>
          <p:nvPr/>
        </p:nvSpPr>
        <p:spPr>
          <a:xfrm>
            <a:off x="10332640" y="3700442"/>
            <a:ext cx="1447800" cy="1066800"/>
          </a:xfrm>
          <a:prstGeom prst="can">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t>Данные</a:t>
            </a:r>
            <a:endParaRPr lang="en-US" dirty="0"/>
          </a:p>
        </p:txBody>
      </p:sp>
      <p:sp>
        <p:nvSpPr>
          <p:cNvPr id="5" name="Cube 4"/>
          <p:cNvSpPr/>
          <p:nvPr/>
        </p:nvSpPr>
        <p:spPr>
          <a:xfrm>
            <a:off x="10116616" y="5093390"/>
            <a:ext cx="1371600" cy="1122218"/>
          </a:xfrm>
          <a:prstGeom prst="cub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t>Сервисы</a:t>
            </a:r>
            <a:endParaRPr lang="en-US" dirty="0"/>
          </a:p>
        </p:txBody>
      </p:sp>
      <p:sp>
        <p:nvSpPr>
          <p:cNvPr id="8" name="Rounded Rectangle 7"/>
          <p:cNvSpPr/>
          <p:nvPr/>
        </p:nvSpPr>
        <p:spPr>
          <a:xfrm>
            <a:off x="1842600" y="3950819"/>
            <a:ext cx="6192688" cy="1116325"/>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r>
              <a:rPr lang="ru-RU" sz="1400" dirty="0" smtClean="0"/>
              <a:t>Сервисы </a:t>
            </a:r>
            <a:r>
              <a:rPr lang="en-US" sz="1400" dirty="0" smtClean="0"/>
              <a:t>Windows Server</a:t>
            </a:r>
            <a:endParaRPr lang="en-US" sz="1400" dirty="0"/>
          </a:p>
        </p:txBody>
      </p:sp>
      <p:sp>
        <p:nvSpPr>
          <p:cNvPr id="9" name="Rounded Rectangle 8"/>
          <p:cNvSpPr/>
          <p:nvPr/>
        </p:nvSpPr>
        <p:spPr>
          <a:xfrm>
            <a:off x="1842601" y="1484786"/>
            <a:ext cx="6192688" cy="92445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Windows, Office, Mobile, </a:t>
            </a:r>
            <a:r>
              <a:rPr lang="ru-RU" sz="1400" dirty="0" smtClean="0"/>
              <a:t>Браузер</a:t>
            </a:r>
            <a:endParaRPr lang="en-US" sz="1400" dirty="0" smtClean="0"/>
          </a:p>
          <a:p>
            <a:pPr algn="ctr"/>
            <a:r>
              <a:rPr lang="ru-RU" sz="1400" dirty="0" smtClean="0"/>
              <a:t>Инфраструктура виртуальных десктопов </a:t>
            </a:r>
            <a:r>
              <a:rPr lang="en-US" sz="1400" dirty="0" smtClean="0"/>
              <a:t>/ VDI</a:t>
            </a:r>
            <a:endParaRPr lang="en-US" sz="1400" dirty="0"/>
          </a:p>
        </p:txBody>
      </p:sp>
      <p:sp>
        <p:nvSpPr>
          <p:cNvPr id="20" name="Rounded Rectangle 19"/>
          <p:cNvSpPr/>
          <p:nvPr/>
        </p:nvSpPr>
        <p:spPr>
          <a:xfrm rot="16200000">
            <a:off x="-1056185" y="3009265"/>
            <a:ext cx="3582358" cy="5334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Forefront, Active Directory</a:t>
            </a:r>
            <a:endParaRPr lang="en-US" sz="1400" dirty="0"/>
          </a:p>
        </p:txBody>
      </p:sp>
      <p:sp>
        <p:nvSpPr>
          <p:cNvPr id="21" name="Rounded Rectangle 20"/>
          <p:cNvSpPr/>
          <p:nvPr/>
        </p:nvSpPr>
        <p:spPr>
          <a:xfrm rot="16200000">
            <a:off x="6693456" y="3013296"/>
            <a:ext cx="3590423" cy="5334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Visual Studio, …</a:t>
            </a:r>
            <a:endParaRPr lang="en-US" sz="1400" dirty="0"/>
          </a:p>
        </p:txBody>
      </p:sp>
      <p:sp>
        <p:nvSpPr>
          <p:cNvPr id="12" name="Rounded Rectangle 11"/>
          <p:cNvSpPr/>
          <p:nvPr/>
        </p:nvSpPr>
        <p:spPr>
          <a:xfrm>
            <a:off x="468294" y="5229202"/>
            <a:ext cx="8287073" cy="69837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ru-RU" sz="1400" dirty="0" smtClean="0"/>
              <a:t>Виртуализация / </a:t>
            </a:r>
            <a:r>
              <a:rPr lang="en-US" sz="1400" dirty="0" smtClean="0"/>
              <a:t>Hyper-V</a:t>
            </a:r>
            <a:endParaRPr lang="en-US" sz="1400" dirty="0"/>
          </a:p>
        </p:txBody>
      </p:sp>
      <p:sp>
        <p:nvSpPr>
          <p:cNvPr id="13" name="Rounded Rectangle 12"/>
          <p:cNvSpPr/>
          <p:nvPr/>
        </p:nvSpPr>
        <p:spPr>
          <a:xfrm>
            <a:off x="2066982" y="2651049"/>
            <a:ext cx="5743925" cy="1100336"/>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t"/>
          <a:lstStyle/>
          <a:p>
            <a:pPr algn="ctr"/>
            <a:r>
              <a:rPr lang="ru-RU" sz="1400" dirty="0"/>
              <a:t>Прикладные платформенные сервисы</a:t>
            </a:r>
            <a:endParaRPr lang="en-US" sz="1400" dirty="0"/>
          </a:p>
        </p:txBody>
      </p:sp>
      <p:sp>
        <p:nvSpPr>
          <p:cNvPr id="14" name="Rounded Rectangle 13"/>
          <p:cNvSpPr/>
          <p:nvPr/>
        </p:nvSpPr>
        <p:spPr>
          <a:xfrm rot="16200000">
            <a:off x="-384286" y="3013297"/>
            <a:ext cx="3590423" cy="5334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System Center</a:t>
            </a:r>
            <a:endParaRPr lang="en-US" sz="1400" dirty="0"/>
          </a:p>
        </p:txBody>
      </p:sp>
      <p:sp>
        <p:nvSpPr>
          <p:cNvPr id="3" name="Rounded Rectangle 2"/>
          <p:cNvSpPr/>
          <p:nvPr/>
        </p:nvSpPr>
        <p:spPr>
          <a:xfrm>
            <a:off x="2066982" y="4473382"/>
            <a:ext cx="1749600" cy="419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1100" dirty="0" smtClean="0"/>
              <a:t>Вычислительные</a:t>
            </a:r>
            <a:endParaRPr lang="ru-RU" sz="1100" dirty="0"/>
          </a:p>
        </p:txBody>
      </p:sp>
      <p:sp>
        <p:nvSpPr>
          <p:cNvPr id="16" name="Rounded Rectangle 15"/>
          <p:cNvSpPr/>
          <p:nvPr/>
        </p:nvSpPr>
        <p:spPr>
          <a:xfrm>
            <a:off x="4064233" y="4473382"/>
            <a:ext cx="1749424" cy="419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1100" dirty="0"/>
              <a:t>Хранилище</a:t>
            </a:r>
          </a:p>
        </p:txBody>
      </p:sp>
      <p:sp>
        <p:nvSpPr>
          <p:cNvPr id="17" name="Rounded Rectangle 16"/>
          <p:cNvSpPr/>
          <p:nvPr/>
        </p:nvSpPr>
        <p:spPr>
          <a:xfrm>
            <a:off x="6061483" y="4473825"/>
            <a:ext cx="1749424" cy="419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1100" dirty="0" smtClean="0"/>
              <a:t>Сетевые</a:t>
            </a:r>
            <a:endParaRPr lang="ru-RU" sz="1100" dirty="0"/>
          </a:p>
        </p:txBody>
      </p:sp>
      <p:sp>
        <p:nvSpPr>
          <p:cNvPr id="22" name="Rounded Rectangle 21"/>
          <p:cNvSpPr/>
          <p:nvPr/>
        </p:nvSpPr>
        <p:spPr>
          <a:xfrm>
            <a:off x="2183638" y="3201217"/>
            <a:ext cx="1668282" cy="4192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SQL Server</a:t>
            </a:r>
            <a:endParaRPr lang="ru-RU" sz="1100" dirty="0"/>
          </a:p>
        </p:txBody>
      </p:sp>
      <p:sp>
        <p:nvSpPr>
          <p:cNvPr id="23" name="Rounded Rectangle 22"/>
          <p:cNvSpPr/>
          <p:nvPr/>
        </p:nvSpPr>
        <p:spPr>
          <a:xfrm>
            <a:off x="4121892" y="3201217"/>
            <a:ext cx="1634102" cy="4192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SharePoint</a:t>
            </a:r>
            <a:endParaRPr lang="ru-RU" sz="1100" dirty="0"/>
          </a:p>
        </p:txBody>
      </p:sp>
      <p:sp>
        <p:nvSpPr>
          <p:cNvPr id="24" name="Rounded Rectangle 23"/>
          <p:cNvSpPr/>
          <p:nvPr/>
        </p:nvSpPr>
        <p:spPr>
          <a:xfrm>
            <a:off x="6012160" y="3201217"/>
            <a:ext cx="1634102" cy="4192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.NET, …</a:t>
            </a:r>
            <a:endParaRPr lang="ru-RU" sz="1100" dirty="0"/>
          </a:p>
        </p:txBody>
      </p:sp>
    </p:spTree>
    <p:extLst>
      <p:ext uri="{BB962C8B-B14F-4D97-AF65-F5344CB8AC3E}">
        <p14:creationId xmlns:p14="http://schemas.microsoft.com/office/powerpoint/2010/main" val="1677285185"/>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30188"/>
            <a:ext cx="8429684" cy="1169551"/>
          </a:xfrm>
        </p:spPr>
        <p:txBody>
          <a:bodyPr/>
          <a:lstStyle/>
          <a:p>
            <a:r>
              <a:rPr lang="en-US" dirty="0"/>
              <a:t>Windows Azure Platform</a:t>
            </a:r>
            <a:r>
              <a:rPr lang="ru-RU" dirty="0"/>
              <a:t/>
            </a:r>
            <a:br>
              <a:rPr lang="ru-RU" dirty="0"/>
            </a:br>
            <a:r>
              <a:rPr lang="ru-RU" sz="3200" dirty="0"/>
              <a:t>Облако</a:t>
            </a:r>
            <a:r>
              <a:rPr lang="en-US" sz="3200" dirty="0"/>
              <a:t> </a:t>
            </a:r>
            <a:r>
              <a:rPr lang="ru-RU" sz="3200" dirty="0"/>
              <a:t>в ЦОДах </a:t>
            </a:r>
            <a:r>
              <a:rPr lang="en-US" sz="3200" dirty="0"/>
              <a:t>Microsoft</a:t>
            </a:r>
            <a:endParaRPr lang="en-US" sz="4000" dirty="0"/>
          </a:p>
        </p:txBody>
      </p:sp>
      <p:sp>
        <p:nvSpPr>
          <p:cNvPr id="4" name="Can 3"/>
          <p:cNvSpPr/>
          <p:nvPr/>
        </p:nvSpPr>
        <p:spPr>
          <a:xfrm>
            <a:off x="10332640" y="3700442"/>
            <a:ext cx="1447800" cy="1066800"/>
          </a:xfrm>
          <a:prstGeom prst="can">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t>Данные</a:t>
            </a:r>
            <a:endParaRPr lang="en-US" dirty="0"/>
          </a:p>
        </p:txBody>
      </p:sp>
      <p:sp>
        <p:nvSpPr>
          <p:cNvPr id="5" name="Cube 4"/>
          <p:cNvSpPr/>
          <p:nvPr/>
        </p:nvSpPr>
        <p:spPr>
          <a:xfrm>
            <a:off x="10116616" y="5093390"/>
            <a:ext cx="1371600" cy="1122218"/>
          </a:xfrm>
          <a:prstGeom prst="cub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t>Сервисы</a:t>
            </a:r>
            <a:endParaRPr lang="en-US" dirty="0"/>
          </a:p>
        </p:txBody>
      </p:sp>
      <p:sp>
        <p:nvSpPr>
          <p:cNvPr id="8" name="Rounded Rectangle 7"/>
          <p:cNvSpPr/>
          <p:nvPr/>
        </p:nvSpPr>
        <p:spPr>
          <a:xfrm>
            <a:off x="1842600" y="3950819"/>
            <a:ext cx="6192688" cy="1116325"/>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r>
              <a:rPr lang="ru-RU" sz="1400" dirty="0" smtClean="0"/>
              <a:t>Инфраструктурные сервисы</a:t>
            </a:r>
            <a:endParaRPr lang="en-US" sz="1400" dirty="0"/>
          </a:p>
        </p:txBody>
      </p:sp>
      <p:sp>
        <p:nvSpPr>
          <p:cNvPr id="9" name="Rounded Rectangle 8"/>
          <p:cNvSpPr/>
          <p:nvPr/>
        </p:nvSpPr>
        <p:spPr>
          <a:xfrm>
            <a:off x="1842601" y="1484786"/>
            <a:ext cx="6192688" cy="92445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1400" dirty="0" smtClean="0"/>
              <a:t>Веб-приложения и сервисы</a:t>
            </a:r>
          </a:p>
          <a:p>
            <a:pPr algn="ctr"/>
            <a:endParaRPr lang="en-US" sz="1400" dirty="0"/>
          </a:p>
        </p:txBody>
      </p:sp>
      <p:sp>
        <p:nvSpPr>
          <p:cNvPr id="20" name="Rounded Rectangle 19"/>
          <p:cNvSpPr/>
          <p:nvPr/>
        </p:nvSpPr>
        <p:spPr>
          <a:xfrm rot="16200000">
            <a:off x="-1056185" y="3009265"/>
            <a:ext cx="3582358" cy="5334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1400" dirty="0" smtClean="0"/>
              <a:t>Сервисы безопасности</a:t>
            </a:r>
            <a:endParaRPr lang="en-US" sz="1400" dirty="0"/>
          </a:p>
        </p:txBody>
      </p:sp>
      <p:sp>
        <p:nvSpPr>
          <p:cNvPr id="21" name="Rounded Rectangle 20"/>
          <p:cNvSpPr/>
          <p:nvPr/>
        </p:nvSpPr>
        <p:spPr>
          <a:xfrm rot="16200000">
            <a:off x="6693456" y="3013296"/>
            <a:ext cx="3590423" cy="5334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Visual Studio, …</a:t>
            </a:r>
            <a:endParaRPr lang="en-US" sz="1400" dirty="0"/>
          </a:p>
        </p:txBody>
      </p:sp>
      <p:sp>
        <p:nvSpPr>
          <p:cNvPr id="12" name="Rounded Rectangle 11"/>
          <p:cNvSpPr/>
          <p:nvPr/>
        </p:nvSpPr>
        <p:spPr>
          <a:xfrm>
            <a:off x="468294" y="5229202"/>
            <a:ext cx="8287073" cy="69837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ru-RU" sz="1400" dirty="0" smtClean="0"/>
              <a:t>Платформа хостинга</a:t>
            </a:r>
            <a:endParaRPr lang="en-US" sz="1400" dirty="0"/>
          </a:p>
        </p:txBody>
      </p:sp>
      <p:sp>
        <p:nvSpPr>
          <p:cNvPr id="13" name="Rounded Rectangle 12"/>
          <p:cNvSpPr/>
          <p:nvPr/>
        </p:nvSpPr>
        <p:spPr>
          <a:xfrm>
            <a:off x="2066982" y="2651049"/>
            <a:ext cx="5743925" cy="1100336"/>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t"/>
          <a:lstStyle/>
          <a:p>
            <a:pPr algn="ctr"/>
            <a:r>
              <a:rPr lang="ru-RU" sz="1400" dirty="0" smtClean="0"/>
              <a:t>Прикладные платформенные сервисы</a:t>
            </a:r>
            <a:endParaRPr lang="en-US" sz="1400" dirty="0"/>
          </a:p>
        </p:txBody>
      </p:sp>
      <p:sp>
        <p:nvSpPr>
          <p:cNvPr id="14" name="Rounded Rectangle 13"/>
          <p:cNvSpPr/>
          <p:nvPr/>
        </p:nvSpPr>
        <p:spPr>
          <a:xfrm rot="16200000">
            <a:off x="-384286" y="3013297"/>
            <a:ext cx="3590423" cy="5334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Fabric Controller</a:t>
            </a:r>
            <a:endParaRPr lang="en-US" sz="1400" dirty="0"/>
          </a:p>
        </p:txBody>
      </p:sp>
      <p:sp>
        <p:nvSpPr>
          <p:cNvPr id="3" name="Rounded Rectangle 2"/>
          <p:cNvSpPr/>
          <p:nvPr/>
        </p:nvSpPr>
        <p:spPr>
          <a:xfrm>
            <a:off x="2066981" y="4473382"/>
            <a:ext cx="5743925" cy="419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t>Windows Azure</a:t>
            </a:r>
            <a:endParaRPr lang="ru-RU" sz="1100" dirty="0"/>
          </a:p>
        </p:txBody>
      </p:sp>
      <p:sp>
        <p:nvSpPr>
          <p:cNvPr id="19" name="Rounded Rectangle 18"/>
          <p:cNvSpPr/>
          <p:nvPr/>
        </p:nvSpPr>
        <p:spPr>
          <a:xfrm>
            <a:off x="2183638" y="3201217"/>
            <a:ext cx="1668282" cy="4192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SQL Azure</a:t>
            </a:r>
            <a:endParaRPr lang="ru-RU" sz="1100" dirty="0"/>
          </a:p>
        </p:txBody>
      </p:sp>
      <p:sp>
        <p:nvSpPr>
          <p:cNvPr id="22" name="Rounded Rectangle 21"/>
          <p:cNvSpPr/>
          <p:nvPr/>
        </p:nvSpPr>
        <p:spPr>
          <a:xfrm>
            <a:off x="4121892" y="3201217"/>
            <a:ext cx="1634102" cy="4192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.NET Services</a:t>
            </a:r>
            <a:endParaRPr lang="ru-RU" sz="1100" dirty="0"/>
          </a:p>
        </p:txBody>
      </p:sp>
      <p:sp>
        <p:nvSpPr>
          <p:cNvPr id="15" name="Rounded Rectangle 14"/>
          <p:cNvSpPr/>
          <p:nvPr/>
        </p:nvSpPr>
        <p:spPr>
          <a:xfrm>
            <a:off x="6012160" y="3201217"/>
            <a:ext cx="1634102" cy="4192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.NET, PHP, Java, Ruby</a:t>
            </a:r>
            <a:endParaRPr lang="ru-RU" sz="1100" dirty="0"/>
          </a:p>
        </p:txBody>
      </p:sp>
    </p:spTree>
    <p:extLst>
      <p:ext uri="{BB962C8B-B14F-4D97-AF65-F5344CB8AC3E}">
        <p14:creationId xmlns:p14="http://schemas.microsoft.com/office/powerpoint/2010/main" val="355762437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30188"/>
            <a:ext cx="8429684" cy="1231106"/>
          </a:xfrm>
        </p:spPr>
        <p:txBody>
          <a:bodyPr/>
          <a:lstStyle/>
          <a:p>
            <a:r>
              <a:rPr lang="ru-RU" dirty="0" smtClean="0"/>
              <a:t>Стратегия ПО+Сервисы</a:t>
            </a:r>
            <a:br>
              <a:rPr lang="ru-RU" dirty="0" smtClean="0"/>
            </a:br>
            <a:r>
              <a:rPr lang="en-US" sz="3600" dirty="0" err="1" smtClean="0"/>
              <a:t>Software+Services</a:t>
            </a:r>
            <a:endParaRPr lang="ru-RU" dirty="0"/>
          </a:p>
        </p:txBody>
      </p:sp>
      <p:sp>
        <p:nvSpPr>
          <p:cNvPr id="3" name="Content Placeholder 2"/>
          <p:cNvSpPr>
            <a:spLocks noGrp="1"/>
          </p:cNvSpPr>
          <p:nvPr>
            <p:ph idx="1"/>
          </p:nvPr>
        </p:nvSpPr>
        <p:spPr/>
        <p:txBody>
          <a:bodyPr/>
          <a:lstStyle/>
          <a:p>
            <a:r>
              <a:rPr lang="ru-RU" dirty="0" smtClean="0"/>
              <a:t>Будущее: гибридная модель</a:t>
            </a:r>
          </a:p>
          <a:p>
            <a:pPr lvl="1"/>
            <a:r>
              <a:rPr lang="ru-RU" dirty="0" smtClean="0"/>
              <a:t>Локальное ПО </a:t>
            </a:r>
            <a:r>
              <a:rPr lang="en-US" dirty="0" smtClean="0"/>
              <a:t>+</a:t>
            </a:r>
            <a:r>
              <a:rPr lang="ru-RU" dirty="0" smtClean="0"/>
              <a:t> сервисы через Интерне</a:t>
            </a:r>
            <a:r>
              <a:rPr lang="ru-RU" dirty="0"/>
              <a:t>т</a:t>
            </a:r>
            <a:endParaRPr lang="ru-RU" dirty="0" smtClean="0"/>
          </a:p>
          <a:p>
            <a:r>
              <a:rPr lang="ru-RU" dirty="0" smtClean="0"/>
              <a:t>Выбор размещения</a:t>
            </a:r>
          </a:p>
          <a:p>
            <a:pPr lvl="1"/>
            <a:r>
              <a:rPr lang="ru-RU" dirty="0" smtClean="0"/>
              <a:t>Локально, хостинг</a:t>
            </a:r>
            <a:r>
              <a:rPr lang="en-US" dirty="0" smtClean="0"/>
              <a:t> </a:t>
            </a:r>
            <a:r>
              <a:rPr lang="ru-RU" dirty="0" smtClean="0"/>
              <a:t>у партнеров, </a:t>
            </a:r>
            <a:r>
              <a:rPr lang="en-US" dirty="0" smtClean="0"/>
              <a:t>Microsoft</a:t>
            </a:r>
          </a:p>
          <a:p>
            <a:r>
              <a:rPr lang="ru-RU" dirty="0" smtClean="0"/>
              <a:t>Миграция в облако и обратно</a:t>
            </a:r>
          </a:p>
          <a:p>
            <a:r>
              <a:rPr lang="ru-RU" dirty="0" smtClean="0"/>
              <a:t>Интеграция локального ПО и сервисов</a:t>
            </a:r>
          </a:p>
          <a:p>
            <a:r>
              <a:rPr lang="ru-RU" dirty="0" smtClean="0"/>
              <a:t>Готовность технологий для работы в смешанном режиме</a:t>
            </a:r>
            <a:endParaRPr lang="ru-RU" dirty="0"/>
          </a:p>
        </p:txBody>
      </p:sp>
    </p:spTree>
    <p:extLst>
      <p:ext uri="{BB962C8B-B14F-4D97-AF65-F5344CB8AC3E}">
        <p14:creationId xmlns:p14="http://schemas.microsoft.com/office/powerpoint/2010/main" val="8837194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1846659"/>
          </a:xfrm>
        </p:spPr>
        <p:txBody>
          <a:bodyPr/>
          <a:lstStyle/>
          <a:p>
            <a:r>
              <a:rPr lang="ru-RU" dirty="0" smtClean="0"/>
              <a:t>Практик</a:t>
            </a:r>
            <a:r>
              <a:rPr lang="ru-RU" dirty="0"/>
              <a:t>И</a:t>
            </a:r>
            <a:r>
              <a:rPr lang="ru-RU" dirty="0" smtClean="0"/>
              <a:t> проектирования</a:t>
            </a:r>
            <a:br>
              <a:rPr lang="ru-RU" dirty="0" smtClean="0"/>
            </a:br>
            <a:r>
              <a:rPr lang="ru-RU" dirty="0" smtClean="0"/>
              <a:t>и выбор технологий</a:t>
            </a:r>
            <a:endParaRPr lang="ru-RU" dirty="0"/>
          </a:p>
        </p:txBody>
      </p:sp>
      <p:sp>
        <p:nvSpPr>
          <p:cNvPr id="5" name="Text Placeholder 4"/>
          <p:cNvSpPr>
            <a:spLocks noGrp="1"/>
          </p:cNvSpPr>
          <p:nvPr>
            <p:ph type="body" idx="1"/>
          </p:nvPr>
        </p:nvSpPr>
        <p:spPr/>
        <p:txBody>
          <a:bodyPr/>
          <a:lstStyle/>
          <a:p>
            <a:endParaRPr lang="ru-RU"/>
          </a:p>
        </p:txBody>
      </p:sp>
      <p:pic>
        <p:nvPicPr>
          <p:cNvPr id="6"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23806"/>
            <a:ext cx="2712987" cy="1309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517889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Философия </a:t>
            </a:r>
            <a:r>
              <a:rPr lang="en-US" dirty="0" smtClean="0"/>
              <a:t>Azure</a:t>
            </a:r>
            <a:endParaRPr lang="ru-RU" dirty="0"/>
          </a:p>
        </p:txBody>
      </p:sp>
      <p:sp>
        <p:nvSpPr>
          <p:cNvPr id="3" name="Content Placeholder 2"/>
          <p:cNvSpPr>
            <a:spLocks noGrp="1"/>
          </p:cNvSpPr>
          <p:nvPr>
            <p:ph idx="1"/>
          </p:nvPr>
        </p:nvSpPr>
        <p:spPr/>
        <p:txBody>
          <a:bodyPr>
            <a:normAutofit fontScale="92500" lnSpcReduction="10000"/>
          </a:bodyPr>
          <a:lstStyle/>
          <a:p>
            <a:r>
              <a:rPr lang="ru-RU" dirty="0" smtClean="0"/>
              <a:t>Масштабирование</a:t>
            </a:r>
          </a:p>
          <a:p>
            <a:pPr lvl="1"/>
            <a:r>
              <a:rPr lang="ru-RU" dirty="0" smtClean="0"/>
              <a:t>Как увеличение так и уменьшение мощности</a:t>
            </a:r>
          </a:p>
          <a:p>
            <a:r>
              <a:rPr lang="ru-RU" dirty="0" smtClean="0"/>
              <a:t>Поощеряет правильную архитектуру</a:t>
            </a:r>
          </a:p>
          <a:p>
            <a:pPr lvl="1"/>
            <a:r>
              <a:rPr lang="ru-RU" dirty="0" smtClean="0"/>
              <a:t>Модульность </a:t>
            </a:r>
          </a:p>
          <a:p>
            <a:pPr lvl="1"/>
            <a:r>
              <a:rPr lang="ru-RU" dirty="0" smtClean="0"/>
              <a:t>Слабое связывание</a:t>
            </a:r>
          </a:p>
          <a:p>
            <a:pPr lvl="1"/>
            <a:r>
              <a:rPr lang="ru-RU" dirty="0" smtClean="0"/>
              <a:t>Сервисная ориентированность</a:t>
            </a:r>
          </a:p>
          <a:p>
            <a:r>
              <a:rPr lang="ru-RU" dirty="0" smtClean="0"/>
              <a:t>Постепенное использование облака</a:t>
            </a:r>
          </a:p>
          <a:p>
            <a:r>
              <a:rPr lang="ru-RU" dirty="0" smtClean="0"/>
              <a:t>Сохранение навыков </a:t>
            </a:r>
          </a:p>
          <a:p>
            <a:r>
              <a:rPr lang="ru-RU" dirty="0" smtClean="0"/>
              <a:t>Интероперабельность</a:t>
            </a:r>
          </a:p>
          <a:p>
            <a:pPr lvl="1"/>
            <a:endParaRPr lang="ru-RU" dirty="0" smtClean="0"/>
          </a:p>
          <a:p>
            <a:endParaRPr lang="ru-RU" dirty="0"/>
          </a:p>
        </p:txBody>
      </p:sp>
    </p:spTree>
    <p:extLst>
      <p:ext uri="{BB962C8B-B14F-4D97-AF65-F5344CB8AC3E}">
        <p14:creationId xmlns:p14="http://schemas.microsoft.com/office/powerpoint/2010/main" val="8997428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7158" y="230188"/>
            <a:ext cx="8429684" cy="1169551"/>
          </a:xfrm>
        </p:spPr>
        <p:txBody>
          <a:bodyPr/>
          <a:lstStyle/>
          <a:p>
            <a:r>
              <a:rPr lang="ru-RU" dirty="0" smtClean="0"/>
              <a:t>Некоторые аспекты решений</a:t>
            </a:r>
            <a:br>
              <a:rPr lang="ru-RU" dirty="0" smtClean="0"/>
            </a:br>
            <a:r>
              <a:rPr lang="ru-RU" sz="3200" dirty="0" smtClean="0"/>
              <a:t>Для облака и локально</a:t>
            </a:r>
            <a:endParaRPr lang="ru-RU" dirty="0"/>
          </a:p>
        </p:txBody>
      </p:sp>
      <p:sp>
        <p:nvSpPr>
          <p:cNvPr id="5" name="Content Placeholder 4"/>
          <p:cNvSpPr>
            <a:spLocks noGrp="1"/>
          </p:cNvSpPr>
          <p:nvPr>
            <p:ph idx="1"/>
          </p:nvPr>
        </p:nvSpPr>
        <p:spPr/>
        <p:txBody>
          <a:bodyPr>
            <a:normAutofit/>
          </a:bodyPr>
          <a:lstStyle/>
          <a:p>
            <a:r>
              <a:rPr lang="ru-RU" dirty="0" smtClean="0"/>
              <a:t>Процесс </a:t>
            </a:r>
            <a:r>
              <a:rPr lang="ru-RU" dirty="0"/>
              <a:t>и средства разработки </a:t>
            </a:r>
          </a:p>
          <a:p>
            <a:r>
              <a:rPr lang="ru-RU" dirty="0" smtClean="0"/>
              <a:t>Архитектура</a:t>
            </a:r>
          </a:p>
          <a:p>
            <a:pPr lvl="1"/>
            <a:r>
              <a:rPr lang="ru-RU" dirty="0" smtClean="0"/>
              <a:t>Интеграция ЦОД-Облако</a:t>
            </a:r>
          </a:p>
          <a:p>
            <a:r>
              <a:rPr lang="ru-RU" dirty="0" smtClean="0"/>
              <a:t>Технологи</a:t>
            </a:r>
            <a:r>
              <a:rPr lang="ru-RU" dirty="0"/>
              <a:t>и</a:t>
            </a:r>
            <a:endParaRPr lang="ru-RU" dirty="0" smtClean="0"/>
          </a:p>
          <a:p>
            <a:r>
              <a:rPr lang="ru-RU" dirty="0" smtClean="0"/>
              <a:t>Операционные атрибуты</a:t>
            </a:r>
          </a:p>
          <a:p>
            <a:pPr lvl="1"/>
            <a:r>
              <a:rPr lang="ru-RU" dirty="0" smtClean="0"/>
              <a:t>Масштабирование</a:t>
            </a:r>
          </a:p>
          <a:p>
            <a:pPr lvl="1"/>
            <a:r>
              <a:rPr lang="ru-RU" dirty="0" smtClean="0"/>
              <a:t>Безопасность</a:t>
            </a:r>
          </a:p>
          <a:p>
            <a:pPr lvl="1"/>
            <a:r>
              <a:rPr lang="ru-RU" dirty="0" smtClean="0"/>
              <a:t>Отказоустойчивость</a:t>
            </a:r>
          </a:p>
        </p:txBody>
      </p:sp>
    </p:spTree>
    <p:extLst>
      <p:ext uri="{BB962C8B-B14F-4D97-AF65-F5344CB8AC3E}">
        <p14:creationId xmlns:p14="http://schemas.microsoft.com/office/powerpoint/2010/main" val="300828332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Процесс и средства разработки</a:t>
            </a:r>
          </a:p>
        </p:txBody>
      </p:sp>
      <p:sp>
        <p:nvSpPr>
          <p:cNvPr id="3" name="Content Placeholder 2"/>
          <p:cNvSpPr>
            <a:spLocks noGrp="1"/>
          </p:cNvSpPr>
          <p:nvPr>
            <p:ph idx="1"/>
          </p:nvPr>
        </p:nvSpPr>
        <p:spPr/>
        <p:txBody>
          <a:bodyPr/>
          <a:lstStyle/>
          <a:p>
            <a:r>
              <a:rPr lang="ru-RU" dirty="0" smtClean="0"/>
              <a:t>Разработка и отладка приложений</a:t>
            </a:r>
          </a:p>
          <a:p>
            <a:pPr lvl="1"/>
            <a:r>
              <a:rPr lang="ru-RU" dirty="0" smtClean="0"/>
              <a:t>Эмуляция </a:t>
            </a:r>
            <a:r>
              <a:rPr lang="en-US" dirty="0" smtClean="0"/>
              <a:t>Windows Azure </a:t>
            </a:r>
            <a:r>
              <a:rPr lang="ru-RU" dirty="0" smtClean="0"/>
              <a:t>локально</a:t>
            </a:r>
            <a:endParaRPr lang="en-US" dirty="0" smtClean="0"/>
          </a:p>
          <a:p>
            <a:r>
              <a:rPr lang="ru-RU" dirty="0" smtClean="0"/>
              <a:t>Поддержка </a:t>
            </a:r>
            <a:r>
              <a:rPr lang="en-US" dirty="0" smtClean="0"/>
              <a:t>Visual Studio </a:t>
            </a:r>
            <a:endParaRPr lang="ru-RU" dirty="0" smtClean="0"/>
          </a:p>
          <a:p>
            <a:pPr lvl="1"/>
            <a:r>
              <a:rPr lang="ru-RU" dirty="0" smtClean="0"/>
              <a:t>Включая бесплатные </a:t>
            </a:r>
            <a:r>
              <a:rPr lang="en-US" dirty="0" smtClean="0"/>
              <a:t>Express</a:t>
            </a:r>
            <a:endParaRPr lang="ru-RU" dirty="0" smtClean="0"/>
          </a:p>
          <a:p>
            <a:r>
              <a:rPr lang="ru-RU" dirty="0" smtClean="0"/>
              <a:t>Интеграция со средствами </a:t>
            </a:r>
            <a:r>
              <a:rPr lang="en-US" dirty="0" smtClean="0"/>
              <a:t>ALM</a:t>
            </a:r>
          </a:p>
          <a:p>
            <a:pPr lvl="1"/>
            <a:r>
              <a:rPr lang="ru-RU" dirty="0" smtClean="0"/>
              <a:t>Такими как </a:t>
            </a:r>
            <a:r>
              <a:rPr lang="en-US" dirty="0" smtClean="0"/>
              <a:t>Team Foundation Server</a:t>
            </a:r>
            <a:endParaRPr lang="ru-RU" dirty="0" smtClean="0"/>
          </a:p>
          <a:p>
            <a:r>
              <a:rPr lang="ru-RU" dirty="0" smtClean="0"/>
              <a:t>Поддержка других языков, фреймворков, средств разработки</a:t>
            </a:r>
            <a:endParaRPr lang="ru-RU" dirty="0"/>
          </a:p>
        </p:txBody>
      </p:sp>
    </p:spTree>
    <p:extLst>
      <p:ext uri="{BB962C8B-B14F-4D97-AF65-F5344CB8AC3E}">
        <p14:creationId xmlns:p14="http://schemas.microsoft.com/office/powerpoint/2010/main" val="168422103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004048" y="2348880"/>
            <a:ext cx="3960440" cy="39604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4" name="Title 3"/>
          <p:cNvSpPr>
            <a:spLocks noGrp="1"/>
          </p:cNvSpPr>
          <p:nvPr>
            <p:ph type="title"/>
          </p:nvPr>
        </p:nvSpPr>
        <p:spPr/>
        <p:txBody>
          <a:bodyPr/>
          <a:lstStyle/>
          <a:p>
            <a:r>
              <a:rPr lang="ru-RU" dirty="0" smtClean="0"/>
              <a:t>Архитектура</a:t>
            </a:r>
            <a:endParaRPr lang="ru-RU" dirty="0"/>
          </a:p>
        </p:txBody>
      </p:sp>
      <p:sp>
        <p:nvSpPr>
          <p:cNvPr id="5" name="Content Placeholder 4"/>
          <p:cNvSpPr>
            <a:spLocks noGrp="1"/>
          </p:cNvSpPr>
          <p:nvPr>
            <p:ph idx="1"/>
          </p:nvPr>
        </p:nvSpPr>
        <p:spPr/>
        <p:txBody>
          <a:bodyPr>
            <a:normAutofit lnSpcReduction="10000"/>
          </a:bodyPr>
          <a:lstStyle/>
          <a:p>
            <a:r>
              <a:rPr lang="ru-RU" dirty="0" smtClean="0"/>
              <a:t>Интеграция ЦОД - Облако</a:t>
            </a:r>
          </a:p>
          <a:p>
            <a:r>
              <a:rPr lang="ru-RU" dirty="0" smtClean="0"/>
              <a:t>Разделение на уровни</a:t>
            </a:r>
            <a:endParaRPr lang="en-US" dirty="0" smtClean="0"/>
          </a:p>
          <a:p>
            <a:r>
              <a:rPr lang="ru-RU" dirty="0" smtClean="0"/>
              <a:t>Хранение состояния</a:t>
            </a:r>
          </a:p>
          <a:p>
            <a:r>
              <a:rPr lang="ru-RU" dirty="0" smtClean="0"/>
              <a:t>Клиент</a:t>
            </a:r>
          </a:p>
          <a:p>
            <a:r>
              <a:rPr lang="ru-RU" dirty="0" smtClean="0"/>
              <a:t>Бизнес-логика</a:t>
            </a:r>
          </a:p>
          <a:p>
            <a:r>
              <a:rPr lang="ru-RU" dirty="0" smtClean="0"/>
              <a:t>Сервисы</a:t>
            </a:r>
          </a:p>
          <a:p>
            <a:r>
              <a:rPr lang="ru-RU" dirty="0" smtClean="0"/>
              <a:t>Доступ к данным</a:t>
            </a:r>
          </a:p>
          <a:p>
            <a:r>
              <a:rPr lang="ru-RU" dirty="0" smtClean="0"/>
              <a:t>Хранилище</a:t>
            </a:r>
            <a:endParaRPr lang="ru-RU" dirty="0"/>
          </a:p>
        </p:txBody>
      </p:sp>
      <p:sp>
        <p:nvSpPr>
          <p:cNvPr id="6" name="Can 5"/>
          <p:cNvSpPr/>
          <p:nvPr/>
        </p:nvSpPr>
        <p:spPr>
          <a:xfrm>
            <a:off x="5848796" y="5619721"/>
            <a:ext cx="946820" cy="523838"/>
          </a:xfrm>
          <a:prstGeom prst="can">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ru-RU" sz="1400" dirty="0" smtClean="0"/>
              <a:t>Данные</a:t>
            </a:r>
            <a:endParaRPr lang="en-US" sz="1400" dirty="0"/>
          </a:p>
        </p:txBody>
      </p:sp>
      <p:sp>
        <p:nvSpPr>
          <p:cNvPr id="7" name="Cube 6"/>
          <p:cNvSpPr/>
          <p:nvPr/>
        </p:nvSpPr>
        <p:spPr>
          <a:xfrm>
            <a:off x="7308304" y="5606115"/>
            <a:ext cx="951972" cy="551050"/>
          </a:xfrm>
          <a:prstGeom prst="cub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ru-RU" sz="1200" dirty="0" smtClean="0"/>
              <a:t>Сервисы</a:t>
            </a:r>
            <a:endParaRPr lang="en-US" sz="1200" dirty="0"/>
          </a:p>
        </p:txBody>
      </p:sp>
      <p:sp>
        <p:nvSpPr>
          <p:cNvPr id="8" name="Rounded Rectangle 7"/>
          <p:cNvSpPr/>
          <p:nvPr/>
        </p:nvSpPr>
        <p:spPr>
          <a:xfrm>
            <a:off x="5179752" y="4645242"/>
            <a:ext cx="3600400" cy="565917"/>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1400" dirty="0" smtClean="0"/>
              <a:t>Уровень доступа к данным</a:t>
            </a:r>
            <a:endParaRPr lang="en-US" sz="1400" dirty="0"/>
          </a:p>
        </p:txBody>
      </p:sp>
      <p:sp>
        <p:nvSpPr>
          <p:cNvPr id="9" name="Rounded Rectangle 8"/>
          <p:cNvSpPr/>
          <p:nvPr/>
        </p:nvSpPr>
        <p:spPr>
          <a:xfrm>
            <a:off x="5179752" y="2708920"/>
            <a:ext cx="3600400" cy="59873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1400" dirty="0" smtClean="0"/>
              <a:t>Уровень представления</a:t>
            </a:r>
            <a:endParaRPr lang="en-US" sz="1400" dirty="0"/>
          </a:p>
        </p:txBody>
      </p:sp>
      <p:sp>
        <p:nvSpPr>
          <p:cNvPr id="10" name="Rounded Rectangle 9"/>
          <p:cNvSpPr/>
          <p:nvPr/>
        </p:nvSpPr>
        <p:spPr>
          <a:xfrm>
            <a:off x="5165014" y="3645813"/>
            <a:ext cx="3615138" cy="602019"/>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ru-RU" sz="1400" dirty="0" smtClean="0"/>
              <a:t>Уровень бизнес-логики</a:t>
            </a:r>
            <a:endParaRPr lang="en-US" sz="1400" dirty="0"/>
          </a:p>
        </p:txBody>
      </p:sp>
    </p:spTree>
    <p:extLst>
      <p:ext uri="{BB962C8B-B14F-4D97-AF65-F5344CB8AC3E}">
        <p14:creationId xmlns:p14="http://schemas.microsoft.com/office/powerpoint/2010/main" val="428172547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30188"/>
            <a:ext cx="8429684" cy="1169551"/>
          </a:xfrm>
        </p:spPr>
        <p:txBody>
          <a:bodyPr/>
          <a:lstStyle/>
          <a:p>
            <a:r>
              <a:rPr lang="ru-RU" dirty="0" smtClean="0"/>
              <a:t>Интеграция</a:t>
            </a:r>
            <a:br>
              <a:rPr lang="ru-RU" dirty="0" smtClean="0"/>
            </a:br>
            <a:r>
              <a:rPr lang="ru-RU" sz="3200" dirty="0"/>
              <a:t>ЦОД </a:t>
            </a:r>
            <a:r>
              <a:rPr lang="ru-RU" sz="3200" dirty="0" smtClean="0"/>
              <a:t>- Облако</a:t>
            </a:r>
            <a:endParaRPr lang="ru-RU" dirty="0"/>
          </a:p>
        </p:txBody>
      </p:sp>
      <p:sp>
        <p:nvSpPr>
          <p:cNvPr id="3" name="Content Placeholder 2"/>
          <p:cNvSpPr>
            <a:spLocks noGrp="1"/>
          </p:cNvSpPr>
          <p:nvPr>
            <p:ph idx="1"/>
          </p:nvPr>
        </p:nvSpPr>
        <p:spPr/>
        <p:txBody>
          <a:bodyPr/>
          <a:lstStyle/>
          <a:p>
            <a:r>
              <a:rPr lang="en-US" dirty="0" smtClean="0"/>
              <a:t>.NET Service Bus</a:t>
            </a:r>
          </a:p>
          <a:p>
            <a:r>
              <a:rPr lang="en-US" dirty="0" smtClean="0"/>
              <a:t>BizTalk</a:t>
            </a:r>
          </a:p>
          <a:p>
            <a:r>
              <a:rPr lang="en-US" dirty="0" smtClean="0"/>
              <a:t>“Dublin”</a:t>
            </a:r>
          </a:p>
          <a:p>
            <a:pPr lvl="1"/>
            <a:r>
              <a:rPr lang="ru-RU" dirty="0" smtClean="0"/>
              <a:t>Сервер приложений</a:t>
            </a:r>
            <a:r>
              <a:rPr lang="en-US" dirty="0" smtClean="0"/>
              <a:t> </a:t>
            </a:r>
            <a:r>
              <a:rPr lang="ru-RU" dirty="0" smtClean="0"/>
              <a:t>в </a:t>
            </a:r>
            <a:r>
              <a:rPr lang="en-US" dirty="0" smtClean="0"/>
              <a:t>Windows Server</a:t>
            </a:r>
          </a:p>
          <a:p>
            <a:pPr lvl="1"/>
            <a:r>
              <a:rPr lang="ru-RU" dirty="0" smtClean="0"/>
              <a:t>Сервисно-ориентированная архитектура</a:t>
            </a:r>
            <a:endParaRPr lang="en-US" dirty="0" smtClean="0"/>
          </a:p>
        </p:txBody>
      </p:sp>
    </p:spTree>
    <p:extLst>
      <p:ext uri="{BB962C8B-B14F-4D97-AF65-F5344CB8AC3E}">
        <p14:creationId xmlns:p14="http://schemas.microsoft.com/office/powerpoint/2010/main" val="79249196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Разделение на уровни</a:t>
            </a:r>
            <a:endParaRPr lang="ru-RU" dirty="0"/>
          </a:p>
        </p:txBody>
      </p:sp>
      <p:sp>
        <p:nvSpPr>
          <p:cNvPr id="5" name="Content Placeholder 4"/>
          <p:cNvSpPr>
            <a:spLocks noGrp="1"/>
          </p:cNvSpPr>
          <p:nvPr>
            <p:ph idx="1"/>
          </p:nvPr>
        </p:nvSpPr>
        <p:spPr/>
        <p:txBody>
          <a:bodyPr>
            <a:normAutofit lnSpcReduction="10000"/>
          </a:bodyPr>
          <a:lstStyle/>
          <a:p>
            <a:r>
              <a:rPr lang="ru-RU" dirty="0" smtClean="0"/>
              <a:t>Отсутствие сложных зависимостей</a:t>
            </a:r>
          </a:p>
          <a:p>
            <a:r>
              <a:rPr lang="ru-RU" dirty="0" smtClean="0"/>
              <a:t>Возможность замены модулей</a:t>
            </a:r>
          </a:p>
          <a:p>
            <a:r>
              <a:rPr lang="ru-RU" dirty="0" smtClean="0"/>
              <a:t>Расширяемость</a:t>
            </a:r>
            <a:endParaRPr lang="en-US" dirty="0" smtClean="0"/>
          </a:p>
          <a:p>
            <a:pPr lvl="1"/>
            <a:r>
              <a:rPr lang="ru-RU" dirty="0" smtClean="0"/>
              <a:t>Модель плагинов</a:t>
            </a:r>
          </a:p>
          <a:p>
            <a:pPr lvl="1"/>
            <a:r>
              <a:rPr lang="en-US" dirty="0" smtClean="0"/>
              <a:t>MEF</a:t>
            </a:r>
            <a:r>
              <a:rPr lang="ru-RU" dirty="0" smtClean="0"/>
              <a:t> </a:t>
            </a:r>
            <a:r>
              <a:rPr lang="en-US" dirty="0" smtClean="0"/>
              <a:t>– Microsoft Extensibility Framework</a:t>
            </a:r>
            <a:endParaRPr lang="ru-RU" dirty="0" smtClean="0"/>
          </a:p>
          <a:p>
            <a:r>
              <a:rPr lang="ru-RU" dirty="0" smtClean="0"/>
              <a:t>Слабое связывание</a:t>
            </a:r>
          </a:p>
          <a:p>
            <a:endParaRPr lang="en-US" dirty="0" smtClean="0"/>
          </a:p>
          <a:p>
            <a:r>
              <a:rPr lang="en-US" dirty="0" smtClean="0"/>
              <a:t>KISS – Keep It Simple Stupid</a:t>
            </a:r>
          </a:p>
          <a:p>
            <a:pPr lvl="1"/>
            <a:endParaRPr lang="ru-RU" dirty="0"/>
          </a:p>
        </p:txBody>
      </p:sp>
    </p:spTree>
    <p:extLst>
      <p:ext uri="{BB962C8B-B14F-4D97-AF65-F5344CB8AC3E}">
        <p14:creationId xmlns:p14="http://schemas.microsoft.com/office/powerpoint/2010/main" val="12324046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repeatCount="indefinite" fill="hold" nodeType="withEffect">
                                  <p:stCondLst>
                                    <p:cond delay="0"/>
                                  </p:stCondLst>
                                  <p:iterate type="lt">
                                    <p:tmPct val="10909"/>
                                  </p:iterate>
                                  <p:childTnLst>
                                    <p:set>
                                      <p:cBhvr override="childStyle">
                                        <p:cTn id="6" dur="500" fill="hold"/>
                                        <p:tgtEl>
                                          <p:spTgt spid="5">
                                            <p:txEl>
                                              <p:pRg st="7" end="7"/>
                                            </p:txEl>
                                          </p:spTgt>
                                        </p:tgtEl>
                                        <p:attrNameLst>
                                          <p:attrName>style.color</p:attrName>
                                        </p:attrNameLst>
                                      </p:cBhvr>
                                      <p:to>
                                        <p:clrVal>
                                          <a:srgbClr xmlns:mc="http://schemas.openxmlformats.org/markup-compatibility/2006" xmlns:a14="http://schemas.microsoft.com/office/drawing/2010/main" val="FFFF00" mc:Ignorable=""/>
                                        </p:clrVal>
                                      </p:to>
                                    </p:set>
                                    <p:set>
                                      <p:cBhvr>
                                        <p:cTn id="7" dur="500" fill="hold"/>
                                        <p:tgtEl>
                                          <p:spTgt spid="5">
                                            <p:txEl>
                                              <p:pRg st="7" end="7"/>
                                            </p:txEl>
                                          </p:spTgt>
                                        </p:tgtEl>
                                        <p:attrNameLst>
                                          <p:attrName>fillcolor</p:attrName>
                                        </p:attrNameLst>
                                      </p:cBhvr>
                                      <p:to>
                                        <p:clrVal>
                                          <a:srgbClr xmlns:mc="http://schemas.openxmlformats.org/markup-compatibility/2006" xmlns:a14="http://schemas.microsoft.com/office/drawing/2010/main" val="FFFF00" mc:Ignorable=""/>
                                        </p:clrVal>
                                      </p:to>
                                    </p:set>
                                    <p:set>
                                      <p:cBhvr>
                                        <p:cTn id="8" dur="500" fill="hold"/>
                                        <p:tgtEl>
                                          <p:spTgt spid="5">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85000" lnSpcReduction="20000"/>
          </a:bodyPr>
          <a:lstStyle/>
          <a:p>
            <a:r>
              <a:rPr lang="ru-RU" dirty="0" smtClean="0"/>
              <a:t>Компания </a:t>
            </a:r>
            <a:endParaRPr lang="ru-RU" dirty="0"/>
          </a:p>
        </p:txBody>
      </p:sp>
      <p:sp>
        <p:nvSpPr>
          <p:cNvPr id="4" name="Subtitle 3"/>
          <p:cNvSpPr>
            <a:spLocks noGrp="1"/>
          </p:cNvSpPr>
          <p:nvPr>
            <p:ph type="body" sz="quarter" idx="17"/>
          </p:nvPr>
        </p:nvSpPr>
        <p:spPr/>
        <p:txBody>
          <a:bodyPr>
            <a:normAutofit fontScale="92500" lnSpcReduction="20000"/>
          </a:bodyPr>
          <a:lstStyle/>
          <a:p>
            <a:r>
              <a:rPr lang="ru-RU" b="0" dirty="0" smtClean="0"/>
              <a:t>Дмитрий Мартынов</a:t>
            </a:r>
            <a:endParaRPr lang="ru-RU" b="0" dirty="0"/>
          </a:p>
        </p:txBody>
      </p:sp>
      <p:sp>
        <p:nvSpPr>
          <p:cNvPr id="7" name="Text Placeholder 6"/>
          <p:cNvSpPr>
            <a:spLocks noGrp="1"/>
          </p:cNvSpPr>
          <p:nvPr>
            <p:ph type="body" sz="quarter" idx="18"/>
          </p:nvPr>
        </p:nvSpPr>
        <p:spPr/>
        <p:txBody>
          <a:bodyPr>
            <a:normAutofit fontScale="85000" lnSpcReduction="20000"/>
          </a:bodyPr>
          <a:lstStyle/>
          <a:p>
            <a:r>
              <a:rPr lang="en-US" dirty="0" smtClean="0"/>
              <a:t>dmitrim@microsoft.com</a:t>
            </a:r>
            <a:endParaRPr lang="ru-RU" dirty="0"/>
          </a:p>
        </p:txBody>
      </p:sp>
      <p:sp>
        <p:nvSpPr>
          <p:cNvPr id="8" name="Text Placeholder 7"/>
          <p:cNvSpPr>
            <a:spLocks noGrp="1"/>
          </p:cNvSpPr>
          <p:nvPr>
            <p:ph type="body" sz="quarter" idx="19"/>
          </p:nvPr>
        </p:nvSpPr>
        <p:spPr/>
        <p:txBody>
          <a:bodyPr>
            <a:normAutofit fontScale="55000" lnSpcReduction="20000"/>
          </a:bodyPr>
          <a:lstStyle/>
          <a:p>
            <a:r>
              <a:rPr lang="en-US" sz="3800" dirty="0" smtClean="0"/>
              <a:t>Microsoft</a:t>
            </a:r>
            <a:endParaRPr lang="ru-RU" dirty="0"/>
          </a:p>
        </p:txBody>
      </p:sp>
      <p:sp>
        <p:nvSpPr>
          <p:cNvPr id="2" name="Title 1"/>
          <p:cNvSpPr>
            <a:spLocks noGrp="1"/>
          </p:cNvSpPr>
          <p:nvPr>
            <p:ph type="ctrTitle"/>
          </p:nvPr>
        </p:nvSpPr>
        <p:spPr>
          <a:xfrm>
            <a:off x="1371600" y="785794"/>
            <a:ext cx="7272366" cy="1846659"/>
          </a:xfrm>
        </p:spPr>
        <p:txBody>
          <a:bodyPr/>
          <a:lstStyle/>
          <a:p>
            <a:r>
              <a:rPr lang="ru-RU" sz="4000" dirty="0"/>
              <a:t>AR 301  </a:t>
            </a:r>
            <a:br>
              <a:rPr lang="ru-RU" sz="4000" dirty="0"/>
            </a:br>
            <a:r>
              <a:rPr lang="ru-RU" sz="4000" dirty="0" smtClean="0"/>
              <a:t>Архитектура </a:t>
            </a:r>
            <a:r>
              <a:rPr lang="ru-RU" sz="4000" dirty="0"/>
              <a:t>решений в «облаке» - видение </a:t>
            </a:r>
            <a:r>
              <a:rPr lang="ru-RU" sz="4000" dirty="0" smtClean="0"/>
              <a:t>Microsoft</a:t>
            </a:r>
            <a:endParaRPr lang="ru-RU" sz="4000" dirty="0"/>
          </a:p>
        </p:txBody>
      </p:sp>
      <p:pic>
        <p:nvPicPr>
          <p:cNvPr id="9" name="Picture 3" descr="C:\Program Files\Microsoft Resource DVD Artwork\DVD_ART\Artwork_Imagery\Shapes and Graphics\Internet Cloud\cloud 1.png"/>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15000" contrast="-18000"/>
                    </a14:imgEffect>
                  </a14:imgLayer>
                </a14:imgProps>
              </a:ext>
              <a:ext uri="{28A0092B-C50C-407E-A947-70E740481C1C}">
                <a14:useLocalDpi xmlns:a14="http://schemas.microsoft.com/office/drawing/2010/main"/>
              </a:ext>
            </a:extLst>
          </a:blip>
          <a:srcRect/>
          <a:stretch>
            <a:fillRect/>
          </a:stretch>
        </p:blipFill>
        <p:spPr bwMode="auto">
          <a:xfrm>
            <a:off x="9144000" y="3789040"/>
            <a:ext cx="2672734" cy="1533324"/>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fill="hold" nodeType="withEffect">
                                  <p:stCondLst>
                                    <p:cond delay="3000"/>
                                  </p:stCondLst>
                                  <p:childTnLst>
                                    <p:animMotion origin="layout" path="M 1.94444E-6 -1.85185E-6 C -0.00521 0.00463 -0.01042 0.00926 -0.01563 0.01389 C -0.01736 0.01551 -0.02083 0.01852 -0.02083 0.01852 C -0.02882 0.03472 -0.01754 0.01459 -0.03455 0.02986 C -0.04688 0.04074 -0.04097 0.03773 -0.05174 0.04144 C -0.06024 0.04884 -0.06945 0.05417 -0.07934 0.05741 C -0.0882 0.06528 -0.09861 0.0669 -0.10868 0.0713 C -0.15781 0.09306 -0.2033 0.0882 -0.25695 0.08959 C -0.28802 0.09306 -0.31927 0.0919 -0.35 0.09884 C -0.37361 0.09815 -0.39722 0.09792 -0.42083 0.09653 C -0.425 0.0963 -0.42882 0.09306 -0.43281 0.0919 C -0.44288 0.08889 -0.45243 0.08496 -0.46215 0.08056 C -0.47413 0.07523 -0.48629 0.06968 -0.49827 0.06435 C -0.50278 0.06227 -0.5099 0.06088 -0.51389 0.05741 C -0.52465 0.04769 -0.54705 0.03889 -0.56042 0.03449 C -0.57031 0.03125 -0.57986 0.02616 -0.58976 0.02292 C -0.5967 0.0206 -0.60625 0.01921 -0.61215 0.01389 C -0.61389 0.01227 -0.61545 0.01042 -0.61736 0.00926 C -0.62743 0.00324 -0.64462 0.00093 -0.65347 -0.00694 C -0.67552 -0.02662 -0.64323 0.00116 -0.66389 -0.01389 C -0.66927 -0.01782 -0.67379 -0.02384 -0.67934 -0.02754 C -0.68872 -0.03379 -0.69774 -0.04004 -0.70695 -0.04606 C -0.7132 -0.05 -0.72188 -0.05 -0.72761 -0.05509 C -0.73403 -0.06088 -0.74219 -0.06134 -0.74827 -0.06666 C -0.75833 -0.07546 -0.76945 -0.08102 -0.78108 -0.08495 C -0.79358 -0.09606 -0.8059 -0.10023 -0.82083 -0.10347 C -0.83264 -0.10879 -0.84288 -0.11088 -0.85521 -0.11273 C -0.87101 -0.11898 -0.89097 -0.11805 -0.90695 -0.11944 C -0.95747 -0.11875 -1.00816 -0.11852 -1.05868 -0.11713 C -1.0816 -0.11643 -1.10608 -0.10625 -1.12761 -0.09653 C -1.13455 -0.09352 -1.1441 -0.09236 -1.15 -0.08727 C -1.16024 -0.07847 -1.17118 -0.07176 -1.18281 -0.06666 C -1.19323 -0.05254 -1.20747 -0.05162 -1.22083 -0.04375 C -1.23212 -0.03727 -1.24149 -0.02708 -1.25347 -0.02291 C -1.26007 -0.0169 -1.26736 -0.0125 -1.27413 -0.00694 C -1.27656 -0.00486 -1.27847 -0.00162 -1.28108 -1.85185E-6 C -1.28438 0.00209 -1.28837 0.00185 -1.29149 0.00463 C -1.29323 0.00625 -1.2967 0.00926 -1.2967 0.00926 L -1.32587 0.01389 " pathEditMode="relative" ptsTypes="fffffffffffffffffffffffffffffffffffffAA">
                                      <p:cBhvr>
                                        <p:cTn id="6" dur="8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Хранение состояния</a:t>
            </a:r>
            <a:endParaRPr lang="ru-RU" dirty="0"/>
          </a:p>
        </p:txBody>
      </p:sp>
      <p:sp>
        <p:nvSpPr>
          <p:cNvPr id="5" name="Content Placeholder 4"/>
          <p:cNvSpPr>
            <a:spLocks noGrp="1"/>
          </p:cNvSpPr>
          <p:nvPr>
            <p:ph idx="1"/>
          </p:nvPr>
        </p:nvSpPr>
        <p:spPr/>
        <p:txBody>
          <a:bodyPr/>
          <a:lstStyle/>
          <a:p>
            <a:r>
              <a:rPr lang="ru-RU" dirty="0"/>
              <a:t>Не хранить в бизнес-логике!</a:t>
            </a:r>
            <a:endParaRPr lang="en-US" dirty="0"/>
          </a:p>
          <a:p>
            <a:r>
              <a:rPr lang="en-US" dirty="0" smtClean="0"/>
              <a:t>Stateless </a:t>
            </a:r>
            <a:r>
              <a:rPr lang="ru-RU" dirty="0" smtClean="0"/>
              <a:t>модель</a:t>
            </a:r>
          </a:p>
          <a:p>
            <a:r>
              <a:rPr lang="ru-RU" dirty="0" smtClean="0"/>
              <a:t>Провайдер сессии </a:t>
            </a:r>
            <a:r>
              <a:rPr lang="en-US" dirty="0" smtClean="0"/>
              <a:t>ASP.NET</a:t>
            </a:r>
          </a:p>
          <a:p>
            <a:pPr lvl="1"/>
            <a:r>
              <a:rPr lang="en-US" dirty="0" smtClean="0"/>
              <a:t>Session State Provider</a:t>
            </a:r>
            <a:r>
              <a:rPr lang="ru-RU" dirty="0" smtClean="0"/>
              <a:t> для </a:t>
            </a:r>
            <a:r>
              <a:rPr lang="en-US" dirty="0" smtClean="0"/>
              <a:t>Azure Tables</a:t>
            </a:r>
            <a:endParaRPr lang="ru-RU" dirty="0" smtClean="0"/>
          </a:p>
          <a:p>
            <a:pPr lvl="1"/>
            <a:r>
              <a:rPr lang="ru-RU" dirty="0" smtClean="0"/>
              <a:t>Замена в конфигурации </a:t>
            </a:r>
            <a:r>
              <a:rPr lang="en-US" dirty="0" err="1" smtClean="0"/>
              <a:t>web.config</a:t>
            </a:r>
            <a:endParaRPr lang="ru-RU" dirty="0" smtClean="0"/>
          </a:p>
          <a:p>
            <a:endParaRPr lang="ru-RU" dirty="0"/>
          </a:p>
        </p:txBody>
      </p:sp>
    </p:spTree>
    <p:extLst>
      <p:ext uri="{BB962C8B-B14F-4D97-AF65-F5344CB8AC3E}">
        <p14:creationId xmlns:p14="http://schemas.microsoft.com/office/powerpoint/2010/main" val="44373174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Кэширование</a:t>
            </a:r>
            <a:endParaRPr lang="ru-RU" dirty="0"/>
          </a:p>
        </p:txBody>
      </p:sp>
      <p:sp>
        <p:nvSpPr>
          <p:cNvPr id="3" name="Content Placeholder 2"/>
          <p:cNvSpPr>
            <a:spLocks noGrp="1"/>
          </p:cNvSpPr>
          <p:nvPr>
            <p:ph idx="1"/>
          </p:nvPr>
        </p:nvSpPr>
        <p:spPr/>
        <p:txBody>
          <a:bodyPr>
            <a:normAutofit/>
          </a:bodyPr>
          <a:lstStyle/>
          <a:p>
            <a:r>
              <a:rPr lang="ru-RU" dirty="0" smtClean="0"/>
              <a:t>Толстый клиент – готовый кэш</a:t>
            </a:r>
          </a:p>
          <a:p>
            <a:r>
              <a:rPr lang="ru-RU" dirty="0" smtClean="0"/>
              <a:t>Кэширование</a:t>
            </a:r>
            <a:r>
              <a:rPr lang="en-US" dirty="0" smtClean="0"/>
              <a:t> </a:t>
            </a:r>
            <a:r>
              <a:rPr lang="ru-RU" dirty="0"/>
              <a:t>на клиенте и сервере</a:t>
            </a:r>
          </a:p>
          <a:p>
            <a:pPr lvl="1"/>
            <a:r>
              <a:rPr lang="ru-RU" dirty="0" smtClean="0"/>
              <a:t>Встроенный кэш </a:t>
            </a:r>
            <a:r>
              <a:rPr lang="en-US" dirty="0"/>
              <a:t>ASP.NET</a:t>
            </a:r>
          </a:p>
          <a:p>
            <a:pPr lvl="1"/>
            <a:r>
              <a:rPr lang="en-US" dirty="0" smtClean="0"/>
              <a:t>AJAX</a:t>
            </a:r>
            <a:r>
              <a:rPr lang="ru-RU" dirty="0" smtClean="0"/>
              <a:t> – кэш данных на клиенте</a:t>
            </a:r>
            <a:endParaRPr lang="ru-RU" dirty="0"/>
          </a:p>
          <a:p>
            <a:pPr lvl="1"/>
            <a:r>
              <a:rPr lang="ru-RU" dirty="0"/>
              <a:t>Распределенный кэш </a:t>
            </a:r>
            <a:r>
              <a:rPr lang="en-US" dirty="0" smtClean="0"/>
              <a:t>Velocity</a:t>
            </a:r>
            <a:endParaRPr lang="ru-RU" dirty="0" smtClean="0"/>
          </a:p>
          <a:p>
            <a:r>
              <a:rPr lang="en-US" dirty="0"/>
              <a:t>Content Delivery </a:t>
            </a:r>
            <a:r>
              <a:rPr lang="en-US" dirty="0" smtClean="0"/>
              <a:t>Network</a:t>
            </a:r>
            <a:r>
              <a:rPr lang="ru-RU" dirty="0" smtClean="0"/>
              <a:t> </a:t>
            </a:r>
            <a:r>
              <a:rPr lang="en-US" dirty="0" smtClean="0"/>
              <a:t>(CDN)</a:t>
            </a:r>
            <a:endParaRPr lang="en-US" dirty="0"/>
          </a:p>
          <a:p>
            <a:pPr lvl="1"/>
            <a:r>
              <a:rPr lang="en-US" dirty="0" smtClean="0"/>
              <a:t>Azure </a:t>
            </a:r>
            <a:r>
              <a:rPr lang="en-US" dirty="0"/>
              <a:t>BLOB </a:t>
            </a:r>
            <a:r>
              <a:rPr lang="en-US" dirty="0" smtClean="0"/>
              <a:t>(</a:t>
            </a:r>
            <a:r>
              <a:rPr lang="ru-RU" dirty="0" smtClean="0"/>
              <a:t>сейчас </a:t>
            </a:r>
            <a:r>
              <a:rPr lang="en-US" dirty="0" smtClean="0"/>
              <a:t>18 </a:t>
            </a:r>
            <a:r>
              <a:rPr lang="ru-RU" dirty="0"/>
              <a:t>узлов)</a:t>
            </a:r>
            <a:endParaRPr lang="en-US" dirty="0" smtClean="0"/>
          </a:p>
          <a:p>
            <a:pPr lvl="1"/>
            <a:r>
              <a:rPr lang="ru-RU" dirty="0" smtClean="0"/>
              <a:t>Библиотеки </a:t>
            </a:r>
            <a:r>
              <a:rPr lang="en-US" dirty="0" smtClean="0"/>
              <a:t>AJAX</a:t>
            </a:r>
            <a:r>
              <a:rPr lang="ru-RU" dirty="0" smtClean="0"/>
              <a:t> </a:t>
            </a:r>
          </a:p>
          <a:p>
            <a:endParaRPr lang="en-US" dirty="0"/>
          </a:p>
          <a:p>
            <a:endParaRPr lang="ru-RU" dirty="0"/>
          </a:p>
        </p:txBody>
      </p:sp>
    </p:spTree>
    <p:extLst>
      <p:ext uri="{BB962C8B-B14F-4D97-AF65-F5344CB8AC3E}">
        <p14:creationId xmlns:p14="http://schemas.microsoft.com/office/powerpoint/2010/main" val="209723360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Клиент</a:t>
            </a:r>
            <a:endParaRPr lang="ru-RU" dirty="0"/>
          </a:p>
        </p:txBody>
      </p:sp>
      <p:sp>
        <p:nvSpPr>
          <p:cNvPr id="3" name="Content Placeholder 2"/>
          <p:cNvSpPr>
            <a:spLocks noGrp="1"/>
          </p:cNvSpPr>
          <p:nvPr>
            <p:ph idx="1"/>
          </p:nvPr>
        </p:nvSpPr>
        <p:spPr/>
        <p:txBody>
          <a:bodyPr>
            <a:normAutofit/>
          </a:bodyPr>
          <a:lstStyle/>
          <a:p>
            <a:r>
              <a:rPr lang="ru-RU" dirty="0" smtClean="0"/>
              <a:t>Связь может быть ненадежна!</a:t>
            </a:r>
          </a:p>
          <a:p>
            <a:pPr lvl="1"/>
            <a:r>
              <a:rPr lang="ru-RU" dirty="0" smtClean="0"/>
              <a:t>Повтор</a:t>
            </a:r>
            <a:r>
              <a:rPr lang="en-US" dirty="0" smtClean="0"/>
              <a:t> </a:t>
            </a:r>
            <a:r>
              <a:rPr lang="ru-RU" dirty="0" smtClean="0"/>
              <a:t>передачи</a:t>
            </a:r>
            <a:endParaRPr lang="en-US" dirty="0" smtClean="0"/>
          </a:p>
          <a:p>
            <a:r>
              <a:rPr lang="ru-RU" dirty="0" smtClean="0"/>
              <a:t>Принцип </a:t>
            </a:r>
            <a:r>
              <a:rPr lang="en-US" dirty="0" err="1" smtClean="0"/>
              <a:t>idempotency</a:t>
            </a:r>
            <a:endParaRPr lang="ru-RU" dirty="0" smtClean="0"/>
          </a:p>
          <a:p>
            <a:pPr lvl="1"/>
            <a:r>
              <a:rPr lang="ru-RU" dirty="0" smtClean="0"/>
              <a:t>Повтор операции</a:t>
            </a:r>
            <a:r>
              <a:rPr lang="en-US" dirty="0" smtClean="0"/>
              <a:t> </a:t>
            </a:r>
            <a:r>
              <a:rPr lang="ru-RU" dirty="0" smtClean="0"/>
              <a:t>не меняет результат</a:t>
            </a:r>
          </a:p>
          <a:p>
            <a:r>
              <a:rPr lang="en-US" dirty="0"/>
              <a:t>Multi-tenant</a:t>
            </a:r>
            <a:endParaRPr lang="ru-RU" dirty="0"/>
          </a:p>
          <a:p>
            <a:pPr lvl="1"/>
            <a:r>
              <a:rPr lang="en-US" dirty="0"/>
              <a:t>ASP.NET MVC</a:t>
            </a:r>
          </a:p>
          <a:p>
            <a:pPr lvl="1"/>
            <a:r>
              <a:rPr lang="en-US" dirty="0"/>
              <a:t>Rewrite Module</a:t>
            </a:r>
          </a:p>
          <a:p>
            <a:endParaRPr lang="ru-RU" dirty="0" smtClean="0"/>
          </a:p>
          <a:p>
            <a:pPr marL="0" indent="0">
              <a:buNone/>
            </a:pPr>
            <a:endParaRPr lang="ru-RU" dirty="0"/>
          </a:p>
          <a:p>
            <a:endParaRPr lang="ru-RU" dirty="0"/>
          </a:p>
        </p:txBody>
      </p:sp>
    </p:spTree>
    <p:extLst>
      <p:ext uri="{BB962C8B-B14F-4D97-AF65-F5344CB8AC3E}">
        <p14:creationId xmlns:p14="http://schemas.microsoft.com/office/powerpoint/2010/main" val="299566226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Multi-tenancy</a:t>
            </a:r>
            <a:endParaRPr lang="ru-RU" dirty="0"/>
          </a:p>
        </p:txBody>
      </p:sp>
      <p:sp>
        <p:nvSpPr>
          <p:cNvPr id="4" name="Rectangle 3"/>
          <p:cNvSpPr/>
          <p:nvPr/>
        </p:nvSpPr>
        <p:spPr>
          <a:xfrm>
            <a:off x="1100788" y="3573016"/>
            <a:ext cx="6840760" cy="100811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t>Бизнес-логика</a:t>
            </a:r>
            <a:endParaRPr lang="ru-RU" dirty="0"/>
          </a:p>
        </p:txBody>
      </p:sp>
      <p:sp>
        <p:nvSpPr>
          <p:cNvPr id="5" name="Can 4"/>
          <p:cNvSpPr/>
          <p:nvPr/>
        </p:nvSpPr>
        <p:spPr>
          <a:xfrm>
            <a:off x="1100788" y="4797152"/>
            <a:ext cx="6840760" cy="115212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t>Данные</a:t>
            </a:r>
            <a:endParaRPr lang="ru-RU" dirty="0"/>
          </a:p>
        </p:txBody>
      </p:sp>
      <p:sp>
        <p:nvSpPr>
          <p:cNvPr id="8" name="Smiley Face 7"/>
          <p:cNvSpPr/>
          <p:nvPr/>
        </p:nvSpPr>
        <p:spPr>
          <a:xfrm>
            <a:off x="1763688" y="1218446"/>
            <a:ext cx="432048" cy="432048"/>
          </a:xfrm>
          <a:prstGeom prst="smileyFac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ru-RU"/>
          </a:p>
        </p:txBody>
      </p:sp>
      <p:sp>
        <p:nvSpPr>
          <p:cNvPr id="9" name="Smiley Face 8"/>
          <p:cNvSpPr/>
          <p:nvPr/>
        </p:nvSpPr>
        <p:spPr>
          <a:xfrm>
            <a:off x="2889458" y="1196752"/>
            <a:ext cx="432048" cy="432048"/>
          </a:xfrm>
          <a:prstGeom prst="smileyFac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10" name="Smiley Face 9"/>
          <p:cNvSpPr/>
          <p:nvPr/>
        </p:nvSpPr>
        <p:spPr>
          <a:xfrm>
            <a:off x="4302812" y="1196752"/>
            <a:ext cx="432048" cy="432048"/>
          </a:xfrm>
          <a:prstGeom prst="smileyFac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11" name="Smiley Face 10"/>
          <p:cNvSpPr/>
          <p:nvPr/>
        </p:nvSpPr>
        <p:spPr>
          <a:xfrm>
            <a:off x="5625762" y="1196752"/>
            <a:ext cx="432048" cy="432048"/>
          </a:xfrm>
          <a:prstGeom prst="smileyFac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12" name="Smiley Face 11"/>
          <p:cNvSpPr/>
          <p:nvPr/>
        </p:nvSpPr>
        <p:spPr>
          <a:xfrm>
            <a:off x="6827073" y="1196752"/>
            <a:ext cx="432048" cy="432048"/>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p>
        </p:txBody>
      </p:sp>
      <p:cxnSp>
        <p:nvCxnSpPr>
          <p:cNvPr id="17" name="Straight Arrow Connector 16"/>
          <p:cNvCxnSpPr>
            <a:stCxn id="9" idx="4"/>
          </p:cNvCxnSpPr>
          <p:nvPr/>
        </p:nvCxnSpPr>
        <p:spPr>
          <a:xfrm>
            <a:off x="3105482" y="1628800"/>
            <a:ext cx="0" cy="6372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45" idx="0"/>
          </p:cNvCxnSpPr>
          <p:nvPr/>
        </p:nvCxnSpPr>
        <p:spPr>
          <a:xfrm>
            <a:off x="4518836" y="1628800"/>
            <a:ext cx="2332" cy="6372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4"/>
          </p:cNvCxnSpPr>
          <p:nvPr/>
        </p:nvCxnSpPr>
        <p:spPr>
          <a:xfrm>
            <a:off x="5841786" y="1628800"/>
            <a:ext cx="0" cy="6372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259632" y="3717032"/>
            <a:ext cx="1440160" cy="720080"/>
          </a:xfrm>
          <a:prstGeom prst="rect">
            <a:avLst/>
          </a:prstGeom>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ru-RU" sz="1200" dirty="0" smtClean="0"/>
              <a:t>Изоляция бизнес-логики</a:t>
            </a:r>
            <a:endParaRPr lang="ru-RU" sz="1200" dirty="0"/>
          </a:p>
        </p:txBody>
      </p:sp>
      <p:sp>
        <p:nvSpPr>
          <p:cNvPr id="22" name="Can 21"/>
          <p:cNvSpPr/>
          <p:nvPr/>
        </p:nvSpPr>
        <p:spPr>
          <a:xfrm>
            <a:off x="1259632" y="5085184"/>
            <a:ext cx="1440160" cy="648072"/>
          </a:xfrm>
          <a:prstGeom prst="can">
            <a:avLst/>
          </a:prstGeom>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ru-RU" sz="1200" dirty="0" smtClean="0"/>
              <a:t>Изоляция данных</a:t>
            </a:r>
            <a:endParaRPr lang="ru-RU" sz="1200" dirty="0"/>
          </a:p>
        </p:txBody>
      </p:sp>
      <p:cxnSp>
        <p:nvCxnSpPr>
          <p:cNvPr id="23" name="Straight Arrow Connector 22"/>
          <p:cNvCxnSpPr/>
          <p:nvPr/>
        </p:nvCxnSpPr>
        <p:spPr>
          <a:xfrm>
            <a:off x="1979712" y="4437112"/>
            <a:ext cx="0" cy="64807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300192" y="3717032"/>
            <a:ext cx="1485810" cy="720080"/>
          </a:xfrm>
          <a:prstGeom prst="rect">
            <a:avLst/>
          </a:prstGeom>
          <a:ln>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1200" dirty="0"/>
              <a:t>Изоляция </a:t>
            </a:r>
            <a:endParaRPr lang="ru-RU" sz="1200" dirty="0" smtClean="0"/>
          </a:p>
          <a:p>
            <a:pPr algn="ctr"/>
            <a:r>
              <a:rPr lang="ru-RU" sz="1200" dirty="0" smtClean="0"/>
              <a:t>бизнес-логики</a:t>
            </a:r>
            <a:endParaRPr lang="ru-RU" sz="1200" dirty="0"/>
          </a:p>
        </p:txBody>
      </p:sp>
      <p:sp>
        <p:nvSpPr>
          <p:cNvPr id="35" name="Can 34"/>
          <p:cNvSpPr/>
          <p:nvPr/>
        </p:nvSpPr>
        <p:spPr>
          <a:xfrm>
            <a:off x="6302604" y="5085184"/>
            <a:ext cx="1480987" cy="648072"/>
          </a:xfrm>
          <a:prstGeom prst="can">
            <a:avLst/>
          </a:prstGeom>
          <a:ln>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1200" dirty="0"/>
              <a:t>Изоляция данных</a:t>
            </a:r>
          </a:p>
        </p:txBody>
      </p:sp>
      <p:cxnSp>
        <p:nvCxnSpPr>
          <p:cNvPr id="38" name="Straight Arrow Connector 37"/>
          <p:cNvCxnSpPr/>
          <p:nvPr/>
        </p:nvCxnSpPr>
        <p:spPr>
          <a:xfrm>
            <a:off x="7043097" y="4437112"/>
            <a:ext cx="1" cy="64807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100788" y="2266026"/>
            <a:ext cx="6840760" cy="105496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ru-RU" dirty="0" smtClean="0"/>
              <a:t>Интерфейс</a:t>
            </a:r>
            <a:endParaRPr lang="ru-RU" dirty="0"/>
          </a:p>
        </p:txBody>
      </p:sp>
      <p:sp>
        <p:nvSpPr>
          <p:cNvPr id="48" name="Rectangle 47"/>
          <p:cNvSpPr/>
          <p:nvPr/>
        </p:nvSpPr>
        <p:spPr>
          <a:xfrm>
            <a:off x="1259632" y="2420888"/>
            <a:ext cx="1440160" cy="770394"/>
          </a:xfrm>
          <a:prstGeom prst="rect">
            <a:avLst/>
          </a:prstGeom>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ru-RU" sz="1200" dirty="0" smtClean="0"/>
              <a:t>Персонализация интерфейса</a:t>
            </a:r>
            <a:endParaRPr lang="ru-RU" sz="1200" dirty="0"/>
          </a:p>
        </p:txBody>
      </p:sp>
      <p:cxnSp>
        <p:nvCxnSpPr>
          <p:cNvPr id="14" name="Straight Arrow Connector 13"/>
          <p:cNvCxnSpPr/>
          <p:nvPr/>
        </p:nvCxnSpPr>
        <p:spPr>
          <a:xfrm>
            <a:off x="1979712" y="1650494"/>
            <a:ext cx="0" cy="7703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975158" y="3191282"/>
            <a:ext cx="9108" cy="5257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6323017" y="2420888"/>
            <a:ext cx="1440160" cy="770394"/>
          </a:xfrm>
          <a:prstGeom prst="rect">
            <a:avLst/>
          </a:prstGeom>
          <a:ln>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1200" dirty="0"/>
              <a:t>Персонализация интерфейса</a:t>
            </a:r>
          </a:p>
        </p:txBody>
      </p:sp>
      <p:cxnSp>
        <p:nvCxnSpPr>
          <p:cNvPr id="20" name="Straight Arrow Connector 19"/>
          <p:cNvCxnSpPr/>
          <p:nvPr/>
        </p:nvCxnSpPr>
        <p:spPr>
          <a:xfrm>
            <a:off x="7043097" y="1628800"/>
            <a:ext cx="0" cy="792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7029435" y="3191282"/>
            <a:ext cx="9108" cy="5257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2676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Бизнес-логика</a:t>
            </a:r>
            <a:endParaRPr lang="ru-RU" dirty="0"/>
          </a:p>
        </p:txBody>
      </p:sp>
      <p:sp>
        <p:nvSpPr>
          <p:cNvPr id="3" name="Content Placeholder 2"/>
          <p:cNvSpPr>
            <a:spLocks noGrp="1"/>
          </p:cNvSpPr>
          <p:nvPr>
            <p:ph idx="1"/>
          </p:nvPr>
        </p:nvSpPr>
        <p:spPr/>
        <p:txBody>
          <a:bodyPr/>
          <a:lstStyle/>
          <a:p>
            <a:r>
              <a:rPr lang="en-US" dirty="0" smtClean="0"/>
              <a:t>.NET </a:t>
            </a:r>
            <a:r>
              <a:rPr lang="ru-RU" dirty="0" smtClean="0"/>
              <a:t>или </a:t>
            </a:r>
            <a:r>
              <a:rPr lang="en-US" dirty="0" smtClean="0"/>
              <a:t>unmanaged</a:t>
            </a:r>
            <a:endParaRPr lang="ru-RU" dirty="0" smtClean="0"/>
          </a:p>
          <a:p>
            <a:r>
              <a:rPr lang="en-US" dirty="0" smtClean="0"/>
              <a:t>WF 4.0 </a:t>
            </a:r>
            <a:endParaRPr lang="ru-RU" dirty="0" smtClean="0"/>
          </a:p>
          <a:p>
            <a:pPr lvl="1"/>
            <a:r>
              <a:rPr lang="ru-RU" dirty="0" smtClean="0"/>
              <a:t>Появится в </a:t>
            </a:r>
            <a:r>
              <a:rPr lang="en-US" dirty="0" smtClean="0"/>
              <a:t>Azure </a:t>
            </a:r>
            <a:r>
              <a:rPr lang="ru-RU" dirty="0" smtClean="0"/>
              <a:t>с выходом </a:t>
            </a:r>
            <a:r>
              <a:rPr lang="en-US" dirty="0" smtClean="0"/>
              <a:t>.NET 4.0</a:t>
            </a:r>
          </a:p>
          <a:p>
            <a:endParaRPr lang="en-US" dirty="0"/>
          </a:p>
          <a:p>
            <a:r>
              <a:rPr lang="en-US" dirty="0" smtClean="0"/>
              <a:t>Web-</a:t>
            </a:r>
            <a:r>
              <a:rPr lang="ru-RU" dirty="0" smtClean="0"/>
              <a:t>роль - </a:t>
            </a:r>
            <a:r>
              <a:rPr lang="en-US" dirty="0" smtClean="0"/>
              <a:t>IIS</a:t>
            </a:r>
            <a:endParaRPr lang="ru-RU" dirty="0" smtClean="0"/>
          </a:p>
          <a:p>
            <a:r>
              <a:rPr lang="en-US" dirty="0" smtClean="0"/>
              <a:t>Worker-</a:t>
            </a:r>
            <a:r>
              <a:rPr lang="ru-RU" dirty="0" smtClean="0"/>
              <a:t>роль</a:t>
            </a:r>
            <a:r>
              <a:rPr lang="en-US" dirty="0" smtClean="0"/>
              <a:t> – Windows Service</a:t>
            </a:r>
            <a:endParaRPr lang="ru-RU" dirty="0"/>
          </a:p>
        </p:txBody>
      </p:sp>
    </p:spTree>
    <p:extLst>
      <p:ext uri="{BB962C8B-B14F-4D97-AF65-F5344CB8AC3E}">
        <p14:creationId xmlns:p14="http://schemas.microsoft.com/office/powerpoint/2010/main" val="179712318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Доступ к данным</a:t>
            </a:r>
            <a:endParaRPr lang="ru-RU" dirty="0"/>
          </a:p>
        </p:txBody>
      </p:sp>
      <p:sp>
        <p:nvSpPr>
          <p:cNvPr id="3" name="Content Placeholder 2"/>
          <p:cNvSpPr>
            <a:spLocks noGrp="1"/>
          </p:cNvSpPr>
          <p:nvPr>
            <p:ph idx="1"/>
          </p:nvPr>
        </p:nvSpPr>
        <p:spPr/>
        <p:txBody>
          <a:bodyPr/>
          <a:lstStyle/>
          <a:p>
            <a:r>
              <a:rPr lang="ru-RU" dirty="0" smtClean="0"/>
              <a:t>Компоненты </a:t>
            </a:r>
            <a:r>
              <a:rPr lang="en-US" dirty="0" smtClean="0"/>
              <a:t>DAL</a:t>
            </a:r>
            <a:endParaRPr lang="ru-RU" dirty="0" smtClean="0"/>
          </a:p>
          <a:p>
            <a:pPr lvl="1"/>
            <a:r>
              <a:rPr lang="ru-RU" dirty="0" smtClean="0"/>
              <a:t>Упрощают замену провайдера</a:t>
            </a:r>
            <a:endParaRPr lang="en-US" dirty="0" smtClean="0"/>
          </a:p>
          <a:p>
            <a:r>
              <a:rPr lang="en-US" dirty="0" smtClean="0"/>
              <a:t>ADO.NET Data Services</a:t>
            </a:r>
          </a:p>
          <a:p>
            <a:pPr lvl="1"/>
            <a:r>
              <a:rPr lang="ru-RU" dirty="0" smtClean="0"/>
              <a:t>Протокольная совместимость с </a:t>
            </a:r>
            <a:r>
              <a:rPr lang="en-US" dirty="0" smtClean="0"/>
              <a:t>Azure Tables</a:t>
            </a:r>
          </a:p>
          <a:p>
            <a:pPr lvl="1"/>
            <a:r>
              <a:rPr lang="en-US" dirty="0" smtClean="0"/>
              <a:t>Silverlight RIA Services</a:t>
            </a:r>
          </a:p>
          <a:p>
            <a:r>
              <a:rPr lang="en-US" dirty="0" smtClean="0"/>
              <a:t>Entity Framework</a:t>
            </a:r>
          </a:p>
          <a:p>
            <a:r>
              <a:rPr lang="en-US" dirty="0" smtClean="0"/>
              <a:t>LINQ</a:t>
            </a:r>
          </a:p>
          <a:p>
            <a:endParaRPr lang="ru-RU" dirty="0"/>
          </a:p>
        </p:txBody>
      </p:sp>
    </p:spTree>
    <p:extLst>
      <p:ext uri="{BB962C8B-B14F-4D97-AF65-F5344CB8AC3E}">
        <p14:creationId xmlns:p14="http://schemas.microsoft.com/office/powerpoint/2010/main" val="229779254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Хранилище</a:t>
            </a:r>
            <a:endParaRPr lang="ru-RU" dirty="0"/>
          </a:p>
        </p:txBody>
      </p:sp>
      <p:sp>
        <p:nvSpPr>
          <p:cNvPr id="3" name="Content Placeholder 2"/>
          <p:cNvSpPr>
            <a:spLocks noGrp="1"/>
          </p:cNvSpPr>
          <p:nvPr>
            <p:ph idx="1"/>
          </p:nvPr>
        </p:nvSpPr>
        <p:spPr/>
        <p:txBody>
          <a:bodyPr>
            <a:normAutofit fontScale="77500" lnSpcReduction="20000"/>
          </a:bodyPr>
          <a:lstStyle/>
          <a:p>
            <a:r>
              <a:rPr lang="ru-RU" dirty="0" smtClean="0"/>
              <a:t>Реляционная БД</a:t>
            </a:r>
          </a:p>
          <a:p>
            <a:pPr lvl="1"/>
            <a:r>
              <a:rPr lang="en-US" dirty="0" smtClean="0"/>
              <a:t>SQL Server</a:t>
            </a:r>
          </a:p>
          <a:p>
            <a:pPr lvl="1"/>
            <a:r>
              <a:rPr lang="en-US" dirty="0" smtClean="0"/>
              <a:t>SQL Azure</a:t>
            </a:r>
            <a:endParaRPr lang="ru-RU" dirty="0" smtClean="0"/>
          </a:p>
          <a:p>
            <a:r>
              <a:rPr lang="ru-RU" dirty="0" smtClean="0"/>
              <a:t>Нереляционная БД</a:t>
            </a:r>
          </a:p>
          <a:p>
            <a:pPr lvl="1"/>
            <a:r>
              <a:rPr lang="en-US" dirty="0" smtClean="0"/>
              <a:t>Azure Storage</a:t>
            </a:r>
          </a:p>
          <a:p>
            <a:pPr lvl="1"/>
            <a:r>
              <a:rPr lang="ru-RU" dirty="0" smtClean="0"/>
              <a:t>Совместима с </a:t>
            </a:r>
            <a:r>
              <a:rPr lang="en-US" dirty="0" smtClean="0"/>
              <a:t>ADO.NET Data Services</a:t>
            </a:r>
          </a:p>
          <a:p>
            <a:r>
              <a:rPr lang="ru-RU" dirty="0" smtClean="0"/>
              <a:t>Интеграция данных</a:t>
            </a:r>
          </a:p>
          <a:p>
            <a:pPr lvl="1"/>
            <a:r>
              <a:rPr lang="en-US" dirty="0" smtClean="0"/>
              <a:t>SQL Server Integration Services</a:t>
            </a:r>
          </a:p>
          <a:p>
            <a:r>
              <a:rPr lang="en-US" dirty="0" smtClean="0"/>
              <a:t>Multi-tenancy</a:t>
            </a:r>
          </a:p>
          <a:p>
            <a:pPr lvl="1"/>
            <a:r>
              <a:rPr lang="ru-RU" dirty="0" smtClean="0"/>
              <a:t>Кастомизация схемы</a:t>
            </a:r>
          </a:p>
          <a:p>
            <a:pPr lvl="1"/>
            <a:r>
              <a:rPr lang="ru-RU" dirty="0" smtClean="0"/>
              <a:t>Расширение схемы</a:t>
            </a:r>
          </a:p>
          <a:p>
            <a:pPr lvl="1"/>
            <a:r>
              <a:rPr lang="ru-RU" dirty="0" smtClean="0"/>
              <a:t>Вертикальные таблицы (</a:t>
            </a:r>
            <a:r>
              <a:rPr lang="en-US" dirty="0" smtClean="0"/>
              <a:t>key, value1, value2, …)</a:t>
            </a:r>
            <a:endParaRPr lang="ru-RU" dirty="0"/>
          </a:p>
        </p:txBody>
      </p:sp>
    </p:spTree>
    <p:extLst>
      <p:ext uri="{BB962C8B-B14F-4D97-AF65-F5344CB8AC3E}">
        <p14:creationId xmlns:p14="http://schemas.microsoft.com/office/powerpoint/2010/main" val="382814655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7158" y="230188"/>
            <a:ext cx="8429684" cy="677108"/>
          </a:xfrm>
        </p:spPr>
        <p:txBody>
          <a:bodyPr/>
          <a:lstStyle/>
          <a:p>
            <a:r>
              <a:rPr lang="ru-RU" dirty="0" smtClean="0"/>
              <a:t>Безопасность</a:t>
            </a:r>
            <a:endParaRPr lang="ru-RU" dirty="0"/>
          </a:p>
        </p:txBody>
      </p:sp>
      <p:sp>
        <p:nvSpPr>
          <p:cNvPr id="5" name="Content Placeholder 4"/>
          <p:cNvSpPr>
            <a:spLocks noGrp="1"/>
          </p:cNvSpPr>
          <p:nvPr>
            <p:ph idx="1"/>
          </p:nvPr>
        </p:nvSpPr>
        <p:spPr/>
        <p:txBody>
          <a:bodyPr/>
          <a:lstStyle/>
          <a:p>
            <a:r>
              <a:rPr lang="ru-RU" dirty="0" smtClean="0"/>
              <a:t>На основе удостоверений (</a:t>
            </a:r>
            <a:r>
              <a:rPr lang="en-US" dirty="0" smtClean="0"/>
              <a:t>claims)</a:t>
            </a:r>
            <a:endParaRPr lang="ru-RU" dirty="0" smtClean="0"/>
          </a:p>
          <a:p>
            <a:pPr lvl="1"/>
            <a:r>
              <a:rPr lang="ru-RU" dirty="0" smtClean="0"/>
              <a:t>Федеративная безопасность</a:t>
            </a:r>
            <a:endParaRPr lang="en-US" dirty="0" smtClean="0"/>
          </a:p>
          <a:p>
            <a:pPr lvl="1"/>
            <a:r>
              <a:rPr lang="ru-RU" dirty="0" smtClean="0"/>
              <a:t>Федерация с </a:t>
            </a:r>
            <a:r>
              <a:rPr lang="en-US" dirty="0" smtClean="0"/>
              <a:t>AD </a:t>
            </a:r>
            <a:r>
              <a:rPr lang="ru-RU" dirty="0" smtClean="0"/>
              <a:t>в</a:t>
            </a:r>
            <a:r>
              <a:rPr lang="en-US" dirty="0" smtClean="0"/>
              <a:t> </a:t>
            </a:r>
            <a:r>
              <a:rPr lang="ru-RU" dirty="0" smtClean="0"/>
              <a:t>частном облаке</a:t>
            </a:r>
            <a:endParaRPr lang="en-US" dirty="0" smtClean="0"/>
          </a:p>
          <a:p>
            <a:r>
              <a:rPr lang="en-US" dirty="0" smtClean="0"/>
              <a:t>ADFS v2</a:t>
            </a:r>
          </a:p>
          <a:p>
            <a:r>
              <a:rPr lang="en-US" dirty="0" smtClean="0"/>
              <a:t>Windows Identity Framework</a:t>
            </a:r>
          </a:p>
          <a:p>
            <a:r>
              <a:rPr lang="en-US" dirty="0" smtClean="0"/>
              <a:t>HTTPS</a:t>
            </a:r>
            <a:endParaRPr lang="ru-RU" dirty="0" smtClean="0"/>
          </a:p>
          <a:p>
            <a:pPr lvl="1"/>
            <a:r>
              <a:rPr lang="ru-RU" dirty="0" smtClean="0"/>
              <a:t>Хранилище сертификатов</a:t>
            </a:r>
            <a:endParaRPr lang="ru-RU" dirty="0"/>
          </a:p>
        </p:txBody>
      </p:sp>
    </p:spTree>
    <p:extLst>
      <p:ext uri="{BB962C8B-B14F-4D97-AF65-F5344CB8AC3E}">
        <p14:creationId xmlns:p14="http://schemas.microsoft.com/office/powerpoint/2010/main" val="118346532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Развертывание</a:t>
            </a:r>
            <a:endParaRPr lang="ru-RU" dirty="0"/>
          </a:p>
        </p:txBody>
      </p:sp>
      <p:sp>
        <p:nvSpPr>
          <p:cNvPr id="3" name="Content Placeholder 2"/>
          <p:cNvSpPr>
            <a:spLocks noGrp="1"/>
          </p:cNvSpPr>
          <p:nvPr>
            <p:ph idx="1"/>
          </p:nvPr>
        </p:nvSpPr>
        <p:spPr/>
        <p:txBody>
          <a:bodyPr/>
          <a:lstStyle/>
          <a:p>
            <a:r>
              <a:rPr lang="en-US" dirty="0" smtClean="0"/>
              <a:t>IIS Web Deployment</a:t>
            </a:r>
            <a:r>
              <a:rPr lang="ru-RU" dirty="0" smtClean="0"/>
              <a:t> для ЦОД</a:t>
            </a:r>
            <a:endParaRPr lang="en-US" dirty="0" smtClean="0"/>
          </a:p>
          <a:p>
            <a:r>
              <a:rPr lang="ru-RU" dirty="0" smtClean="0"/>
              <a:t>Виртуализация</a:t>
            </a:r>
          </a:p>
          <a:p>
            <a:pPr lvl="1"/>
            <a:r>
              <a:rPr lang="ru-RU" dirty="0" smtClean="0"/>
              <a:t>ОС, представления, приложений</a:t>
            </a:r>
            <a:endParaRPr lang="en-US" dirty="0" smtClean="0"/>
          </a:p>
          <a:p>
            <a:r>
              <a:rPr lang="en-US" dirty="0" smtClean="0"/>
              <a:t>Azure </a:t>
            </a:r>
          </a:p>
          <a:p>
            <a:pPr lvl="1"/>
            <a:r>
              <a:rPr lang="ru-RU" dirty="0" smtClean="0"/>
              <a:t>Замена </a:t>
            </a:r>
            <a:r>
              <a:rPr lang="en-US" dirty="0" smtClean="0"/>
              <a:t>test&lt;</a:t>
            </a:r>
            <a:r>
              <a:rPr lang="ru-RU" dirty="0" smtClean="0"/>
              <a:t>-</a:t>
            </a:r>
            <a:r>
              <a:rPr lang="en-US" dirty="0" smtClean="0"/>
              <a:t>&gt;production</a:t>
            </a:r>
            <a:endParaRPr lang="ru-RU" dirty="0" smtClean="0"/>
          </a:p>
          <a:p>
            <a:pPr lvl="1"/>
            <a:r>
              <a:rPr lang="ru-RU" dirty="0" smtClean="0"/>
              <a:t>Обновление на </a:t>
            </a:r>
            <a:r>
              <a:rPr lang="ru-RU" dirty="0" smtClean="0"/>
              <a:t>месте</a:t>
            </a:r>
          </a:p>
          <a:p>
            <a:r>
              <a:rPr lang="en-US" dirty="0" smtClean="0"/>
              <a:t>Hyper-V Live Migration</a:t>
            </a:r>
            <a:endParaRPr lang="en-US" dirty="0" smtClean="0"/>
          </a:p>
          <a:p>
            <a:endParaRPr lang="ru-RU" dirty="0"/>
          </a:p>
        </p:txBody>
      </p:sp>
    </p:spTree>
    <p:extLst>
      <p:ext uri="{BB962C8B-B14F-4D97-AF65-F5344CB8AC3E}">
        <p14:creationId xmlns:p14="http://schemas.microsoft.com/office/powerpoint/2010/main" val="196162051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2313" y="4406900"/>
            <a:ext cx="7772400" cy="615553"/>
          </a:xfrm>
        </p:spPr>
        <p:txBody>
          <a:bodyPr/>
          <a:lstStyle/>
          <a:p>
            <a:r>
              <a:rPr lang="ru-RU" dirty="0" smtClean="0"/>
              <a:t>Паттерны приложений</a:t>
            </a:r>
            <a:endParaRPr lang="ru-RU" dirty="0"/>
          </a:p>
        </p:txBody>
      </p:sp>
      <p:sp>
        <p:nvSpPr>
          <p:cNvPr id="6" name="Text Placeholder 5"/>
          <p:cNvSpPr>
            <a:spLocks noGrp="1"/>
          </p:cNvSpPr>
          <p:nvPr>
            <p:ph type="body" idx="1"/>
          </p:nvPr>
        </p:nvSpPr>
        <p:spPr/>
        <p:txBody>
          <a:bodyPr/>
          <a:lstStyle/>
          <a:p>
            <a:endParaRPr lang="ru-RU"/>
          </a:p>
        </p:txBody>
      </p:sp>
    </p:spTree>
    <p:extLst>
      <p:ext uri="{BB962C8B-B14F-4D97-AF65-F5344CB8AC3E}">
        <p14:creationId xmlns:p14="http://schemas.microsoft.com/office/powerpoint/2010/main" val="126511351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ages.fanpop.com/images/image_uploads/Old-School-TV-television-296019_1544_15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548680"/>
            <a:ext cx="6858000" cy="556107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4" name="Rectangle 3"/>
          <p:cNvSpPr/>
          <p:nvPr/>
        </p:nvSpPr>
        <p:spPr>
          <a:xfrm>
            <a:off x="4572000" y="6678880"/>
            <a:ext cx="4572000" cy="200055"/>
          </a:xfrm>
          <a:prstGeom prst="rect">
            <a:avLst/>
          </a:prstGeom>
        </p:spPr>
        <p:txBody>
          <a:bodyPr>
            <a:spAutoFit/>
          </a:bodyPr>
          <a:lstStyle/>
          <a:p>
            <a:r>
              <a:rPr lang="en-US" sz="700" dirty="0"/>
              <a:t>http://images.fanpop.com/images/image_uploads/Old-School-TV-television-296019_1544_1500.jpg</a:t>
            </a:r>
            <a:endParaRPr lang="ru-RU" sz="700" dirty="0"/>
          </a:p>
        </p:txBody>
      </p:sp>
    </p:spTree>
    <p:extLst>
      <p:ext uri="{BB962C8B-B14F-4D97-AF65-F5344CB8AC3E}">
        <p14:creationId xmlns:p14="http://schemas.microsoft.com/office/powerpoint/2010/main" val="9989704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Паттерн </a:t>
            </a:r>
            <a:r>
              <a:rPr lang="en-US" dirty="0" smtClean="0"/>
              <a:t>#1 – Scale-out</a:t>
            </a:r>
            <a:endParaRPr lang="ru-RU" dirty="0"/>
          </a:p>
        </p:txBody>
      </p:sp>
      <p:sp>
        <p:nvSpPr>
          <p:cNvPr id="3" name="Smiley Face 2"/>
          <p:cNvSpPr/>
          <p:nvPr/>
        </p:nvSpPr>
        <p:spPr>
          <a:xfrm>
            <a:off x="714348" y="3643314"/>
            <a:ext cx="500066" cy="500066"/>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4" name="Rectangle 3"/>
          <p:cNvSpPr/>
          <p:nvPr/>
        </p:nvSpPr>
        <p:spPr>
          <a:xfrm>
            <a:off x="2500298" y="3571876"/>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UI</a:t>
            </a:r>
            <a:endParaRPr lang="ru-RU" dirty="0"/>
          </a:p>
        </p:txBody>
      </p:sp>
      <p:sp>
        <p:nvSpPr>
          <p:cNvPr id="5" name="Rectangle 4"/>
          <p:cNvSpPr/>
          <p:nvPr/>
        </p:nvSpPr>
        <p:spPr>
          <a:xfrm>
            <a:off x="4572000" y="3571876"/>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BL</a:t>
            </a:r>
            <a:endParaRPr lang="ru-RU" dirty="0"/>
          </a:p>
        </p:txBody>
      </p:sp>
      <p:sp>
        <p:nvSpPr>
          <p:cNvPr id="7" name="Can 6"/>
          <p:cNvSpPr/>
          <p:nvPr/>
        </p:nvSpPr>
        <p:spPr>
          <a:xfrm>
            <a:off x="6572264" y="3571876"/>
            <a:ext cx="1285884" cy="64294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a:t>
            </a:r>
            <a:endParaRPr lang="ru-RU" dirty="0"/>
          </a:p>
        </p:txBody>
      </p:sp>
      <p:cxnSp>
        <p:nvCxnSpPr>
          <p:cNvPr id="8" name="Straight Arrow Connector 7"/>
          <p:cNvCxnSpPr>
            <a:stCxn id="3" idx="6"/>
            <a:endCxn id="4" idx="1"/>
          </p:cNvCxnSpPr>
          <p:nvPr/>
        </p:nvCxnSpPr>
        <p:spPr>
          <a:xfrm>
            <a:off x="1214414" y="3893347"/>
            <a:ext cx="128588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4" idx="3"/>
            <a:endCxn id="5" idx="1"/>
          </p:cNvCxnSpPr>
          <p:nvPr/>
        </p:nvCxnSpPr>
        <p:spPr>
          <a:xfrm>
            <a:off x="3643306" y="3893347"/>
            <a:ext cx="92869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5" idx="3"/>
            <a:endCxn id="7" idx="2"/>
          </p:cNvCxnSpPr>
          <p:nvPr/>
        </p:nvCxnSpPr>
        <p:spPr>
          <a:xfrm>
            <a:off x="5715008" y="3893347"/>
            <a:ext cx="85725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04069453"/>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Паттерн </a:t>
            </a:r>
            <a:r>
              <a:rPr lang="en-US" dirty="0" smtClean="0"/>
              <a:t>#1 – Scale-out</a:t>
            </a:r>
            <a:endParaRPr lang="ru-RU" dirty="0"/>
          </a:p>
        </p:txBody>
      </p:sp>
      <p:sp>
        <p:nvSpPr>
          <p:cNvPr id="3" name="Smiley Face 2"/>
          <p:cNvSpPr/>
          <p:nvPr/>
        </p:nvSpPr>
        <p:spPr>
          <a:xfrm>
            <a:off x="714348" y="3643314"/>
            <a:ext cx="500066" cy="500066"/>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4" name="Rectangle 3"/>
          <p:cNvSpPr/>
          <p:nvPr/>
        </p:nvSpPr>
        <p:spPr>
          <a:xfrm>
            <a:off x="2500298" y="3571876"/>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UI</a:t>
            </a:r>
            <a:endParaRPr lang="ru-RU" dirty="0"/>
          </a:p>
        </p:txBody>
      </p:sp>
      <p:sp>
        <p:nvSpPr>
          <p:cNvPr id="5" name="Rectangle 4"/>
          <p:cNvSpPr/>
          <p:nvPr/>
        </p:nvSpPr>
        <p:spPr>
          <a:xfrm>
            <a:off x="4572000" y="3571876"/>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BL</a:t>
            </a:r>
            <a:endParaRPr lang="ru-RU" dirty="0"/>
          </a:p>
        </p:txBody>
      </p:sp>
      <p:sp>
        <p:nvSpPr>
          <p:cNvPr id="7" name="Can 6"/>
          <p:cNvSpPr/>
          <p:nvPr/>
        </p:nvSpPr>
        <p:spPr>
          <a:xfrm>
            <a:off x="6572264" y="3571876"/>
            <a:ext cx="1285884" cy="64294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a:t>
            </a:r>
            <a:endParaRPr lang="ru-RU" dirty="0"/>
          </a:p>
        </p:txBody>
      </p:sp>
      <p:cxnSp>
        <p:nvCxnSpPr>
          <p:cNvPr id="8" name="Straight Arrow Connector 7"/>
          <p:cNvCxnSpPr>
            <a:stCxn id="3" idx="6"/>
            <a:endCxn id="21" idx="0"/>
          </p:cNvCxnSpPr>
          <p:nvPr/>
        </p:nvCxnSpPr>
        <p:spPr>
          <a:xfrm>
            <a:off x="1214414" y="3893347"/>
            <a:ext cx="785820"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Rectangle 11"/>
          <p:cNvSpPr/>
          <p:nvPr/>
        </p:nvSpPr>
        <p:spPr>
          <a:xfrm>
            <a:off x="2500298" y="2714620"/>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UI</a:t>
            </a:r>
            <a:endParaRPr lang="ru-RU" dirty="0"/>
          </a:p>
        </p:txBody>
      </p:sp>
      <p:sp>
        <p:nvSpPr>
          <p:cNvPr id="13" name="Rectangle 12"/>
          <p:cNvSpPr/>
          <p:nvPr/>
        </p:nvSpPr>
        <p:spPr>
          <a:xfrm>
            <a:off x="2500298" y="1857364"/>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UI</a:t>
            </a:r>
            <a:endParaRPr lang="ru-RU" dirty="0"/>
          </a:p>
        </p:txBody>
      </p:sp>
      <p:sp>
        <p:nvSpPr>
          <p:cNvPr id="18" name="Rectangle 17"/>
          <p:cNvSpPr/>
          <p:nvPr/>
        </p:nvSpPr>
        <p:spPr>
          <a:xfrm>
            <a:off x="2500298" y="4429132"/>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UI</a:t>
            </a:r>
            <a:endParaRPr lang="ru-RU" dirty="0"/>
          </a:p>
        </p:txBody>
      </p:sp>
      <p:sp>
        <p:nvSpPr>
          <p:cNvPr id="19" name="Rectangle 18"/>
          <p:cNvSpPr/>
          <p:nvPr/>
        </p:nvSpPr>
        <p:spPr>
          <a:xfrm>
            <a:off x="2500298" y="5286388"/>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UI</a:t>
            </a:r>
            <a:endParaRPr lang="ru-RU" dirty="0"/>
          </a:p>
        </p:txBody>
      </p:sp>
      <p:sp>
        <p:nvSpPr>
          <p:cNvPr id="21" name="Rectangle 20"/>
          <p:cNvSpPr/>
          <p:nvPr/>
        </p:nvSpPr>
        <p:spPr>
          <a:xfrm rot="16200000">
            <a:off x="160704" y="3696893"/>
            <a:ext cx="4071968" cy="392909"/>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NLB</a:t>
            </a:r>
            <a:endParaRPr lang="ru-RU" dirty="0"/>
          </a:p>
        </p:txBody>
      </p:sp>
      <p:sp>
        <p:nvSpPr>
          <p:cNvPr id="24" name="Rectangle 23"/>
          <p:cNvSpPr/>
          <p:nvPr/>
        </p:nvSpPr>
        <p:spPr>
          <a:xfrm>
            <a:off x="4572000" y="2714620"/>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BL</a:t>
            </a:r>
            <a:endParaRPr lang="ru-RU" dirty="0"/>
          </a:p>
        </p:txBody>
      </p:sp>
      <p:sp>
        <p:nvSpPr>
          <p:cNvPr id="25" name="Rectangle 24"/>
          <p:cNvSpPr/>
          <p:nvPr/>
        </p:nvSpPr>
        <p:spPr>
          <a:xfrm>
            <a:off x="4572000" y="1857364"/>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BL</a:t>
            </a:r>
            <a:endParaRPr lang="ru-RU" dirty="0"/>
          </a:p>
        </p:txBody>
      </p:sp>
      <p:sp>
        <p:nvSpPr>
          <p:cNvPr id="30" name="Rectangle 29"/>
          <p:cNvSpPr/>
          <p:nvPr/>
        </p:nvSpPr>
        <p:spPr>
          <a:xfrm>
            <a:off x="4572000" y="4429132"/>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BL</a:t>
            </a:r>
            <a:endParaRPr lang="ru-RU" dirty="0"/>
          </a:p>
        </p:txBody>
      </p:sp>
      <p:sp>
        <p:nvSpPr>
          <p:cNvPr id="31" name="Rectangle 30"/>
          <p:cNvSpPr/>
          <p:nvPr/>
        </p:nvSpPr>
        <p:spPr>
          <a:xfrm>
            <a:off x="4572000" y="5286388"/>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BL</a:t>
            </a:r>
            <a:endParaRPr lang="ru-RU" dirty="0"/>
          </a:p>
        </p:txBody>
      </p:sp>
      <p:sp>
        <p:nvSpPr>
          <p:cNvPr id="33" name="Rectangle 32"/>
          <p:cNvSpPr/>
          <p:nvPr/>
        </p:nvSpPr>
        <p:spPr>
          <a:xfrm rot="16200000">
            <a:off x="2232405" y="3696895"/>
            <a:ext cx="4071968" cy="392909"/>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NLB</a:t>
            </a:r>
            <a:endParaRPr lang="ru-RU" dirty="0"/>
          </a:p>
        </p:txBody>
      </p:sp>
      <p:cxnSp>
        <p:nvCxnSpPr>
          <p:cNvPr id="35" name="Straight Arrow Connector 34"/>
          <p:cNvCxnSpPr>
            <a:endCxn id="7" idx="2"/>
          </p:cNvCxnSpPr>
          <p:nvPr/>
        </p:nvCxnSpPr>
        <p:spPr>
          <a:xfrm>
            <a:off x="5832165" y="3893347"/>
            <a:ext cx="740099"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Straight Arrow Connector 48"/>
          <p:cNvCxnSpPr>
            <a:endCxn id="33" idx="0"/>
          </p:cNvCxnSpPr>
          <p:nvPr/>
        </p:nvCxnSpPr>
        <p:spPr>
          <a:xfrm>
            <a:off x="3714744" y="3893350"/>
            <a:ext cx="35719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Snip Diagonal Corner Rectangle 8"/>
          <p:cNvSpPr/>
          <p:nvPr/>
        </p:nvSpPr>
        <p:spPr>
          <a:xfrm>
            <a:off x="6573463" y="875280"/>
            <a:ext cx="1742953" cy="982083"/>
          </a:xfrm>
          <a:prstGeom prst="snip2DiagRect">
            <a:avLst/>
          </a:prstGeom>
          <a:ln/>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Arial" pitchFamily="34" charset="0"/>
              <a:buChar char="•"/>
            </a:pPr>
            <a:r>
              <a:rPr lang="ru-RU" dirty="0" smtClean="0"/>
              <a:t>Уровни</a:t>
            </a:r>
          </a:p>
          <a:p>
            <a:pPr marL="285750" indent="-285750">
              <a:buFont typeface="Arial" pitchFamily="34" charset="0"/>
              <a:buChar char="•"/>
            </a:pPr>
            <a:r>
              <a:rPr lang="en-US" dirty="0" smtClean="0"/>
              <a:t>Stateless</a:t>
            </a:r>
            <a:endParaRPr lang="en-US" dirty="0" smtClean="0"/>
          </a:p>
          <a:p>
            <a:pPr marL="285750" indent="-285750">
              <a:buFont typeface="Arial" pitchFamily="34" charset="0"/>
              <a:buChar char="•"/>
            </a:pPr>
            <a:r>
              <a:rPr lang="ru-RU" dirty="0" smtClean="0"/>
              <a:t>Сессии</a:t>
            </a:r>
            <a:endParaRPr lang="ru-RU" dirty="0"/>
          </a:p>
        </p:txBody>
      </p:sp>
    </p:spTree>
    <p:extLst>
      <p:ext uri="{BB962C8B-B14F-4D97-AF65-F5344CB8AC3E}">
        <p14:creationId xmlns:p14="http://schemas.microsoft.com/office/powerpoint/2010/main" val="214677368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Паттерн </a:t>
            </a:r>
            <a:r>
              <a:rPr lang="en-US" dirty="0" smtClean="0"/>
              <a:t>#2 – Compute</a:t>
            </a:r>
            <a:endParaRPr lang="ru-RU" dirty="0"/>
          </a:p>
        </p:txBody>
      </p:sp>
      <p:sp>
        <p:nvSpPr>
          <p:cNvPr id="40" name="Smiley Face 39"/>
          <p:cNvSpPr/>
          <p:nvPr/>
        </p:nvSpPr>
        <p:spPr>
          <a:xfrm>
            <a:off x="714348" y="3643314"/>
            <a:ext cx="500066" cy="500066"/>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41" name="Rectangle 40"/>
          <p:cNvSpPr/>
          <p:nvPr/>
        </p:nvSpPr>
        <p:spPr>
          <a:xfrm>
            <a:off x="2500298" y="3571876"/>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UI</a:t>
            </a:r>
            <a:endParaRPr lang="ru-RU" dirty="0"/>
          </a:p>
        </p:txBody>
      </p:sp>
      <p:sp>
        <p:nvSpPr>
          <p:cNvPr id="42" name="Rectangle 41"/>
          <p:cNvSpPr/>
          <p:nvPr/>
        </p:nvSpPr>
        <p:spPr>
          <a:xfrm>
            <a:off x="4572000" y="3571876"/>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BL</a:t>
            </a:r>
            <a:endParaRPr lang="ru-RU" dirty="0"/>
          </a:p>
        </p:txBody>
      </p:sp>
      <p:sp>
        <p:nvSpPr>
          <p:cNvPr id="43" name="Can 42"/>
          <p:cNvSpPr/>
          <p:nvPr/>
        </p:nvSpPr>
        <p:spPr>
          <a:xfrm>
            <a:off x="6572264" y="3571876"/>
            <a:ext cx="1285884" cy="64294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a:t>
            </a:r>
            <a:endParaRPr lang="ru-RU" dirty="0"/>
          </a:p>
        </p:txBody>
      </p:sp>
      <p:cxnSp>
        <p:nvCxnSpPr>
          <p:cNvPr id="44" name="Straight Arrow Connector 43"/>
          <p:cNvCxnSpPr>
            <a:stCxn id="40" idx="6"/>
            <a:endCxn id="41" idx="1"/>
          </p:cNvCxnSpPr>
          <p:nvPr/>
        </p:nvCxnSpPr>
        <p:spPr>
          <a:xfrm>
            <a:off x="1214414" y="3893347"/>
            <a:ext cx="128588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5" name="Straight Arrow Connector 44"/>
          <p:cNvCxnSpPr>
            <a:stCxn id="41" idx="3"/>
            <a:endCxn id="42" idx="1"/>
          </p:cNvCxnSpPr>
          <p:nvPr/>
        </p:nvCxnSpPr>
        <p:spPr>
          <a:xfrm>
            <a:off x="3643306" y="3893347"/>
            <a:ext cx="92869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Straight Arrow Connector 45"/>
          <p:cNvCxnSpPr>
            <a:stCxn id="42" idx="3"/>
            <a:endCxn id="43" idx="2"/>
          </p:cNvCxnSpPr>
          <p:nvPr/>
        </p:nvCxnSpPr>
        <p:spPr>
          <a:xfrm>
            <a:off x="5715008" y="3893347"/>
            <a:ext cx="85725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260323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Паттерн </a:t>
            </a:r>
            <a:r>
              <a:rPr lang="en-US" dirty="0" smtClean="0"/>
              <a:t>#2 – Compute</a:t>
            </a:r>
            <a:endParaRPr lang="ru-RU" dirty="0"/>
          </a:p>
        </p:txBody>
      </p:sp>
      <p:sp>
        <p:nvSpPr>
          <p:cNvPr id="3" name="Smiley Face 2"/>
          <p:cNvSpPr/>
          <p:nvPr/>
        </p:nvSpPr>
        <p:spPr>
          <a:xfrm>
            <a:off x="714348" y="3643314"/>
            <a:ext cx="500066" cy="500066"/>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4" name="Rectangle 3"/>
          <p:cNvSpPr/>
          <p:nvPr/>
        </p:nvSpPr>
        <p:spPr>
          <a:xfrm>
            <a:off x="2500298" y="3571876"/>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UI</a:t>
            </a:r>
            <a:endParaRPr lang="ru-RU" dirty="0"/>
          </a:p>
        </p:txBody>
      </p:sp>
      <p:cxnSp>
        <p:nvCxnSpPr>
          <p:cNvPr id="7" name="Straight Arrow Connector 6"/>
          <p:cNvCxnSpPr>
            <a:stCxn id="3" idx="6"/>
            <a:endCxn id="4" idx="1"/>
          </p:cNvCxnSpPr>
          <p:nvPr/>
        </p:nvCxnSpPr>
        <p:spPr>
          <a:xfrm>
            <a:off x="1214414" y="3893347"/>
            <a:ext cx="128588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a:stCxn id="4" idx="2"/>
            <a:endCxn id="17" idx="1"/>
          </p:cNvCxnSpPr>
          <p:nvPr/>
        </p:nvCxnSpPr>
        <p:spPr>
          <a:xfrm rot="16200000" flipH="1">
            <a:off x="2339563" y="4947057"/>
            <a:ext cx="1678793" cy="214314"/>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4572000" y="3571876"/>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BL</a:t>
            </a:r>
            <a:endParaRPr lang="ru-RU" dirty="0"/>
          </a:p>
        </p:txBody>
      </p:sp>
      <p:sp>
        <p:nvSpPr>
          <p:cNvPr id="11" name="Rectangle 10"/>
          <p:cNvSpPr/>
          <p:nvPr/>
        </p:nvSpPr>
        <p:spPr>
          <a:xfrm>
            <a:off x="4572000" y="2714620"/>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BL</a:t>
            </a:r>
            <a:endParaRPr lang="ru-RU" dirty="0"/>
          </a:p>
        </p:txBody>
      </p:sp>
      <p:sp>
        <p:nvSpPr>
          <p:cNvPr id="13" name="Rectangle 12"/>
          <p:cNvSpPr/>
          <p:nvPr/>
        </p:nvSpPr>
        <p:spPr>
          <a:xfrm>
            <a:off x="4572000" y="4429132"/>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BL</a:t>
            </a:r>
            <a:endParaRPr lang="ru-RU" dirty="0"/>
          </a:p>
        </p:txBody>
      </p:sp>
      <p:sp>
        <p:nvSpPr>
          <p:cNvPr id="17" name="Rectangle 16"/>
          <p:cNvSpPr/>
          <p:nvPr/>
        </p:nvSpPr>
        <p:spPr>
          <a:xfrm>
            <a:off x="3286116" y="5572140"/>
            <a:ext cx="2428892"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Queue</a:t>
            </a:r>
            <a:endParaRPr lang="ru-RU" dirty="0"/>
          </a:p>
        </p:txBody>
      </p:sp>
      <p:cxnSp>
        <p:nvCxnSpPr>
          <p:cNvPr id="18" name="Straight Arrow Connector 17"/>
          <p:cNvCxnSpPr>
            <a:stCxn id="17" idx="3"/>
            <a:endCxn id="13" idx="3"/>
          </p:cNvCxnSpPr>
          <p:nvPr/>
        </p:nvCxnSpPr>
        <p:spPr>
          <a:xfrm flipV="1">
            <a:off x="5715008" y="4750603"/>
            <a:ext cx="1588" cy="1143008"/>
          </a:xfrm>
          <a:prstGeom prst="bentConnector3">
            <a:avLst>
              <a:gd name="adj1" fmla="val 14395466"/>
            </a:avLst>
          </a:prstGeom>
          <a:ln>
            <a:tailEnd type="arrow"/>
          </a:ln>
        </p:spPr>
        <p:style>
          <a:lnRef idx="2">
            <a:schemeClr val="dk1"/>
          </a:lnRef>
          <a:fillRef idx="0">
            <a:schemeClr val="dk1"/>
          </a:fillRef>
          <a:effectRef idx="1">
            <a:schemeClr val="dk1"/>
          </a:effectRef>
          <a:fontRef idx="minor">
            <a:schemeClr val="tx1"/>
          </a:fontRef>
        </p:style>
      </p:cxnSp>
      <p:sp>
        <p:nvSpPr>
          <p:cNvPr id="29" name="Rectangle 28"/>
          <p:cNvSpPr/>
          <p:nvPr/>
        </p:nvSpPr>
        <p:spPr>
          <a:xfrm>
            <a:off x="3214678" y="1714488"/>
            <a:ext cx="2500330"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Table</a:t>
            </a:r>
            <a:endParaRPr lang="ru-RU" dirty="0"/>
          </a:p>
        </p:txBody>
      </p:sp>
      <p:cxnSp>
        <p:nvCxnSpPr>
          <p:cNvPr id="30" name="Straight Arrow Connector 17"/>
          <p:cNvCxnSpPr>
            <a:stCxn id="11" idx="3"/>
            <a:endCxn id="29" idx="3"/>
          </p:cNvCxnSpPr>
          <p:nvPr/>
        </p:nvCxnSpPr>
        <p:spPr>
          <a:xfrm flipV="1">
            <a:off x="5715008" y="2035959"/>
            <a:ext cx="1588" cy="1000132"/>
          </a:xfrm>
          <a:prstGeom prst="bentConnector3">
            <a:avLst>
              <a:gd name="adj1" fmla="val 14395466"/>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17"/>
          <p:cNvCxnSpPr>
            <a:stCxn id="29" idx="1"/>
            <a:endCxn id="4" idx="0"/>
          </p:cNvCxnSpPr>
          <p:nvPr/>
        </p:nvCxnSpPr>
        <p:spPr>
          <a:xfrm rot="10800000" flipV="1">
            <a:off x="3071802" y="2035958"/>
            <a:ext cx="142876" cy="1535917"/>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15" name="Can 14"/>
          <p:cNvSpPr/>
          <p:nvPr/>
        </p:nvSpPr>
        <p:spPr>
          <a:xfrm>
            <a:off x="6572264" y="3571876"/>
            <a:ext cx="1285884" cy="64294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a:t>
            </a:r>
            <a:endParaRPr lang="ru-RU" dirty="0"/>
          </a:p>
        </p:txBody>
      </p:sp>
      <p:cxnSp>
        <p:nvCxnSpPr>
          <p:cNvPr id="16" name="Straight Arrow Connector 15"/>
          <p:cNvCxnSpPr>
            <a:endCxn id="15" idx="2"/>
          </p:cNvCxnSpPr>
          <p:nvPr/>
        </p:nvCxnSpPr>
        <p:spPr>
          <a:xfrm flipV="1">
            <a:off x="6000760" y="3893347"/>
            <a:ext cx="57150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Snip Diagonal Corner Rectangle 18"/>
          <p:cNvSpPr/>
          <p:nvPr/>
        </p:nvSpPr>
        <p:spPr>
          <a:xfrm>
            <a:off x="6286513" y="875280"/>
            <a:ext cx="2461952" cy="1839340"/>
          </a:xfrm>
          <a:prstGeom prst="snip2DiagRect">
            <a:avLst/>
          </a:prstGeom>
          <a:ln/>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Arial" pitchFamily="34" charset="0"/>
              <a:buChar char="•"/>
            </a:pPr>
            <a:r>
              <a:rPr lang="ru-RU" dirty="0" smtClean="0"/>
              <a:t>Слабое связывание</a:t>
            </a:r>
          </a:p>
          <a:p>
            <a:pPr marL="285750" indent="-285750">
              <a:buFont typeface="Arial" pitchFamily="34" charset="0"/>
              <a:buChar char="•"/>
            </a:pPr>
            <a:r>
              <a:rPr lang="ru-RU" dirty="0" smtClean="0"/>
              <a:t>Асинхронные </a:t>
            </a:r>
            <a:r>
              <a:rPr lang="ru-RU" dirty="0" smtClean="0"/>
              <a:t>обработки</a:t>
            </a:r>
            <a:endParaRPr lang="en-US" dirty="0" smtClean="0"/>
          </a:p>
          <a:p>
            <a:pPr marL="285750" indent="-285750">
              <a:buFont typeface="Arial" pitchFamily="34" charset="0"/>
              <a:buChar char="•"/>
            </a:pPr>
            <a:r>
              <a:rPr lang="ru-RU" dirty="0" smtClean="0"/>
              <a:t>Паралелльные вычисления</a:t>
            </a:r>
            <a:endParaRPr lang="en-US" dirty="0" smtClean="0"/>
          </a:p>
        </p:txBody>
      </p:sp>
    </p:spTree>
    <p:extLst>
      <p:ext uri="{BB962C8B-B14F-4D97-AF65-F5344CB8AC3E}">
        <p14:creationId xmlns:p14="http://schemas.microsoft.com/office/powerpoint/2010/main" val="392866818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Паттерн </a:t>
            </a:r>
            <a:r>
              <a:rPr lang="en-US" dirty="0" smtClean="0"/>
              <a:t>#3 – Storage</a:t>
            </a:r>
            <a:endParaRPr lang="ru-RU" dirty="0"/>
          </a:p>
        </p:txBody>
      </p:sp>
      <p:sp>
        <p:nvSpPr>
          <p:cNvPr id="3" name="Smiley Face 2"/>
          <p:cNvSpPr/>
          <p:nvPr/>
        </p:nvSpPr>
        <p:spPr>
          <a:xfrm>
            <a:off x="714348" y="3643314"/>
            <a:ext cx="500066" cy="500066"/>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4" name="Rectangle 3"/>
          <p:cNvSpPr/>
          <p:nvPr/>
        </p:nvSpPr>
        <p:spPr>
          <a:xfrm>
            <a:off x="2500298" y="3571876"/>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UI</a:t>
            </a:r>
            <a:endParaRPr lang="ru-RU" dirty="0"/>
          </a:p>
        </p:txBody>
      </p:sp>
      <p:sp>
        <p:nvSpPr>
          <p:cNvPr id="5" name="Rectangle 4"/>
          <p:cNvSpPr/>
          <p:nvPr/>
        </p:nvSpPr>
        <p:spPr>
          <a:xfrm>
            <a:off x="4572000" y="3571876"/>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BL</a:t>
            </a:r>
            <a:endParaRPr lang="ru-RU" dirty="0"/>
          </a:p>
        </p:txBody>
      </p:sp>
      <p:sp>
        <p:nvSpPr>
          <p:cNvPr id="6" name="Can 5"/>
          <p:cNvSpPr/>
          <p:nvPr/>
        </p:nvSpPr>
        <p:spPr>
          <a:xfrm>
            <a:off x="6572264" y="3571876"/>
            <a:ext cx="1285884" cy="64294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a:t>
            </a:r>
            <a:endParaRPr lang="ru-RU" dirty="0"/>
          </a:p>
        </p:txBody>
      </p:sp>
      <p:cxnSp>
        <p:nvCxnSpPr>
          <p:cNvPr id="7" name="Straight Arrow Connector 6"/>
          <p:cNvCxnSpPr>
            <a:stCxn id="3" idx="6"/>
            <a:endCxn id="4" idx="1"/>
          </p:cNvCxnSpPr>
          <p:nvPr/>
        </p:nvCxnSpPr>
        <p:spPr>
          <a:xfrm>
            <a:off x="1214414" y="3893347"/>
            <a:ext cx="128588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a:stCxn id="4" idx="3"/>
            <a:endCxn id="5" idx="1"/>
          </p:cNvCxnSpPr>
          <p:nvPr/>
        </p:nvCxnSpPr>
        <p:spPr>
          <a:xfrm>
            <a:off x="3643306" y="3893347"/>
            <a:ext cx="92869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a:stCxn id="5" idx="3"/>
            <a:endCxn id="6" idx="2"/>
          </p:cNvCxnSpPr>
          <p:nvPr/>
        </p:nvCxnSpPr>
        <p:spPr>
          <a:xfrm>
            <a:off x="5715008" y="3893347"/>
            <a:ext cx="85725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0928064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loud 10"/>
          <p:cNvSpPr/>
          <p:nvPr/>
        </p:nvSpPr>
        <p:spPr>
          <a:xfrm>
            <a:off x="5857884" y="2928934"/>
            <a:ext cx="2571768" cy="1928826"/>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0" name="Cloud 9"/>
          <p:cNvSpPr/>
          <p:nvPr/>
        </p:nvSpPr>
        <p:spPr>
          <a:xfrm>
            <a:off x="2000232" y="2786058"/>
            <a:ext cx="4143404" cy="2286016"/>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 name="Title 1"/>
          <p:cNvSpPr>
            <a:spLocks noGrp="1"/>
          </p:cNvSpPr>
          <p:nvPr>
            <p:ph type="title"/>
          </p:nvPr>
        </p:nvSpPr>
        <p:spPr/>
        <p:txBody>
          <a:bodyPr/>
          <a:lstStyle/>
          <a:p>
            <a:r>
              <a:rPr lang="ru-RU" dirty="0" smtClean="0"/>
              <a:t>Паттерн </a:t>
            </a:r>
            <a:r>
              <a:rPr lang="en-US" dirty="0" smtClean="0"/>
              <a:t>#3 – Storage</a:t>
            </a:r>
            <a:endParaRPr lang="ru-RU" dirty="0"/>
          </a:p>
        </p:txBody>
      </p:sp>
      <p:sp>
        <p:nvSpPr>
          <p:cNvPr id="3" name="Smiley Face 2"/>
          <p:cNvSpPr/>
          <p:nvPr/>
        </p:nvSpPr>
        <p:spPr>
          <a:xfrm>
            <a:off x="714348" y="3643314"/>
            <a:ext cx="500066" cy="500066"/>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4" name="Rectangle 3"/>
          <p:cNvSpPr/>
          <p:nvPr/>
        </p:nvSpPr>
        <p:spPr>
          <a:xfrm>
            <a:off x="2500298" y="3571876"/>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UI</a:t>
            </a:r>
            <a:endParaRPr lang="ru-RU" dirty="0"/>
          </a:p>
        </p:txBody>
      </p:sp>
      <p:sp>
        <p:nvSpPr>
          <p:cNvPr id="5" name="Rectangle 4"/>
          <p:cNvSpPr/>
          <p:nvPr/>
        </p:nvSpPr>
        <p:spPr>
          <a:xfrm>
            <a:off x="4572000" y="3571876"/>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BL</a:t>
            </a:r>
            <a:endParaRPr lang="ru-RU" dirty="0"/>
          </a:p>
        </p:txBody>
      </p:sp>
      <p:sp>
        <p:nvSpPr>
          <p:cNvPr id="6" name="Can 5"/>
          <p:cNvSpPr/>
          <p:nvPr/>
        </p:nvSpPr>
        <p:spPr>
          <a:xfrm>
            <a:off x="6572264" y="3571876"/>
            <a:ext cx="1285884" cy="64294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a:t>
            </a:r>
            <a:endParaRPr lang="ru-RU" dirty="0"/>
          </a:p>
        </p:txBody>
      </p:sp>
      <p:cxnSp>
        <p:nvCxnSpPr>
          <p:cNvPr id="7" name="Straight Arrow Connector 6"/>
          <p:cNvCxnSpPr>
            <a:stCxn id="3" idx="6"/>
            <a:endCxn id="4" idx="1"/>
          </p:cNvCxnSpPr>
          <p:nvPr/>
        </p:nvCxnSpPr>
        <p:spPr>
          <a:xfrm>
            <a:off x="1214414" y="3893347"/>
            <a:ext cx="128588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a:stCxn id="4" idx="3"/>
            <a:endCxn id="5" idx="1"/>
          </p:cNvCxnSpPr>
          <p:nvPr/>
        </p:nvCxnSpPr>
        <p:spPr>
          <a:xfrm>
            <a:off x="3643306" y="3893347"/>
            <a:ext cx="92869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a:stCxn id="5" idx="3"/>
            <a:endCxn id="6" idx="2"/>
          </p:cNvCxnSpPr>
          <p:nvPr/>
        </p:nvCxnSpPr>
        <p:spPr>
          <a:xfrm>
            <a:off x="5715008" y="3893347"/>
            <a:ext cx="85725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Snip Diagonal Corner Rectangle 11"/>
          <p:cNvSpPr/>
          <p:nvPr/>
        </p:nvSpPr>
        <p:spPr>
          <a:xfrm>
            <a:off x="6572265" y="875280"/>
            <a:ext cx="2176199" cy="982083"/>
          </a:xfrm>
          <a:prstGeom prst="snip2DiagRect">
            <a:avLst/>
          </a:prstGeom>
          <a:ln/>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Arial" pitchFamily="34" charset="0"/>
              <a:buChar char="•"/>
            </a:pPr>
            <a:r>
              <a:rPr lang="ru-RU" dirty="0" smtClean="0"/>
              <a:t>«Код близко</a:t>
            </a:r>
            <a:r>
              <a:rPr lang="ru-RU" dirty="0" smtClean="0"/>
              <a:t>»</a:t>
            </a:r>
          </a:p>
          <a:p>
            <a:pPr marL="285750" indent="-285750">
              <a:buFont typeface="Arial" pitchFamily="34" charset="0"/>
              <a:buChar char="•"/>
            </a:pPr>
            <a:r>
              <a:rPr lang="ru-RU" dirty="0" smtClean="0"/>
              <a:t>Кэширование</a:t>
            </a:r>
            <a:endParaRPr lang="en-US" dirty="0" smtClean="0"/>
          </a:p>
        </p:txBody>
      </p:sp>
    </p:spTree>
    <p:extLst>
      <p:ext uri="{BB962C8B-B14F-4D97-AF65-F5344CB8AC3E}">
        <p14:creationId xmlns:p14="http://schemas.microsoft.com/office/powerpoint/2010/main" val="37251535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loud 9"/>
          <p:cNvSpPr/>
          <p:nvPr/>
        </p:nvSpPr>
        <p:spPr>
          <a:xfrm>
            <a:off x="5857884" y="2928934"/>
            <a:ext cx="2571768" cy="1928826"/>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 name="Title 1"/>
          <p:cNvSpPr>
            <a:spLocks noGrp="1"/>
          </p:cNvSpPr>
          <p:nvPr>
            <p:ph type="title"/>
          </p:nvPr>
        </p:nvSpPr>
        <p:spPr/>
        <p:txBody>
          <a:bodyPr/>
          <a:lstStyle/>
          <a:p>
            <a:r>
              <a:rPr lang="ru-RU" dirty="0" smtClean="0"/>
              <a:t>Паттерн </a:t>
            </a:r>
            <a:r>
              <a:rPr lang="en-US" dirty="0" smtClean="0"/>
              <a:t>#3 – Storage</a:t>
            </a:r>
            <a:endParaRPr lang="ru-RU" dirty="0"/>
          </a:p>
        </p:txBody>
      </p:sp>
      <p:sp>
        <p:nvSpPr>
          <p:cNvPr id="3" name="Smiley Face 2"/>
          <p:cNvSpPr/>
          <p:nvPr/>
        </p:nvSpPr>
        <p:spPr>
          <a:xfrm>
            <a:off x="714348" y="3643314"/>
            <a:ext cx="500066" cy="500066"/>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4" name="Rectangle 3"/>
          <p:cNvSpPr/>
          <p:nvPr/>
        </p:nvSpPr>
        <p:spPr>
          <a:xfrm>
            <a:off x="2500298" y="3571876"/>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UI</a:t>
            </a:r>
            <a:endParaRPr lang="ru-RU" dirty="0"/>
          </a:p>
        </p:txBody>
      </p:sp>
      <p:sp>
        <p:nvSpPr>
          <p:cNvPr id="5" name="Rectangle 4"/>
          <p:cNvSpPr/>
          <p:nvPr/>
        </p:nvSpPr>
        <p:spPr>
          <a:xfrm>
            <a:off x="4572000" y="3571876"/>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BL</a:t>
            </a:r>
            <a:endParaRPr lang="ru-RU" dirty="0"/>
          </a:p>
        </p:txBody>
      </p:sp>
      <p:sp>
        <p:nvSpPr>
          <p:cNvPr id="6" name="Can 5"/>
          <p:cNvSpPr/>
          <p:nvPr/>
        </p:nvSpPr>
        <p:spPr>
          <a:xfrm>
            <a:off x="6572264" y="3571876"/>
            <a:ext cx="1285884" cy="64294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a:t>
            </a:r>
            <a:endParaRPr lang="ru-RU" dirty="0"/>
          </a:p>
        </p:txBody>
      </p:sp>
      <p:cxnSp>
        <p:nvCxnSpPr>
          <p:cNvPr id="7" name="Straight Arrow Connector 6"/>
          <p:cNvCxnSpPr>
            <a:stCxn id="3" idx="6"/>
            <a:endCxn id="4" idx="1"/>
          </p:cNvCxnSpPr>
          <p:nvPr/>
        </p:nvCxnSpPr>
        <p:spPr>
          <a:xfrm>
            <a:off x="1214414" y="3893347"/>
            <a:ext cx="128588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a:stCxn id="4" idx="3"/>
            <a:endCxn id="5" idx="1"/>
          </p:cNvCxnSpPr>
          <p:nvPr/>
        </p:nvCxnSpPr>
        <p:spPr>
          <a:xfrm>
            <a:off x="3643306" y="3893347"/>
            <a:ext cx="92869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a:stCxn id="5" idx="3"/>
            <a:endCxn id="6" idx="2"/>
          </p:cNvCxnSpPr>
          <p:nvPr/>
        </p:nvCxnSpPr>
        <p:spPr>
          <a:xfrm>
            <a:off x="5715008" y="3893347"/>
            <a:ext cx="85725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Snip Diagonal Corner Rectangle 10"/>
          <p:cNvSpPr/>
          <p:nvPr/>
        </p:nvSpPr>
        <p:spPr>
          <a:xfrm>
            <a:off x="6188284" y="980728"/>
            <a:ext cx="2241368" cy="982083"/>
          </a:xfrm>
          <a:prstGeom prst="snip2DiagRect">
            <a:avLst/>
          </a:prstGeom>
          <a:ln/>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Arial" pitchFamily="34" charset="0"/>
              <a:buChar char="•"/>
            </a:pPr>
            <a:r>
              <a:rPr lang="ru-RU" dirty="0" smtClean="0"/>
              <a:t>«Код далеко</a:t>
            </a:r>
            <a:r>
              <a:rPr lang="ru-RU" dirty="0" smtClean="0"/>
              <a:t>»</a:t>
            </a:r>
          </a:p>
          <a:p>
            <a:pPr marL="285750" indent="-285750">
              <a:buFont typeface="Arial" pitchFamily="34" charset="0"/>
              <a:buChar char="•"/>
            </a:pPr>
            <a:r>
              <a:rPr lang="ru-RU" dirty="0" smtClean="0"/>
              <a:t>Пакетные операции</a:t>
            </a:r>
            <a:endParaRPr lang="en-US" dirty="0" smtClean="0"/>
          </a:p>
        </p:txBody>
      </p:sp>
    </p:spTree>
    <p:extLst>
      <p:ext uri="{BB962C8B-B14F-4D97-AF65-F5344CB8AC3E}">
        <p14:creationId xmlns:p14="http://schemas.microsoft.com/office/powerpoint/2010/main" val="145197378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Паттерн </a:t>
            </a:r>
            <a:r>
              <a:rPr lang="en-US" dirty="0" smtClean="0"/>
              <a:t>#4 – Communications</a:t>
            </a:r>
            <a:endParaRPr lang="ru-RU" dirty="0"/>
          </a:p>
        </p:txBody>
      </p:sp>
      <p:sp>
        <p:nvSpPr>
          <p:cNvPr id="3" name="Smiley Face 2"/>
          <p:cNvSpPr/>
          <p:nvPr/>
        </p:nvSpPr>
        <p:spPr>
          <a:xfrm>
            <a:off x="714348" y="3643314"/>
            <a:ext cx="500066" cy="500066"/>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4" name="Rectangle 3"/>
          <p:cNvSpPr/>
          <p:nvPr/>
        </p:nvSpPr>
        <p:spPr>
          <a:xfrm>
            <a:off x="1928794" y="3571876"/>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a:t>
            </a:r>
            <a:endParaRPr lang="ru-RU" dirty="0"/>
          </a:p>
        </p:txBody>
      </p:sp>
      <p:cxnSp>
        <p:nvCxnSpPr>
          <p:cNvPr id="7" name="Straight Arrow Connector 6"/>
          <p:cNvCxnSpPr>
            <a:stCxn id="3" idx="6"/>
            <a:endCxn id="4" idx="1"/>
          </p:cNvCxnSpPr>
          <p:nvPr/>
        </p:nvCxnSpPr>
        <p:spPr>
          <a:xfrm>
            <a:off x="1214414" y="3893347"/>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Smiley Face 10"/>
          <p:cNvSpPr/>
          <p:nvPr/>
        </p:nvSpPr>
        <p:spPr>
          <a:xfrm>
            <a:off x="7929586" y="3643314"/>
            <a:ext cx="500066" cy="500066"/>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2" name="Rectangle 11"/>
          <p:cNvSpPr/>
          <p:nvPr/>
        </p:nvSpPr>
        <p:spPr>
          <a:xfrm>
            <a:off x="6000760" y="3571876"/>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a:t>
            </a:r>
            <a:endParaRPr lang="ru-RU" dirty="0"/>
          </a:p>
        </p:txBody>
      </p:sp>
      <p:cxnSp>
        <p:nvCxnSpPr>
          <p:cNvPr id="13" name="Straight Arrow Connector 12"/>
          <p:cNvCxnSpPr>
            <a:stCxn id="11" idx="2"/>
            <a:endCxn id="12" idx="3"/>
          </p:cNvCxnSpPr>
          <p:nvPr/>
        </p:nvCxnSpPr>
        <p:spPr>
          <a:xfrm rot="10800000">
            <a:off x="7143768" y="389334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4" idx="3"/>
            <a:endCxn id="12" idx="1"/>
          </p:cNvCxnSpPr>
          <p:nvPr/>
        </p:nvCxnSpPr>
        <p:spPr>
          <a:xfrm>
            <a:off x="3071802" y="3893347"/>
            <a:ext cx="2928958" cy="158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5876132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6429388" y="3143248"/>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a:t>
            </a:r>
            <a:endParaRPr lang="ru-RU" dirty="0"/>
          </a:p>
        </p:txBody>
      </p:sp>
      <p:sp>
        <p:nvSpPr>
          <p:cNvPr id="22" name="Rectangle 21"/>
          <p:cNvSpPr/>
          <p:nvPr/>
        </p:nvSpPr>
        <p:spPr>
          <a:xfrm>
            <a:off x="6286512" y="3286124"/>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a:t>
            </a:r>
            <a:endParaRPr lang="ru-RU" dirty="0"/>
          </a:p>
        </p:txBody>
      </p:sp>
      <p:sp>
        <p:nvSpPr>
          <p:cNvPr id="20" name="Rectangle 19"/>
          <p:cNvSpPr/>
          <p:nvPr/>
        </p:nvSpPr>
        <p:spPr>
          <a:xfrm>
            <a:off x="6143636" y="3429000"/>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a:t>
            </a:r>
            <a:endParaRPr lang="ru-RU" dirty="0"/>
          </a:p>
        </p:txBody>
      </p:sp>
      <p:sp>
        <p:nvSpPr>
          <p:cNvPr id="10" name="Cloud 9"/>
          <p:cNvSpPr/>
          <p:nvPr/>
        </p:nvSpPr>
        <p:spPr>
          <a:xfrm>
            <a:off x="3214678" y="2928934"/>
            <a:ext cx="2571768" cy="1928826"/>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 name="Title 1"/>
          <p:cNvSpPr>
            <a:spLocks noGrp="1"/>
          </p:cNvSpPr>
          <p:nvPr>
            <p:ph type="title"/>
          </p:nvPr>
        </p:nvSpPr>
        <p:spPr/>
        <p:txBody>
          <a:bodyPr/>
          <a:lstStyle/>
          <a:p>
            <a:r>
              <a:rPr lang="ru-RU" dirty="0" smtClean="0"/>
              <a:t>Паттерн </a:t>
            </a:r>
            <a:r>
              <a:rPr lang="en-US" dirty="0" smtClean="0"/>
              <a:t>#4 – Communications</a:t>
            </a:r>
            <a:endParaRPr lang="ru-RU" dirty="0"/>
          </a:p>
        </p:txBody>
      </p:sp>
      <p:sp>
        <p:nvSpPr>
          <p:cNvPr id="3" name="Smiley Face 2"/>
          <p:cNvSpPr/>
          <p:nvPr/>
        </p:nvSpPr>
        <p:spPr>
          <a:xfrm>
            <a:off x="714348" y="3643314"/>
            <a:ext cx="500066" cy="500066"/>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4" name="Rectangle 3"/>
          <p:cNvSpPr/>
          <p:nvPr/>
        </p:nvSpPr>
        <p:spPr>
          <a:xfrm>
            <a:off x="1928794" y="3571876"/>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a:t>
            </a:r>
            <a:endParaRPr lang="ru-RU" dirty="0"/>
          </a:p>
        </p:txBody>
      </p:sp>
      <p:cxnSp>
        <p:nvCxnSpPr>
          <p:cNvPr id="7" name="Straight Arrow Connector 6"/>
          <p:cNvCxnSpPr>
            <a:stCxn id="3" idx="6"/>
            <a:endCxn id="4" idx="1"/>
          </p:cNvCxnSpPr>
          <p:nvPr/>
        </p:nvCxnSpPr>
        <p:spPr>
          <a:xfrm>
            <a:off x="1214414" y="3893347"/>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Smiley Face 10"/>
          <p:cNvSpPr/>
          <p:nvPr/>
        </p:nvSpPr>
        <p:spPr>
          <a:xfrm>
            <a:off x="7929586" y="3643314"/>
            <a:ext cx="500066" cy="500066"/>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2" name="Rectangle 11"/>
          <p:cNvSpPr/>
          <p:nvPr/>
        </p:nvSpPr>
        <p:spPr>
          <a:xfrm>
            <a:off x="6000760" y="3571876"/>
            <a:ext cx="114300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a:t>
            </a:r>
            <a:endParaRPr lang="ru-RU" dirty="0"/>
          </a:p>
        </p:txBody>
      </p:sp>
      <p:cxnSp>
        <p:nvCxnSpPr>
          <p:cNvPr id="13" name="Straight Arrow Connector 12"/>
          <p:cNvCxnSpPr>
            <a:stCxn id="11" idx="2"/>
            <a:endCxn id="12" idx="3"/>
          </p:cNvCxnSpPr>
          <p:nvPr/>
        </p:nvCxnSpPr>
        <p:spPr>
          <a:xfrm rot="10800000">
            <a:off x="7143768" y="389334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4" idx="3"/>
            <a:endCxn id="12" idx="1"/>
          </p:cNvCxnSpPr>
          <p:nvPr/>
        </p:nvCxnSpPr>
        <p:spPr>
          <a:xfrm>
            <a:off x="3071802" y="3893347"/>
            <a:ext cx="2928958" cy="1588"/>
          </a:xfrm>
          <a:prstGeom prst="straightConnector1">
            <a:avLst/>
          </a:prstGeom>
          <a:ln>
            <a:solidFill>
              <a:srgbClr xmlns:mc="http://schemas.openxmlformats.org/markup-compatibility/2006" xmlns:a14="http://schemas.microsoft.com/office/drawing/2010/main" val="FF0000" mc:Ignorable=""/>
            </a:solidFill>
            <a:prstDash val="sysDash"/>
            <a:headEnd type="arrow"/>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4" idx="0"/>
            <a:endCxn id="5" idx="1"/>
          </p:cNvCxnSpPr>
          <p:nvPr/>
        </p:nvCxnSpPr>
        <p:spPr>
          <a:xfrm rot="5400000" flipH="1" flipV="1">
            <a:off x="1750199" y="2536025"/>
            <a:ext cx="1785950" cy="285752"/>
          </a:xfrm>
          <a:prstGeom prst="bentConnector2">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15" name="Straight Arrow Connector 13"/>
          <p:cNvCxnSpPr>
            <a:stCxn id="5" idx="3"/>
            <a:endCxn id="12" idx="0"/>
          </p:cNvCxnSpPr>
          <p:nvPr/>
        </p:nvCxnSpPr>
        <p:spPr>
          <a:xfrm>
            <a:off x="6215074" y="1785926"/>
            <a:ext cx="357190" cy="1785950"/>
          </a:xfrm>
          <a:prstGeom prst="bentConnector2">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grpSp>
        <p:nvGrpSpPr>
          <p:cNvPr id="18" name="Group 17"/>
          <p:cNvGrpSpPr/>
          <p:nvPr/>
        </p:nvGrpSpPr>
        <p:grpSpPr>
          <a:xfrm>
            <a:off x="2786050" y="1571612"/>
            <a:ext cx="3429024" cy="428628"/>
            <a:chOff x="2786050" y="1571612"/>
            <a:chExt cx="3429024" cy="428628"/>
          </a:xfrm>
        </p:grpSpPr>
        <p:sp>
          <p:nvSpPr>
            <p:cNvPr id="5" name="Can 4"/>
            <p:cNvSpPr/>
            <p:nvPr/>
          </p:nvSpPr>
          <p:spPr>
            <a:xfrm rot="16200000">
              <a:off x="4286248" y="71414"/>
              <a:ext cx="428628" cy="3429024"/>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7" name="TextBox 16"/>
            <p:cNvSpPr txBox="1"/>
            <p:nvPr/>
          </p:nvSpPr>
          <p:spPr>
            <a:xfrm>
              <a:off x="3857620" y="1571612"/>
              <a:ext cx="1247970" cy="369332"/>
            </a:xfrm>
            <a:prstGeom prst="rect">
              <a:avLst/>
            </a:prstGeom>
            <a:noFill/>
          </p:spPr>
          <p:txBody>
            <a:bodyPr wrap="none" rtlCol="0">
              <a:spAutoFit/>
            </a:bodyPr>
            <a:lstStyle/>
            <a:p>
              <a:r>
                <a:rPr lang="en-US" dirty="0" smtClean="0"/>
                <a:t>Service Bus</a:t>
              </a:r>
              <a:endParaRPr lang="ru-RU" dirty="0"/>
            </a:p>
          </p:txBody>
        </p:sp>
      </p:grpSp>
      <p:cxnSp>
        <p:nvCxnSpPr>
          <p:cNvPr id="24" name="Straight Arrow Connector 13"/>
          <p:cNvCxnSpPr>
            <a:stCxn id="5" idx="3"/>
            <a:endCxn id="20" idx="0"/>
          </p:cNvCxnSpPr>
          <p:nvPr/>
        </p:nvCxnSpPr>
        <p:spPr>
          <a:xfrm>
            <a:off x="6215074" y="1785926"/>
            <a:ext cx="500066" cy="1643074"/>
          </a:xfrm>
          <a:prstGeom prst="bentConnector2">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26" name="Straight Arrow Connector 13"/>
          <p:cNvCxnSpPr>
            <a:stCxn id="5" idx="3"/>
            <a:endCxn id="22" idx="0"/>
          </p:cNvCxnSpPr>
          <p:nvPr/>
        </p:nvCxnSpPr>
        <p:spPr>
          <a:xfrm>
            <a:off x="6215074" y="1785926"/>
            <a:ext cx="642942" cy="1500198"/>
          </a:xfrm>
          <a:prstGeom prst="bentConnector2">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29" name="Straight Arrow Connector 13"/>
          <p:cNvCxnSpPr>
            <a:stCxn id="5" idx="3"/>
            <a:endCxn id="23" idx="0"/>
          </p:cNvCxnSpPr>
          <p:nvPr/>
        </p:nvCxnSpPr>
        <p:spPr>
          <a:xfrm>
            <a:off x="6215074" y="1785926"/>
            <a:ext cx="785818" cy="1357322"/>
          </a:xfrm>
          <a:prstGeom prst="bentConnector2">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25" name="Snip Diagonal Corner Rectangle 24"/>
          <p:cNvSpPr/>
          <p:nvPr/>
        </p:nvSpPr>
        <p:spPr>
          <a:xfrm>
            <a:off x="6023084" y="5013176"/>
            <a:ext cx="2241368" cy="982083"/>
          </a:xfrm>
          <a:prstGeom prst="snip2DiagRect">
            <a:avLst/>
          </a:prstGeom>
          <a:ln/>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Arial" pitchFamily="34" charset="0"/>
              <a:buChar char="•"/>
            </a:pPr>
            <a:r>
              <a:rPr lang="ru-RU" dirty="0" smtClean="0"/>
              <a:t>Интеграция ЦОД - Облако</a:t>
            </a:r>
          </a:p>
          <a:p>
            <a:pPr marL="285750" indent="-285750">
              <a:buFont typeface="Arial" pitchFamily="34" charset="0"/>
              <a:buChar char="•"/>
            </a:pPr>
            <a:r>
              <a:rPr lang="ru-RU" dirty="0" smtClean="0"/>
              <a:t>СОА</a:t>
            </a:r>
            <a:endParaRPr lang="en-US" dirty="0" smtClean="0"/>
          </a:p>
        </p:txBody>
      </p:sp>
    </p:spTree>
    <p:extLst>
      <p:ext uri="{BB962C8B-B14F-4D97-AF65-F5344CB8AC3E}">
        <p14:creationId xmlns:p14="http://schemas.microsoft.com/office/powerpoint/2010/main" val="369471766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7158" y="230188"/>
            <a:ext cx="8429684" cy="1846659"/>
          </a:xfrm>
        </p:spPr>
        <p:txBody>
          <a:bodyPr/>
          <a:lstStyle/>
          <a:p>
            <a:r>
              <a:rPr lang="ru-RU" dirty="0"/>
              <a:t>Сравнение </a:t>
            </a:r>
            <a:r>
              <a:rPr lang="ru-RU" dirty="0" smtClean="0"/>
              <a:t>технологий</a:t>
            </a:r>
            <a:r>
              <a:rPr lang="en-US" dirty="0" smtClean="0"/>
              <a:t/>
            </a:r>
            <a:br>
              <a:rPr lang="en-US" dirty="0" smtClean="0"/>
            </a:br>
            <a:r>
              <a:rPr lang="en-US" sz="3200" dirty="0" smtClean="0"/>
              <a:t>Windows Azure Platform </a:t>
            </a:r>
            <a:r>
              <a:rPr lang="ru-RU" sz="3200" dirty="0" smtClean="0"/>
              <a:t>и</a:t>
            </a:r>
            <a:r>
              <a:rPr lang="en-US" sz="3200" dirty="0" smtClean="0"/>
              <a:t> </a:t>
            </a:r>
            <a:r>
              <a:rPr lang="ru-RU" sz="3200" dirty="0" smtClean="0"/>
              <a:t>частное облако</a:t>
            </a:r>
            <a:r>
              <a:rPr lang="en-US" sz="3200" dirty="0" smtClean="0"/>
              <a:t/>
            </a:r>
            <a:br>
              <a:rPr lang="en-US" sz="3200" dirty="0" smtClean="0"/>
            </a:br>
            <a:endParaRPr lang="ru-R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80336517"/>
              </p:ext>
            </p:extLst>
          </p:nvPr>
        </p:nvGraphicFramePr>
        <p:xfrm>
          <a:off x="357188" y="1600200"/>
          <a:ext cx="8429626" cy="4246880"/>
        </p:xfrm>
        <a:graphic>
          <a:graphicData uri="http://schemas.openxmlformats.org/drawingml/2006/table">
            <a:tbl>
              <a:tblPr firstRow="1" bandRow="1">
                <a:tableStyleId>{7E9639D4-E3E2-4D34-9284-5A2195B3D0D7}</a:tableStyleId>
              </a:tblPr>
              <a:tblGrid>
                <a:gridCol w="4214813"/>
                <a:gridCol w="4214813"/>
              </a:tblGrid>
              <a:tr h="370840">
                <a:tc>
                  <a:txBody>
                    <a:bodyPr/>
                    <a:lstStyle/>
                    <a:p>
                      <a:r>
                        <a:rPr lang="en-US" dirty="0" smtClean="0"/>
                        <a:t>Windows</a:t>
                      </a:r>
                      <a:r>
                        <a:rPr lang="en-US" baseline="0" dirty="0" smtClean="0"/>
                        <a:t> </a:t>
                      </a:r>
                      <a:r>
                        <a:rPr lang="en-US" dirty="0" smtClean="0"/>
                        <a:t>Azure Platform</a:t>
                      </a:r>
                      <a:endParaRPr lang="ru-RU" dirty="0"/>
                    </a:p>
                  </a:txBody>
                  <a:tcPr/>
                </a:tc>
                <a:tc>
                  <a:txBody>
                    <a:bodyPr/>
                    <a:lstStyle/>
                    <a:p>
                      <a:r>
                        <a:rPr lang="ru-RU" dirty="0" smtClean="0"/>
                        <a:t>Частное</a:t>
                      </a:r>
                      <a:r>
                        <a:rPr lang="ru-RU" baseline="0" dirty="0" smtClean="0"/>
                        <a:t> облако</a:t>
                      </a:r>
                      <a:endParaRPr lang="ru-RU" dirty="0"/>
                    </a:p>
                  </a:txBody>
                  <a:tcPr/>
                </a:tc>
              </a:tr>
              <a:tr h="370840">
                <a:tc>
                  <a:txBody>
                    <a:bodyPr/>
                    <a:lstStyle/>
                    <a:p>
                      <a:r>
                        <a:rPr lang="en-US" dirty="0" smtClean="0"/>
                        <a:t>Web </a:t>
                      </a:r>
                      <a:r>
                        <a:rPr lang="ru-RU" dirty="0" smtClean="0"/>
                        <a:t>роль</a:t>
                      </a:r>
                      <a:endParaRPr lang="ru-RU" dirty="0"/>
                    </a:p>
                  </a:txBody>
                  <a:tcPr/>
                </a:tc>
                <a:tc>
                  <a:txBody>
                    <a:bodyPr/>
                    <a:lstStyle/>
                    <a:p>
                      <a:r>
                        <a:rPr lang="en-US" dirty="0" smtClean="0"/>
                        <a:t>Windows Server 2008 R2, IIS</a:t>
                      </a:r>
                      <a:endParaRPr lang="ru-RU" dirty="0"/>
                    </a:p>
                  </a:txBody>
                  <a:tcPr/>
                </a:tc>
              </a:tr>
              <a:tr h="370840">
                <a:tc>
                  <a:txBody>
                    <a:bodyPr/>
                    <a:lstStyle/>
                    <a:p>
                      <a:r>
                        <a:rPr lang="en-US" dirty="0" smtClean="0"/>
                        <a:t>Worker </a:t>
                      </a:r>
                      <a:r>
                        <a:rPr lang="ru-RU" dirty="0" smtClean="0"/>
                        <a:t>роль</a:t>
                      </a:r>
                      <a:endParaRPr lang="ru-RU" dirty="0"/>
                    </a:p>
                  </a:txBody>
                  <a:tcPr/>
                </a:tc>
                <a:tc>
                  <a:txBody>
                    <a:bodyPr/>
                    <a:lstStyle/>
                    <a:p>
                      <a:r>
                        <a:rPr lang="en-US" dirty="0" smtClean="0"/>
                        <a:t>Windows Service</a:t>
                      </a:r>
                      <a:endParaRPr lang="ru-RU" dirty="0"/>
                    </a:p>
                  </a:txBody>
                  <a:tcPr/>
                </a:tc>
              </a:tr>
              <a:tr h="370840">
                <a:tc>
                  <a:txBody>
                    <a:bodyPr/>
                    <a:lstStyle/>
                    <a:p>
                      <a:r>
                        <a:rPr lang="en-US" dirty="0" smtClean="0"/>
                        <a:t>Service Bus</a:t>
                      </a:r>
                      <a:endParaRPr lang="ru-RU" dirty="0"/>
                    </a:p>
                  </a:txBody>
                  <a:tcPr/>
                </a:tc>
                <a:tc>
                  <a:txBody>
                    <a:bodyPr/>
                    <a:lstStyle/>
                    <a:p>
                      <a:r>
                        <a:rPr lang="en-US" dirty="0" smtClean="0"/>
                        <a:t>BizTalk Server,</a:t>
                      </a:r>
                      <a:r>
                        <a:rPr lang="en-US" baseline="0" dirty="0" smtClean="0"/>
                        <a:t> </a:t>
                      </a:r>
                      <a:r>
                        <a:rPr lang="en-US" dirty="0" smtClean="0"/>
                        <a:t>WCF, WF, “Dublin”</a:t>
                      </a:r>
                      <a:endParaRPr lang="ru-RU" dirty="0"/>
                    </a:p>
                  </a:txBody>
                  <a:tcPr/>
                </a:tc>
              </a:tr>
              <a:tr h="370840">
                <a:tc>
                  <a:txBody>
                    <a:bodyPr/>
                    <a:lstStyle/>
                    <a:p>
                      <a:r>
                        <a:rPr lang="en-US" dirty="0" smtClean="0"/>
                        <a:t>Access Control</a:t>
                      </a:r>
                      <a:endParaRPr lang="ru-RU" dirty="0"/>
                    </a:p>
                  </a:txBody>
                  <a:tcPr/>
                </a:tc>
                <a:tc>
                  <a:txBody>
                    <a:bodyPr/>
                    <a:lstStyle/>
                    <a:p>
                      <a:r>
                        <a:rPr lang="en-US" dirty="0" smtClean="0"/>
                        <a:t>ADFS v2, Windows Identity Framework (Geneva)</a:t>
                      </a:r>
                      <a:endParaRPr lang="ru-RU" dirty="0"/>
                    </a:p>
                  </a:txBody>
                  <a:tcPr/>
                </a:tc>
              </a:tr>
              <a:tr h="370840">
                <a:tc>
                  <a:txBody>
                    <a:bodyPr/>
                    <a:lstStyle/>
                    <a:p>
                      <a:r>
                        <a:rPr lang="en-US" dirty="0" smtClean="0"/>
                        <a:t>Azure Tables</a:t>
                      </a:r>
                      <a:endParaRPr lang="ru-RU" dirty="0"/>
                    </a:p>
                  </a:txBody>
                  <a:tcPr/>
                </a:tc>
                <a:tc>
                  <a:txBody>
                    <a:bodyPr/>
                    <a:lstStyle/>
                    <a:p>
                      <a:r>
                        <a:rPr lang="en-US" dirty="0" smtClean="0"/>
                        <a:t>ADO.NET Data Services</a:t>
                      </a:r>
                      <a:endParaRPr lang="ru-RU" dirty="0"/>
                    </a:p>
                  </a:txBody>
                  <a:tcPr/>
                </a:tc>
              </a:tr>
              <a:tr h="370840">
                <a:tc>
                  <a:txBody>
                    <a:bodyPr/>
                    <a:lstStyle/>
                    <a:p>
                      <a:r>
                        <a:rPr lang="en-US" dirty="0" smtClean="0"/>
                        <a:t>Azure Queue</a:t>
                      </a:r>
                      <a:endParaRPr lang="ru-RU" dirty="0"/>
                    </a:p>
                  </a:txBody>
                  <a:tcPr/>
                </a:tc>
                <a:tc>
                  <a:txBody>
                    <a:bodyPr/>
                    <a:lstStyle/>
                    <a:p>
                      <a:r>
                        <a:rPr lang="en-US" dirty="0" smtClean="0"/>
                        <a:t>MSMQ, </a:t>
                      </a:r>
                      <a:r>
                        <a:rPr lang="en-US" baseline="0" dirty="0" smtClean="0"/>
                        <a:t>SQL Server Service Broker</a:t>
                      </a:r>
                      <a:endParaRPr lang="ru-RU" dirty="0"/>
                    </a:p>
                  </a:txBody>
                  <a:tcPr/>
                </a:tc>
              </a:tr>
              <a:tr h="370840">
                <a:tc>
                  <a:txBody>
                    <a:bodyPr/>
                    <a:lstStyle/>
                    <a:p>
                      <a:r>
                        <a:rPr lang="en-US" dirty="0" smtClean="0"/>
                        <a:t>Azure Blobs</a:t>
                      </a:r>
                      <a:endParaRPr lang="ru-RU" dirty="0"/>
                    </a:p>
                  </a:txBody>
                  <a:tcPr/>
                </a:tc>
                <a:tc>
                  <a:txBody>
                    <a:bodyPr/>
                    <a:lstStyle/>
                    <a:p>
                      <a:r>
                        <a:rPr lang="en-US" dirty="0" smtClean="0"/>
                        <a:t>SharePoint Services,</a:t>
                      </a:r>
                      <a:r>
                        <a:rPr lang="en-US" baseline="0" dirty="0" smtClean="0"/>
                        <a:t> WCF REST</a:t>
                      </a:r>
                      <a:endParaRPr lang="ru-RU" dirty="0"/>
                    </a:p>
                  </a:txBody>
                  <a:tcPr/>
                </a:tc>
              </a:tr>
              <a:tr h="370840">
                <a:tc>
                  <a:txBody>
                    <a:bodyPr/>
                    <a:lstStyle/>
                    <a:p>
                      <a:r>
                        <a:rPr lang="en-US" dirty="0" smtClean="0"/>
                        <a:t>SQL Azure</a:t>
                      </a:r>
                      <a:endParaRPr lang="ru-RU" dirty="0"/>
                    </a:p>
                  </a:txBody>
                  <a:tcPr/>
                </a:tc>
                <a:tc>
                  <a:txBody>
                    <a:bodyPr/>
                    <a:lstStyle/>
                    <a:p>
                      <a:r>
                        <a:rPr lang="en-US" dirty="0" smtClean="0"/>
                        <a:t>SQL Server 2008</a:t>
                      </a:r>
                      <a:endParaRPr lang="ru-RU" dirty="0"/>
                    </a:p>
                  </a:txBody>
                  <a:tcPr/>
                </a:tc>
              </a:tr>
              <a:tr h="370840">
                <a:tc>
                  <a:txBody>
                    <a:bodyPr/>
                    <a:lstStyle/>
                    <a:p>
                      <a:r>
                        <a:rPr lang="en-US" dirty="0" smtClean="0"/>
                        <a:t>Fabric Controller</a:t>
                      </a:r>
                      <a:endParaRPr lang="ru-RU" dirty="0"/>
                    </a:p>
                  </a:txBody>
                  <a:tcPr/>
                </a:tc>
                <a:tc>
                  <a:txBody>
                    <a:bodyPr/>
                    <a:lstStyle/>
                    <a:p>
                      <a:r>
                        <a:rPr lang="en-US" dirty="0" smtClean="0"/>
                        <a:t>System Center Virtual Machine Manager</a:t>
                      </a:r>
                      <a:endParaRPr lang="ru-RU" dirty="0"/>
                    </a:p>
                  </a:txBody>
                  <a:tcPr/>
                </a:tc>
              </a:tr>
            </a:tbl>
          </a:graphicData>
        </a:graphic>
      </p:graphicFrame>
    </p:spTree>
    <p:extLst>
      <p:ext uri="{BB962C8B-B14F-4D97-AF65-F5344CB8AC3E}">
        <p14:creationId xmlns:p14="http://schemas.microsoft.com/office/powerpoint/2010/main" val="10470746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ages.fanpop.com/images/image_uploads/Old-School-TV-television-296019_1544_15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1" y="4077072"/>
            <a:ext cx="2340068" cy="1897534"/>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3078" name="Picture 6" descr="http://www.matthawkins.co.uk/media/media_logos/hd_ready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2" y="773458"/>
            <a:ext cx="6048672" cy="437563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2" name="Rectangle 1"/>
          <p:cNvSpPr/>
          <p:nvPr/>
        </p:nvSpPr>
        <p:spPr>
          <a:xfrm>
            <a:off x="5912336" y="6725604"/>
            <a:ext cx="4572000" cy="200055"/>
          </a:xfrm>
          <a:prstGeom prst="rect">
            <a:avLst/>
          </a:prstGeom>
        </p:spPr>
        <p:txBody>
          <a:bodyPr>
            <a:spAutoFit/>
          </a:bodyPr>
          <a:lstStyle/>
          <a:p>
            <a:r>
              <a:rPr lang="en-US" sz="700" dirty="0"/>
              <a:t>http://www.matthawkins.co.uk/media/media_logos/hd_ready_logo.gif</a:t>
            </a:r>
            <a:endParaRPr lang="ru-RU" sz="700" dirty="0"/>
          </a:p>
        </p:txBody>
      </p:sp>
    </p:spTree>
    <p:extLst>
      <p:ext uri="{BB962C8B-B14F-4D97-AF65-F5344CB8AC3E}">
        <p14:creationId xmlns:p14="http://schemas.microsoft.com/office/powerpoint/2010/main" val="4033701366"/>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p:cNvSpPr/>
          <p:nvPr/>
        </p:nvSpPr>
        <p:spPr bwMode="auto">
          <a:xfrm>
            <a:off x="0" y="5355771"/>
            <a:ext cx="9144000" cy="1502229"/>
          </a:xfrm>
          <a:prstGeom prst="rect">
            <a:avLst/>
          </a:prstGeom>
          <a:gradFill>
            <a:gsLst>
              <a:gs pos="0">
                <a:srgbClr xmlns:mc="http://schemas.openxmlformats.org/markup-compatibility/2006" xmlns:a14="http://schemas.microsoft.com/office/drawing/2010/main" val="000000" mc:Ignorable="">
                  <a:alpha val="0"/>
                </a:srgbClr>
              </a:gs>
              <a:gs pos="100000">
                <a:srgbClr xmlns:mc="http://schemas.openxmlformats.org/markup-compatibility/2006" xmlns:a14="http://schemas.microsoft.com/office/drawing/2010/main" val="000000" mc:Ignorable="">
                  <a:alpha val="30000"/>
                </a:srgbClr>
              </a:gs>
            </a:gsLst>
            <a:lin ang="5400000" scaled="0"/>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80000"/>
              </a:lnSpc>
              <a:spcBef>
                <a:spcPct val="0"/>
              </a:spcBef>
              <a:spcAft>
                <a:spcPct val="0"/>
              </a:spcAft>
              <a:defRPr/>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grpSp>
        <p:nvGrpSpPr>
          <p:cNvPr id="2" name="Group 88"/>
          <p:cNvGrpSpPr/>
          <p:nvPr/>
        </p:nvGrpSpPr>
        <p:grpSpPr>
          <a:xfrm>
            <a:off x="320333" y="3034850"/>
            <a:ext cx="7530896" cy="3965044"/>
            <a:chOff x="33496" y="3237089"/>
            <a:chExt cx="4053077" cy="3965044"/>
          </a:xfrm>
        </p:grpSpPr>
        <p:sp>
          <p:nvSpPr>
            <p:cNvPr id="88" name="Rectangle 87"/>
            <p:cNvSpPr/>
            <p:nvPr/>
          </p:nvSpPr>
          <p:spPr bwMode="auto">
            <a:xfrm>
              <a:off x="245533" y="3237089"/>
              <a:ext cx="3841040" cy="3965044"/>
            </a:xfrm>
            <a:prstGeom prst="rect">
              <a:avLst/>
            </a:prstGeom>
            <a:gradFill>
              <a:gsLst>
                <a:gs pos="0">
                  <a:srgbClr xmlns:mc="http://schemas.openxmlformats.org/markup-compatibility/2006" xmlns:a14="http://schemas.microsoft.com/office/drawing/2010/main" val="000000" mc:Ignorable="">
                    <a:alpha val="0"/>
                  </a:srgbClr>
                </a:gs>
                <a:gs pos="100000">
                  <a:srgbClr xmlns:mc="http://schemas.openxmlformats.org/markup-compatibility/2006" xmlns:a14="http://schemas.microsoft.com/office/drawing/2010/main" val="000000" mc:Ignorable="">
                    <a:alpha val="20000"/>
                  </a:srgbClr>
                </a:gs>
              </a:gsLst>
              <a:lin ang="0" scaled="0"/>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80000"/>
                </a:lnSpc>
                <a:spcBef>
                  <a:spcPct val="0"/>
                </a:spcBef>
                <a:spcAft>
                  <a:spcPct val="0"/>
                </a:spcAft>
                <a:defRPr/>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64" name="Rectangle 63"/>
            <p:cNvSpPr/>
            <p:nvPr/>
          </p:nvSpPr>
          <p:spPr bwMode="auto">
            <a:xfrm>
              <a:off x="33496" y="3255231"/>
              <a:ext cx="3514366" cy="443198"/>
            </a:xfrm>
            <a:prstGeom prst="rect">
              <a:avLst/>
            </a:prstGeom>
            <a:noFill/>
            <a:effectLst/>
            <a:scene3d>
              <a:camera prst="orthographicFront">
                <a:rot lat="0" lon="0" rev="0"/>
              </a:camera>
              <a:lightRig rig="threePt" dir="t"/>
            </a:scene3d>
            <a:sp3d prstMaterial="matte">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t" anchorCtr="0" compatLnSpc="1">
              <a:prstTxWarp prst="textNoShape">
                <a:avLst/>
              </a:prstTxWarp>
              <a:spAutoFit/>
            </a:bodyPr>
            <a:lstStyle/>
            <a:p>
              <a:pPr lvl="0">
                <a:lnSpc>
                  <a:spcPct val="90000"/>
                </a:lnSpc>
                <a:spcBef>
                  <a:spcPts val="600"/>
                </a:spcBef>
              </a:pPr>
              <a:r>
                <a:rPr lang="ru-RU" sz="3200" b="1" i="1" dirty="0" smtClean="0">
                  <a:gradFill>
                    <a:gsLst>
                      <a:gs pos="0">
                        <a:srgbClr xmlns:mc="http://schemas.openxmlformats.org/markup-compatibility/2006" xmlns:a14="http://schemas.microsoft.com/office/drawing/2010/main" val="FFFFFF" mc:Ignorable="">
                          <a:alpha val="70000"/>
                        </a:srgbClr>
                      </a:gs>
                      <a:gs pos="100000">
                        <a:srgbClr xmlns:mc="http://schemas.openxmlformats.org/markup-compatibility/2006" xmlns:a14="http://schemas.microsoft.com/office/drawing/2010/main" val="FFFFFF" mc:Ignorable="">
                          <a:alpha val="50000"/>
                        </a:srgbClr>
                      </a:gs>
                    </a:gsLst>
                    <a:lin ang="16200000" scaled="0"/>
                  </a:gradFill>
                  <a:latin typeface="Segoe UI" pitchFamily="34" charset="0"/>
                </a:rPr>
                <a:t>ЧТО ЭТО</a:t>
              </a:r>
              <a:r>
                <a:rPr lang="en-US" sz="3200" b="1" i="1" dirty="0" smtClean="0">
                  <a:gradFill>
                    <a:gsLst>
                      <a:gs pos="0">
                        <a:srgbClr xmlns:mc="http://schemas.openxmlformats.org/markup-compatibility/2006" xmlns:a14="http://schemas.microsoft.com/office/drawing/2010/main" val="FFFFFF" mc:Ignorable="">
                          <a:alpha val="70000"/>
                        </a:srgbClr>
                      </a:gs>
                      <a:gs pos="100000">
                        <a:srgbClr xmlns:mc="http://schemas.openxmlformats.org/markup-compatibility/2006" xmlns:a14="http://schemas.microsoft.com/office/drawing/2010/main" val="FFFFFF" mc:Ignorable="">
                          <a:alpha val="50000"/>
                        </a:srgbClr>
                      </a:gs>
                    </a:gsLst>
                    <a:lin ang="16200000" scaled="0"/>
                  </a:gradFill>
                  <a:latin typeface="Segoe UI" pitchFamily="34" charset="0"/>
                </a:rPr>
                <a:t>?</a:t>
              </a:r>
            </a:p>
          </p:txBody>
        </p:sp>
      </p:grpSp>
      <p:pic>
        <p:nvPicPr>
          <p:cNvPr id="5133" name="Picture 13" descr="D:\SilverFox\8-20190_IsaacRoybal\Art\istock_743013_servers-blades-racks_fade2-skew.png"/>
          <p:cNvPicPr>
            <a:picLocks noChangeAspect="1" noChangeArrowheads="1"/>
          </p:cNvPicPr>
          <p:nvPr/>
        </p:nvPicPr>
        <p:blipFill>
          <a:blip r:embed="rId3" cstate="email"/>
          <a:srcRect/>
          <a:stretch>
            <a:fillRect/>
          </a:stretch>
        </p:blipFill>
        <p:spPr bwMode="auto">
          <a:xfrm>
            <a:off x="6323189" y="2816578"/>
            <a:ext cx="2820811" cy="4041422"/>
          </a:xfrm>
          <a:prstGeom prst="rect">
            <a:avLst/>
          </a:prstGeom>
          <a:noFill/>
        </p:spPr>
      </p:pic>
      <p:sp>
        <p:nvSpPr>
          <p:cNvPr id="5" name="Title 4"/>
          <p:cNvSpPr>
            <a:spLocks noGrp="1"/>
          </p:cNvSpPr>
          <p:nvPr>
            <p:ph type="title"/>
          </p:nvPr>
        </p:nvSpPr>
        <p:spPr>
          <a:xfrm>
            <a:off x="381000" y="230188"/>
            <a:ext cx="8382000" cy="1046440"/>
          </a:xfrm>
        </p:spPr>
        <p:txBody>
          <a:bodyPr/>
          <a:lstStyle/>
          <a:p>
            <a:r>
              <a:rPr lang="en-US" sz="3600" dirty="0"/>
              <a:t>Dynamic Datacenter Toolkit</a:t>
            </a:r>
            <a:br>
              <a:rPr lang="en-US" sz="3600" dirty="0"/>
            </a:br>
            <a:r>
              <a:rPr lang="ru-RU" sz="3200" dirty="0"/>
              <a:t>Частное облако для </a:t>
            </a:r>
            <a:r>
              <a:rPr lang="ru-RU" sz="3200" dirty="0" smtClean="0"/>
              <a:t>организаций </a:t>
            </a:r>
            <a:endParaRPr lang="en-US" dirty="0"/>
          </a:p>
        </p:txBody>
      </p:sp>
      <p:pic>
        <p:nvPicPr>
          <p:cNvPr id="55" name="Picture 29" descr="K:\SilverFox\Iconshock\Real Vista - Construction\Real Vista - Construction - 256\256\tool_kit_256.png"/>
          <p:cNvPicPr>
            <a:picLocks noChangeAspect="1" noChangeArrowheads="1"/>
          </p:cNvPicPr>
          <p:nvPr/>
        </p:nvPicPr>
        <p:blipFill>
          <a:blip r:embed="rId4" cstate="email"/>
          <a:srcRect/>
          <a:stretch>
            <a:fillRect/>
          </a:stretch>
        </p:blipFill>
        <p:spPr bwMode="auto">
          <a:xfrm>
            <a:off x="6049963" y="4495800"/>
            <a:ext cx="2362200" cy="2362200"/>
          </a:xfrm>
          <a:prstGeom prst="rect">
            <a:avLst/>
          </a:prstGeom>
          <a:noFill/>
          <a:effectLst>
            <a:outerShdw blurRad="127000" algn="ctr" rotWithShape="0">
              <a:prstClr val="black">
                <a:alpha val="50000"/>
              </a:prstClr>
            </a:outerShdw>
          </a:effectLst>
        </p:spPr>
      </p:pic>
      <p:pic>
        <p:nvPicPr>
          <p:cNvPr id="72" name="Picture 2" descr="D:\SilverFox\DVD_ART36\Artwork_Imagery\Icons - Illustrations\_ REAL VISTA STYLE\people icon man woman users.png"/>
          <p:cNvPicPr>
            <a:picLocks noChangeAspect="1" noChangeArrowheads="1"/>
          </p:cNvPicPr>
          <p:nvPr/>
        </p:nvPicPr>
        <p:blipFill>
          <a:blip r:embed="rId5" cstate="email"/>
          <a:srcRect/>
          <a:stretch>
            <a:fillRect/>
          </a:stretch>
        </p:blipFill>
        <p:spPr bwMode="auto">
          <a:xfrm flipH="1">
            <a:off x="4884488" y="4091516"/>
            <a:ext cx="1341262" cy="1341262"/>
          </a:xfrm>
          <a:prstGeom prst="rect">
            <a:avLst/>
          </a:prstGeom>
          <a:noFill/>
          <a:effectLst>
            <a:outerShdw blurRad="127000" algn="ctr" rotWithShape="0">
              <a:prstClr val="black">
                <a:alpha val="50000"/>
              </a:prstClr>
            </a:outerShdw>
          </a:effectLst>
        </p:spPr>
      </p:pic>
      <p:pic>
        <p:nvPicPr>
          <p:cNvPr id="5124" name="Picture 4" descr="D:\SilverFox\Iconshock\Real Vista - Construction\Real Vista - Construction - 256\256\bolt_cutters_256.png"/>
          <p:cNvPicPr>
            <a:picLocks noChangeAspect="1" noChangeArrowheads="1"/>
          </p:cNvPicPr>
          <p:nvPr/>
        </p:nvPicPr>
        <p:blipFill>
          <a:blip r:embed="rId6" cstate="email"/>
          <a:srcRect/>
          <a:stretch>
            <a:fillRect/>
          </a:stretch>
        </p:blipFill>
        <p:spPr bwMode="auto">
          <a:xfrm>
            <a:off x="5381393" y="4945711"/>
            <a:ext cx="877239" cy="877239"/>
          </a:xfrm>
          <a:prstGeom prst="rect">
            <a:avLst/>
          </a:prstGeom>
          <a:noFill/>
          <a:effectLst>
            <a:outerShdw blurRad="127000" algn="ctr" rotWithShape="0">
              <a:prstClr val="black">
                <a:alpha val="50000"/>
              </a:prstClr>
            </a:outerShdw>
          </a:effectLst>
        </p:spPr>
      </p:pic>
      <p:pic>
        <p:nvPicPr>
          <p:cNvPr id="5125" name="Picture 5" descr="D:\SilverFox\Iconshock\Real Vista - Construction\Real Vista - Construction - 256\256\wrench_256.png"/>
          <p:cNvPicPr>
            <a:picLocks noChangeAspect="1" noChangeArrowheads="1"/>
          </p:cNvPicPr>
          <p:nvPr/>
        </p:nvPicPr>
        <p:blipFill>
          <a:blip r:embed="rId7" cstate="email"/>
          <a:srcRect/>
          <a:stretch>
            <a:fillRect/>
          </a:stretch>
        </p:blipFill>
        <p:spPr bwMode="auto">
          <a:xfrm>
            <a:off x="5381393" y="4945711"/>
            <a:ext cx="877239" cy="877239"/>
          </a:xfrm>
          <a:prstGeom prst="rect">
            <a:avLst/>
          </a:prstGeom>
          <a:noFill/>
          <a:effectLst>
            <a:outerShdw blurRad="127000" algn="ctr" rotWithShape="0">
              <a:prstClr val="black">
                <a:alpha val="50000"/>
              </a:prstClr>
            </a:outerShdw>
          </a:effectLst>
        </p:spPr>
      </p:pic>
      <p:pic>
        <p:nvPicPr>
          <p:cNvPr id="5126" name="Picture 6" descr="D:\SilverFox\Iconshock\Real Vista - Construction\Real Vista - Construction - 256\256\chisel_256.png"/>
          <p:cNvPicPr>
            <a:picLocks noChangeAspect="1" noChangeArrowheads="1"/>
          </p:cNvPicPr>
          <p:nvPr/>
        </p:nvPicPr>
        <p:blipFill>
          <a:blip r:embed="rId8" cstate="email"/>
          <a:srcRect/>
          <a:stretch>
            <a:fillRect/>
          </a:stretch>
        </p:blipFill>
        <p:spPr bwMode="auto">
          <a:xfrm>
            <a:off x="5381393" y="4945711"/>
            <a:ext cx="877239" cy="877239"/>
          </a:xfrm>
          <a:prstGeom prst="rect">
            <a:avLst/>
          </a:prstGeom>
          <a:noFill/>
          <a:effectLst>
            <a:outerShdw blurRad="127000" algn="ctr" rotWithShape="0">
              <a:prstClr val="black">
                <a:alpha val="50000"/>
              </a:prstClr>
            </a:outerShdw>
          </a:effectLst>
        </p:spPr>
      </p:pic>
      <p:pic>
        <p:nvPicPr>
          <p:cNvPr id="5127" name="Picture 7" descr="D:\SilverFox\Iconshock\Real Vista - Construction\Real Vista - Construction - 256\256\clamp_256.png"/>
          <p:cNvPicPr>
            <a:picLocks noChangeAspect="1" noChangeArrowheads="1"/>
          </p:cNvPicPr>
          <p:nvPr/>
        </p:nvPicPr>
        <p:blipFill>
          <a:blip r:embed="rId9" cstate="email"/>
          <a:srcRect/>
          <a:stretch>
            <a:fillRect/>
          </a:stretch>
        </p:blipFill>
        <p:spPr bwMode="auto">
          <a:xfrm>
            <a:off x="5310063" y="4874381"/>
            <a:ext cx="1001133" cy="1001133"/>
          </a:xfrm>
          <a:prstGeom prst="rect">
            <a:avLst/>
          </a:prstGeom>
          <a:noFill/>
          <a:effectLst>
            <a:outerShdw blurRad="127000" algn="ctr" rotWithShape="0">
              <a:prstClr val="black">
                <a:alpha val="50000"/>
              </a:prstClr>
            </a:outerShdw>
          </a:effectLst>
        </p:spPr>
      </p:pic>
      <p:pic>
        <p:nvPicPr>
          <p:cNvPr id="5128" name="Picture 8" descr="D:\SilverFox\Iconshock\Real Vista - Construction\Real Vista - Construction - 256\256\coil_nailer_256.png"/>
          <p:cNvPicPr>
            <a:picLocks noChangeAspect="1" noChangeArrowheads="1"/>
          </p:cNvPicPr>
          <p:nvPr/>
        </p:nvPicPr>
        <p:blipFill>
          <a:blip r:embed="rId10" cstate="email"/>
          <a:srcRect/>
          <a:stretch>
            <a:fillRect/>
          </a:stretch>
        </p:blipFill>
        <p:spPr bwMode="auto">
          <a:xfrm>
            <a:off x="5320118" y="4884436"/>
            <a:ext cx="983670" cy="983670"/>
          </a:xfrm>
          <a:prstGeom prst="rect">
            <a:avLst/>
          </a:prstGeom>
          <a:noFill/>
          <a:effectLst>
            <a:outerShdw blurRad="127000" algn="ctr" rotWithShape="0">
              <a:prstClr val="black">
                <a:alpha val="50000"/>
              </a:prstClr>
            </a:outerShdw>
          </a:effectLst>
        </p:spPr>
      </p:pic>
      <p:pic>
        <p:nvPicPr>
          <p:cNvPr id="5129" name="Picture 9" descr="D:\SilverFox\Iconshock\Real Vista - Construction\Real Vista - Construction - 256\256\hand_saw_256.png"/>
          <p:cNvPicPr>
            <a:picLocks noChangeAspect="1" noChangeArrowheads="1"/>
          </p:cNvPicPr>
          <p:nvPr/>
        </p:nvPicPr>
        <p:blipFill>
          <a:blip r:embed="rId11" cstate="email"/>
          <a:srcRect/>
          <a:stretch>
            <a:fillRect/>
          </a:stretch>
        </p:blipFill>
        <p:spPr bwMode="auto">
          <a:xfrm>
            <a:off x="5110433" y="4674751"/>
            <a:ext cx="1347871" cy="1347871"/>
          </a:xfrm>
          <a:prstGeom prst="rect">
            <a:avLst/>
          </a:prstGeom>
          <a:noFill/>
          <a:effectLst>
            <a:outerShdw blurRad="127000" algn="ctr" rotWithShape="0">
              <a:prstClr val="black">
                <a:alpha val="50000"/>
              </a:prstClr>
            </a:outerShdw>
          </a:effectLst>
        </p:spPr>
      </p:pic>
      <p:pic>
        <p:nvPicPr>
          <p:cNvPr id="5130" name="Picture 10" descr="D:\SilverFox\Iconshock\Real Vista - Construction\Real Vista - Construction - 256\256\locking_plier_256.png"/>
          <p:cNvPicPr>
            <a:picLocks noChangeAspect="1" noChangeArrowheads="1"/>
          </p:cNvPicPr>
          <p:nvPr/>
        </p:nvPicPr>
        <p:blipFill>
          <a:blip r:embed="rId12" cstate="email"/>
          <a:srcRect/>
          <a:stretch>
            <a:fillRect/>
          </a:stretch>
        </p:blipFill>
        <p:spPr bwMode="auto">
          <a:xfrm>
            <a:off x="5381393" y="4945711"/>
            <a:ext cx="877239" cy="877239"/>
          </a:xfrm>
          <a:prstGeom prst="rect">
            <a:avLst/>
          </a:prstGeom>
          <a:noFill/>
          <a:effectLst>
            <a:outerShdw blurRad="127000" algn="ctr" rotWithShape="0">
              <a:prstClr val="black">
                <a:alpha val="50000"/>
              </a:prstClr>
            </a:outerShdw>
          </a:effectLst>
        </p:spPr>
      </p:pic>
      <p:pic>
        <p:nvPicPr>
          <p:cNvPr id="5131" name="Picture 11" descr="D:\SilverFox\Iconshock\Real Vista - Construction\Real Vista - Construction - 256\256\pliers_256.png"/>
          <p:cNvPicPr>
            <a:picLocks noChangeAspect="1" noChangeArrowheads="1"/>
          </p:cNvPicPr>
          <p:nvPr/>
        </p:nvPicPr>
        <p:blipFill>
          <a:blip r:embed="rId13" cstate="email"/>
          <a:srcRect/>
          <a:stretch>
            <a:fillRect/>
          </a:stretch>
        </p:blipFill>
        <p:spPr bwMode="auto">
          <a:xfrm>
            <a:off x="5381393" y="4945711"/>
            <a:ext cx="877239" cy="877239"/>
          </a:xfrm>
          <a:prstGeom prst="rect">
            <a:avLst/>
          </a:prstGeom>
          <a:noFill/>
          <a:effectLst>
            <a:outerShdw blurRad="127000" algn="ctr" rotWithShape="0">
              <a:prstClr val="black">
                <a:alpha val="50000"/>
              </a:prstClr>
            </a:outerShdw>
          </a:effectLst>
        </p:spPr>
      </p:pic>
      <p:pic>
        <p:nvPicPr>
          <p:cNvPr id="5132" name="Picture 12" descr="D:\SilverFox\Iconshock\Real Vista - Construction\Real Vista - Construction - 256\256\trowel_256.png"/>
          <p:cNvPicPr>
            <a:picLocks noChangeAspect="1" noChangeArrowheads="1"/>
          </p:cNvPicPr>
          <p:nvPr/>
        </p:nvPicPr>
        <p:blipFill>
          <a:blip r:embed="rId14" cstate="email"/>
          <a:srcRect/>
          <a:stretch>
            <a:fillRect/>
          </a:stretch>
        </p:blipFill>
        <p:spPr bwMode="auto">
          <a:xfrm>
            <a:off x="5317723" y="4882041"/>
            <a:ext cx="987830" cy="987830"/>
          </a:xfrm>
          <a:prstGeom prst="rect">
            <a:avLst/>
          </a:prstGeom>
          <a:noFill/>
          <a:effectLst>
            <a:outerShdw blurRad="127000" algn="ctr" rotWithShape="0">
              <a:prstClr val="black">
                <a:alpha val="50000"/>
              </a:prstClr>
            </a:outerShdw>
          </a:effectLst>
        </p:spPr>
      </p:pic>
      <p:grpSp>
        <p:nvGrpSpPr>
          <p:cNvPr id="3" name="Group 90"/>
          <p:cNvGrpSpPr/>
          <p:nvPr/>
        </p:nvGrpSpPr>
        <p:grpSpPr>
          <a:xfrm>
            <a:off x="381000" y="1305892"/>
            <a:ext cx="8248655" cy="1554480"/>
            <a:chOff x="381000" y="1905000"/>
            <a:chExt cx="8248655" cy="1554480"/>
          </a:xfrm>
        </p:grpSpPr>
        <p:sp>
          <p:nvSpPr>
            <p:cNvPr id="87" name="Rounded Rectangle 86"/>
            <p:cNvSpPr/>
            <p:nvPr/>
          </p:nvSpPr>
          <p:spPr bwMode="auto">
            <a:xfrm>
              <a:off x="381000" y="2086258"/>
              <a:ext cx="2350911" cy="1191965"/>
            </a:xfrm>
            <a:prstGeom prst="roundRect">
              <a:avLst>
                <a:gd name="adj" fmla="val 50000"/>
              </a:avLst>
            </a:prstGeom>
            <a:solidFill>
              <a:srgbClr xmlns:mc="http://schemas.openxmlformats.org/markup-compatibility/2006" xmlns:a14="http://schemas.microsoft.com/office/drawing/2010/main" val="000000" mc:Ignorable="">
                <a:alpha val="30000"/>
              </a:srgbClr>
            </a:solidFill>
            <a:effectLst/>
            <a:scene3d>
              <a:camera prst="orthographicFront">
                <a:rot lat="0" lon="0" rev="0"/>
              </a:camera>
              <a:lightRig rig="threePt" dir="t"/>
            </a:scene3d>
            <a:sp3d prstMaterial="matte">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vert" wrap="square" lIns="0" tIns="365760" rIns="0" bIns="0" numCol="1" rtlCol="0" anchor="ctr" anchorCtr="0" compatLnSpc="1">
              <a:prstTxWarp prst="textNoShape">
                <a:avLst/>
              </a:prstTxWarp>
            </a:bodyPr>
            <a:lstStyle/>
            <a:p>
              <a:pPr defTabSz="914099" fontAlgn="base">
                <a:lnSpc>
                  <a:spcPct val="90000"/>
                </a:lnSpc>
                <a:spcBef>
                  <a:spcPct val="0"/>
                </a:spcBef>
                <a:spcAft>
                  <a:spcPct val="0"/>
                </a:spcAft>
                <a:defRPr/>
              </a:pPr>
              <a:endParaRPr lang="en-US" sz="2000" dirty="0" smtClean="0">
                <a:gradFill>
                  <a:gsLst>
                    <a:gs pos="0">
                      <a:schemeClr val="tx1"/>
                    </a:gs>
                    <a:gs pos="100000">
                      <a:schemeClr val="tx1"/>
                    </a:gs>
                  </a:gsLst>
                  <a:lin ang="16200000" scaled="0"/>
                </a:gradFill>
                <a:latin typeface="Segoe UI" pitchFamily="34" charset="0"/>
              </a:endParaRPr>
            </a:p>
          </p:txBody>
        </p:sp>
        <p:pic>
          <p:nvPicPr>
            <p:cNvPr id="5123" name="Picture 3" descr="D:\SilverFox\8-20190_IsaacRoybal\Art\oval circle frame edge - stretch - fade right.png"/>
            <p:cNvPicPr>
              <a:picLocks noChangeAspect="1" noChangeArrowheads="1"/>
            </p:cNvPicPr>
            <p:nvPr/>
          </p:nvPicPr>
          <p:blipFill>
            <a:blip r:embed="rId15" cstate="email"/>
            <a:srcRect/>
            <a:stretch>
              <a:fillRect/>
            </a:stretch>
          </p:blipFill>
          <p:spPr bwMode="auto">
            <a:xfrm>
              <a:off x="381000" y="1905000"/>
              <a:ext cx="8248655" cy="1554480"/>
            </a:xfrm>
            <a:prstGeom prst="rect">
              <a:avLst/>
            </a:prstGeom>
            <a:noFill/>
            <a:effectLst>
              <a:outerShdw blurRad="127000" algn="ctr" rotWithShape="0">
                <a:prstClr val="black">
                  <a:alpha val="60000"/>
                </a:prstClr>
              </a:outerShdw>
            </a:effectLst>
          </p:spPr>
        </p:pic>
        <p:sp>
          <p:nvSpPr>
            <p:cNvPr id="53" name="Rectangle 52"/>
            <p:cNvSpPr/>
            <p:nvPr/>
          </p:nvSpPr>
          <p:spPr bwMode="auto">
            <a:xfrm>
              <a:off x="2867378" y="2266741"/>
              <a:ext cx="5544785" cy="830997"/>
            </a:xfrm>
            <a:prstGeom prst="rect">
              <a:avLst/>
            </a:prstGeom>
            <a:noFill/>
            <a:effectLst/>
            <a:scene3d>
              <a:camera prst="orthographicFront">
                <a:rot lat="0" lon="0" rev="0"/>
              </a:camera>
              <a:lightRig rig="threePt" dir="t"/>
            </a:scene3d>
            <a:sp3d prstMaterial="matte">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ctr" anchorCtr="0" compatLnSpc="1">
              <a:prstTxWarp prst="textNoShape">
                <a:avLst/>
              </a:prstTxWarp>
              <a:noAutofit/>
            </a:bodyPr>
            <a:lstStyle/>
            <a:p>
              <a:pPr defTabSz="914099" fontAlgn="base">
                <a:lnSpc>
                  <a:spcPct val="90000"/>
                </a:lnSpc>
                <a:spcBef>
                  <a:spcPct val="0"/>
                </a:spcBef>
                <a:spcAft>
                  <a:spcPct val="0"/>
                </a:spcAft>
                <a:defRPr/>
              </a:pPr>
              <a:r>
                <a:rPr lang="ru-RU" sz="2000" dirty="0" smtClean="0">
                  <a:gradFill>
                    <a:gsLst>
                      <a:gs pos="0">
                        <a:schemeClr val="tx1"/>
                      </a:gs>
                      <a:gs pos="100000">
                        <a:schemeClr val="tx1"/>
                      </a:gs>
                    </a:gsLst>
                    <a:lin ang="16200000" scaled="0"/>
                  </a:gradFill>
                  <a:latin typeface="Segoe UI" pitchFamily="34" charset="0"/>
                </a:rPr>
                <a:t>Расширяемый набор инстр</a:t>
              </a:r>
              <a:r>
                <a:rPr lang="ru-RU" sz="2000" dirty="0">
                  <a:gradFill>
                    <a:gsLst>
                      <a:gs pos="0">
                        <a:schemeClr val="tx1"/>
                      </a:gs>
                      <a:gs pos="100000">
                        <a:schemeClr val="tx1"/>
                      </a:gs>
                    </a:gsLst>
                    <a:lin ang="16200000" scaled="0"/>
                  </a:gradFill>
                  <a:latin typeface="Segoe UI" pitchFamily="34" charset="0"/>
                </a:rPr>
                <a:t>у</a:t>
              </a:r>
              <a:r>
                <a:rPr lang="ru-RU" sz="2000" dirty="0" smtClean="0">
                  <a:gradFill>
                    <a:gsLst>
                      <a:gs pos="0">
                        <a:schemeClr val="tx1"/>
                      </a:gs>
                      <a:gs pos="100000">
                        <a:schemeClr val="tx1"/>
                      </a:gs>
                    </a:gsLst>
                    <a:lin ang="16200000" scaled="0"/>
                  </a:gradFill>
                  <a:latin typeface="Segoe UI" pitchFamily="34" charset="0"/>
                </a:rPr>
                <a:t>ментов для динамического выделения и управления ИТ ресурсами</a:t>
              </a:r>
              <a:endParaRPr lang="en-US" sz="2000" dirty="0" smtClean="0">
                <a:gradFill>
                  <a:gsLst>
                    <a:gs pos="0">
                      <a:schemeClr val="tx1"/>
                    </a:gs>
                    <a:gs pos="100000">
                      <a:schemeClr val="tx1"/>
                    </a:gs>
                  </a:gsLst>
                  <a:lin ang="16200000" scaled="0"/>
                </a:gradFill>
                <a:latin typeface="Segoe UI" pitchFamily="34" charset="0"/>
              </a:endParaRPr>
            </a:p>
          </p:txBody>
        </p:sp>
        <p:sp>
          <p:nvSpPr>
            <p:cNvPr id="56" name="Text Placeholder 7"/>
            <p:cNvSpPr txBox="1">
              <a:spLocks/>
            </p:cNvSpPr>
            <p:nvPr/>
          </p:nvSpPr>
          <p:spPr>
            <a:xfrm>
              <a:off x="827584" y="2310102"/>
              <a:ext cx="1904327" cy="786809"/>
            </a:xfrm>
            <a:prstGeom prst="rect">
              <a:avLst/>
            </a:prstGeom>
          </p:spPr>
          <p:txBody>
            <a:bodyPr wrap="square" lIns="0" tIns="45720" rIns="0" bIns="0" anchor="ctr" anchorCtr="0">
              <a:noAutofit/>
            </a:bodyPr>
            <a:lstStyle/>
            <a:p>
              <a:pPr marR="0" lvl="0" algn="l" defTabSz="914363" rtl="0" eaLnBrk="1" fontAlgn="auto" latinLnBrk="0" hangingPunct="1">
                <a:lnSpc>
                  <a:spcPct val="80000"/>
                </a:lnSpc>
                <a:spcBef>
                  <a:spcPct val="20000"/>
                </a:spcBef>
                <a:spcAft>
                  <a:spcPts val="0"/>
                </a:spcAft>
                <a:buClrTx/>
                <a:buSzTx/>
                <a:tabLst/>
                <a:defRPr/>
              </a:pPr>
              <a:r>
                <a:rPr kumimoji="0" lang="en-US" sz="3200" b="1" i="1" u="none" strike="noStrike" kern="1200" cap="none" spc="0" normalizeH="0" baseline="0" noProof="0" dirty="0" smtClean="0">
                  <a:ln>
                    <a:noFill/>
                  </a:ln>
                  <a:gradFill>
                    <a:gsLst>
                      <a:gs pos="0">
                        <a:schemeClr val="tx1">
                          <a:alpha val="70000"/>
                        </a:schemeClr>
                      </a:gs>
                      <a:gs pos="100000">
                        <a:schemeClr val="tx1">
                          <a:alpha val="50000"/>
                        </a:schemeClr>
                      </a:gs>
                    </a:gsLst>
                    <a:lin ang="16200000" scaled="0"/>
                  </a:gradFill>
                  <a:effectLst/>
                  <a:uLnTx/>
                  <a:uFillTx/>
                  <a:latin typeface="Segoe UI" pitchFamily="34" charset="0"/>
                  <a:ea typeface="+mn-ea"/>
                  <a:cs typeface="+mn-cs"/>
                </a:rPr>
                <a:t>DDTK-E</a:t>
              </a:r>
              <a:endParaRPr kumimoji="0" lang="en-US" sz="3200" b="1" i="1" u="none" strike="noStrike" kern="1200" cap="none" spc="0" normalizeH="0" baseline="0" noProof="0" dirty="0">
                <a:ln>
                  <a:noFill/>
                </a:ln>
                <a:gradFill>
                  <a:gsLst>
                    <a:gs pos="0">
                      <a:schemeClr val="tx1">
                        <a:alpha val="70000"/>
                      </a:schemeClr>
                    </a:gs>
                    <a:gs pos="100000">
                      <a:schemeClr val="tx1">
                        <a:alpha val="50000"/>
                      </a:schemeClr>
                    </a:gs>
                  </a:gsLst>
                  <a:lin ang="16200000" scaled="0"/>
                </a:gradFill>
                <a:effectLst/>
                <a:uLnTx/>
                <a:uFillTx/>
                <a:latin typeface="Segoe UI" pitchFamily="34" charset="0"/>
                <a:ea typeface="+mn-ea"/>
                <a:cs typeface="+mn-cs"/>
              </a:endParaRPr>
            </a:p>
          </p:txBody>
        </p:sp>
      </p:grpSp>
      <p:sp>
        <p:nvSpPr>
          <p:cNvPr id="25" name="Content Placeholder 4"/>
          <p:cNvSpPr txBox="1">
            <a:spLocks/>
          </p:cNvSpPr>
          <p:nvPr/>
        </p:nvSpPr>
        <p:spPr>
          <a:xfrm>
            <a:off x="321627" y="3656476"/>
            <a:ext cx="4770646" cy="2994666"/>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16"/>
              </a:buBlip>
              <a:defRPr sz="3200" kern="1200">
                <a:gradFill>
                  <a:gsLst>
                    <a:gs pos="0">
                      <a:schemeClr val="tx1"/>
                    </a:gs>
                    <a:gs pos="100000">
                      <a:schemeClr val="tx1"/>
                    </a:gs>
                  </a:gsLst>
                  <a:lin ang="16200000" scaled="0"/>
                </a:gradFill>
                <a:latin typeface="Segoe UI" pitchFamily="34" charset="0"/>
                <a:ea typeface="+mn-ea"/>
                <a:cs typeface="+mn-cs"/>
              </a:defRPr>
            </a:lvl1pPr>
            <a:lvl2pPr marL="914400" indent="-396875" algn="l" defTabSz="914363" rtl="0" eaLnBrk="1" latinLnBrk="0" hangingPunct="1">
              <a:lnSpc>
                <a:spcPct val="90000"/>
              </a:lnSpc>
              <a:spcBef>
                <a:spcPct val="20000"/>
              </a:spcBef>
              <a:buFontTx/>
              <a:buBlip>
                <a:blip r:embed="rId17"/>
              </a:buBlip>
              <a:defRPr sz="2800" kern="1200">
                <a:gradFill>
                  <a:gsLst>
                    <a:gs pos="0">
                      <a:schemeClr val="tx1"/>
                    </a:gs>
                    <a:gs pos="100000">
                      <a:schemeClr val="tx1"/>
                    </a:gs>
                  </a:gsLst>
                  <a:lin ang="16200000" scaled="0"/>
                </a:gradFill>
                <a:latin typeface="Segoe UI" pitchFamily="34" charset="0"/>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gradFill>
                  <a:gsLst>
                    <a:gs pos="0">
                      <a:schemeClr val="tx1"/>
                    </a:gs>
                    <a:gs pos="100000">
                      <a:schemeClr val="tx1"/>
                    </a:gs>
                  </a:gsLst>
                  <a:lin ang="162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gradFill>
                  <a:gsLst>
                    <a:gs pos="0">
                      <a:schemeClr val="tx1"/>
                    </a:gs>
                    <a:gs pos="100000">
                      <a:schemeClr val="tx1"/>
                    </a:gs>
                  </a:gsLst>
                  <a:lin ang="162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gradFill>
                  <a:gsLst>
                    <a:gs pos="0">
                      <a:schemeClr val="tx1"/>
                    </a:gs>
                    <a:gs pos="100000">
                      <a:schemeClr val="tx1"/>
                    </a:gs>
                  </a:gsLst>
                  <a:lin ang="162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9163" indent="-919163">
              <a:spcAft>
                <a:spcPts val="600"/>
              </a:spcAft>
              <a:buNone/>
            </a:pPr>
            <a:r>
              <a:rPr lang="ru-RU" sz="2000" b="1" dirty="0" smtClean="0"/>
              <a:t>Готовое решение</a:t>
            </a:r>
            <a:r>
              <a:rPr lang="en-US" sz="2000" b="1" dirty="0" smtClean="0"/>
              <a:t>:</a:t>
            </a:r>
          </a:p>
          <a:p>
            <a:pPr marL="514350" lvl="1" indent="-341313"/>
            <a:r>
              <a:rPr lang="ru-RU" sz="2000" smtClean="0"/>
              <a:t>ИТ </a:t>
            </a:r>
            <a:r>
              <a:rPr lang="ru-RU" sz="2000" dirty="0" smtClean="0"/>
              <a:t>как сервис</a:t>
            </a:r>
            <a:endParaRPr lang="en-US" sz="2000" dirty="0" smtClean="0"/>
          </a:p>
          <a:p>
            <a:pPr marL="514350" lvl="1" indent="-341313"/>
            <a:r>
              <a:rPr lang="ru-RU" sz="2000" dirty="0" smtClean="0"/>
              <a:t>Руководство по развертыванию</a:t>
            </a:r>
            <a:endParaRPr lang="en-US" sz="2000" dirty="0" smtClean="0"/>
          </a:p>
          <a:p>
            <a:pPr marL="514350" lvl="1" indent="-341313"/>
            <a:r>
              <a:rPr lang="ru-RU" sz="2000" dirty="0" smtClean="0"/>
              <a:t>Провижионинг</a:t>
            </a:r>
            <a:endParaRPr lang="en-US" sz="2000" dirty="0" smtClean="0"/>
          </a:p>
          <a:p>
            <a:pPr marL="514350" lvl="1" indent="-341313"/>
            <a:r>
              <a:rPr lang="ru-RU" sz="2000" dirty="0" smtClean="0"/>
              <a:t>Портал самообслуживания</a:t>
            </a:r>
            <a:endParaRPr lang="en-US" sz="2000" dirty="0" smtClean="0"/>
          </a:p>
          <a:p>
            <a:pPr marL="514350" lvl="1" indent="-341313"/>
            <a:r>
              <a:rPr lang="ru-RU" sz="2000" dirty="0" smtClean="0"/>
              <a:t>Пакетное создание вирт. </a:t>
            </a:r>
            <a:r>
              <a:rPr lang="ru-RU" sz="2000" dirty="0"/>
              <a:t>м</a:t>
            </a:r>
            <a:r>
              <a:rPr lang="ru-RU" sz="2000" dirty="0" smtClean="0"/>
              <a:t>ашин</a:t>
            </a:r>
          </a:p>
          <a:p>
            <a:pPr marL="514350" lvl="1" indent="-341313"/>
            <a:r>
              <a:rPr lang="ru-RU" sz="2000" dirty="0" smtClean="0"/>
              <a:t>На основе стандартных технологий</a:t>
            </a:r>
            <a:endParaRPr lang="en-US" sz="2000" dirty="0" smtClean="0"/>
          </a:p>
          <a:p>
            <a:pPr marL="0" indent="0">
              <a:buFontTx/>
              <a:buNone/>
            </a:pPr>
            <a:endParaRPr lang="en-US" sz="2000" dirty="0" smtClean="0"/>
          </a:p>
          <a:p>
            <a:endParaRPr lang="en-US" sz="1600" dirty="0"/>
          </a:p>
        </p:txBody>
      </p:sp>
    </p:spTree>
    <p:extLst>
      <p:ext uri="{BB962C8B-B14F-4D97-AF65-F5344CB8AC3E}">
        <p14:creationId xmlns:p14="http://schemas.microsoft.com/office/powerpoint/2010/main" val="263996928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fade">
                                      <p:cBhvr>
                                        <p:cTn id="7" dur="500"/>
                                        <p:tgtEl>
                                          <p:spTgt spid="5124"/>
                                        </p:tgtEl>
                                      </p:cBhvr>
                                    </p:animEffect>
                                  </p:childTnLst>
                                </p:cTn>
                              </p:par>
                            </p:childTnLst>
                          </p:cTn>
                        </p:par>
                        <p:par>
                          <p:cTn id="8" fill="hold">
                            <p:stCondLst>
                              <p:cond delay="500"/>
                            </p:stCondLst>
                            <p:childTnLst>
                              <p:par>
                                <p:cTn id="9" presetID="49" presetClass="path" presetSubtype="0" accel="50000" decel="50000" fill="hold" nodeType="afterEffect">
                                  <p:stCondLst>
                                    <p:cond delay="0"/>
                                  </p:stCondLst>
                                  <p:childTnLst>
                                    <p:animMotion origin="layout" path="M -5.55556E-7 1.52636E-6 L 0.13125 0.07632 " pathEditMode="relative" rAng="0" ptsTypes="AA">
                                      <p:cBhvr>
                                        <p:cTn id="10" dur="2000" fill="hold"/>
                                        <p:tgtEl>
                                          <p:spTgt spid="5124"/>
                                        </p:tgtEl>
                                        <p:attrNameLst>
                                          <p:attrName>ppt_x</p:attrName>
                                          <p:attrName>ppt_y</p:attrName>
                                        </p:attrNameLst>
                                      </p:cBhvr>
                                      <p:rCtr x="6600" y="3800"/>
                                    </p:animMotion>
                                  </p:childTnLst>
                                </p:cTn>
                              </p:par>
                            </p:childTnLst>
                          </p:cTn>
                        </p:par>
                        <p:par>
                          <p:cTn id="11" fill="hold">
                            <p:stCondLst>
                              <p:cond delay="2500"/>
                            </p:stCondLst>
                            <p:childTnLst>
                              <p:par>
                                <p:cTn id="12" presetID="10" presetClass="exit" presetSubtype="0" fill="hold" nodeType="afterEffect">
                                  <p:stCondLst>
                                    <p:cond delay="0"/>
                                  </p:stCondLst>
                                  <p:childTnLst>
                                    <p:animEffect transition="out" filter="fade">
                                      <p:cBhvr>
                                        <p:cTn id="13" dur="500"/>
                                        <p:tgtEl>
                                          <p:spTgt spid="5124"/>
                                        </p:tgtEl>
                                      </p:cBhvr>
                                    </p:animEffect>
                                    <p:set>
                                      <p:cBhvr>
                                        <p:cTn id="14" dur="1" fill="hold">
                                          <p:stCondLst>
                                            <p:cond delay="499"/>
                                          </p:stCondLst>
                                        </p:cTn>
                                        <p:tgtEl>
                                          <p:spTgt spid="5124"/>
                                        </p:tgtEl>
                                        <p:attrNameLst>
                                          <p:attrName>style.visibility</p:attrName>
                                        </p:attrNameLst>
                                      </p:cBhvr>
                                      <p:to>
                                        <p:strVal val="hidden"/>
                                      </p:to>
                                    </p:set>
                                  </p:childTnLst>
                                </p:cTn>
                              </p:par>
                            </p:childTnLst>
                          </p:cTn>
                        </p:par>
                        <p:par>
                          <p:cTn id="15" fill="hold">
                            <p:stCondLst>
                              <p:cond delay="3000"/>
                            </p:stCondLst>
                            <p:childTnLst>
                              <p:par>
                                <p:cTn id="16" presetID="10" presetClass="entr" presetSubtype="0" fill="hold" nodeType="afterEffect">
                                  <p:stCondLst>
                                    <p:cond delay="0"/>
                                  </p:stCondLst>
                                  <p:childTnLst>
                                    <p:set>
                                      <p:cBhvr>
                                        <p:cTn id="17" dur="1" fill="hold">
                                          <p:stCondLst>
                                            <p:cond delay="0"/>
                                          </p:stCondLst>
                                        </p:cTn>
                                        <p:tgtEl>
                                          <p:spTgt spid="5125"/>
                                        </p:tgtEl>
                                        <p:attrNameLst>
                                          <p:attrName>style.visibility</p:attrName>
                                        </p:attrNameLst>
                                      </p:cBhvr>
                                      <p:to>
                                        <p:strVal val="visible"/>
                                      </p:to>
                                    </p:set>
                                    <p:animEffect transition="in" filter="fade">
                                      <p:cBhvr>
                                        <p:cTn id="18" dur="500"/>
                                        <p:tgtEl>
                                          <p:spTgt spid="5125"/>
                                        </p:tgtEl>
                                      </p:cBhvr>
                                    </p:animEffect>
                                  </p:childTnLst>
                                </p:cTn>
                              </p:par>
                            </p:childTnLst>
                          </p:cTn>
                        </p:par>
                        <p:par>
                          <p:cTn id="19" fill="hold">
                            <p:stCondLst>
                              <p:cond delay="3500"/>
                            </p:stCondLst>
                            <p:childTnLst>
                              <p:par>
                                <p:cTn id="20" presetID="49" presetClass="path" presetSubtype="0" accel="50000" decel="50000" fill="hold" nodeType="afterEffect">
                                  <p:stCondLst>
                                    <p:cond delay="0"/>
                                  </p:stCondLst>
                                  <p:childTnLst>
                                    <p:animMotion origin="layout" path="M -5.55556E-7 1.52636E-6 L 0.13125 0.07817 " pathEditMode="relative" rAng="0" ptsTypes="AA">
                                      <p:cBhvr>
                                        <p:cTn id="21" dur="2000" fill="hold"/>
                                        <p:tgtEl>
                                          <p:spTgt spid="5125"/>
                                        </p:tgtEl>
                                        <p:attrNameLst>
                                          <p:attrName>ppt_x</p:attrName>
                                          <p:attrName>ppt_y</p:attrName>
                                        </p:attrNameLst>
                                      </p:cBhvr>
                                      <p:rCtr x="6600" y="3900"/>
                                    </p:animMotion>
                                  </p:childTnLst>
                                </p:cTn>
                              </p:par>
                            </p:childTnLst>
                          </p:cTn>
                        </p:par>
                        <p:par>
                          <p:cTn id="22" fill="hold">
                            <p:stCondLst>
                              <p:cond delay="5500"/>
                            </p:stCondLst>
                            <p:childTnLst>
                              <p:par>
                                <p:cTn id="23" presetID="10" presetClass="exit" presetSubtype="0" fill="hold" nodeType="afterEffect">
                                  <p:stCondLst>
                                    <p:cond delay="0"/>
                                  </p:stCondLst>
                                  <p:childTnLst>
                                    <p:animEffect transition="out" filter="fade">
                                      <p:cBhvr>
                                        <p:cTn id="24" dur="500"/>
                                        <p:tgtEl>
                                          <p:spTgt spid="5125"/>
                                        </p:tgtEl>
                                      </p:cBhvr>
                                    </p:animEffect>
                                    <p:set>
                                      <p:cBhvr>
                                        <p:cTn id="25" dur="1" fill="hold">
                                          <p:stCondLst>
                                            <p:cond delay="499"/>
                                          </p:stCondLst>
                                        </p:cTn>
                                        <p:tgtEl>
                                          <p:spTgt spid="5125"/>
                                        </p:tgtEl>
                                        <p:attrNameLst>
                                          <p:attrName>style.visibility</p:attrName>
                                        </p:attrNameLst>
                                      </p:cBhvr>
                                      <p:to>
                                        <p:strVal val="hidden"/>
                                      </p:to>
                                    </p:set>
                                  </p:childTnLst>
                                </p:cTn>
                              </p:par>
                            </p:childTnLst>
                          </p:cTn>
                        </p:par>
                        <p:par>
                          <p:cTn id="26" fill="hold">
                            <p:stCondLst>
                              <p:cond delay="6000"/>
                            </p:stCondLst>
                            <p:childTnLst>
                              <p:par>
                                <p:cTn id="27" presetID="10" presetClass="entr" presetSubtype="0" fill="hold" nodeType="afterEffect">
                                  <p:stCondLst>
                                    <p:cond delay="0"/>
                                  </p:stCondLst>
                                  <p:childTnLst>
                                    <p:set>
                                      <p:cBhvr>
                                        <p:cTn id="28" dur="1" fill="hold">
                                          <p:stCondLst>
                                            <p:cond delay="0"/>
                                          </p:stCondLst>
                                        </p:cTn>
                                        <p:tgtEl>
                                          <p:spTgt spid="5126"/>
                                        </p:tgtEl>
                                        <p:attrNameLst>
                                          <p:attrName>style.visibility</p:attrName>
                                        </p:attrNameLst>
                                      </p:cBhvr>
                                      <p:to>
                                        <p:strVal val="visible"/>
                                      </p:to>
                                    </p:set>
                                    <p:animEffect transition="in" filter="fade">
                                      <p:cBhvr>
                                        <p:cTn id="29" dur="500"/>
                                        <p:tgtEl>
                                          <p:spTgt spid="5126"/>
                                        </p:tgtEl>
                                      </p:cBhvr>
                                    </p:animEffect>
                                  </p:childTnLst>
                                </p:cTn>
                              </p:par>
                            </p:childTnLst>
                          </p:cTn>
                        </p:par>
                        <p:par>
                          <p:cTn id="30" fill="hold">
                            <p:stCondLst>
                              <p:cond delay="6500"/>
                            </p:stCondLst>
                            <p:childTnLst>
                              <p:par>
                                <p:cTn id="31" presetID="49" presetClass="path" presetSubtype="0" accel="50000" decel="50000" fill="hold" nodeType="afterEffect">
                                  <p:stCondLst>
                                    <p:cond delay="0"/>
                                  </p:stCondLst>
                                  <p:childTnLst>
                                    <p:animMotion origin="layout" path="M -5.55556E-7 1.52636E-6 L 0.13125 0.0747 " pathEditMode="relative" rAng="0" ptsTypes="AA">
                                      <p:cBhvr>
                                        <p:cTn id="32" dur="2000" fill="hold"/>
                                        <p:tgtEl>
                                          <p:spTgt spid="5126"/>
                                        </p:tgtEl>
                                        <p:attrNameLst>
                                          <p:attrName>ppt_x</p:attrName>
                                          <p:attrName>ppt_y</p:attrName>
                                        </p:attrNameLst>
                                      </p:cBhvr>
                                      <p:rCtr x="6600" y="3700"/>
                                    </p:animMotion>
                                  </p:childTnLst>
                                </p:cTn>
                              </p:par>
                            </p:childTnLst>
                          </p:cTn>
                        </p:par>
                        <p:par>
                          <p:cTn id="33" fill="hold">
                            <p:stCondLst>
                              <p:cond delay="8500"/>
                            </p:stCondLst>
                            <p:childTnLst>
                              <p:par>
                                <p:cTn id="34" presetID="10" presetClass="exit" presetSubtype="0" fill="hold" nodeType="afterEffect">
                                  <p:stCondLst>
                                    <p:cond delay="0"/>
                                  </p:stCondLst>
                                  <p:childTnLst>
                                    <p:animEffect transition="out" filter="fade">
                                      <p:cBhvr>
                                        <p:cTn id="35" dur="500"/>
                                        <p:tgtEl>
                                          <p:spTgt spid="5126"/>
                                        </p:tgtEl>
                                      </p:cBhvr>
                                    </p:animEffect>
                                    <p:set>
                                      <p:cBhvr>
                                        <p:cTn id="36" dur="1" fill="hold">
                                          <p:stCondLst>
                                            <p:cond delay="499"/>
                                          </p:stCondLst>
                                        </p:cTn>
                                        <p:tgtEl>
                                          <p:spTgt spid="5126"/>
                                        </p:tgtEl>
                                        <p:attrNameLst>
                                          <p:attrName>style.visibility</p:attrName>
                                        </p:attrNameLst>
                                      </p:cBhvr>
                                      <p:to>
                                        <p:strVal val="hidden"/>
                                      </p:to>
                                    </p:set>
                                  </p:childTnLst>
                                </p:cTn>
                              </p:par>
                            </p:childTnLst>
                          </p:cTn>
                        </p:par>
                        <p:par>
                          <p:cTn id="37" fill="hold">
                            <p:stCondLst>
                              <p:cond delay="9000"/>
                            </p:stCondLst>
                            <p:childTnLst>
                              <p:par>
                                <p:cTn id="38" presetID="10" presetClass="entr" presetSubtype="0" fill="hold" nodeType="afterEffect">
                                  <p:stCondLst>
                                    <p:cond delay="0"/>
                                  </p:stCondLst>
                                  <p:childTnLst>
                                    <p:set>
                                      <p:cBhvr>
                                        <p:cTn id="39" dur="1" fill="hold">
                                          <p:stCondLst>
                                            <p:cond delay="0"/>
                                          </p:stCondLst>
                                        </p:cTn>
                                        <p:tgtEl>
                                          <p:spTgt spid="5127"/>
                                        </p:tgtEl>
                                        <p:attrNameLst>
                                          <p:attrName>style.visibility</p:attrName>
                                        </p:attrNameLst>
                                      </p:cBhvr>
                                      <p:to>
                                        <p:strVal val="visible"/>
                                      </p:to>
                                    </p:set>
                                    <p:animEffect transition="in" filter="fade">
                                      <p:cBhvr>
                                        <p:cTn id="40" dur="500"/>
                                        <p:tgtEl>
                                          <p:spTgt spid="5127"/>
                                        </p:tgtEl>
                                      </p:cBhvr>
                                    </p:animEffect>
                                  </p:childTnLst>
                                </p:cTn>
                              </p:par>
                            </p:childTnLst>
                          </p:cTn>
                        </p:par>
                        <p:par>
                          <p:cTn id="41" fill="hold">
                            <p:stCondLst>
                              <p:cond delay="9500"/>
                            </p:stCondLst>
                            <p:childTnLst>
                              <p:par>
                                <p:cTn id="42" presetID="49" presetClass="path" presetSubtype="0" accel="50000" decel="50000" fill="hold" nodeType="afterEffect">
                                  <p:stCondLst>
                                    <p:cond delay="0"/>
                                  </p:stCondLst>
                                  <p:childTnLst>
                                    <p:animMotion origin="layout" path="M 1.11111E-6 -8.69565E-7 L 0.14236 0.07632 " pathEditMode="relative" rAng="0" ptsTypes="AA">
                                      <p:cBhvr>
                                        <p:cTn id="43" dur="2000" fill="hold"/>
                                        <p:tgtEl>
                                          <p:spTgt spid="5127"/>
                                        </p:tgtEl>
                                        <p:attrNameLst>
                                          <p:attrName>ppt_x</p:attrName>
                                          <p:attrName>ppt_y</p:attrName>
                                        </p:attrNameLst>
                                      </p:cBhvr>
                                      <p:rCtr x="7100" y="3800"/>
                                    </p:animMotion>
                                  </p:childTnLst>
                                </p:cTn>
                              </p:par>
                            </p:childTnLst>
                          </p:cTn>
                        </p:par>
                        <p:par>
                          <p:cTn id="44" fill="hold">
                            <p:stCondLst>
                              <p:cond delay="11500"/>
                            </p:stCondLst>
                            <p:childTnLst>
                              <p:par>
                                <p:cTn id="45" presetID="10" presetClass="exit" presetSubtype="0" fill="hold" nodeType="afterEffect">
                                  <p:stCondLst>
                                    <p:cond delay="0"/>
                                  </p:stCondLst>
                                  <p:childTnLst>
                                    <p:animEffect transition="out" filter="fade">
                                      <p:cBhvr>
                                        <p:cTn id="46" dur="500"/>
                                        <p:tgtEl>
                                          <p:spTgt spid="5127"/>
                                        </p:tgtEl>
                                      </p:cBhvr>
                                    </p:animEffect>
                                    <p:set>
                                      <p:cBhvr>
                                        <p:cTn id="47" dur="1" fill="hold">
                                          <p:stCondLst>
                                            <p:cond delay="499"/>
                                          </p:stCondLst>
                                        </p:cTn>
                                        <p:tgtEl>
                                          <p:spTgt spid="5127"/>
                                        </p:tgtEl>
                                        <p:attrNameLst>
                                          <p:attrName>style.visibility</p:attrName>
                                        </p:attrNameLst>
                                      </p:cBhvr>
                                      <p:to>
                                        <p:strVal val="hidden"/>
                                      </p:to>
                                    </p:set>
                                  </p:childTnLst>
                                </p:cTn>
                              </p:par>
                            </p:childTnLst>
                          </p:cTn>
                        </p:par>
                        <p:par>
                          <p:cTn id="48" fill="hold">
                            <p:stCondLst>
                              <p:cond delay="12000"/>
                            </p:stCondLst>
                            <p:childTnLst>
                              <p:par>
                                <p:cTn id="49" presetID="10" presetClass="entr" presetSubtype="0" fill="hold" nodeType="afterEffect">
                                  <p:stCondLst>
                                    <p:cond delay="0"/>
                                  </p:stCondLst>
                                  <p:childTnLst>
                                    <p:set>
                                      <p:cBhvr>
                                        <p:cTn id="50" dur="1" fill="hold">
                                          <p:stCondLst>
                                            <p:cond delay="0"/>
                                          </p:stCondLst>
                                        </p:cTn>
                                        <p:tgtEl>
                                          <p:spTgt spid="5128"/>
                                        </p:tgtEl>
                                        <p:attrNameLst>
                                          <p:attrName>style.visibility</p:attrName>
                                        </p:attrNameLst>
                                      </p:cBhvr>
                                      <p:to>
                                        <p:strVal val="visible"/>
                                      </p:to>
                                    </p:set>
                                    <p:animEffect transition="in" filter="fade">
                                      <p:cBhvr>
                                        <p:cTn id="51" dur="500"/>
                                        <p:tgtEl>
                                          <p:spTgt spid="5128"/>
                                        </p:tgtEl>
                                      </p:cBhvr>
                                    </p:animEffect>
                                  </p:childTnLst>
                                </p:cTn>
                              </p:par>
                            </p:childTnLst>
                          </p:cTn>
                        </p:par>
                        <p:par>
                          <p:cTn id="52" fill="hold">
                            <p:stCondLst>
                              <p:cond delay="12500"/>
                            </p:stCondLst>
                            <p:childTnLst>
                              <p:par>
                                <p:cTn id="53" presetID="49" presetClass="path" presetSubtype="0" accel="50000" decel="50000" fill="hold" nodeType="afterEffect">
                                  <p:stCondLst>
                                    <p:cond delay="0"/>
                                  </p:stCondLst>
                                  <p:childTnLst>
                                    <p:animMotion origin="layout" path="M -2.5E-6 -2.13691E-6 L 0.13993 0.08303 " pathEditMode="relative" rAng="0" ptsTypes="AA">
                                      <p:cBhvr>
                                        <p:cTn id="54" dur="2000" fill="hold"/>
                                        <p:tgtEl>
                                          <p:spTgt spid="5128"/>
                                        </p:tgtEl>
                                        <p:attrNameLst>
                                          <p:attrName>ppt_x</p:attrName>
                                          <p:attrName>ppt_y</p:attrName>
                                        </p:attrNameLst>
                                      </p:cBhvr>
                                      <p:rCtr x="7000" y="4100"/>
                                    </p:animMotion>
                                  </p:childTnLst>
                                </p:cTn>
                              </p:par>
                            </p:childTnLst>
                          </p:cTn>
                        </p:par>
                        <p:par>
                          <p:cTn id="55" fill="hold">
                            <p:stCondLst>
                              <p:cond delay="14500"/>
                            </p:stCondLst>
                            <p:childTnLst>
                              <p:par>
                                <p:cTn id="56" presetID="10" presetClass="exit" presetSubtype="0" fill="hold" nodeType="afterEffect">
                                  <p:stCondLst>
                                    <p:cond delay="0"/>
                                  </p:stCondLst>
                                  <p:childTnLst>
                                    <p:animEffect transition="out" filter="fade">
                                      <p:cBhvr>
                                        <p:cTn id="57" dur="500"/>
                                        <p:tgtEl>
                                          <p:spTgt spid="5128"/>
                                        </p:tgtEl>
                                      </p:cBhvr>
                                    </p:animEffect>
                                    <p:set>
                                      <p:cBhvr>
                                        <p:cTn id="58" dur="1" fill="hold">
                                          <p:stCondLst>
                                            <p:cond delay="499"/>
                                          </p:stCondLst>
                                        </p:cTn>
                                        <p:tgtEl>
                                          <p:spTgt spid="5128"/>
                                        </p:tgtEl>
                                        <p:attrNameLst>
                                          <p:attrName>style.visibility</p:attrName>
                                        </p:attrNameLst>
                                      </p:cBhvr>
                                      <p:to>
                                        <p:strVal val="hidden"/>
                                      </p:to>
                                    </p:set>
                                  </p:childTnLst>
                                </p:cTn>
                              </p:par>
                            </p:childTnLst>
                          </p:cTn>
                        </p:par>
                        <p:par>
                          <p:cTn id="59" fill="hold">
                            <p:stCondLst>
                              <p:cond delay="15000"/>
                            </p:stCondLst>
                            <p:childTnLst>
                              <p:par>
                                <p:cTn id="60" presetID="10" presetClass="entr" presetSubtype="0" fill="hold" nodeType="afterEffect">
                                  <p:stCondLst>
                                    <p:cond delay="0"/>
                                  </p:stCondLst>
                                  <p:childTnLst>
                                    <p:set>
                                      <p:cBhvr>
                                        <p:cTn id="61" dur="1" fill="hold">
                                          <p:stCondLst>
                                            <p:cond delay="0"/>
                                          </p:stCondLst>
                                        </p:cTn>
                                        <p:tgtEl>
                                          <p:spTgt spid="5129"/>
                                        </p:tgtEl>
                                        <p:attrNameLst>
                                          <p:attrName>style.visibility</p:attrName>
                                        </p:attrNameLst>
                                      </p:cBhvr>
                                      <p:to>
                                        <p:strVal val="visible"/>
                                      </p:to>
                                    </p:set>
                                    <p:animEffect transition="in" filter="fade">
                                      <p:cBhvr>
                                        <p:cTn id="62" dur="500"/>
                                        <p:tgtEl>
                                          <p:spTgt spid="5129"/>
                                        </p:tgtEl>
                                      </p:cBhvr>
                                    </p:animEffect>
                                  </p:childTnLst>
                                </p:cTn>
                              </p:par>
                            </p:childTnLst>
                          </p:cTn>
                        </p:par>
                        <p:par>
                          <p:cTn id="63" fill="hold">
                            <p:stCondLst>
                              <p:cond delay="15500"/>
                            </p:stCondLst>
                            <p:childTnLst>
                              <p:par>
                                <p:cTn id="64" presetID="49" presetClass="path" presetSubtype="0" accel="50000" decel="50000" fill="hold" nodeType="afterEffect">
                                  <p:stCondLst>
                                    <p:cond delay="0"/>
                                  </p:stCondLst>
                                  <p:childTnLst>
                                    <p:animMotion origin="layout" path="M -1.11111E-6 6.75301E-7 L 0.14236 0.08649 " pathEditMode="relative" rAng="0" ptsTypes="AA">
                                      <p:cBhvr>
                                        <p:cTn id="65" dur="2000" fill="hold"/>
                                        <p:tgtEl>
                                          <p:spTgt spid="5129"/>
                                        </p:tgtEl>
                                        <p:attrNameLst>
                                          <p:attrName>ppt_x</p:attrName>
                                          <p:attrName>ppt_y</p:attrName>
                                        </p:attrNameLst>
                                      </p:cBhvr>
                                      <p:rCtr x="7100" y="4300"/>
                                    </p:animMotion>
                                  </p:childTnLst>
                                </p:cTn>
                              </p:par>
                            </p:childTnLst>
                          </p:cTn>
                        </p:par>
                        <p:par>
                          <p:cTn id="66" fill="hold">
                            <p:stCondLst>
                              <p:cond delay="17500"/>
                            </p:stCondLst>
                            <p:childTnLst>
                              <p:par>
                                <p:cTn id="67" presetID="10" presetClass="exit" presetSubtype="0" fill="hold" nodeType="afterEffect">
                                  <p:stCondLst>
                                    <p:cond delay="0"/>
                                  </p:stCondLst>
                                  <p:childTnLst>
                                    <p:animEffect transition="out" filter="fade">
                                      <p:cBhvr>
                                        <p:cTn id="68" dur="500"/>
                                        <p:tgtEl>
                                          <p:spTgt spid="5129"/>
                                        </p:tgtEl>
                                      </p:cBhvr>
                                    </p:animEffect>
                                    <p:set>
                                      <p:cBhvr>
                                        <p:cTn id="69" dur="1" fill="hold">
                                          <p:stCondLst>
                                            <p:cond delay="499"/>
                                          </p:stCondLst>
                                        </p:cTn>
                                        <p:tgtEl>
                                          <p:spTgt spid="5129"/>
                                        </p:tgtEl>
                                        <p:attrNameLst>
                                          <p:attrName>style.visibility</p:attrName>
                                        </p:attrNameLst>
                                      </p:cBhvr>
                                      <p:to>
                                        <p:strVal val="hidden"/>
                                      </p:to>
                                    </p:set>
                                  </p:childTnLst>
                                </p:cTn>
                              </p:par>
                            </p:childTnLst>
                          </p:cTn>
                        </p:par>
                        <p:par>
                          <p:cTn id="70" fill="hold">
                            <p:stCondLst>
                              <p:cond delay="18000"/>
                            </p:stCondLst>
                            <p:childTnLst>
                              <p:par>
                                <p:cTn id="71" presetID="10" presetClass="entr" presetSubtype="0" fill="hold" nodeType="afterEffect">
                                  <p:stCondLst>
                                    <p:cond delay="0"/>
                                  </p:stCondLst>
                                  <p:childTnLst>
                                    <p:set>
                                      <p:cBhvr>
                                        <p:cTn id="72" dur="1" fill="hold">
                                          <p:stCondLst>
                                            <p:cond delay="0"/>
                                          </p:stCondLst>
                                        </p:cTn>
                                        <p:tgtEl>
                                          <p:spTgt spid="5130"/>
                                        </p:tgtEl>
                                        <p:attrNameLst>
                                          <p:attrName>style.visibility</p:attrName>
                                        </p:attrNameLst>
                                      </p:cBhvr>
                                      <p:to>
                                        <p:strVal val="visible"/>
                                      </p:to>
                                    </p:set>
                                    <p:animEffect transition="in" filter="fade">
                                      <p:cBhvr>
                                        <p:cTn id="73" dur="500"/>
                                        <p:tgtEl>
                                          <p:spTgt spid="5130"/>
                                        </p:tgtEl>
                                      </p:cBhvr>
                                    </p:animEffect>
                                  </p:childTnLst>
                                </p:cTn>
                              </p:par>
                            </p:childTnLst>
                          </p:cTn>
                        </p:par>
                        <p:par>
                          <p:cTn id="74" fill="hold">
                            <p:stCondLst>
                              <p:cond delay="18500"/>
                            </p:stCondLst>
                            <p:childTnLst>
                              <p:par>
                                <p:cTn id="75" presetID="49" presetClass="path" presetSubtype="0" accel="50000" decel="50000" fill="hold" nodeType="afterEffect">
                                  <p:stCondLst>
                                    <p:cond delay="0"/>
                                  </p:stCondLst>
                                  <p:childTnLst>
                                    <p:animMotion origin="layout" path="M -5.55556E-7 1.52636E-6 L 0.1375 0.07632 " pathEditMode="relative" rAng="0" ptsTypes="AA">
                                      <p:cBhvr>
                                        <p:cTn id="76" dur="2000" fill="hold"/>
                                        <p:tgtEl>
                                          <p:spTgt spid="5130"/>
                                        </p:tgtEl>
                                        <p:attrNameLst>
                                          <p:attrName>ppt_x</p:attrName>
                                          <p:attrName>ppt_y</p:attrName>
                                        </p:attrNameLst>
                                      </p:cBhvr>
                                      <p:rCtr x="6900" y="3800"/>
                                    </p:animMotion>
                                  </p:childTnLst>
                                </p:cTn>
                              </p:par>
                            </p:childTnLst>
                          </p:cTn>
                        </p:par>
                        <p:par>
                          <p:cTn id="77" fill="hold">
                            <p:stCondLst>
                              <p:cond delay="20500"/>
                            </p:stCondLst>
                            <p:childTnLst>
                              <p:par>
                                <p:cTn id="78" presetID="10" presetClass="exit" presetSubtype="0" fill="hold" nodeType="afterEffect">
                                  <p:stCondLst>
                                    <p:cond delay="0"/>
                                  </p:stCondLst>
                                  <p:childTnLst>
                                    <p:animEffect transition="out" filter="fade">
                                      <p:cBhvr>
                                        <p:cTn id="79" dur="500"/>
                                        <p:tgtEl>
                                          <p:spTgt spid="5130"/>
                                        </p:tgtEl>
                                      </p:cBhvr>
                                    </p:animEffect>
                                    <p:set>
                                      <p:cBhvr>
                                        <p:cTn id="80" dur="1" fill="hold">
                                          <p:stCondLst>
                                            <p:cond delay="499"/>
                                          </p:stCondLst>
                                        </p:cTn>
                                        <p:tgtEl>
                                          <p:spTgt spid="5130"/>
                                        </p:tgtEl>
                                        <p:attrNameLst>
                                          <p:attrName>style.visibility</p:attrName>
                                        </p:attrNameLst>
                                      </p:cBhvr>
                                      <p:to>
                                        <p:strVal val="hidden"/>
                                      </p:to>
                                    </p:set>
                                  </p:childTnLst>
                                </p:cTn>
                              </p:par>
                            </p:childTnLst>
                          </p:cTn>
                        </p:par>
                        <p:par>
                          <p:cTn id="81" fill="hold">
                            <p:stCondLst>
                              <p:cond delay="21000"/>
                            </p:stCondLst>
                            <p:childTnLst>
                              <p:par>
                                <p:cTn id="82" presetID="10" presetClass="entr" presetSubtype="0" fill="hold" nodeType="afterEffect">
                                  <p:stCondLst>
                                    <p:cond delay="0"/>
                                  </p:stCondLst>
                                  <p:childTnLst>
                                    <p:set>
                                      <p:cBhvr>
                                        <p:cTn id="83" dur="1" fill="hold">
                                          <p:stCondLst>
                                            <p:cond delay="0"/>
                                          </p:stCondLst>
                                        </p:cTn>
                                        <p:tgtEl>
                                          <p:spTgt spid="5131"/>
                                        </p:tgtEl>
                                        <p:attrNameLst>
                                          <p:attrName>style.visibility</p:attrName>
                                        </p:attrNameLst>
                                      </p:cBhvr>
                                      <p:to>
                                        <p:strVal val="visible"/>
                                      </p:to>
                                    </p:set>
                                    <p:animEffect transition="in" filter="fade">
                                      <p:cBhvr>
                                        <p:cTn id="84" dur="500"/>
                                        <p:tgtEl>
                                          <p:spTgt spid="5131"/>
                                        </p:tgtEl>
                                      </p:cBhvr>
                                    </p:animEffect>
                                  </p:childTnLst>
                                </p:cTn>
                              </p:par>
                            </p:childTnLst>
                          </p:cTn>
                        </p:par>
                        <p:par>
                          <p:cTn id="85" fill="hold">
                            <p:stCondLst>
                              <p:cond delay="21500"/>
                            </p:stCondLst>
                            <p:childTnLst>
                              <p:par>
                                <p:cTn id="86" presetID="49" presetClass="path" presetSubtype="0" accel="50000" decel="50000" fill="hold" nodeType="afterEffect">
                                  <p:stCondLst>
                                    <p:cond delay="0"/>
                                  </p:stCondLst>
                                  <p:childTnLst>
                                    <p:animMotion origin="layout" path="M -5.55556E-7 1.52636E-6 L 0.14479 0.07632 " pathEditMode="relative" rAng="0" ptsTypes="AA">
                                      <p:cBhvr>
                                        <p:cTn id="87" dur="2000" fill="hold"/>
                                        <p:tgtEl>
                                          <p:spTgt spid="5131"/>
                                        </p:tgtEl>
                                        <p:attrNameLst>
                                          <p:attrName>ppt_x</p:attrName>
                                          <p:attrName>ppt_y</p:attrName>
                                        </p:attrNameLst>
                                      </p:cBhvr>
                                      <p:rCtr x="7200" y="3800"/>
                                    </p:animMotion>
                                  </p:childTnLst>
                                </p:cTn>
                              </p:par>
                            </p:childTnLst>
                          </p:cTn>
                        </p:par>
                        <p:par>
                          <p:cTn id="88" fill="hold">
                            <p:stCondLst>
                              <p:cond delay="23500"/>
                            </p:stCondLst>
                            <p:childTnLst>
                              <p:par>
                                <p:cTn id="89" presetID="10" presetClass="exit" presetSubtype="0" fill="hold" nodeType="afterEffect">
                                  <p:stCondLst>
                                    <p:cond delay="0"/>
                                  </p:stCondLst>
                                  <p:childTnLst>
                                    <p:animEffect transition="out" filter="fade">
                                      <p:cBhvr>
                                        <p:cTn id="90" dur="500"/>
                                        <p:tgtEl>
                                          <p:spTgt spid="5131"/>
                                        </p:tgtEl>
                                      </p:cBhvr>
                                    </p:animEffect>
                                    <p:set>
                                      <p:cBhvr>
                                        <p:cTn id="91" dur="1" fill="hold">
                                          <p:stCondLst>
                                            <p:cond delay="499"/>
                                          </p:stCondLst>
                                        </p:cTn>
                                        <p:tgtEl>
                                          <p:spTgt spid="5131"/>
                                        </p:tgtEl>
                                        <p:attrNameLst>
                                          <p:attrName>style.visibility</p:attrName>
                                        </p:attrNameLst>
                                      </p:cBhvr>
                                      <p:to>
                                        <p:strVal val="hidden"/>
                                      </p:to>
                                    </p:set>
                                  </p:childTnLst>
                                </p:cTn>
                              </p:par>
                            </p:childTnLst>
                          </p:cTn>
                        </p:par>
                        <p:par>
                          <p:cTn id="92" fill="hold">
                            <p:stCondLst>
                              <p:cond delay="24000"/>
                            </p:stCondLst>
                            <p:childTnLst>
                              <p:par>
                                <p:cTn id="93" presetID="10" presetClass="entr" presetSubtype="0" fill="hold" nodeType="afterEffect">
                                  <p:stCondLst>
                                    <p:cond delay="0"/>
                                  </p:stCondLst>
                                  <p:childTnLst>
                                    <p:set>
                                      <p:cBhvr>
                                        <p:cTn id="94" dur="1" fill="hold">
                                          <p:stCondLst>
                                            <p:cond delay="0"/>
                                          </p:stCondLst>
                                        </p:cTn>
                                        <p:tgtEl>
                                          <p:spTgt spid="5132"/>
                                        </p:tgtEl>
                                        <p:attrNameLst>
                                          <p:attrName>style.visibility</p:attrName>
                                        </p:attrNameLst>
                                      </p:cBhvr>
                                      <p:to>
                                        <p:strVal val="visible"/>
                                      </p:to>
                                    </p:set>
                                    <p:animEffect transition="in" filter="fade">
                                      <p:cBhvr>
                                        <p:cTn id="95" dur="500"/>
                                        <p:tgtEl>
                                          <p:spTgt spid="5132"/>
                                        </p:tgtEl>
                                      </p:cBhvr>
                                    </p:animEffect>
                                  </p:childTnLst>
                                </p:cTn>
                              </p:par>
                            </p:childTnLst>
                          </p:cTn>
                        </p:par>
                        <p:par>
                          <p:cTn id="96" fill="hold">
                            <p:stCondLst>
                              <p:cond delay="24500"/>
                            </p:stCondLst>
                            <p:childTnLst>
                              <p:par>
                                <p:cTn id="97" presetID="49" presetClass="path" presetSubtype="0" accel="50000" decel="50000" fill="hold" nodeType="afterEffect">
                                  <p:stCondLst>
                                    <p:cond delay="0"/>
                                  </p:stCondLst>
                                  <p:childTnLst>
                                    <p:animMotion origin="layout" path="M -2.5E-6 -2.13691E-6 L 0.13993 0.07979 " pathEditMode="relative" rAng="0" ptsTypes="AA">
                                      <p:cBhvr>
                                        <p:cTn id="98" dur="2000" fill="hold"/>
                                        <p:tgtEl>
                                          <p:spTgt spid="5132"/>
                                        </p:tgtEl>
                                        <p:attrNameLst>
                                          <p:attrName>ppt_x</p:attrName>
                                          <p:attrName>ppt_y</p:attrName>
                                        </p:attrNameLst>
                                      </p:cBhvr>
                                      <p:rCtr x="7000" y="4000"/>
                                    </p:animMotion>
                                  </p:childTnLst>
                                </p:cTn>
                              </p:par>
                            </p:childTnLst>
                          </p:cTn>
                        </p:par>
                        <p:par>
                          <p:cTn id="99" fill="hold">
                            <p:stCondLst>
                              <p:cond delay="26500"/>
                            </p:stCondLst>
                            <p:childTnLst>
                              <p:par>
                                <p:cTn id="100" presetID="10" presetClass="exit" presetSubtype="0" fill="hold" nodeType="afterEffect">
                                  <p:stCondLst>
                                    <p:cond delay="0"/>
                                  </p:stCondLst>
                                  <p:childTnLst>
                                    <p:animEffect transition="out" filter="fade">
                                      <p:cBhvr>
                                        <p:cTn id="101" dur="500"/>
                                        <p:tgtEl>
                                          <p:spTgt spid="5132"/>
                                        </p:tgtEl>
                                      </p:cBhvr>
                                    </p:animEffect>
                                    <p:set>
                                      <p:cBhvr>
                                        <p:cTn id="102" dur="1" fill="hold">
                                          <p:stCondLst>
                                            <p:cond delay="499"/>
                                          </p:stCondLst>
                                        </p:cTn>
                                        <p:tgtEl>
                                          <p:spTgt spid="51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Резюме</a:t>
            </a:r>
            <a:endParaRPr lang="ru-RU" dirty="0"/>
          </a:p>
        </p:txBody>
      </p:sp>
      <p:sp>
        <p:nvSpPr>
          <p:cNvPr id="3" name="Content Placeholder 2"/>
          <p:cNvSpPr>
            <a:spLocks noGrp="1"/>
          </p:cNvSpPr>
          <p:nvPr>
            <p:ph idx="1"/>
          </p:nvPr>
        </p:nvSpPr>
        <p:spPr/>
        <p:txBody>
          <a:bodyPr/>
          <a:lstStyle/>
          <a:p>
            <a:r>
              <a:rPr lang="ru-RU" dirty="0" smtClean="0"/>
              <a:t>Наша стратегия: ПО+Сервисы</a:t>
            </a:r>
          </a:p>
          <a:p>
            <a:r>
              <a:rPr lang="ru-RU" dirty="0" smtClean="0"/>
              <a:t>Готовьте приложения к облаку</a:t>
            </a:r>
          </a:p>
          <a:p>
            <a:pPr lvl="1"/>
            <a:r>
              <a:rPr lang="ru-RU" dirty="0" smtClean="0"/>
              <a:t>Собственному, </a:t>
            </a:r>
            <a:r>
              <a:rPr lang="ru-RU" dirty="0"/>
              <a:t>партнерскому, </a:t>
            </a:r>
            <a:r>
              <a:rPr lang="ru-RU" dirty="0" smtClean="0"/>
              <a:t>общему </a:t>
            </a:r>
          </a:p>
          <a:p>
            <a:r>
              <a:rPr lang="ru-RU" dirty="0" smtClean="0"/>
              <a:t>Пробуйте </a:t>
            </a:r>
            <a:r>
              <a:rPr lang="en-US" dirty="0" smtClean="0"/>
              <a:t>Windows Azure!</a:t>
            </a:r>
            <a:endParaRPr lang="ru-RU" dirty="0"/>
          </a:p>
        </p:txBody>
      </p:sp>
    </p:spTree>
    <p:extLst>
      <p:ext uri="{BB962C8B-B14F-4D97-AF65-F5344CB8AC3E}">
        <p14:creationId xmlns:p14="http://schemas.microsoft.com/office/powerpoint/2010/main" val="421873566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Ресурсы</a:t>
            </a:r>
            <a:endParaRPr lang="ru-RU" dirty="0"/>
          </a:p>
        </p:txBody>
      </p:sp>
      <p:sp>
        <p:nvSpPr>
          <p:cNvPr id="3" name="Content Placeholder 2"/>
          <p:cNvSpPr>
            <a:spLocks noGrp="1"/>
          </p:cNvSpPr>
          <p:nvPr>
            <p:ph idx="1"/>
          </p:nvPr>
        </p:nvSpPr>
        <p:spPr/>
        <p:txBody>
          <a:bodyPr/>
          <a:lstStyle/>
          <a:p>
            <a:r>
              <a:rPr lang="en-US" dirty="0" smtClean="0">
                <a:hlinkClick r:id="rId2"/>
              </a:rPr>
              <a:t>www.azure.com</a:t>
            </a:r>
            <a:endParaRPr lang="en-US" dirty="0" smtClean="0"/>
          </a:p>
          <a:p>
            <a:r>
              <a:rPr lang="en-US" dirty="0" smtClean="0">
                <a:hlinkClick r:id="rId3"/>
              </a:rPr>
              <a:t>www.microsoft.com/privatecloud</a:t>
            </a:r>
            <a:endParaRPr lang="en-US" dirty="0" smtClean="0"/>
          </a:p>
          <a:p>
            <a:pPr lvl="1"/>
            <a:r>
              <a:rPr lang="en-US" dirty="0" smtClean="0"/>
              <a:t>Dynamic Datacenter </a:t>
            </a:r>
            <a:r>
              <a:rPr lang="en-US" dirty="0" smtClean="0"/>
              <a:t>Toolkit</a:t>
            </a:r>
            <a:r>
              <a:rPr lang="ru-RU" dirty="0" smtClean="0"/>
              <a:t> (2010 год) </a:t>
            </a:r>
            <a:endParaRPr lang="en-US" dirty="0" smtClean="0"/>
          </a:p>
          <a:p>
            <a:r>
              <a:rPr lang="en-US" dirty="0" smtClean="0"/>
              <a:t>Professional Developers Conference ‘09</a:t>
            </a:r>
            <a:endParaRPr lang="ru-RU" dirty="0"/>
          </a:p>
          <a:p>
            <a:pPr lvl="1"/>
            <a:r>
              <a:rPr lang="en-US" dirty="0" smtClean="0">
                <a:hlinkClick r:id="rId4"/>
              </a:rPr>
              <a:t>www.microsoftpdc.com</a:t>
            </a:r>
            <a:r>
              <a:rPr lang="en-US" dirty="0" smtClean="0"/>
              <a:t>  </a:t>
            </a:r>
            <a:endParaRPr lang="ru-RU" dirty="0" smtClean="0"/>
          </a:p>
          <a:p>
            <a:pPr lvl="1"/>
            <a:r>
              <a:rPr lang="ru-RU" dirty="0" smtClean="0"/>
              <a:t>17-18 Ноября пленарные доклады </a:t>
            </a:r>
            <a:r>
              <a:rPr lang="en-US" dirty="0" smtClean="0"/>
              <a:t>Live</a:t>
            </a:r>
          </a:p>
          <a:p>
            <a:pPr marL="457200" lvl="1" indent="0">
              <a:buNone/>
            </a:pPr>
            <a:endParaRPr lang="en-US" dirty="0" smtClean="0"/>
          </a:p>
          <a:p>
            <a:pPr marL="0" indent="0">
              <a:buNone/>
            </a:pPr>
            <a:r>
              <a:rPr lang="en-US" dirty="0" smtClean="0"/>
              <a:t>	</a:t>
            </a:r>
          </a:p>
          <a:p>
            <a:endParaRPr lang="ru-RU" dirty="0"/>
          </a:p>
        </p:txBody>
      </p:sp>
    </p:spTree>
    <p:extLst>
      <p:ext uri="{BB962C8B-B14F-4D97-AF65-F5344CB8AC3E}">
        <p14:creationId xmlns:p14="http://schemas.microsoft.com/office/powerpoint/2010/main" val="153058915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615553"/>
          </a:xfrm>
        </p:spPr>
        <p:txBody>
          <a:bodyPr/>
          <a:lstStyle/>
          <a:p>
            <a:r>
              <a:rPr lang="ru-RU" dirty="0" smtClean="0"/>
              <a:t>ВОПРОСЫ</a:t>
            </a:r>
            <a:endParaRPr lang="ru-RU" dirty="0"/>
          </a:p>
        </p:txBody>
      </p:sp>
      <p:sp>
        <p:nvSpPr>
          <p:cNvPr id="5" name="Text Placeholder 4"/>
          <p:cNvSpPr>
            <a:spLocks noGrp="1"/>
          </p:cNvSpPr>
          <p:nvPr>
            <p:ph type="body" idx="1"/>
          </p:nvPr>
        </p:nvSpPr>
        <p:spPr/>
        <p:txBody>
          <a:bodyPr>
            <a:noAutofit/>
          </a:bodyPr>
          <a:lstStyle/>
          <a:p>
            <a:r>
              <a:rPr lang="en-US" sz="28700" dirty="0">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rPr>
              <a:t>?</a:t>
            </a:r>
            <a:endParaRPr lang="ru-RU" sz="28700" dirty="0">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endParaRPr>
          </a:p>
        </p:txBody>
      </p:sp>
    </p:spTree>
    <p:extLst>
      <p:ext uri="{BB962C8B-B14F-4D97-AF65-F5344CB8AC3E}">
        <p14:creationId xmlns:p14="http://schemas.microsoft.com/office/powerpoint/2010/main" val="90143111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_ms_big.png"/>
          <p:cNvPicPr>
            <a:picLocks noChangeAspect="1"/>
          </p:cNvPicPr>
          <p:nvPr/>
        </p:nvPicPr>
        <p:blipFill>
          <a:blip r:embed="rId2">
            <a:lum bright="100000"/>
          </a:blip>
          <a:srcRect/>
          <a:stretch>
            <a:fillRect/>
          </a:stretch>
        </p:blipFill>
        <p:spPr bwMode="auto">
          <a:xfrm>
            <a:off x="2149475" y="2819400"/>
            <a:ext cx="4937125" cy="822325"/>
          </a:xfrm>
          <a:prstGeom prst="rect">
            <a:avLst/>
          </a:prstGeom>
          <a:noFill/>
          <a:ln w="9525">
            <a:noFill/>
            <a:miter lim="800000"/>
            <a:headEnd/>
            <a:tailEnd/>
          </a:ln>
        </p:spPr>
      </p:pic>
    </p:spTree>
    <p:extLst>
      <p:ext uri="{BB962C8B-B14F-4D97-AF65-F5344CB8AC3E}">
        <p14:creationId xmlns:p14="http://schemas.microsoft.com/office/powerpoint/2010/main" val="53440748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ages.fanpop.com/images/image_uploads/Old-School-TV-television-296019_1544_15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1" y="4077072"/>
            <a:ext cx="2340068" cy="1897534"/>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3078" name="Picture 6" descr="http://www.matthawkins.co.uk/media/media_logos/hd_ready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4024981"/>
            <a:ext cx="2736304" cy="1979454"/>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4" name="Picture 2" descr="http://www.footage.sg/Movie%20folder/747px-Full_hd_logo_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476672"/>
            <a:ext cx="6336704" cy="5081239"/>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2" name="Rectangle 1"/>
          <p:cNvSpPr/>
          <p:nvPr/>
        </p:nvSpPr>
        <p:spPr>
          <a:xfrm>
            <a:off x="5544616" y="6669360"/>
            <a:ext cx="4572000" cy="230832"/>
          </a:xfrm>
          <a:prstGeom prst="rect">
            <a:avLst/>
          </a:prstGeom>
        </p:spPr>
        <p:txBody>
          <a:bodyPr>
            <a:spAutoFit/>
          </a:bodyPr>
          <a:lstStyle/>
          <a:p>
            <a:r>
              <a:rPr lang="en-US" sz="900" dirty="0"/>
              <a:t>http://www.footage.sg/Movie%20folder/747px-Full_hd_logo_svg.png</a:t>
            </a:r>
            <a:endParaRPr lang="ru-RU" sz="900" dirty="0"/>
          </a:p>
        </p:txBody>
      </p:sp>
    </p:spTree>
    <p:extLst>
      <p:ext uri="{BB962C8B-B14F-4D97-AF65-F5344CB8AC3E}">
        <p14:creationId xmlns:p14="http://schemas.microsoft.com/office/powerpoint/2010/main" val="1059664592"/>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ages.fanpop.com/images/image_uploads/Old-School-TV-television-296019_1544_15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1" y="4077072"/>
            <a:ext cx="2340068" cy="1897534"/>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3078" name="Picture 6" descr="http://www.matthawkins.co.uk/media/media_logos/hd_ready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4024981"/>
            <a:ext cx="2736304" cy="1979454"/>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4" name="Picture 2" descr="http://www.footage.sg/Movie%20folder/747px-Full_hd_logo_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6176" y="4005064"/>
            <a:ext cx="2565119" cy="205690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grpSp>
        <p:nvGrpSpPr>
          <p:cNvPr id="14" name="Group 13"/>
          <p:cNvGrpSpPr/>
          <p:nvPr/>
        </p:nvGrpSpPr>
        <p:grpSpPr>
          <a:xfrm>
            <a:off x="9282449" y="672463"/>
            <a:ext cx="4392488" cy="2160240"/>
            <a:chOff x="2339752" y="476672"/>
            <a:chExt cx="4392488" cy="2160240"/>
          </a:xfrm>
        </p:grpSpPr>
        <p:sp>
          <p:nvSpPr>
            <p:cNvPr id="5" name="Rectangle 4"/>
            <p:cNvSpPr/>
            <p:nvPr/>
          </p:nvSpPr>
          <p:spPr>
            <a:xfrm>
              <a:off x="2339752" y="476672"/>
              <a:ext cx="4392488" cy="2160240"/>
            </a:xfrm>
            <a:prstGeom prst="rect">
              <a:avLst/>
            </a:prstGeom>
            <a:solidFill>
              <a:schemeClr val="bg1"/>
            </a:solidFill>
          </p:spPr>
          <p:txBody>
            <a:bodyPr wrap="none">
              <a:noAutofit/>
            </a:bodyPr>
            <a:lstStyle/>
            <a:p>
              <a:pPr algn="ctr"/>
              <a:r>
                <a:rPr lang="en-US" sz="8000" b="1" i="1" dirty="0" smtClean="0">
                  <a:latin typeface="Arial Black" pitchFamily="34" charset="0"/>
                  <a:ea typeface="Verdana" pitchFamily="34" charset="0"/>
                  <a:cs typeface="Verdana" pitchFamily="34" charset="0"/>
                </a:rPr>
                <a:t>CLOUD</a:t>
              </a:r>
              <a:endParaRPr lang="ru-RU" sz="8000" b="1" dirty="0">
                <a:latin typeface="Arial Black" pitchFamily="34" charset="0"/>
                <a:ea typeface="Verdana" pitchFamily="34" charset="0"/>
                <a:cs typeface="Verdana" pitchFamily="34" charset="0"/>
              </a:endParaRPr>
            </a:p>
          </p:txBody>
        </p:sp>
        <p:grpSp>
          <p:nvGrpSpPr>
            <p:cNvPr id="13" name="Group 12"/>
            <p:cNvGrpSpPr/>
            <p:nvPr/>
          </p:nvGrpSpPr>
          <p:grpSpPr>
            <a:xfrm>
              <a:off x="2627784" y="1700808"/>
              <a:ext cx="3960440" cy="784602"/>
              <a:chOff x="2627784" y="1700808"/>
              <a:chExt cx="3960440" cy="784602"/>
            </a:xfrm>
          </p:grpSpPr>
          <p:sp>
            <p:nvSpPr>
              <p:cNvPr id="8" name="Rectangle 7"/>
              <p:cNvSpPr/>
              <p:nvPr/>
            </p:nvSpPr>
            <p:spPr>
              <a:xfrm>
                <a:off x="2843808" y="1700808"/>
                <a:ext cx="3509399" cy="784602"/>
              </a:xfrm>
              <a:prstGeom prst="rect">
                <a:avLst/>
              </a:prstGeom>
              <a:solidFill>
                <a:schemeClr val="tx1"/>
              </a:solidFill>
            </p:spPr>
            <p:txBody>
              <a:bodyPr wrap="none" lIns="108000" tIns="180000" bIns="36000" anchor="b">
                <a:noAutofit/>
              </a:bodyPr>
              <a:lstStyle/>
              <a:p>
                <a:pPr algn="ctr"/>
                <a:r>
                  <a:rPr lang="en-US" sz="5400" b="1" i="1" dirty="0" smtClean="0">
                    <a:solidFill>
                      <a:schemeClr val="bg1"/>
                    </a:solidFill>
                    <a:latin typeface="Verdana" pitchFamily="34" charset="0"/>
                    <a:ea typeface="Verdana" pitchFamily="34" charset="0"/>
                    <a:cs typeface="Verdana" pitchFamily="34" charset="0"/>
                  </a:rPr>
                  <a:t>ready</a:t>
                </a:r>
                <a:endParaRPr lang="ru-RU" sz="5400" b="1" dirty="0">
                  <a:solidFill>
                    <a:schemeClr val="bg1"/>
                  </a:solidFill>
                  <a:latin typeface="Verdana" pitchFamily="34" charset="0"/>
                  <a:ea typeface="Verdana" pitchFamily="34" charset="0"/>
                  <a:cs typeface="Verdana" pitchFamily="34" charset="0"/>
                </a:endParaRPr>
              </a:p>
            </p:txBody>
          </p:sp>
          <p:sp>
            <p:nvSpPr>
              <p:cNvPr id="10" name="Parallelogram 9"/>
              <p:cNvSpPr/>
              <p:nvPr/>
            </p:nvSpPr>
            <p:spPr>
              <a:xfrm>
                <a:off x="2627784" y="1700808"/>
                <a:ext cx="864096" cy="784602"/>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Oval 10"/>
              <p:cNvSpPr/>
              <p:nvPr/>
            </p:nvSpPr>
            <p:spPr>
              <a:xfrm>
                <a:off x="6156176" y="1700808"/>
                <a:ext cx="432048" cy="78460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grpSp>
        <p:nvGrpSpPr>
          <p:cNvPr id="16" name="Group 15"/>
          <p:cNvGrpSpPr/>
          <p:nvPr/>
        </p:nvGrpSpPr>
        <p:grpSpPr>
          <a:xfrm>
            <a:off x="899592" y="175228"/>
            <a:ext cx="7230634" cy="3182430"/>
            <a:chOff x="899592" y="175228"/>
            <a:chExt cx="7230634" cy="3182430"/>
          </a:xfrm>
        </p:grpSpPr>
        <p:pic>
          <p:nvPicPr>
            <p:cNvPr id="5121"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175228"/>
              <a:ext cx="550545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899592" y="2711327"/>
              <a:ext cx="7230634" cy="646331"/>
            </a:xfrm>
            <a:prstGeom prst="rect">
              <a:avLst/>
            </a:prstGeom>
          </p:spPr>
          <p:txBody>
            <a:bodyPr wrap="none">
              <a:spAutoFit/>
            </a:bodyPr>
            <a:lstStyle/>
            <a:p>
              <a:r>
                <a:rPr lang="ru-RU" sz="3600" dirty="0">
                  <a:solidFill>
                    <a:schemeClr val="bg1"/>
                  </a:solidFill>
                </a:rPr>
                <a:t>Готовность приложений к облаку</a:t>
              </a:r>
            </a:p>
          </p:txBody>
        </p:sp>
      </p:grpSp>
    </p:spTree>
    <p:extLst>
      <p:ext uri="{BB962C8B-B14F-4D97-AF65-F5344CB8AC3E}">
        <p14:creationId xmlns:p14="http://schemas.microsoft.com/office/powerpoint/2010/main" val="4087166691"/>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gtEl>
                                        <p:attrNameLst>
                                          <p:attrName>style.opacity</p:attrName>
                                        </p:attrNameLst>
                                      </p:cBhvr>
                                      <p:to>
                                        <p:strVal val="0.5"/>
                                      </p:to>
                                    </p:set>
                                    <p:animEffect filter="image" prLst="opacity: 0.5">
                                      <p:cBhvr rctx="IE">
                                        <p:cTn id="7" dur="indefinite"/>
                                        <p:tgtEl>
                                          <p:spTgt spid="6"/>
                                        </p:tgtEl>
                                      </p:cBhvr>
                                    </p:animEffect>
                                  </p:childTnLst>
                                </p:cTn>
                              </p:par>
                              <p:par>
                                <p:cTn id="8" presetID="9" presetClass="emph" presetSubtype="0" nodeType="withEffect">
                                  <p:stCondLst>
                                    <p:cond delay="0"/>
                                  </p:stCondLst>
                                  <p:childTnLst>
                                    <p:set>
                                      <p:cBhvr rctx="PPT">
                                        <p:cTn id="9" dur="indefinite"/>
                                        <p:tgtEl>
                                          <p:spTgt spid="3078"/>
                                        </p:tgtEl>
                                        <p:attrNameLst>
                                          <p:attrName>style.opacity</p:attrName>
                                        </p:attrNameLst>
                                      </p:cBhvr>
                                      <p:to>
                                        <p:strVal val="0.5"/>
                                      </p:to>
                                    </p:set>
                                    <p:animEffect filter="image" prLst="opacity: 0.5">
                                      <p:cBhvr rctx="IE">
                                        <p:cTn id="10" dur="indefinite"/>
                                        <p:tgtEl>
                                          <p:spTgt spid="3078"/>
                                        </p:tgtEl>
                                      </p:cBhvr>
                                    </p:animEffect>
                                  </p:childTnLst>
                                </p:cTn>
                              </p:par>
                              <p:par>
                                <p:cTn id="11" presetID="9" presetClass="emph" presetSubtype="0" nodeType="withEffect">
                                  <p:stCondLst>
                                    <p:cond delay="0"/>
                                  </p:stCondLst>
                                  <p:childTnLst>
                                    <p:set>
                                      <p:cBhvr rctx="PPT">
                                        <p:cTn id="12" dur="indefinite"/>
                                        <p:tgtEl>
                                          <p:spTgt spid="4"/>
                                        </p:tgtEl>
                                        <p:attrNameLst>
                                          <p:attrName>style.opacity</p:attrName>
                                        </p:attrNameLst>
                                      </p:cBhvr>
                                      <p:to>
                                        <p:strVal val="0.5"/>
                                      </p:to>
                                    </p:set>
                                    <p:animEffect filter="image" prLst="opacity: 0.5">
                                      <p:cBhvr rctx="IE">
                                        <p:cTn id="13" dur="indefinite"/>
                                        <p:tgtEl>
                                          <p:spTgt spid="4"/>
                                        </p:tgtEl>
                                      </p:cBhvr>
                                    </p:animEffect>
                                  </p:childTnLst>
                                </p:cTn>
                              </p:par>
                              <p:par>
                                <p:cTn id="14" presetID="42"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anim calcmode="lin" valueType="num">
                                      <p:cBhvr>
                                        <p:cTn id="17" dur="1000" fill="hold"/>
                                        <p:tgtEl>
                                          <p:spTgt spid="16"/>
                                        </p:tgtEl>
                                        <p:attrNameLst>
                                          <p:attrName>ppt_x</p:attrName>
                                        </p:attrNameLst>
                                      </p:cBhvr>
                                      <p:tavLst>
                                        <p:tav tm="0">
                                          <p:val>
                                            <p:strVal val="#ppt_x"/>
                                          </p:val>
                                        </p:tav>
                                        <p:tav tm="100000">
                                          <p:val>
                                            <p:strVal val="#ppt_x"/>
                                          </p:val>
                                        </p:tav>
                                      </p:tavLst>
                                    </p:anim>
                                    <p:anim calcmode="lin" valueType="num">
                                      <p:cBhvr>
                                        <p:cTn id="1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7158" y="230188"/>
            <a:ext cx="8429684" cy="1169551"/>
          </a:xfrm>
        </p:spPr>
        <p:txBody>
          <a:bodyPr/>
          <a:lstStyle/>
          <a:p>
            <a:r>
              <a:rPr lang="en-US" dirty="0" smtClean="0"/>
              <a:t>Cloud Ready</a:t>
            </a:r>
            <a:br>
              <a:rPr lang="en-US" dirty="0" smtClean="0"/>
            </a:br>
            <a:r>
              <a:rPr lang="ru-RU" sz="3200" dirty="0" smtClean="0"/>
              <a:t>Готовность приложений к облаку</a:t>
            </a:r>
            <a:endParaRPr lang="ru-RU" dirty="0"/>
          </a:p>
        </p:txBody>
      </p:sp>
      <p:sp>
        <p:nvSpPr>
          <p:cNvPr id="2" name="Content Placeholder 1"/>
          <p:cNvSpPr>
            <a:spLocks noGrp="1"/>
          </p:cNvSpPr>
          <p:nvPr>
            <p:ph idx="1"/>
          </p:nvPr>
        </p:nvSpPr>
        <p:spPr/>
        <p:txBody>
          <a:bodyPr/>
          <a:lstStyle/>
          <a:p>
            <a:r>
              <a:rPr lang="ru-RU" dirty="0" smtClean="0"/>
              <a:t>Работа локально и в облаке с минимальными изменениями</a:t>
            </a:r>
            <a:endParaRPr lang="en-US" dirty="0" smtClean="0"/>
          </a:p>
          <a:p>
            <a:r>
              <a:rPr lang="ru-RU" dirty="0" smtClean="0"/>
              <a:t>Выбор архитектуры</a:t>
            </a:r>
          </a:p>
          <a:p>
            <a:r>
              <a:rPr lang="ru-RU" dirty="0"/>
              <a:t>Выбор </a:t>
            </a:r>
            <a:r>
              <a:rPr lang="ru-RU" dirty="0" smtClean="0"/>
              <a:t>технологий</a:t>
            </a:r>
            <a:endParaRPr lang="ru-RU" dirty="0"/>
          </a:p>
          <a:p>
            <a:r>
              <a:rPr lang="ru-RU" dirty="0" smtClean="0"/>
              <a:t>Выбор методологии и модели </a:t>
            </a:r>
          </a:p>
          <a:p>
            <a:pPr lvl="1"/>
            <a:r>
              <a:rPr lang="ru-RU" dirty="0" smtClean="0"/>
              <a:t>Развертывания, управления, разработки, сервисов, приложения, ...</a:t>
            </a:r>
          </a:p>
        </p:txBody>
      </p:sp>
      <p:pic>
        <p:nvPicPr>
          <p:cNvPr id="5"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0232" y="0"/>
            <a:ext cx="2712987" cy="1309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3207163"/>
      </p:ext>
    </p:extLst>
  </p:cSld>
  <p:clrMapOvr>
    <a:masterClrMapping/>
  </p:clrMapOvr>
  <p:transition xmlns:p14="http://schemas.microsoft.com/office/powerpoint/2010/main" spd="slow">
    <p:strips/>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30188"/>
            <a:ext cx="8429684" cy="1169551"/>
          </a:xfrm>
        </p:spPr>
        <p:txBody>
          <a:bodyPr/>
          <a:lstStyle/>
          <a:p>
            <a:r>
              <a:rPr lang="ru-RU" dirty="0" smtClean="0"/>
              <a:t>Вычисления в облаке</a:t>
            </a:r>
            <a:r>
              <a:rPr lang="en-US" dirty="0" smtClean="0"/>
              <a:t/>
            </a:r>
            <a:br>
              <a:rPr lang="en-US" dirty="0" smtClean="0"/>
            </a:br>
            <a:r>
              <a:rPr lang="ru-RU" sz="3200" dirty="0" smtClean="0"/>
              <a:t>Основные черты</a:t>
            </a:r>
            <a:endParaRPr lang="ru-RU" dirty="0"/>
          </a:p>
        </p:txBody>
      </p:sp>
      <p:sp>
        <p:nvSpPr>
          <p:cNvPr id="3" name="Content Placeholder 2"/>
          <p:cNvSpPr>
            <a:spLocks noGrp="1"/>
          </p:cNvSpPr>
          <p:nvPr>
            <p:ph idx="1"/>
          </p:nvPr>
        </p:nvSpPr>
        <p:spPr/>
        <p:txBody>
          <a:bodyPr/>
          <a:lstStyle/>
          <a:p>
            <a:r>
              <a:rPr lang="ru-RU" dirty="0" smtClean="0"/>
              <a:t>Абстракция инфраструктуры</a:t>
            </a:r>
          </a:p>
          <a:p>
            <a:r>
              <a:rPr lang="ru-RU" dirty="0" smtClean="0"/>
              <a:t>Виртуализированные ресурсы</a:t>
            </a:r>
          </a:p>
          <a:p>
            <a:r>
              <a:rPr lang="ru-RU" dirty="0"/>
              <a:t>Мощность по требованию</a:t>
            </a:r>
          </a:p>
          <a:p>
            <a:r>
              <a:rPr lang="ru-RU" dirty="0" smtClean="0"/>
              <a:t>Эластичность, пиковые нагрузки</a:t>
            </a:r>
          </a:p>
          <a:p>
            <a:r>
              <a:rPr lang="ru-RU" dirty="0" smtClean="0"/>
              <a:t>Автоматическое управление </a:t>
            </a:r>
          </a:p>
          <a:p>
            <a:r>
              <a:rPr lang="ru-RU" dirty="0" smtClean="0"/>
              <a:t>Оплата за использование</a:t>
            </a:r>
            <a:endParaRPr lang="ru-RU" dirty="0"/>
          </a:p>
        </p:txBody>
      </p:sp>
    </p:spTree>
    <p:extLst>
      <p:ext uri="{BB962C8B-B14F-4D97-AF65-F5344CB8AC3E}">
        <p14:creationId xmlns:p14="http://schemas.microsoft.com/office/powerpoint/2010/main" val="26129506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Архитектура облака</a:t>
            </a:r>
            <a:endParaRPr lang="en-US" dirty="0"/>
          </a:p>
        </p:txBody>
      </p:sp>
      <p:sp>
        <p:nvSpPr>
          <p:cNvPr id="4" name="Can 3"/>
          <p:cNvSpPr/>
          <p:nvPr/>
        </p:nvSpPr>
        <p:spPr>
          <a:xfrm>
            <a:off x="10332640" y="3700442"/>
            <a:ext cx="1447800" cy="1066800"/>
          </a:xfrm>
          <a:prstGeom prst="can">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t>Данные</a:t>
            </a:r>
            <a:endParaRPr lang="en-US" dirty="0"/>
          </a:p>
        </p:txBody>
      </p:sp>
      <p:sp>
        <p:nvSpPr>
          <p:cNvPr id="5" name="Cube 4"/>
          <p:cNvSpPr/>
          <p:nvPr/>
        </p:nvSpPr>
        <p:spPr>
          <a:xfrm>
            <a:off x="10116616" y="5093390"/>
            <a:ext cx="1371600" cy="1122218"/>
          </a:xfrm>
          <a:prstGeom prst="cub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t>Сервисы</a:t>
            </a:r>
            <a:endParaRPr lang="en-US" dirty="0"/>
          </a:p>
        </p:txBody>
      </p:sp>
      <p:sp>
        <p:nvSpPr>
          <p:cNvPr id="8" name="Rounded Rectangle 7"/>
          <p:cNvSpPr/>
          <p:nvPr/>
        </p:nvSpPr>
        <p:spPr>
          <a:xfrm>
            <a:off x="1842600" y="3950819"/>
            <a:ext cx="6192688" cy="1116325"/>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r>
              <a:rPr lang="ru-RU" sz="1400" dirty="0" smtClean="0"/>
              <a:t>Инфраструктурные сервисы</a:t>
            </a:r>
            <a:endParaRPr lang="en-US" sz="1400" dirty="0"/>
          </a:p>
        </p:txBody>
      </p:sp>
      <p:sp>
        <p:nvSpPr>
          <p:cNvPr id="9" name="Rounded Rectangle 8"/>
          <p:cNvSpPr/>
          <p:nvPr/>
        </p:nvSpPr>
        <p:spPr>
          <a:xfrm>
            <a:off x="1842601" y="1484786"/>
            <a:ext cx="6192688" cy="92445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1400" dirty="0" smtClean="0"/>
              <a:t>Приложения</a:t>
            </a:r>
            <a:endParaRPr lang="en-US" sz="1400" dirty="0"/>
          </a:p>
        </p:txBody>
      </p:sp>
      <p:sp>
        <p:nvSpPr>
          <p:cNvPr id="20" name="Rounded Rectangle 19"/>
          <p:cNvSpPr/>
          <p:nvPr/>
        </p:nvSpPr>
        <p:spPr>
          <a:xfrm rot="16200000">
            <a:off x="-1056185" y="3009265"/>
            <a:ext cx="3582358" cy="5334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1400" dirty="0" smtClean="0"/>
              <a:t>Сервисы безопасности</a:t>
            </a:r>
            <a:endParaRPr lang="en-US" sz="1400" dirty="0"/>
          </a:p>
        </p:txBody>
      </p:sp>
      <p:sp>
        <p:nvSpPr>
          <p:cNvPr id="21" name="Rounded Rectangle 20"/>
          <p:cNvSpPr/>
          <p:nvPr/>
        </p:nvSpPr>
        <p:spPr>
          <a:xfrm rot="16200000">
            <a:off x="6693456" y="3013296"/>
            <a:ext cx="3590423" cy="5334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ru-RU" sz="1400" dirty="0" smtClean="0"/>
              <a:t>Разработка, инструменты</a:t>
            </a:r>
            <a:endParaRPr lang="en-US" sz="1400" dirty="0"/>
          </a:p>
        </p:txBody>
      </p:sp>
      <p:sp>
        <p:nvSpPr>
          <p:cNvPr id="12" name="Rounded Rectangle 11"/>
          <p:cNvSpPr/>
          <p:nvPr/>
        </p:nvSpPr>
        <p:spPr>
          <a:xfrm>
            <a:off x="468294" y="5229202"/>
            <a:ext cx="8287073" cy="69837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ru-RU" sz="1400" dirty="0" smtClean="0"/>
              <a:t>Платформа хостинга</a:t>
            </a:r>
            <a:endParaRPr lang="en-US" sz="1400" dirty="0"/>
          </a:p>
        </p:txBody>
      </p:sp>
      <p:sp>
        <p:nvSpPr>
          <p:cNvPr id="13" name="Rounded Rectangle 12"/>
          <p:cNvSpPr/>
          <p:nvPr/>
        </p:nvSpPr>
        <p:spPr>
          <a:xfrm>
            <a:off x="2066982" y="2651049"/>
            <a:ext cx="5743925" cy="1100336"/>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t"/>
          <a:lstStyle/>
          <a:p>
            <a:pPr algn="ctr"/>
            <a:r>
              <a:rPr lang="ru-RU" sz="1400" dirty="0" smtClean="0"/>
              <a:t>Прикладные платформенные сервисы</a:t>
            </a:r>
            <a:endParaRPr lang="en-US" sz="1400" dirty="0"/>
          </a:p>
        </p:txBody>
      </p:sp>
      <p:sp>
        <p:nvSpPr>
          <p:cNvPr id="14" name="Rounded Rectangle 13"/>
          <p:cNvSpPr/>
          <p:nvPr/>
        </p:nvSpPr>
        <p:spPr>
          <a:xfrm rot="16200000">
            <a:off x="-384286" y="3013297"/>
            <a:ext cx="3590423" cy="5334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1400" dirty="0" smtClean="0"/>
              <a:t>Сервисы управления</a:t>
            </a:r>
            <a:endParaRPr lang="en-US" sz="1400" dirty="0"/>
          </a:p>
        </p:txBody>
      </p:sp>
      <p:sp>
        <p:nvSpPr>
          <p:cNvPr id="3" name="Rounded Rectangle 2"/>
          <p:cNvSpPr/>
          <p:nvPr/>
        </p:nvSpPr>
        <p:spPr>
          <a:xfrm>
            <a:off x="2066982" y="4473382"/>
            <a:ext cx="1749600" cy="419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1100" dirty="0" smtClean="0"/>
              <a:t>Вычислительные</a:t>
            </a:r>
            <a:endParaRPr lang="ru-RU" sz="1100" dirty="0"/>
          </a:p>
        </p:txBody>
      </p:sp>
      <p:sp>
        <p:nvSpPr>
          <p:cNvPr id="16" name="Rounded Rectangle 15"/>
          <p:cNvSpPr/>
          <p:nvPr/>
        </p:nvSpPr>
        <p:spPr>
          <a:xfrm>
            <a:off x="4064233" y="4473382"/>
            <a:ext cx="1749424" cy="419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1100" dirty="0"/>
              <a:t>Хранилище</a:t>
            </a:r>
          </a:p>
        </p:txBody>
      </p:sp>
      <p:sp>
        <p:nvSpPr>
          <p:cNvPr id="17" name="Rounded Rectangle 16"/>
          <p:cNvSpPr/>
          <p:nvPr/>
        </p:nvSpPr>
        <p:spPr>
          <a:xfrm>
            <a:off x="6061483" y="4473825"/>
            <a:ext cx="1749424" cy="419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1100" dirty="0" smtClean="0"/>
              <a:t>Сетевые</a:t>
            </a:r>
            <a:endParaRPr lang="ru-RU" sz="1100" dirty="0"/>
          </a:p>
        </p:txBody>
      </p:sp>
      <p:sp>
        <p:nvSpPr>
          <p:cNvPr id="18" name="Rounded Rectangle 17"/>
          <p:cNvSpPr/>
          <p:nvPr/>
        </p:nvSpPr>
        <p:spPr>
          <a:xfrm>
            <a:off x="2523928" y="3182070"/>
            <a:ext cx="4856384" cy="4192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sz="1100" dirty="0" smtClean="0"/>
              <a:t>Общие сервисы</a:t>
            </a:r>
            <a:endParaRPr lang="ru-RU" sz="1100" dirty="0"/>
          </a:p>
        </p:txBody>
      </p:sp>
    </p:spTree>
    <p:extLst>
      <p:ext uri="{BB962C8B-B14F-4D97-AF65-F5344CB8AC3E}">
        <p14:creationId xmlns:p14="http://schemas.microsoft.com/office/powerpoint/2010/main" val="387188247"/>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Platforma 2010 Template">
  <a:themeElements>
    <a:clrScheme name="Pl2010">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AB73D5" mc:Ignorable=""/>
      </a:accent1>
      <a:accent2>
        <a:srgbClr xmlns:mc="http://schemas.openxmlformats.org/markup-compatibility/2006" xmlns:a14="http://schemas.microsoft.com/office/drawing/2010/main" val="66CCFF" mc:Ignorable=""/>
      </a:accent2>
      <a:accent3>
        <a:srgbClr xmlns:mc="http://schemas.openxmlformats.org/markup-compatibility/2006" xmlns:a14="http://schemas.microsoft.com/office/drawing/2010/main" val="FF0000" mc:Ignorable=""/>
      </a:accent3>
      <a:accent4>
        <a:srgbClr xmlns:mc="http://schemas.openxmlformats.org/markup-compatibility/2006" xmlns:a14="http://schemas.microsoft.com/office/drawing/2010/main" val="FF9900" mc:Ignorable=""/>
      </a:accent4>
      <a:accent5>
        <a:srgbClr xmlns:mc="http://schemas.openxmlformats.org/markup-compatibility/2006" xmlns:a14="http://schemas.microsoft.com/office/drawing/2010/main" val="33CC33" mc:Ignorable=""/>
      </a:accent5>
      <a:accent6>
        <a:srgbClr xmlns:mc="http://schemas.openxmlformats.org/markup-compatibility/2006" xmlns:a14="http://schemas.microsoft.com/office/drawing/2010/main" val="777777" mc:Ignorable=""/>
      </a:accent6>
      <a:hlink>
        <a:srgbClr xmlns:mc="http://schemas.openxmlformats.org/markup-compatibility/2006" xmlns:a14="http://schemas.microsoft.com/office/drawing/2010/main" val="FFFF00" mc:Ignorable=""/>
      </a:hlink>
      <a:folHlink>
        <a:srgbClr xmlns:mc="http://schemas.openxmlformats.org/markup-compatibility/2006" xmlns:a14="http://schemas.microsoft.com/office/drawing/2010/main" val="BC5A08" mc:Ignorable=""/>
      </a:folHlink>
    </a:clrScheme>
    <a:fontScheme name="Pl2010">
      <a:majorFont>
        <a:latin typeface="Segoe"/>
        <a:ea typeface=""/>
        <a:cs typeface=""/>
      </a:majorFont>
      <a:minorFont>
        <a:latin typeface="Segoe"/>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lipFill>
          <a:blip xmlns:r="http://schemas.openxmlformats.org/officeDocument/2006/relationships" r:embed="rId1" cstate="print"/>
          <a:stretch>
            <a:fillRect/>
          </a:stretch>
        </a:blipFill>
      </a:spPr>
      <a:bodyPr vert="horz" lIns="91440" tIns="45720" rIns="91440" bIns="45720" rtlCol="0">
        <a:normAutofit/>
      </a:bodyPr>
      <a:lstStyle>
        <a:defPPr marL="0" marR="0" indent="0" algn="ctr" defTabSz="914400" rtl="0" eaLnBrk="1" fontAlgn="auto" latinLnBrk="0" hangingPunct="1">
          <a:lnSpc>
            <a:spcPts val="4000"/>
          </a:lnSpc>
          <a:spcBef>
            <a:spcPts val="400"/>
          </a:spcBef>
          <a:spcAft>
            <a:spcPts val="0"/>
          </a:spcAft>
          <a:buClrTx/>
          <a:buSzPct val="80000"/>
          <a:buFontTx/>
          <a:buNone/>
          <a:tabLst/>
          <a:defRPr kumimoji="0" sz="2400" b="1" i="0" u="none" strike="noStrike" kern="1200" cap="none" spc="0" normalizeH="0" baseline="0" noProof="0" dirty="0" smtClean="0">
            <a:ln>
              <a:noFill/>
            </a:ln>
            <a:solidFill>
              <a:schemeClr val="tx1"/>
            </a:solidFill>
            <a:effectLst/>
            <a:uLnTx/>
            <a:uFillTx/>
            <a:latin typeface="Segoe" pitchFamily="34" charset="0"/>
            <a:ea typeface="+mn-ea"/>
            <a:cs typeface="+mn-cs"/>
          </a:defRPr>
        </a:defPPr>
      </a:lstStyle>
    </a:txDef>
  </a:objectDefaults>
  <a:extraClrSchemeLst/>
</a:theme>
</file>

<file path=ppt/theme/theme2.xml><?xml version="1.0" encoding="utf-8"?>
<a:theme xmlns:a="http://schemas.openxmlformats.org/drawingml/2006/main" name="Logo">
  <a:themeElements>
    <a:clrScheme name="Pl2010">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AB73D5" mc:Ignorable=""/>
      </a:accent1>
      <a:accent2>
        <a:srgbClr xmlns:mc="http://schemas.openxmlformats.org/markup-compatibility/2006" xmlns:a14="http://schemas.microsoft.com/office/drawing/2010/main" val="66CCFF" mc:Ignorable=""/>
      </a:accent2>
      <a:accent3>
        <a:srgbClr xmlns:mc="http://schemas.openxmlformats.org/markup-compatibility/2006" xmlns:a14="http://schemas.microsoft.com/office/drawing/2010/main" val="FF0000" mc:Ignorable=""/>
      </a:accent3>
      <a:accent4>
        <a:srgbClr xmlns:mc="http://schemas.openxmlformats.org/markup-compatibility/2006" xmlns:a14="http://schemas.microsoft.com/office/drawing/2010/main" val="FF9900" mc:Ignorable=""/>
      </a:accent4>
      <a:accent5>
        <a:srgbClr xmlns:mc="http://schemas.openxmlformats.org/markup-compatibility/2006" xmlns:a14="http://schemas.microsoft.com/office/drawing/2010/main" val="33CC33" mc:Ignorable=""/>
      </a:accent5>
      <a:accent6>
        <a:srgbClr xmlns:mc="http://schemas.openxmlformats.org/markup-compatibility/2006" xmlns:a14="http://schemas.microsoft.com/office/drawing/2010/main" val="777777" mc:Ignorable=""/>
      </a:accent6>
      <a:hlink>
        <a:srgbClr xmlns:mc="http://schemas.openxmlformats.org/markup-compatibility/2006" xmlns:a14="http://schemas.microsoft.com/office/drawing/2010/main" val="FFFF00" mc:Ignorable=""/>
      </a:hlink>
      <a:folHlink>
        <a:srgbClr xmlns:mc="http://schemas.openxmlformats.org/markup-compatibility/2006" xmlns:a14="http://schemas.microsoft.com/office/drawing/2010/main" val="BC5A08" mc:Ignorable=""/>
      </a:folHlink>
    </a:clrScheme>
    <a:fontScheme name="Pl2010">
      <a:majorFont>
        <a:latin typeface="Segoe"/>
        <a:ea typeface=""/>
        <a:cs typeface=""/>
      </a:majorFont>
      <a:minorFont>
        <a:latin typeface="Segoe"/>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lipFill>
          <a:blip xmlns:r="http://schemas.openxmlformats.org/officeDocument/2006/relationships" r:embed="rId1" cstate="print"/>
          <a:stretch>
            <a:fillRect/>
          </a:stretch>
        </a:blipFill>
      </a:spPr>
      <a:bodyPr vert="horz" lIns="91440" tIns="45720" rIns="91440" bIns="45720" rtlCol="0">
        <a:normAutofit/>
      </a:bodyPr>
      <a:lstStyle>
        <a:defPPr marL="0" marR="0" indent="0" algn="ctr" defTabSz="914400" rtl="0" eaLnBrk="1" fontAlgn="auto" latinLnBrk="0" hangingPunct="1">
          <a:lnSpc>
            <a:spcPts val="4000"/>
          </a:lnSpc>
          <a:spcBef>
            <a:spcPts val="400"/>
          </a:spcBef>
          <a:spcAft>
            <a:spcPts val="0"/>
          </a:spcAft>
          <a:buClrTx/>
          <a:buSzPct val="80000"/>
          <a:buFontTx/>
          <a:buNone/>
          <a:tabLst/>
          <a:defRPr kumimoji="0" sz="2400" b="1" i="0" u="none" strike="noStrike" kern="1200" cap="none" spc="0" normalizeH="0" baseline="0" noProof="0" dirty="0" smtClean="0">
            <a:ln>
              <a:noFill/>
            </a:ln>
            <a:solidFill>
              <a:schemeClr val="tx1"/>
            </a:solidFill>
            <a:effectLst/>
            <a:uLnTx/>
            <a:uFillTx/>
            <a:latin typeface="Segoe" pitchFamily="34" charset="0"/>
            <a:ea typeface="+mn-ea"/>
            <a:cs typeface="+mn-cs"/>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DAEB2166DDE98458FC2D7E7430C158D" ma:contentTypeVersion="0" ma:contentTypeDescription="Create a new document." ma:contentTypeScope="" ma:versionID="4a8a5964027a6e2fa49d2c04aa68874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9358FE3-0C3D-4F4C-BCD4-6447C344C5DE}">
  <ds:schemaRefs>
    <ds:schemaRef ds:uri="http://schemas.microsoft.com/sharepoint/v3/contenttype/forms"/>
  </ds:schemaRefs>
</ds:datastoreItem>
</file>

<file path=customXml/itemProps2.xml><?xml version="1.0" encoding="utf-8"?>
<ds:datastoreItem xmlns:ds="http://schemas.openxmlformats.org/officeDocument/2006/customXml" ds:itemID="{448FB9BB-AD3B-4914-8F08-37E252903156}">
  <ds:schemaRefs>
    <ds:schemaRef ds:uri="http://schemas.microsoft.com/office/2006/metadata/properties"/>
  </ds:schemaRefs>
</ds:datastoreItem>
</file>

<file path=customXml/itemProps3.xml><?xml version="1.0" encoding="utf-8"?>
<ds:datastoreItem xmlns:ds="http://schemas.openxmlformats.org/officeDocument/2006/customXml" ds:itemID="{83092691-80E6-44D8-ABBB-846165FAB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Platforma 2010 Template</Template>
  <TotalTime>0</TotalTime>
  <Words>1036</Words>
  <Application>Microsoft Office PowerPoint</Application>
  <PresentationFormat>On-screen Show (4:3)</PresentationFormat>
  <Paragraphs>348</Paragraphs>
  <Slides>44</Slides>
  <Notes>2</Notes>
  <HiddenSlides>0</HiddenSlides>
  <MMClips>0</MMClip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Platforma 2010 Template</vt:lpstr>
      <vt:lpstr>Logo</vt:lpstr>
      <vt:lpstr>PowerPoint Presentation</vt:lpstr>
      <vt:lpstr>AR 301   Архитектура решений в «облаке» - видение Microsoft</vt:lpstr>
      <vt:lpstr>PowerPoint Presentation</vt:lpstr>
      <vt:lpstr>PowerPoint Presentation</vt:lpstr>
      <vt:lpstr>PowerPoint Presentation</vt:lpstr>
      <vt:lpstr>PowerPoint Presentation</vt:lpstr>
      <vt:lpstr>Cloud Ready Готовность приложений к облаку</vt:lpstr>
      <vt:lpstr>Вычисления в облаке Основные черты</vt:lpstr>
      <vt:lpstr>Архитектура облака</vt:lpstr>
      <vt:lpstr>Частное облако Динамический ЦОД на платформе Microsoft</vt:lpstr>
      <vt:lpstr>Windows Azure Platform Облако в ЦОДах Microsoft</vt:lpstr>
      <vt:lpstr>Стратегия ПО+Сервисы Software+Services</vt:lpstr>
      <vt:lpstr>ПрактикИ проектирования и выбор технологий</vt:lpstr>
      <vt:lpstr>Философия Azure</vt:lpstr>
      <vt:lpstr>Некоторые аспекты решений Для облака и локально</vt:lpstr>
      <vt:lpstr>Процесс и средства разработки</vt:lpstr>
      <vt:lpstr>Архитектура</vt:lpstr>
      <vt:lpstr>Интеграция ЦОД - Облако</vt:lpstr>
      <vt:lpstr>Разделение на уровни</vt:lpstr>
      <vt:lpstr>Хранение состояния</vt:lpstr>
      <vt:lpstr>Кэширование</vt:lpstr>
      <vt:lpstr>Клиент</vt:lpstr>
      <vt:lpstr>Multi-tenancy</vt:lpstr>
      <vt:lpstr>Бизнес-логика</vt:lpstr>
      <vt:lpstr>Доступ к данным</vt:lpstr>
      <vt:lpstr>Хранилище</vt:lpstr>
      <vt:lpstr>Безопасность</vt:lpstr>
      <vt:lpstr>Развертывание</vt:lpstr>
      <vt:lpstr>Паттерны приложений</vt:lpstr>
      <vt:lpstr>Паттерн #1 – Scale-out</vt:lpstr>
      <vt:lpstr>Паттерн #1 – Scale-out</vt:lpstr>
      <vt:lpstr>Паттерн #2 – Compute</vt:lpstr>
      <vt:lpstr>Паттерн #2 – Compute</vt:lpstr>
      <vt:lpstr>Паттерн #3 – Storage</vt:lpstr>
      <vt:lpstr>Паттерн #3 – Storage</vt:lpstr>
      <vt:lpstr>Паттерн #3 – Storage</vt:lpstr>
      <vt:lpstr>Паттерн #4 – Communications</vt:lpstr>
      <vt:lpstr>Паттерн #4 – Communications</vt:lpstr>
      <vt:lpstr>Сравнение технологий Windows Azure Platform и частное облако </vt:lpstr>
      <vt:lpstr>Dynamic Datacenter Toolkit Частное облако для организаций </vt:lpstr>
      <vt:lpstr>Резюме</vt:lpstr>
      <vt:lpstr>Ресурсы</vt:lpstr>
      <vt:lpstr>ВОПРОСЫ</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2009-11-08T11:00:06Z</dcterms:created>
  <dcterms:modified xsi:type="dcterms:W3CDTF">2009-11-13T05:54:27Z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0x0101008DAEB2166DDE98458FC2D7E7430C158D</vt:lpwstr>
  </property>
</Properties>
</file>