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57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1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5883A-BB4A-4A0C-A0B8-91C0C99B9E7C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C39AD-3223-40D1-A84D-FBD5D9C8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4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C39AD-3223-40D1-A84D-FBD5D9C844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33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C39AD-3223-40D1-A84D-FBD5D9C844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8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C39AD-3223-40D1-A84D-FBD5D9C844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27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C39AD-3223-40D1-A84D-FBD5D9C844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32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C39AD-3223-40D1-A84D-FBD5D9C844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36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C39AD-3223-40D1-A84D-FBD5D9C844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29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C39AD-3223-40D1-A84D-FBD5D9C844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32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C39AD-3223-40D1-A84D-FBD5D9C844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51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C39AD-3223-40D1-A84D-FBD5D9C844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89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C39AD-3223-40D1-A84D-FBD5D9C844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9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DD4D-CC87-443D-8568-D89B1E5B8A3D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7A4C-8097-4375-A005-42D0E7E0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0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DD4D-CC87-443D-8568-D89B1E5B8A3D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7A4C-8097-4375-A005-42D0E7E0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9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DD4D-CC87-443D-8568-D89B1E5B8A3D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7A4C-8097-4375-A005-42D0E7E0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9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DD4D-CC87-443D-8568-D89B1E5B8A3D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7A4C-8097-4375-A005-42D0E7E0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9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DD4D-CC87-443D-8568-D89B1E5B8A3D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7A4C-8097-4375-A005-42D0E7E0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1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DD4D-CC87-443D-8568-D89B1E5B8A3D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7A4C-8097-4375-A005-42D0E7E0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2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DD4D-CC87-443D-8568-D89B1E5B8A3D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7A4C-8097-4375-A005-42D0E7E0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DD4D-CC87-443D-8568-D89B1E5B8A3D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7A4C-8097-4375-A005-42D0E7E0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8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DD4D-CC87-443D-8568-D89B1E5B8A3D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7A4C-8097-4375-A005-42D0E7E0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2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DD4D-CC87-443D-8568-D89B1E5B8A3D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7A4C-8097-4375-A005-42D0E7E0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6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DD4D-CC87-443D-8568-D89B1E5B8A3D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7A4C-8097-4375-A005-42D0E7E0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9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6DD4D-CC87-443D-8568-D89B1E5B8A3D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57A4C-8097-4375-A005-42D0E7E0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9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mattwar/archive/2008/11/18/linq-links.asp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Queryable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3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blogs.msdn.com/b/mattwar/archive/2008/11/18/linq-links.aspx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2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IQueryable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4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4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IQueryable</a:t>
            </a:r>
            <a:r>
              <a:rPr lang="en-US" sz="2400" dirty="0" smtClean="0">
                <a:effectLst/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dirty="0" err="1" smtClean="0"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400" dirty="0" err="1" smtClean="0"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numerable</a:t>
            </a:r>
            <a:endParaRPr lang="en-US" sz="2400" dirty="0" smtClean="0">
              <a:solidFill>
                <a:srgbClr val="2B91A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effectLst/>
                <a:latin typeface="Consolas" pitchFamily="49" charset="0"/>
                <a:cs typeface="Consolas" pitchFamily="49" charset="0"/>
              </a:rPr>
              <a:t>{        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effectLst/>
                <a:latin typeface="Consolas" pitchFamily="49" charset="0"/>
                <a:cs typeface="Consolas" pitchFamily="49" charset="0"/>
              </a:rPr>
              <a:t>ElementType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{ </a:t>
            </a:r>
            <a:r>
              <a:rPr lang="en-US" sz="2000" dirty="0" smtClean="0"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; 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effectLst/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{ </a:t>
            </a:r>
            <a:r>
              <a:rPr lang="en-US" sz="2000" dirty="0" smtClean="0"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; 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IQueryProvider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Provider { </a:t>
            </a:r>
            <a:r>
              <a:rPr lang="en-US" sz="2000" dirty="0" smtClean="0"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; 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effectLst/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4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4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IQueryable</a:t>
            </a:r>
            <a:r>
              <a:rPr lang="en-US" sz="2400" dirty="0" smtClean="0">
                <a:effectLst/>
                <a:latin typeface="Consolas" pitchFamily="49" charset="0"/>
                <a:cs typeface="Consolas" pitchFamily="49" charset="0"/>
              </a:rPr>
              <a:t>&lt;T&gt; : 	</a:t>
            </a:r>
            <a:r>
              <a:rPr lang="en-US" sz="2400" dirty="0" err="1" smtClean="0"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400" dirty="0" smtClean="0">
                <a:effectLst/>
                <a:latin typeface="Consolas" pitchFamily="49" charset="0"/>
                <a:cs typeface="Consolas" pitchFamily="49" charset="0"/>
              </a:rPr>
              <a:t>&lt;T&gt;, </a:t>
            </a:r>
            <a:r>
              <a:rPr lang="en-US" sz="2400" dirty="0" err="1" smtClean="0"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IQueryable</a:t>
            </a:r>
            <a:r>
              <a:rPr lang="en-US" sz="2400" dirty="0" smtClean="0"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400" dirty="0" smtClean="0"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effectLst/>
                <a:latin typeface="Consolas" pitchFamily="49" charset="0"/>
                <a:cs typeface="Consolas" pitchFamily="49" charset="0"/>
              </a:rPr>
              <a:t>{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effectLst/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8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IQueryProvider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96925" marR="0" indent="-796925">
              <a:spcBef>
                <a:spcPts val="0"/>
              </a:spcBef>
              <a:spcAft>
                <a:spcPts val="0"/>
              </a:spcAft>
              <a:buNone/>
              <a:tabLst>
                <a:tab pos="511175" algn="l"/>
              </a:tabLst>
            </a:pPr>
            <a:r>
              <a:rPr lang="en-US" sz="2000" dirty="0" smtClean="0"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IQueryProvider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796925" marR="0" indent="-796925">
              <a:spcBef>
                <a:spcPts val="0"/>
              </a:spcBef>
              <a:spcAft>
                <a:spcPts val="0"/>
              </a:spcAft>
              <a:buNone/>
              <a:tabLst>
                <a:tab pos="511175" algn="l"/>
              </a:tabLst>
            </a:pP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796925" marR="0" indent="-796925">
              <a:spcBef>
                <a:spcPts val="0"/>
              </a:spcBef>
              <a:spcAft>
                <a:spcPts val="0"/>
              </a:spcAft>
              <a:buNone/>
              <a:tabLst>
                <a:tab pos="511175" algn="l"/>
              </a:tabLst>
            </a:pPr>
            <a:r>
              <a:rPr lang="en-US" sz="2000" dirty="0" smtClean="0"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IQueryable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effectLst/>
                <a:latin typeface="Consolas" pitchFamily="49" charset="0"/>
                <a:cs typeface="Consolas" pitchFamily="49" charset="0"/>
              </a:rPr>
              <a:t>CreateQuery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expression);</a:t>
            </a:r>
          </a:p>
          <a:p>
            <a:pPr marL="796925" marR="0" indent="-796925">
              <a:spcBef>
                <a:spcPts val="0"/>
              </a:spcBef>
              <a:spcAft>
                <a:spcPts val="0"/>
              </a:spcAft>
              <a:buNone/>
              <a:tabLst>
                <a:tab pos="511175" algn="l"/>
              </a:tabLst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796925" marR="0" indent="-796925">
              <a:spcBef>
                <a:spcPts val="0"/>
              </a:spcBef>
              <a:spcAft>
                <a:spcPts val="0"/>
              </a:spcAft>
              <a:buNone/>
              <a:tabLst>
                <a:tab pos="511175" algn="l"/>
              </a:tabLst>
            </a:pPr>
            <a:r>
              <a:rPr lang="en-US" sz="2000" dirty="0" smtClean="0"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IQueryable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&lt;T&gt; </a:t>
            </a:r>
            <a:r>
              <a:rPr lang="en-US" sz="2000" dirty="0" err="1" smtClean="0">
                <a:effectLst/>
                <a:latin typeface="Consolas" pitchFamily="49" charset="0"/>
                <a:cs typeface="Consolas" pitchFamily="49" charset="0"/>
              </a:rPr>
              <a:t>CreateQuery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&lt;T&gt;(</a:t>
            </a:r>
            <a:r>
              <a:rPr lang="en-US" sz="2000" dirty="0" smtClean="0"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expression);</a:t>
            </a:r>
          </a:p>
          <a:p>
            <a:pPr marL="796925" marR="0" indent="-796925">
              <a:spcBef>
                <a:spcPts val="0"/>
              </a:spcBef>
              <a:spcAft>
                <a:spcPts val="0"/>
              </a:spcAft>
              <a:buNone/>
              <a:tabLst>
                <a:tab pos="511175" algn="l"/>
              </a:tabLst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796925" marR="0" indent="-796925">
              <a:spcBef>
                <a:spcPts val="0"/>
              </a:spcBef>
              <a:spcAft>
                <a:spcPts val="0"/>
              </a:spcAft>
              <a:buNone/>
              <a:tabLst>
                <a:tab pos="511175" algn="l"/>
              </a:tabLst>
            </a:pPr>
            <a:r>
              <a:rPr lang="en-US" sz="2000" dirty="0" smtClean="0"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object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Execute(</a:t>
            </a:r>
            <a:r>
              <a:rPr lang="en-US" sz="2000" dirty="0" smtClean="0"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expression);</a:t>
            </a:r>
          </a:p>
          <a:p>
            <a:pPr marL="796925" marR="0" indent="-796925">
              <a:spcBef>
                <a:spcPts val="0"/>
              </a:spcBef>
              <a:spcAft>
                <a:spcPts val="0"/>
              </a:spcAft>
              <a:buNone/>
              <a:tabLst>
                <a:tab pos="511175" algn="l"/>
              </a:tabLst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796925" marR="0" indent="-796925">
              <a:spcBef>
                <a:spcPts val="0"/>
              </a:spcBef>
              <a:spcAft>
                <a:spcPts val="0"/>
              </a:spcAft>
              <a:buNone/>
              <a:tabLst>
                <a:tab pos="511175" algn="l"/>
              </a:tabLst>
            </a:pP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	T Execute&lt;T&gt;(</a:t>
            </a:r>
            <a:r>
              <a:rPr lang="en-US" sz="2000" dirty="0" smtClean="0"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 expression);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796925" marR="0" indent="-796925">
              <a:spcBef>
                <a:spcPts val="0"/>
              </a:spcBef>
              <a:spcAft>
                <a:spcPts val="1000"/>
              </a:spcAft>
              <a:buNone/>
              <a:tabLst>
                <a:tab pos="511175" algn="l"/>
              </a:tabLst>
            </a:pPr>
            <a:r>
              <a:rPr lang="en-US" sz="2000" dirty="0" smtClean="0"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796925" indent="-796925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67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90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IQueryable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dirty="0" smtClean="0"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Record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&gt; source = ...;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err="1" smtClean="0"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 query = </a:t>
            </a:r>
            <a:r>
              <a:rPr lang="en-US" sz="1800" dirty="0" smtClean="0"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 record </a:t>
            </a:r>
            <a:r>
              <a:rPr lang="en-US" sz="1800" dirty="0" smtClean="0"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 source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en-US" sz="1800" dirty="0" smtClean="0"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record.Id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&gt; 100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record.Title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9718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 query = source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.</a:t>
            </a:r>
            <a:r>
              <a:rPr lang="en-US" dirty="0" smtClean="0"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(record =&gt; 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record.</a:t>
            </a:r>
            <a:r>
              <a:rPr lang="en-US" dirty="0" err="1" smtClean="0"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 &gt; 100)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.</a:t>
            </a:r>
            <a:r>
              <a:rPr lang="en-US" dirty="0" smtClean="0"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(record =&gt; 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record.</a:t>
            </a:r>
            <a:r>
              <a:rPr lang="en-US" dirty="0" err="1" smtClean="0"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267200"/>
            <a:ext cx="792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 query = </a:t>
            </a:r>
            <a:r>
              <a:rPr lang="en-US" dirty="0" err="1" smtClean="0"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Queryable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ru-RU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 smtClean="0"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Queryable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ru-RU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source,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ru-RU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record =&gt; 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record.</a:t>
            </a:r>
            <a:r>
              <a:rPr lang="en-US" dirty="0" err="1" smtClean="0"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 &gt; 100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ru-RU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),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ru-RU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record =&gt; 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record.</a:t>
            </a:r>
            <a:r>
              <a:rPr lang="en-US" dirty="0" err="1" smtClean="0"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ru-RU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3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Queryable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  <a:tab pos="1139825" algn="l"/>
                <a:tab pos="1376363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IQueryable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TSource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 Where&lt;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TSource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&gt;(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  <a:tab pos="1139825" algn="l"/>
                <a:tab pos="1376363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IQueryable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TSource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 source, 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  <a:tab pos="1139825" algn="l"/>
                <a:tab pos="1376363" algn="l"/>
              </a:tabLst>
            </a:pPr>
            <a:r>
              <a:rPr lang="en-US" sz="12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TSource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&gt;&gt; predicate)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  <a:tab pos="1139825" algn="l"/>
                <a:tab pos="1376363" algn="l"/>
              </a:tabLs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  <a:tabLst>
                <a:tab pos="225425" algn="l"/>
                <a:tab pos="461963" algn="l"/>
                <a:tab pos="688975" algn="l"/>
                <a:tab pos="914400" algn="l"/>
                <a:tab pos="1139825" algn="l"/>
                <a:tab pos="1376363" algn="l"/>
              </a:tabLst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if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(source ==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  <a:tab pos="1139825" algn="l"/>
                <a:tab pos="1376363" algn="l"/>
              </a:tabLst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throw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.ArgumentNull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"source"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  <a:tab pos="1139825" algn="l"/>
                <a:tab pos="1376363" algn="l"/>
              </a:tabLst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if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(predicate ==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  <a:tab pos="1139825" algn="l"/>
                <a:tab pos="1376363" algn="l"/>
              </a:tabLst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throw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Error.ArgumentNull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predicate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  <a:tab pos="1139825" algn="l"/>
                <a:tab pos="1376363" algn="l"/>
              </a:tabLs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  <a:tab pos="1139825" algn="l"/>
                <a:tab pos="1376363" algn="l"/>
              </a:tabLst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source.Provider.CreateQuery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TSource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&gt;(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  <a:tab pos="1139825" algn="l"/>
                <a:tab pos="1376363" algn="l"/>
              </a:tabLst>
            </a:pPr>
            <a:r>
              <a:rPr lang="en-US" sz="12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.Call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  <a:tab pos="1139825" algn="l"/>
                <a:tab pos="1376363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null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  <a:tab pos="1139825" algn="l"/>
                <a:tab pos="1376363" algn="l"/>
              </a:tabLst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	((</a:t>
            </a:r>
            <a:r>
              <a:rPr lang="en-US" sz="12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2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MethodBase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.GetCurrentMethod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()).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MakeGenericMethod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  <a:tab pos="1139825" algn="l"/>
                <a:tab pos="1376363" algn="l"/>
              </a:tabLst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Type[] { 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TSource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 }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  <a:tab pos="1139825" algn="l"/>
                <a:tab pos="1376363" algn="l"/>
              </a:tabLst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	),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  <a:tab pos="1139825" algn="l"/>
                <a:tab pos="1376363" algn="l"/>
              </a:tabLst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[] {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source.Expression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.Quote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(predicate) }));</a:t>
            </a:r>
          </a:p>
          <a:p>
            <a:pPr marL="0" indent="0">
              <a:buNone/>
              <a:tabLst>
                <a:tab pos="225425" algn="l"/>
                <a:tab pos="461963" algn="l"/>
                <a:tab pos="688975" algn="l"/>
                <a:tab pos="914400" algn="l"/>
                <a:tab pos="1139825" algn="l"/>
                <a:tab pos="1376363" algn="l"/>
              </a:tabLs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23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Queryable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219200"/>
            <a:ext cx="8229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25425" algn="l"/>
                <a:tab pos="461963" algn="l"/>
                <a:tab pos="688975" algn="l"/>
                <a:tab pos="914400" algn="l"/>
                <a:tab pos="1139825" algn="l"/>
              </a:tabLst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Count&lt;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TSource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&gt;(this </a:t>
            </a:r>
            <a:r>
              <a:rPr lang="en-US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IQueryable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source)</a:t>
            </a:r>
          </a:p>
          <a:p>
            <a:pPr>
              <a:tabLst>
                <a:tab pos="225425" algn="l"/>
                <a:tab pos="461963" algn="l"/>
                <a:tab pos="688975" algn="l"/>
                <a:tab pos="914400" algn="l"/>
                <a:tab pos="113982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tabLst>
                <a:tab pos="225425" algn="l"/>
                <a:tab pos="461963" algn="l"/>
                <a:tab pos="688975" algn="l"/>
                <a:tab pos="914400" algn="l"/>
                <a:tab pos="113982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	if (source ==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tabLst>
                <a:tab pos="225425" algn="l"/>
                <a:tab pos="461963" algn="l"/>
                <a:tab pos="688975" algn="l"/>
                <a:tab pos="914400" algn="l"/>
                <a:tab pos="113982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tabLst>
                <a:tab pos="225425" algn="l"/>
                <a:tab pos="461963" algn="l"/>
                <a:tab pos="688975" algn="l"/>
                <a:tab pos="914400" algn="l"/>
                <a:tab pos="113982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Error.ArgumentNull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("source");</a:t>
            </a:r>
          </a:p>
          <a:p>
            <a:pPr>
              <a:tabLst>
                <a:tab pos="225425" algn="l"/>
                <a:tab pos="461963" algn="l"/>
                <a:tab pos="688975" algn="l"/>
                <a:tab pos="914400" algn="l"/>
                <a:tab pos="113982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tabLst>
                <a:tab pos="225425" algn="l"/>
                <a:tab pos="461963" algn="l"/>
                <a:tab pos="688975" algn="l"/>
                <a:tab pos="914400" algn="l"/>
                <a:tab pos="113982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	return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source.Provider.Execute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tabLst>
                <a:tab pos="225425" algn="l"/>
                <a:tab pos="461963" algn="l"/>
                <a:tab pos="688975" algn="l"/>
                <a:tab pos="914400" algn="l"/>
                <a:tab pos="113982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.Call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tabLst>
                <a:tab pos="225425" algn="l"/>
                <a:tab pos="461963" algn="l"/>
                <a:tab pos="688975" algn="l"/>
                <a:tab pos="914400" algn="l"/>
                <a:tab pos="1139825" algn="l"/>
              </a:tabLst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	null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tabLst>
                <a:tab pos="225425" algn="l"/>
                <a:tab pos="461963" algn="l"/>
                <a:tab pos="688975" algn="l"/>
                <a:tab pos="914400" algn="l"/>
                <a:tab pos="113982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			((</a:t>
            </a:r>
            <a:r>
              <a:rPr lang="en-US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MethodBase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.GetCurrentMethod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>
              <a:tabLst>
                <a:tab pos="225425" algn="l"/>
                <a:tab pos="461963" algn="l"/>
                <a:tab pos="688975" algn="l"/>
                <a:tab pos="914400" algn="l"/>
                <a:tab pos="113982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				.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MakeGenericMethod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[] {</a:t>
            </a:r>
          </a:p>
          <a:p>
            <a:pPr>
              <a:tabLst>
                <a:tab pos="225425" algn="l"/>
                <a:tab pos="461963" algn="l"/>
                <a:tab pos="688975" algn="l"/>
                <a:tab pos="914400" algn="l"/>
                <a:tab pos="113982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									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TSource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tabLst>
                <a:tab pos="225425" algn="l"/>
                <a:tab pos="461963" algn="l"/>
                <a:tab pos="688975" algn="l"/>
                <a:tab pos="914400" algn="l"/>
                <a:tab pos="113982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								    }</a:t>
            </a:r>
          </a:p>
          <a:p>
            <a:pPr>
              <a:tabLst>
                <a:tab pos="225425" algn="l"/>
                <a:tab pos="461963" algn="l"/>
                <a:tab pos="688975" algn="l"/>
                <a:tab pos="914400" algn="l"/>
                <a:tab pos="113982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			), </a:t>
            </a:r>
          </a:p>
          <a:p>
            <a:pPr>
              <a:tabLst>
                <a:tab pos="225425" algn="l"/>
                <a:tab pos="461963" algn="l"/>
                <a:tab pos="688975" algn="l"/>
                <a:tab pos="914400" algn="l"/>
                <a:tab pos="113982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			new </a:t>
            </a:r>
            <a:r>
              <a:rPr lang="en-US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[] {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source.Expression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}));</a:t>
            </a:r>
          </a:p>
          <a:p>
            <a:pPr>
              <a:tabLst>
                <a:tab pos="225425" algn="l"/>
                <a:tab pos="461963" algn="l"/>
                <a:tab pos="688975" algn="l"/>
                <a:tab pos="914400" algn="l"/>
                <a:tab pos="1139825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tabLst>
                <a:tab pos="225425" algn="l"/>
                <a:tab pos="461963" algn="l"/>
                <a:tab pos="688975" algn="l"/>
                <a:tab pos="914400" algn="l"/>
                <a:tab pos="1139825" algn="l"/>
              </a:tabLst>
            </a:pPr>
            <a:endParaRPr lang="en-US" dirty="0"/>
          </a:p>
          <a:p>
            <a:pPr>
              <a:tabLst>
                <a:tab pos="225425" algn="l"/>
                <a:tab pos="461963" algn="l"/>
                <a:tab pos="688975" algn="l"/>
                <a:tab pos="914400" algn="l"/>
                <a:tab pos="1139825" algn="l"/>
              </a:tabLst>
            </a:pPr>
            <a:r>
              <a:rPr lang="en-US" dirty="0"/>
              <a:t> </a:t>
            </a:r>
          </a:p>
          <a:p>
            <a:pPr>
              <a:tabLst>
                <a:tab pos="225425" algn="l"/>
                <a:tab pos="461963" algn="l"/>
                <a:tab pos="688975" algn="l"/>
                <a:tab pos="914400" algn="l"/>
                <a:tab pos="1139825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Expression 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0608"/>
            <a:ext cx="8229600" cy="3625147"/>
          </a:xfrm>
        </p:spPr>
      </p:pic>
    </p:spTree>
    <p:extLst>
      <p:ext uri="{BB962C8B-B14F-4D97-AF65-F5344CB8AC3E}">
        <p14:creationId xmlns:p14="http://schemas.microsoft.com/office/powerpoint/2010/main" val="24808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60" y="1733550"/>
            <a:ext cx="7369139" cy="453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67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23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60</Words>
  <Application>Microsoft Office PowerPoint</Application>
  <PresentationFormat>On-screen Show (4:3)</PresentationFormat>
  <Paragraphs>80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Queryable</vt:lpstr>
      <vt:lpstr>IQueryable&lt;T&gt;</vt:lpstr>
      <vt:lpstr>IQueryProvider</vt:lpstr>
      <vt:lpstr>Create an expression</vt:lpstr>
      <vt:lpstr>Queryable</vt:lpstr>
      <vt:lpstr>Queryable</vt:lpstr>
      <vt:lpstr>Expression Tree</vt:lpstr>
      <vt:lpstr>Sequence diagram</vt:lpstr>
      <vt:lpstr>Code sample</vt:lpstr>
      <vt:lpstr>Links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Aliaksandr Famin</dc:creator>
  <cp:lastModifiedBy>Aliaksandr Famin</cp:lastModifiedBy>
  <cp:revision>11</cp:revision>
  <dcterms:created xsi:type="dcterms:W3CDTF">2010-07-12T11:25:59Z</dcterms:created>
  <dcterms:modified xsi:type="dcterms:W3CDTF">2010-07-15T10:41:37Z</dcterms:modified>
</cp:coreProperties>
</file>