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307" r:id="rId6"/>
    <p:sldId id="324" r:id="rId7"/>
    <p:sldId id="328" r:id="rId8"/>
    <p:sldId id="341" r:id="rId9"/>
    <p:sldId id="345" r:id="rId10"/>
    <p:sldId id="342" r:id="rId11"/>
    <p:sldId id="343" r:id="rId12"/>
    <p:sldId id="352" r:id="rId13"/>
    <p:sldId id="344" r:id="rId14"/>
    <p:sldId id="353" r:id="rId15"/>
    <p:sldId id="355" r:id="rId16"/>
    <p:sldId id="368" r:id="rId17"/>
    <p:sldId id="369" r:id="rId18"/>
    <p:sldId id="360" r:id="rId19"/>
    <p:sldId id="364" r:id="rId20"/>
    <p:sldId id="365" r:id="rId21"/>
    <p:sldId id="337" r:id="rId22"/>
    <p:sldId id="367" r:id="rId23"/>
    <p:sldId id="327" r:id="rId24"/>
    <p:sldId id="370" r:id="rId25"/>
    <p:sldId id="263" r:id="rId26"/>
  </p:sldIdLst>
  <p:sldSz cx="9144000" cy="6858000" type="screen4x3"/>
  <p:notesSz cx="6858000" cy="9144000"/>
  <p:defaultTex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FF"/>
    <a:srgbClr val="FF7C80"/>
    <a:srgbClr val="BBE0E3"/>
    <a:srgbClr val="00FF00"/>
    <a:srgbClr val="FF5050"/>
    <a:srgbClr val="FF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56" autoAdjust="0"/>
    <p:restoredTop sz="55810" autoAdjust="0"/>
  </p:normalViewPr>
  <p:slideViewPr>
    <p:cSldViewPr>
      <p:cViewPr varScale="1">
        <p:scale>
          <a:sx n="40" d="100"/>
          <a:sy n="40" d="100"/>
        </p:scale>
        <p:origin x="-13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BCF55C2-A023-47EA-9DB5-D7989B2D835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EBFB8504-2EB5-4A31-942A-BC8F1204C5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pPr eaLnBrk="1"/>
            <a:r>
              <a:rPr lang="en-US" b="0" u="sng" dirty="0" smtClean="0"/>
              <a:t>Estimated Time</a:t>
            </a:r>
            <a:r>
              <a:rPr lang="en-US" b="1" dirty="0" smtClean="0"/>
              <a:t>:</a:t>
            </a:r>
            <a:r>
              <a:rPr lang="en-US" dirty="0" smtClean="0"/>
              <a:t> 60 minutes</a:t>
            </a:r>
          </a:p>
          <a:p>
            <a:pPr eaLnBrk="1"/>
            <a:endParaRPr lang="en-US" dirty="0" smtClean="0"/>
          </a:p>
          <a:p>
            <a:pPr eaLnBrk="1"/>
            <a:r>
              <a:rPr lang="en-US" dirty="0" smtClean="0"/>
              <a:t>This presentation</a:t>
            </a:r>
            <a:r>
              <a:rPr lang="en-US" baseline="0" dirty="0" smtClean="0"/>
              <a:t> serves as an introduction to ASP.NET MVC. It covers where it sits at within the ASP.NET ecosystem and what value propositions it offers. It includes demos showing how to create a basic ASP.NET MVC application as well as how to unit test it.</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u="sng" dirty="0" smtClean="0"/>
              <a:t>Estimated Time:</a:t>
            </a:r>
            <a:r>
              <a:rPr lang="en-US" baseline="0" dirty="0" smtClean="0"/>
              <a:t> 2 minutes</a:t>
            </a:r>
          </a:p>
          <a:p>
            <a:endParaRPr lang="en-US" baseline="0" dirty="0" smtClean="0"/>
          </a:p>
          <a:p>
            <a:r>
              <a:rPr lang="en-US" baseline="0" dirty="0" smtClean="0"/>
              <a:t>MVC is a design pattern that stands for Model-View-Controller. What is strives to do is separate the concerns of an application’s presentation layer by assigning specific roles to the three different components.</a:t>
            </a:r>
          </a:p>
          <a:p>
            <a:endParaRPr lang="en-US" baseline="0" dirty="0" smtClean="0"/>
          </a:p>
          <a:p>
            <a:r>
              <a:rPr lang="en-US" baseline="0" dirty="0" smtClean="0"/>
              <a:t>The Controller is responsible for handling all user input. Once input has been received, the Controller will perform any operations/actions it needs to, which might include interacting with the Model.</a:t>
            </a:r>
          </a:p>
          <a:p>
            <a:endParaRPr lang="en-US" baseline="0" dirty="0" smtClean="0"/>
          </a:p>
          <a:p>
            <a:r>
              <a:rPr lang="en-US" baseline="0" dirty="0" smtClean="0"/>
              <a:t>The Model represents the core concern/logic of the application. Once the Controller retrieves some model data and performs any work with the model/etc it needs to it constructs a presentation model that describes the model in terms the View can understand.</a:t>
            </a:r>
          </a:p>
          <a:p>
            <a:endParaRPr lang="en-US" baseline="0" dirty="0" smtClean="0"/>
          </a:p>
          <a:p>
            <a:r>
              <a:rPr lang="en-US" dirty="0" smtClean="0"/>
              <a:t>The View is</a:t>
            </a:r>
            <a:r>
              <a:rPr lang="en-US" baseline="0" dirty="0" smtClean="0"/>
              <a:t> the visual representation of the model. It presents the model data to the actual user in a way that is meaningful. In a web application, this would typically be HTML.</a:t>
            </a:r>
          </a:p>
          <a:p>
            <a:endParaRPr lang="en-US" baseline="0" dirty="0" smtClean="0"/>
          </a:p>
          <a:p>
            <a:r>
              <a:rPr lang="en-US" baseline="0" dirty="0" smtClean="0"/>
              <a:t>With these three pieces in place, your presentation layer becomes cleanly separated in such a way that each component can be developed/tested independently.</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11</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a:t>
            </a:r>
            <a:r>
              <a:rPr lang="en-US" baseline="0" dirty="0" err="1" smtClean="0"/>
              <a:t>trifecta</a:t>
            </a:r>
            <a:r>
              <a:rPr lang="en-US" baseline="0" dirty="0" smtClean="0"/>
              <a:t>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a:t>
            </a:r>
            <a:r>
              <a:rPr lang="en-US" baseline="0" smtClean="0"/>
              <a:t>visual representation.</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u="sng" dirty="0" smtClean="0"/>
              <a:t>Estimated Time:</a:t>
            </a:r>
            <a:r>
              <a:rPr lang="en-US" dirty="0" smtClean="0"/>
              <a:t> 8</a:t>
            </a:r>
            <a:r>
              <a:rPr lang="en-US" baseline="0" dirty="0" smtClean="0"/>
              <a:t> minutes</a:t>
            </a:r>
          </a:p>
          <a:p>
            <a:pPr eaLnBrk="1"/>
            <a:endParaRPr lang="en-US" baseline="0" dirty="0" smtClean="0"/>
          </a:p>
          <a:p>
            <a:pPr eaLnBrk="1"/>
            <a:r>
              <a:rPr lang="en-US" baseline="0" dirty="0" smtClean="0"/>
              <a:t>This demo should show the “File | New” experience with an ASP.NET MVC application. This should include creating a new application and showing the project structure. Run the default web application that is provided and explain how its individual pieces work together. Explain how routing comes in to play (i.e. how a request maps to a controller action) and describe the basic conventions that come out of the box.</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a:t>
            </a:r>
            <a:r>
              <a:rPr lang="en-US" baseline="0" dirty="0" smtClean="0"/>
              <a:t>&lt; 1 </a:t>
            </a:r>
            <a:r>
              <a:rPr lang="en-US" baseline="0" dirty="0" smtClean="0"/>
              <a:t>minute</a:t>
            </a:r>
          </a:p>
          <a:p>
            <a:endParaRPr lang="en-US" baseline="0" dirty="0" smtClean="0"/>
          </a:p>
          <a:p>
            <a:r>
              <a:rPr lang="en-US" baseline="0" dirty="0" smtClean="0"/>
              <a:t>So now that we’ve seen a simple example of how ASP.NET MVC looks, what are the primary tenets that it represents?</a:t>
            </a: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14</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u="sng" dirty="0" smtClean="0"/>
              <a:t>Estimated Time:</a:t>
            </a:r>
            <a:r>
              <a:rPr lang="en-US" dirty="0" smtClean="0"/>
              <a:t> 3 minutes</a:t>
            </a:r>
          </a:p>
          <a:p>
            <a:endParaRPr lang="en-US" dirty="0" smtClean="0"/>
          </a:p>
          <a:p>
            <a:r>
              <a:rPr lang="en-US" dirty="0" smtClean="0"/>
              <a:t>The primary framework</a:t>
            </a:r>
            <a:r>
              <a:rPr lang="en-US" baseline="0" dirty="0" smtClean="0"/>
              <a:t> goals of ASP.NET MVC are…</a:t>
            </a:r>
          </a:p>
          <a:p>
            <a:endParaRPr lang="en-US" baseline="0" dirty="0" smtClean="0"/>
          </a:p>
          <a:p>
            <a:pPr marL="228600" indent="-228600">
              <a:buAutoNum type="arabicParenR"/>
            </a:pPr>
            <a:r>
              <a:rPr lang="en-US" u="sng" baseline="0" dirty="0" smtClean="0"/>
              <a:t>Frictionless testability</a:t>
            </a:r>
            <a:r>
              <a:rPr lang="en-US" u="none" baseline="0" dirty="0" smtClean="0"/>
              <a:t> </a:t>
            </a:r>
            <a:r>
              <a:rPr lang="en-US" baseline="0" dirty="0" smtClean="0"/>
              <a:t>– By “frictionless” I mean that when you want to test your code, the framework it was written it doesn’t cause you friction. This is very important if you want to seriously perform long-term unit testing on an application, because if developers were constantly running into points of friction when trying to test, they would eventually abandon it.</a:t>
            </a:r>
          </a:p>
          <a:p>
            <a:pPr marL="228600" indent="-228600">
              <a:buAutoNum type="arabicParenR"/>
            </a:pPr>
            <a:endParaRPr lang="en-US" baseline="0" dirty="0" smtClean="0"/>
          </a:p>
          <a:p>
            <a:pPr marL="228600" indent="-228600">
              <a:buAutoNum type="arabicParenR"/>
            </a:pPr>
            <a:r>
              <a:rPr lang="en-US" u="sng" baseline="0" dirty="0" smtClean="0"/>
              <a:t>Tight cover over markup</a:t>
            </a:r>
            <a:r>
              <a:rPr lang="en-US" baseline="0" dirty="0" smtClean="0"/>
              <a:t> – ASP.NET MVC doesn’t contain any server controls or high-level abstractions that mask their underlying rendering. When you develop an ASP.NET MVC application, you have complete control over the markup. ASP.NET MVC does include some HTML helpers that “hide” away some HTML, but they are at the most basic level of rendering (i.e. just an &lt;input&gt; element).</a:t>
            </a:r>
          </a:p>
          <a:p>
            <a:pPr marL="228600" indent="-228600">
              <a:buAutoNum type="arabicParenR"/>
            </a:pPr>
            <a:endParaRPr lang="en-US" baseline="0" dirty="0" smtClean="0"/>
          </a:p>
          <a:p>
            <a:pPr marL="228600" indent="-228600">
              <a:buAutoNum type="arabicParenR"/>
            </a:pPr>
            <a:r>
              <a:rPr lang="en-US" u="sng" baseline="0" dirty="0" smtClean="0"/>
              <a:t>Leverage the benefits of ASP.NET</a:t>
            </a:r>
            <a:r>
              <a:rPr lang="en-US" baseline="0" dirty="0" smtClean="0"/>
              <a:t> – Because ASP.NET MVC is built on top of the core ASP.NET runtime, you still have plenty of old-friends that can be used (i.e. profiles, membership, roles, caching). All of the same </a:t>
            </a:r>
            <a:r>
              <a:rPr lang="en-US" baseline="0" dirty="0" err="1" smtClean="0"/>
              <a:t>intrinsics</a:t>
            </a:r>
            <a:r>
              <a:rPr lang="en-US" baseline="0" dirty="0" smtClean="0"/>
              <a:t> you’ve always known are still valid and used heavily.</a:t>
            </a:r>
          </a:p>
          <a:p>
            <a:pPr marL="228600" indent="-228600">
              <a:buAutoNum type="arabicParenR"/>
            </a:pPr>
            <a:endParaRPr lang="en-US" baseline="0" dirty="0" smtClean="0"/>
          </a:p>
          <a:p>
            <a:pPr marL="228600" indent="-228600">
              <a:buAutoNum type="arabicParenR"/>
            </a:pPr>
            <a:r>
              <a:rPr lang="en-US" u="sng" baseline="0" dirty="0" smtClean="0"/>
              <a:t>Conventions and guidance</a:t>
            </a:r>
            <a:r>
              <a:rPr lang="en-US" baseline="0" dirty="0" smtClean="0"/>
              <a:t> – ASP.NET MVC comes with a set of predefined conventions that make the use of it much easier, without the need to for tons of configuration. It also provides framework-level guidance. The idea is that ASP.NET MVC wants to try to lead developers down the pit of success.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15</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u="sng" dirty="0" smtClean="0"/>
              <a:t>Estimated</a:t>
            </a:r>
            <a:r>
              <a:rPr lang="en-US" u="sng" baseline="0" dirty="0" smtClean="0"/>
              <a:t> Time:</a:t>
            </a:r>
            <a:r>
              <a:rPr lang="en-US" baseline="0" dirty="0" smtClean="0"/>
              <a:t> 2 minutes</a:t>
            </a:r>
          </a:p>
          <a:p>
            <a:endParaRPr lang="en-US" baseline="0" dirty="0" smtClean="0"/>
          </a:p>
          <a:p>
            <a:r>
              <a:rPr lang="en-US" dirty="0" smtClean="0"/>
              <a:t>Since ASP.NET MVC is so</a:t>
            </a:r>
            <a:r>
              <a:rPr lang="en-US" baseline="0" dirty="0" smtClean="0"/>
              <a:t> tightly integrated with the ASP.NET Routing engine, it is simple to take control over the URLs that your application exposes. As such, you shouldn’t have to settle for poor URLs that are simply based on the organization of your application’s internals. You should design your sitemap to be as intuitive as you want.</a:t>
            </a:r>
          </a:p>
          <a:p>
            <a:endParaRPr lang="en-US" baseline="0" dirty="0" smtClean="0"/>
          </a:p>
          <a:p>
            <a:r>
              <a:rPr lang="en-US" baseline="0" dirty="0" smtClean="0"/>
              <a:t>When you do this, users will be happier, and so will search engines.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16</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b="0" u="sng" dirty="0" smtClean="0"/>
              <a:t>Estimated</a:t>
            </a:r>
            <a:r>
              <a:rPr lang="en-US" b="0" u="sng" baseline="0" dirty="0" smtClean="0"/>
              <a:t> Time:</a:t>
            </a:r>
            <a:r>
              <a:rPr lang="en-US" baseline="0" dirty="0" smtClean="0"/>
              <a:t> 2 minutes</a:t>
            </a:r>
          </a:p>
          <a:p>
            <a:endParaRPr lang="en-US" baseline="0" dirty="0" smtClean="0"/>
          </a:p>
          <a:p>
            <a:r>
              <a:rPr lang="en-US" baseline="0" dirty="0" smtClean="0"/>
              <a:t>While ASP.NET MVC provides a strong offering of functionality out of the box, there will be developers that don’t like some of its default behavior or conventions. Luckily for them they can easily replace anything in the execution pipeline they don’t care for with their own implementation.</a:t>
            </a:r>
          </a:p>
          <a:p>
            <a:endParaRPr lang="en-US" baseline="0" dirty="0" smtClean="0"/>
          </a:p>
          <a:p>
            <a:r>
              <a:rPr lang="en-US" baseline="0" dirty="0" smtClean="0"/>
              <a:t>Because ASP.NET MVC employs separations of concerns throughout its entire API, every task has specific representation that can easily be tweaked/replaced, without having to affect anything else around it.</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u="sng" dirty="0" smtClean="0"/>
              <a:t>Estimated Time:</a:t>
            </a:r>
            <a:r>
              <a:rPr lang="en-US" dirty="0" smtClean="0"/>
              <a:t> 13 minutes</a:t>
            </a:r>
          </a:p>
          <a:p>
            <a:pPr eaLnBrk="1"/>
            <a:endParaRPr lang="en-US" dirty="0" smtClean="0"/>
          </a:p>
          <a:p>
            <a:pPr eaLnBrk="1"/>
            <a:r>
              <a:rPr lang="en-US" dirty="0" smtClean="0"/>
              <a:t>This demo is meant to show</a:t>
            </a:r>
            <a:r>
              <a:rPr lang="en-US" baseline="0" dirty="0" smtClean="0"/>
              <a:t> how to begin developing your own MVC application (beyond File | New).  This will include creating a model (EDM?), and then building controllers/views that work against it. Show the tooling support in Visual Studio for scaffolding CRUD functionality. Show how to do read-only and data-modification scenarios, complete with some basic form validation and AJAX functionality.</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Oops, we almost forgot about unit testing. Up to this point we’ve seen how you can develop an ASP.NET MVC</a:t>
            </a:r>
            <a:r>
              <a:rPr lang="en-US" baseline="0" dirty="0" smtClean="0"/>
              <a:t> application but we haven’t seen how you can go about testing it.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u="sng" dirty="0" smtClean="0"/>
              <a:t>Estimated Time:</a:t>
            </a:r>
            <a:r>
              <a:rPr lang="en-US" dirty="0" smtClean="0"/>
              <a:t> 10 minutes</a:t>
            </a:r>
          </a:p>
          <a:p>
            <a:pPr eaLnBrk="1"/>
            <a:endParaRPr lang="en-US" dirty="0" smtClean="0"/>
          </a:p>
          <a:p>
            <a:pPr eaLnBrk="1"/>
            <a:r>
              <a:rPr lang="en-US" dirty="0" smtClean="0"/>
              <a:t>This demo is meant to show how to write some</a:t>
            </a:r>
            <a:r>
              <a:rPr lang="en-US" baseline="0" dirty="0" smtClean="0"/>
              <a:t> simple unit tests against the controller(s) written in the previous demo. It should illustrate how to successfully test actions that are for GET and POST scenarios. It should also includes some examples of how to test your route definitions.</a:t>
            </a:r>
            <a:endParaRPr lang="en-US" dirty="0" smtClean="0"/>
          </a:p>
          <a:p>
            <a:pPr eaLnBrk="1"/>
            <a:endParaRPr lang="en-US" dirty="0" smtClean="0"/>
          </a:p>
          <a:p>
            <a:pPr eaLnBrk="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1 minute</a:t>
            </a:r>
          </a:p>
          <a:p>
            <a:endParaRPr lang="en-US" baseline="0" dirty="0" smtClean="0"/>
          </a:p>
          <a:p>
            <a:r>
              <a:rPr lang="en-US" baseline="0" dirty="0" smtClean="0"/>
              <a:t>The main objectives of this session are to explain what ASP.NET MVC is and how it sits in the overall ASP.NET ecosystem. We’ll take a look at its main value propositions and see what style of development it enables.</a:t>
            </a:r>
          </a:p>
          <a:p>
            <a:endParaRPr lang="en-US" baseline="0" dirty="0" smtClean="0"/>
          </a:p>
          <a:p>
            <a:r>
              <a:rPr lang="en-US" baseline="0" dirty="0" smtClean="0"/>
              <a:t>The key takeaways are to determine whether or not ASP.NET MVC is the right choice for you as a developer, and to figure out whether or not it can ease some pain you’re currently experiencing as a web developer on the .NET stack.</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1 minute</a:t>
            </a:r>
          </a:p>
          <a:p>
            <a:endParaRPr lang="en-US" baseline="0" dirty="0" smtClean="0"/>
          </a:p>
          <a:p>
            <a:r>
              <a:rPr lang="en-US" baseline="0" dirty="0" smtClean="0"/>
              <a:t>In summary, ASP.NET MVC is simply a new web application type that is built on top of the ASP.NET runtime. It is not replacing WebForms but is simply a new option. It you care a lot about testability and control then ASP.NET MVC is most likely </a:t>
            </a:r>
            <a:r>
              <a:rPr lang="en-US" baseline="0" smtClean="0"/>
              <a:t>for you.</a:t>
            </a:r>
            <a:endParaRPr lang="en-US" baseline="0" dirty="0" smtClean="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For the entire life of ASP.NET </a:t>
            </a:r>
            <a:r>
              <a:rPr lang="en-US" dirty="0" smtClean="0"/>
              <a:t>it </a:t>
            </a:r>
            <a:r>
              <a:rPr lang="en-US" dirty="0" smtClean="0"/>
              <a:t>has been seen as a single framework</a:t>
            </a:r>
            <a:r>
              <a:rPr lang="en-US" baseline="0" dirty="0" smtClean="0"/>
              <a:t> that included both runtime and presentational aspects. This includes core features such as roles and globalization, as well as WebForms features such as master pages and user controls.</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With</a:t>
            </a:r>
            <a:r>
              <a:rPr lang="en-US" baseline="0" dirty="0" smtClean="0"/>
              <a:t> the release of .NET Framework 3.5 SP1, ASP.NET started being seen as more modular. ASP.NET Core now represents just the runtime aspects of ASP.NET, and ASP.NET WebForms is simply a presentation option that sits on top of </a:t>
            </a:r>
            <a:r>
              <a:rPr lang="en-US" baseline="0" dirty="0" smtClean="0"/>
              <a:t>that runtime</a:t>
            </a:r>
            <a:r>
              <a:rPr lang="en-US" baseline="0" dirty="0" smtClean="0"/>
              <a:t>. With this, it becomes possible to introduce other presentation layer implementations on top of ASP.NET, such as the new ASP.NET MVC framework.</a:t>
            </a:r>
          </a:p>
          <a:p>
            <a:endParaRPr lang="en-US" baseline="0" dirty="0" smtClean="0"/>
          </a:p>
          <a:p>
            <a:r>
              <a:rPr lang="en-US" baseline="0" dirty="0" smtClean="0"/>
              <a:t>While many who are beginning to investigate into ASP.NET MVC think that it is the replacement for WebForms, as you can see, it is simply another option for developing web applications using the ASP.NET runtime.</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WebForms</a:t>
            </a:r>
            <a:r>
              <a:rPr lang="en-US" baseline="0" dirty="0" smtClean="0"/>
              <a:t> has been the only option on the ASP.NET stack and provides a mature product that has proven successful for lots of developers. But it does have some weaknesses.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2 minutes</a:t>
            </a:r>
          </a:p>
          <a:p>
            <a:endParaRPr lang="en-US" baseline="0" dirty="0" smtClean="0"/>
          </a:p>
          <a:p>
            <a:r>
              <a:rPr lang="en-US" baseline="0" dirty="0" smtClean="0"/>
              <a:t>The level of abstraction that WebForms provides has a lot of benefits to it, but it doesn’t provide any framework-level guidance in terms of what should do what and when. Between your pages, master pages, user controls, server controls, and custom controls, you can end up with a mixture of HTML, data access code, and business logic.</a:t>
            </a:r>
          </a:p>
          <a:p>
            <a:endParaRPr lang="en-US" baseline="0" dirty="0" smtClean="0"/>
          </a:p>
          <a:p>
            <a:r>
              <a:rPr lang="en-US" baseline="0" dirty="0" smtClean="0"/>
              <a:t>There are certainly methodologies/practices that can be employed with WebForms that can remedy that, but it becomes an implementation task of the developer, since the framework doesn’t provide any of that separation/guidance.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The control abstractions that WebForms provides are very </a:t>
            </a:r>
            <a:r>
              <a:rPr lang="en-US" dirty="0" smtClean="0"/>
              <a:t>powerful in that they neatly contain all of the UI and business logic needed so you can just place them within a page and go. The adverse side of that is that it can end up hiding complexity</a:t>
            </a:r>
            <a:r>
              <a:rPr lang="en-US" baseline="0" dirty="0" smtClean="0"/>
              <a:t> that you’d rather have control over. A common problem is </a:t>
            </a:r>
            <a:r>
              <a:rPr lang="en-US" baseline="0" dirty="0" err="1" smtClean="0"/>
              <a:t>viewstate</a:t>
            </a:r>
            <a:r>
              <a:rPr lang="en-US" baseline="0" dirty="0" smtClean="0"/>
              <a:t> </a:t>
            </a:r>
            <a:r>
              <a:rPr lang="en-US" b="1" baseline="0" dirty="0" smtClean="0"/>
              <a:t>[Advance Animation]</a:t>
            </a:r>
            <a:r>
              <a:rPr lang="en-US" baseline="0" dirty="0" smtClean="0"/>
              <a:t>. It isn’t </a:t>
            </a:r>
            <a:r>
              <a:rPr lang="en-US" baseline="0" dirty="0" err="1" smtClean="0"/>
              <a:t>viewstate’s</a:t>
            </a:r>
            <a:r>
              <a:rPr lang="en-US" baseline="0" dirty="0" smtClean="0"/>
              <a:t> fault that things like this can happen, but it can be very easy to consume a control that could end up hurting the performance of your application.</a:t>
            </a:r>
          </a:p>
          <a:p>
            <a:endParaRPr lang="en-US" baseline="0" dirty="0" smtClean="0"/>
          </a:p>
          <a:p>
            <a:r>
              <a:rPr lang="en-US" baseline="0" dirty="0" smtClean="0"/>
              <a:t>In addition, many times the markup rendered by server controls aren’t always ideal and there is little control over that without having to redo its rendering completely.</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u="sng" dirty="0" smtClean="0"/>
              <a:t>Estimated Time:</a:t>
            </a:r>
            <a:r>
              <a:rPr lang="en-US" dirty="0" smtClean="0"/>
              <a:t> </a:t>
            </a:r>
            <a:r>
              <a:rPr lang="en-US" dirty="0" smtClean="0"/>
              <a:t>1 minute</a:t>
            </a:r>
            <a:endParaRPr lang="en-US" dirty="0" smtClean="0"/>
          </a:p>
          <a:p>
            <a:endParaRPr lang="en-US" dirty="0" smtClean="0"/>
          </a:p>
          <a:p>
            <a:r>
              <a:rPr lang="en-US" dirty="0" smtClean="0"/>
              <a:t>It is possible to test a WebForms application, but it isn’t easy enough. There isn’t enough prescriptive guidance around how to do it properly, and for</a:t>
            </a:r>
            <a:r>
              <a:rPr lang="en-US" baseline="0" dirty="0" smtClean="0"/>
              <a:t> many it requires more effort </a:t>
            </a:r>
            <a:r>
              <a:rPr lang="en-US" baseline="0" dirty="0" smtClean="0"/>
              <a:t>than it </a:t>
            </a:r>
            <a:r>
              <a:rPr lang="en-US" baseline="0" dirty="0" smtClean="0"/>
              <a:t>is </a:t>
            </a:r>
            <a:r>
              <a:rPr lang="en-US" baseline="0" dirty="0" smtClean="0"/>
              <a:t>worth. For unit testing to truly become mainstream and approachable, testability has to be a prime concern of the framework being used, such that writing tests against applications written with it is easy.</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baseline="0" dirty="0" smtClean="0"/>
              <a:t> 1 minute</a:t>
            </a:r>
          </a:p>
          <a:p>
            <a:endParaRPr lang="en-US" baseline="0" dirty="0" smtClean="0"/>
          </a:p>
          <a:p>
            <a:r>
              <a:rPr lang="en-US" baseline="0" dirty="0" smtClean="0"/>
              <a:t>What is it about ASP.NET MVC that differentiates itself from WebForms? What value propositions </a:t>
            </a:r>
            <a:r>
              <a:rPr lang="en-US" baseline="0" dirty="0" smtClean="0"/>
              <a:t>does </a:t>
            </a:r>
            <a:r>
              <a:rPr lang="en-US" baseline="0" dirty="0" smtClean="0"/>
              <a:t>it provide and how does it benefit users? The primary thing is that it embraces the MVC pattern </a:t>
            </a:r>
            <a:r>
              <a:rPr lang="en-US" baseline="0" dirty="0" smtClean="0"/>
              <a:t>at </a:t>
            </a:r>
            <a:r>
              <a:rPr lang="en-US" baseline="0" dirty="0" smtClean="0"/>
              <a:t>the architectural level, and is generally just about getting out of the way of the developer, allowing you to have full control over the areas you want/need to.</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dirty="0"/>
              <a:t>Click to edit Master title style</a:t>
            </a:r>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395288"/>
            <a:ext cx="781367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87413" y="1576388"/>
            <a:ext cx="3608387"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3608388"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667000"/>
            <a:ext cx="8229600" cy="27432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8" descr="mslogo_R"/>
          <p:cNvPicPr>
            <a:picLocks noChangeAspect="1" noChangeArrowheads="1"/>
          </p:cNvPicPr>
          <p:nvPr/>
        </p:nvPicPr>
        <p:blipFill>
          <a:blip r:embed="rId19"/>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0"/>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693" r:id="rId2"/>
    <p:sldLayoutId id="2147483707"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8" r:id="rId16"/>
  </p:sldLayoutIdLst>
  <p:txStyles>
    <p:titleStyle>
      <a:lvl1pPr algn="ctr" rtl="0" eaLnBrk="0" fontAlgn="base" hangingPunct="0">
        <a:spcBef>
          <a:spcPct val="0"/>
        </a:spcBef>
        <a:spcAft>
          <a:spcPct val="0"/>
        </a:spcAft>
        <a:defRPr sz="3200" b="1">
          <a:solidFill>
            <a:srgbClr val="FFCC00"/>
          </a:solidFill>
          <a:latin typeface="+mj-lt"/>
          <a:ea typeface="+mj-ea"/>
          <a:cs typeface="+mj-cs"/>
        </a:defRPr>
      </a:lvl1pPr>
      <a:lvl2pPr algn="l" rtl="0" eaLnBrk="0" fontAlgn="base" hangingPunct="0">
        <a:spcBef>
          <a:spcPct val="0"/>
        </a:spcBef>
        <a:spcAft>
          <a:spcPct val="0"/>
        </a:spcAft>
        <a:defRPr sz="3200" b="1">
          <a:solidFill>
            <a:srgbClr val="FFCC00"/>
          </a:solidFill>
          <a:latin typeface="Tahoma" pitchFamily="34" charset="0"/>
        </a:defRPr>
      </a:lvl2pPr>
      <a:lvl3pPr algn="l" rtl="0" eaLnBrk="0" fontAlgn="base" hangingPunct="0">
        <a:spcBef>
          <a:spcPct val="0"/>
        </a:spcBef>
        <a:spcAft>
          <a:spcPct val="0"/>
        </a:spcAft>
        <a:defRPr sz="3200" b="1">
          <a:solidFill>
            <a:srgbClr val="FFCC00"/>
          </a:solidFill>
          <a:latin typeface="Tahoma" pitchFamily="34" charset="0"/>
        </a:defRPr>
      </a:lvl3pPr>
      <a:lvl4pPr algn="l" rtl="0" eaLnBrk="0" fontAlgn="base" hangingPunct="0">
        <a:spcBef>
          <a:spcPct val="0"/>
        </a:spcBef>
        <a:spcAft>
          <a:spcPct val="0"/>
        </a:spcAft>
        <a:defRPr sz="3200" b="1">
          <a:solidFill>
            <a:srgbClr val="FFCC00"/>
          </a:solidFill>
          <a:latin typeface="Tahoma" pitchFamily="34" charset="0"/>
        </a:defRPr>
      </a:lvl4pPr>
      <a:lvl5pPr algn="l" rtl="0" eaLnBrk="0" fontAlgn="base" hangingPunct="0">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eaLnBrk="0" fontAlgn="base" hangingPunct="0">
        <a:spcBef>
          <a:spcPct val="20000"/>
        </a:spcBef>
        <a:spcAft>
          <a:spcPct val="0"/>
        </a:spcAft>
        <a:buBlip>
          <a:blip r:embed="rId21"/>
        </a:buBlip>
        <a:defRPr sz="2600">
          <a:solidFill>
            <a:schemeClr val="bg1"/>
          </a:solidFill>
          <a:latin typeface="+mn-lt"/>
          <a:ea typeface="+mn-ea"/>
          <a:cs typeface="+mn-cs"/>
        </a:defRPr>
      </a:lvl1pPr>
      <a:lvl2pPr marL="742950" indent="-285750" algn="l" rtl="0" eaLnBrk="0" fontAlgn="base" hangingPunct="0">
        <a:spcBef>
          <a:spcPct val="20000"/>
        </a:spcBef>
        <a:spcAft>
          <a:spcPct val="0"/>
        </a:spcAft>
        <a:buBlip>
          <a:blip r:embed="rId21"/>
        </a:buBlip>
        <a:defRPr sz="2000">
          <a:solidFill>
            <a:schemeClr val="bg1"/>
          </a:solidFill>
          <a:latin typeface="Microsoft Sans Serif" pitchFamily="34" charset="0"/>
        </a:defRPr>
      </a:lvl2pPr>
      <a:lvl3pPr marL="1143000" indent="-228600" algn="l" rtl="0" eaLnBrk="0" fontAlgn="base" hangingPunct="0">
        <a:spcBef>
          <a:spcPct val="20000"/>
        </a:spcBef>
        <a:spcAft>
          <a:spcPct val="0"/>
        </a:spcAft>
        <a:buBlip>
          <a:blip r:embed="rId21"/>
        </a:buBlip>
        <a:defRPr sz="2000">
          <a:solidFill>
            <a:schemeClr val="bg1"/>
          </a:solidFill>
          <a:latin typeface="+mn-lt"/>
        </a:defRPr>
      </a:lvl3pPr>
      <a:lvl4pPr marL="1600200" indent="-228600" algn="l" rtl="0" eaLnBrk="0" fontAlgn="base" hangingPunct="0">
        <a:spcBef>
          <a:spcPct val="20000"/>
        </a:spcBef>
        <a:spcAft>
          <a:spcPct val="0"/>
        </a:spcAft>
        <a:buBlip>
          <a:blip r:embed="rId21"/>
        </a:buBlip>
        <a:defRPr sz="1600">
          <a:solidFill>
            <a:schemeClr val="bg1"/>
          </a:solidFill>
          <a:latin typeface="+mn-lt"/>
        </a:defRPr>
      </a:lvl4pPr>
      <a:lvl5pPr marL="2057400" indent="-228600" algn="l" rtl="0" eaLnBrk="0" fontAlgn="base" hangingPunct="0">
        <a:spcBef>
          <a:spcPct val="20000"/>
        </a:spcBef>
        <a:spcAft>
          <a:spcPct val="0"/>
        </a:spcAft>
        <a:buBlip>
          <a:blip r:embed="rId21"/>
        </a:buBlip>
        <a:defRPr sz="1400">
          <a:solidFill>
            <a:schemeClr val="bg1"/>
          </a:solidFill>
          <a:latin typeface="+mn-lt"/>
        </a:defRPr>
      </a:lvl5pPr>
      <a:lvl6pPr marL="2514600" indent="-228600" algn="l" rtl="0" fontAlgn="base">
        <a:spcBef>
          <a:spcPct val="20000"/>
        </a:spcBef>
        <a:spcAft>
          <a:spcPct val="0"/>
        </a:spcAft>
        <a:buBlip>
          <a:blip r:embed="rId21"/>
        </a:buBlip>
        <a:defRPr sz="1400">
          <a:solidFill>
            <a:schemeClr val="bg1"/>
          </a:solidFill>
          <a:latin typeface="+mn-lt"/>
        </a:defRPr>
      </a:lvl6pPr>
      <a:lvl7pPr marL="2971800" indent="-228600" algn="l" rtl="0" fontAlgn="base">
        <a:spcBef>
          <a:spcPct val="20000"/>
        </a:spcBef>
        <a:spcAft>
          <a:spcPct val="0"/>
        </a:spcAft>
        <a:buBlip>
          <a:blip r:embed="rId21"/>
        </a:buBlip>
        <a:defRPr sz="1400">
          <a:solidFill>
            <a:schemeClr val="bg1"/>
          </a:solidFill>
          <a:latin typeface="+mn-lt"/>
        </a:defRPr>
      </a:lvl7pPr>
      <a:lvl8pPr marL="3429000" indent="-228600" algn="l" rtl="0" fontAlgn="base">
        <a:spcBef>
          <a:spcPct val="20000"/>
        </a:spcBef>
        <a:spcAft>
          <a:spcPct val="0"/>
        </a:spcAft>
        <a:buBlip>
          <a:blip r:embed="rId21"/>
        </a:buBlip>
        <a:defRPr sz="1400">
          <a:solidFill>
            <a:schemeClr val="bg1"/>
          </a:solidFill>
          <a:latin typeface="+mn-lt"/>
        </a:defRPr>
      </a:lvl8pPr>
      <a:lvl9pPr marL="3886200" indent="-228600" algn="l" rtl="0" fontAlgn="base">
        <a:spcBef>
          <a:spcPct val="20000"/>
        </a:spcBef>
        <a:spcAft>
          <a:spcPct val="0"/>
        </a:spcAft>
        <a:buBlip>
          <a:blip r:embed="rId21"/>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81000" y="1981200"/>
            <a:ext cx="7772400" cy="765175"/>
          </a:xfrm>
        </p:spPr>
        <p:txBody>
          <a:bodyPr anchor="t"/>
          <a:lstStyle/>
          <a:p>
            <a:pPr algn="l" eaLnBrk="1" hangingPunct="1">
              <a:defRPr/>
            </a:pPr>
            <a:r>
              <a:rPr lang="en-US" sz="4400" smtClean="0"/>
              <a:t>Introduction to ASP.NET </a:t>
            </a:r>
            <a:r>
              <a:rPr lang="en-US" sz="4400" dirty="0" smtClean="0"/>
              <a:t>MVC</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381000" y="3810000"/>
            <a:ext cx="5181600" cy="1371600"/>
          </a:xfrm>
        </p:spPr>
        <p:txBody>
          <a:bodyPr/>
          <a:lstStyle/>
          <a:p>
            <a:pPr>
              <a:defRPr/>
            </a:pPr>
            <a:r>
              <a:rPr lang="en-US" dirty="0" smtClean="0"/>
              <a:t>[Name]</a:t>
            </a:r>
          </a:p>
          <a:p>
            <a:pPr>
              <a:defRPr/>
            </a:pPr>
            <a:r>
              <a:rPr lang="en-US" dirty="0" smtClean="0"/>
              <a:t>[Email Address]</a:t>
            </a:r>
          </a:p>
          <a:p>
            <a:pPr>
              <a:defRPr/>
            </a:pPr>
            <a:r>
              <a:rPr lang="en-US" dirty="0" smtClean="0"/>
              <a:t>[Blog URL]</a:t>
            </a:r>
          </a:p>
        </p:txBody>
      </p:sp>
      <p:pic>
        <p:nvPicPr>
          <p:cNvPr id="3077" name="Picture 9" descr="DPE5"/>
          <p:cNvPicPr>
            <a:picLocks noChangeAspect="1" noChangeArrowheads="1"/>
          </p:cNvPicPr>
          <p:nvPr/>
        </p:nvPicPr>
        <p:blipFill>
          <a:blip r:embed="rId3"/>
          <a:srcRect/>
          <a:stretch>
            <a:fillRect/>
          </a:stretch>
        </p:blipFill>
        <p:spPr bwMode="auto">
          <a:xfrm>
            <a:off x="381000" y="457200"/>
            <a:ext cx="2895600" cy="733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MVC = Model-View-Controller</a:t>
            </a:r>
            <a:endParaRPr lang="en-US" dirty="0"/>
          </a:p>
        </p:txBody>
      </p:sp>
      <p:sp>
        <p:nvSpPr>
          <p:cNvPr id="4" name="Rectangle 3"/>
          <p:cNvSpPr/>
          <p:nvPr/>
        </p:nvSpPr>
        <p:spPr bwMode="auto">
          <a:xfrm>
            <a:off x="2895600" y="1463040"/>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5" name="Rectangle 4"/>
          <p:cNvSpPr/>
          <p:nvPr/>
        </p:nvSpPr>
        <p:spPr bwMode="auto">
          <a:xfrm>
            <a:off x="5166360" y="3581400"/>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6" name="Rectangle 5"/>
          <p:cNvSpPr/>
          <p:nvPr/>
        </p:nvSpPr>
        <p:spPr bwMode="auto">
          <a:xfrm>
            <a:off x="609600" y="3581400"/>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7" name="Straight Arrow Connector 6"/>
          <p:cNvCxnSpPr/>
          <p:nvPr/>
        </p:nvCxnSpPr>
        <p:spPr>
          <a:xfrm rot="16200000" flipH="1">
            <a:off x="5097780" y="2933700"/>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301240" y="2926080"/>
            <a:ext cx="67056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4221480"/>
            <a:ext cx="21488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7259" y="5257800"/>
            <a:ext cx="4466544" cy="584775"/>
          </a:xfrm>
          <a:prstGeom prst="rect">
            <a:avLst/>
          </a:prstGeom>
          <a:noFill/>
        </p:spPr>
        <p:txBody>
          <a:bodyPr wrap="none" rtlCol="0">
            <a:spAutoFit/>
          </a:bodyPr>
          <a:lstStyle/>
          <a:p>
            <a:r>
              <a:rPr lang="en-US" sz="3200" dirty="0" smtClean="0"/>
              <a:t>Separation of concerns!</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l"/>
            <a:r>
              <a:rPr lang="en-US" dirty="0" smtClean="0"/>
              <a:t>How does MVC look?</a:t>
            </a:r>
            <a:endParaRPr lang="en-US" dirty="0"/>
          </a:p>
        </p:txBody>
      </p:sp>
      <p:sp>
        <p:nvSpPr>
          <p:cNvPr id="7" name="Right Arrow 6"/>
          <p:cNvSpPr/>
          <p:nvPr/>
        </p:nvSpPr>
        <p:spPr bwMode="auto">
          <a:xfrm>
            <a:off x="838200" y="1828800"/>
            <a:ext cx="1600200" cy="838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Request</a:t>
            </a:r>
          </a:p>
        </p:txBody>
      </p: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572000" y="1828800"/>
            <a:ext cx="696559" cy="783629"/>
          </a:xfrm>
          <a:prstGeom prst="rect">
            <a:avLst/>
          </a:prstGeom>
          <a:noFill/>
        </p:spPr>
      </p:pic>
      <p:sp>
        <p:nvSpPr>
          <p:cNvPr id="14" name="Rectangle 13"/>
          <p:cNvSpPr/>
          <p:nvPr/>
        </p:nvSpPr>
        <p:spPr bwMode="auto">
          <a:xfrm>
            <a:off x="2667000" y="3657600"/>
            <a:ext cx="1752600" cy="1066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View</a:t>
            </a:r>
          </a:p>
        </p:txBody>
      </p:sp>
      <p:sp>
        <p:nvSpPr>
          <p:cNvPr id="9" name="Rectangle 8"/>
          <p:cNvSpPr/>
          <p:nvPr/>
        </p:nvSpPr>
        <p:spPr bwMode="auto">
          <a:xfrm>
            <a:off x="2667000" y="1752600"/>
            <a:ext cx="1752600" cy="1066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Controller</a:t>
            </a:r>
          </a:p>
        </p:txBody>
      </p:sp>
      <p:pic>
        <p:nvPicPr>
          <p:cNvPr id="16" name="Picture 2" descr="C:\Users\Levi\AppData\Local\Microsoft\Windows\Temporary Internet Files\Content.IE5\HDERI5K3\MCj04316260000[1].png"/>
          <p:cNvPicPr>
            <a:picLocks noChangeAspect="1" noChangeArrowheads="1"/>
          </p:cNvPicPr>
          <p:nvPr/>
        </p:nvPicPr>
        <p:blipFill>
          <a:blip r:embed="rId4"/>
          <a:srcRect/>
          <a:stretch>
            <a:fillRect/>
          </a:stretch>
        </p:blipFill>
        <p:spPr bwMode="auto">
          <a:xfrm>
            <a:off x="3725634" y="4724400"/>
            <a:ext cx="846366" cy="846366"/>
          </a:xfrm>
          <a:prstGeom prst="rect">
            <a:avLst/>
          </a:prstGeom>
          <a:noFill/>
        </p:spPr>
      </p:pic>
      <p:pic>
        <p:nvPicPr>
          <p:cNvPr id="17"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2630833" y="4765376"/>
            <a:ext cx="696559" cy="783629"/>
          </a:xfrm>
          <a:prstGeom prst="rect">
            <a:avLst/>
          </a:prstGeom>
          <a:noFill/>
        </p:spPr>
      </p:pic>
      <p:sp>
        <p:nvSpPr>
          <p:cNvPr id="18" name="Right Arrow 17"/>
          <p:cNvSpPr/>
          <p:nvPr/>
        </p:nvSpPr>
        <p:spPr bwMode="auto">
          <a:xfrm>
            <a:off x="3352799" y="4982937"/>
            <a:ext cx="359229" cy="293914"/>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Lucida Console" pitchFamily="49" charset="0"/>
            </a:endParaRPr>
          </a:p>
        </p:txBody>
      </p:sp>
      <p:cxnSp>
        <p:nvCxnSpPr>
          <p:cNvPr id="20" name="Straight Arrow Connector 19"/>
          <p:cNvCxnSpPr>
            <a:stCxn id="9" idx="2"/>
            <a:endCxn id="14" idx="0"/>
          </p:cNvCxnSpPr>
          <p:nvPr/>
        </p:nvCxnSpPr>
        <p:spPr bwMode="auto">
          <a:xfrm rot="5400000">
            <a:off x="3124200" y="3238500"/>
            <a:ext cx="838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pic>
        <p:nvPicPr>
          <p:cNvPr id="13" name="Picture 16" descr="C:\Users\Levi\AppData\Local\Microsoft\Windows\Temporary Internet Files\Content.IE5\9BQEC2CV\MCj04315300000[1].png"/>
          <p:cNvPicPr>
            <a:picLocks noChangeAspect="1" noChangeArrowheads="1"/>
          </p:cNvPicPr>
          <p:nvPr/>
        </p:nvPicPr>
        <p:blipFill>
          <a:blip r:embed="rId5" cstate="print"/>
          <a:srcRect/>
          <a:stretch>
            <a:fillRect/>
          </a:stretch>
        </p:blipFill>
        <p:spPr bwMode="auto">
          <a:xfrm>
            <a:off x="3352800" y="2971800"/>
            <a:ext cx="386913" cy="435277"/>
          </a:xfrm>
          <a:prstGeom prst="rect">
            <a:avLst/>
          </a:prstGeom>
          <a:noFill/>
        </p:spPr>
      </p:pic>
      <p:sp>
        <p:nvSpPr>
          <p:cNvPr id="21" name="Left Arrow 20"/>
          <p:cNvSpPr/>
          <p:nvPr/>
        </p:nvSpPr>
        <p:spPr bwMode="auto">
          <a:xfrm>
            <a:off x="762000" y="3810000"/>
            <a:ext cx="1600200" cy="838200"/>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Response</a:t>
            </a:r>
          </a:p>
        </p:txBody>
      </p:sp>
      <p:pic>
        <p:nvPicPr>
          <p:cNvPr id="22" name="Picture 2" descr="C:\Users\Levi\AppData\Local\Microsoft\Windows\Temporary Internet Files\Content.IE5\HDERI5K3\MCj04316260000[1].png"/>
          <p:cNvPicPr>
            <a:picLocks noChangeAspect="1" noChangeArrowheads="1"/>
          </p:cNvPicPr>
          <p:nvPr/>
        </p:nvPicPr>
        <p:blipFill>
          <a:blip r:embed="rId6" cstate="print"/>
          <a:srcRect/>
          <a:stretch>
            <a:fillRect/>
          </a:stretch>
        </p:blipFill>
        <p:spPr bwMode="auto">
          <a:xfrm>
            <a:off x="1295400" y="3657600"/>
            <a:ext cx="533400" cy="533400"/>
          </a:xfrm>
          <a:prstGeom prst="rect">
            <a:avLst/>
          </a:prstGeom>
          <a:noFill/>
        </p:spPr>
      </p:pic>
      <p:sp>
        <p:nvSpPr>
          <p:cNvPr id="23" name="TextBox 22"/>
          <p:cNvSpPr txBox="1"/>
          <p:nvPr/>
        </p:nvSpPr>
        <p:spPr>
          <a:xfrm>
            <a:off x="5715000" y="1752600"/>
            <a:ext cx="2208553" cy="1107996"/>
          </a:xfrm>
          <a:prstGeom prst="rect">
            <a:avLst/>
          </a:prstGeom>
          <a:noFill/>
        </p:spPr>
        <p:txBody>
          <a:bodyPr wrap="none" rtlCol="0">
            <a:spAutoFit/>
          </a:bodyPr>
          <a:lstStyle/>
          <a:p>
            <a:pPr algn="l"/>
            <a:r>
              <a:rPr lang="en-US" u="sng" dirty="0" smtClean="0"/>
              <a:t>Controller</a:t>
            </a:r>
          </a:p>
          <a:p>
            <a:pPr algn="l"/>
            <a:r>
              <a:rPr lang="en-US" dirty="0" smtClean="0"/>
              <a:t>Handles input</a:t>
            </a:r>
          </a:p>
          <a:p>
            <a:pPr algn="l"/>
            <a:r>
              <a:rPr lang="en-US" dirty="0" smtClean="0"/>
              <a:t>(HTTP requests)</a:t>
            </a:r>
            <a:endParaRPr lang="en-US" dirty="0"/>
          </a:p>
        </p:txBody>
      </p:sp>
      <p:sp>
        <p:nvSpPr>
          <p:cNvPr id="25" name="TextBox 24"/>
          <p:cNvSpPr txBox="1"/>
          <p:nvPr/>
        </p:nvSpPr>
        <p:spPr>
          <a:xfrm>
            <a:off x="5715000" y="3657600"/>
            <a:ext cx="2513573" cy="1107996"/>
          </a:xfrm>
          <a:prstGeom prst="rect">
            <a:avLst/>
          </a:prstGeom>
          <a:noFill/>
        </p:spPr>
        <p:txBody>
          <a:bodyPr wrap="none" rtlCol="0">
            <a:spAutoFit/>
          </a:bodyPr>
          <a:lstStyle/>
          <a:p>
            <a:pPr algn="l"/>
            <a:r>
              <a:rPr lang="en-US" u="sng" dirty="0" smtClean="0"/>
              <a:t>View</a:t>
            </a:r>
          </a:p>
          <a:p>
            <a:pPr algn="l"/>
            <a:r>
              <a:rPr lang="en-US" dirty="0" smtClean="0"/>
              <a:t>Visually represents</a:t>
            </a:r>
          </a:p>
          <a:p>
            <a:pPr algn="l"/>
            <a:r>
              <a:rPr lang="en-US" dirty="0" smtClean="0"/>
              <a:t>the model</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8" grpId="1" animBg="1"/>
      <p:bldP spid="21"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File </a:t>
            </a:r>
            <a:r>
              <a:rPr lang="en-US" dirty="0" smtClean="0"/>
              <a:t>| New</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7409"/>
            <a:ext cx="8375946" cy="2215991"/>
          </a:xfrm>
        </p:spPr>
        <p:txBody>
          <a:bodyPr/>
          <a:lstStyle/>
          <a:p>
            <a:r>
              <a:rPr lang="en-US" sz="8000" dirty="0" smtClean="0"/>
              <a:t>What are the tenets of ASP.NET MVC?</a:t>
            </a:r>
            <a:endParaRPr lang="en-US" sz="80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65163" y="395288"/>
            <a:ext cx="7813675" cy="664797"/>
          </a:xfrm>
        </p:spPr>
        <p:txBody>
          <a:bodyPr/>
          <a:lstStyle/>
          <a:p>
            <a:pPr algn="l"/>
            <a:r>
              <a:rPr lang="en-US" dirty="0" smtClean="0"/>
              <a:t>Framework Goals</a:t>
            </a:r>
            <a:endParaRPr lang="en-US" dirty="0"/>
          </a:p>
        </p:txBody>
      </p:sp>
      <p:sp>
        <p:nvSpPr>
          <p:cNvPr id="203779" name="Rectangle 3"/>
          <p:cNvSpPr>
            <a:spLocks noGrp="1" noChangeArrowheads="1"/>
          </p:cNvSpPr>
          <p:nvPr>
            <p:ph type="body" sz="half" idx="1"/>
          </p:nvPr>
        </p:nvSpPr>
        <p:spPr>
          <a:xfrm>
            <a:off x="635000" y="1568450"/>
            <a:ext cx="7442200" cy="4087273"/>
          </a:xfrm>
        </p:spPr>
        <p:txBody>
          <a:bodyPr/>
          <a:lstStyle/>
          <a:p>
            <a:pPr>
              <a:lnSpc>
                <a:spcPct val="150000"/>
              </a:lnSpc>
            </a:pPr>
            <a:r>
              <a:rPr lang="en-US" dirty="0" smtClean="0"/>
              <a:t> </a:t>
            </a:r>
            <a:r>
              <a:rPr lang="en-US" b="1" dirty="0" smtClean="0">
                <a:solidFill>
                  <a:srgbClr val="FFFF00"/>
                </a:solidFill>
              </a:rPr>
              <a:t>Frictionless</a:t>
            </a:r>
            <a:r>
              <a:rPr lang="en-US" dirty="0" smtClean="0"/>
              <a:t> Testability</a:t>
            </a:r>
          </a:p>
          <a:p>
            <a:pPr>
              <a:lnSpc>
                <a:spcPct val="150000"/>
              </a:lnSpc>
            </a:pPr>
            <a:r>
              <a:rPr lang="en-US" dirty="0" smtClean="0"/>
              <a:t>Tight control over &lt;markup&gt;</a:t>
            </a:r>
          </a:p>
          <a:p>
            <a:pPr>
              <a:lnSpc>
                <a:spcPct val="150000"/>
              </a:lnSpc>
            </a:pPr>
            <a:r>
              <a:rPr lang="en-US" dirty="0" smtClean="0"/>
              <a:t>Leverage </a:t>
            </a:r>
            <a:r>
              <a:rPr lang="en-US" dirty="0" smtClean="0"/>
              <a:t>the </a:t>
            </a:r>
            <a:r>
              <a:rPr lang="en-US" b="1" dirty="0" smtClean="0">
                <a:solidFill>
                  <a:srgbClr val="FFFF00"/>
                </a:solidFill>
              </a:rPr>
              <a:t>benefits</a:t>
            </a:r>
            <a:r>
              <a:rPr lang="en-US" dirty="0" smtClean="0"/>
              <a:t> of ASP.NET</a:t>
            </a:r>
          </a:p>
          <a:p>
            <a:pPr>
              <a:lnSpc>
                <a:spcPct val="150000"/>
              </a:lnSpc>
            </a:pPr>
            <a:r>
              <a:rPr lang="en-US" b="1" dirty="0" smtClean="0">
                <a:solidFill>
                  <a:srgbClr val="FFFF00"/>
                </a:solidFill>
              </a:rPr>
              <a:t>Conventions</a:t>
            </a:r>
            <a:r>
              <a:rPr lang="en-US" dirty="0" smtClean="0"/>
              <a:t> and </a:t>
            </a:r>
            <a:r>
              <a:rPr lang="en-US" dirty="0" smtClean="0"/>
              <a:t>g</a:t>
            </a:r>
            <a:r>
              <a:rPr lang="en-US" dirty="0" smtClean="0"/>
              <a:t>uidance</a:t>
            </a:r>
          </a:p>
          <a:p>
            <a:pPr>
              <a:lnSpc>
                <a:spcPct val="150000"/>
              </a:lnSpc>
            </a:pPr>
            <a:r>
              <a:rPr lang="en-US" dirty="0" smtClean="0"/>
              <a:t>…</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l"/>
            <a:r>
              <a:rPr lang="en-US" dirty="0" smtClean="0"/>
              <a:t>Clean URLs</a:t>
            </a:r>
            <a:endParaRPr lang="en-US" dirty="0"/>
          </a:p>
        </p:txBody>
      </p:sp>
      <p:sp>
        <p:nvSpPr>
          <p:cNvPr id="203779" name="Rectangle 3"/>
          <p:cNvSpPr>
            <a:spLocks noGrp="1" noChangeArrowheads="1"/>
          </p:cNvSpPr>
          <p:nvPr>
            <p:ph type="body" sz="half" idx="1"/>
          </p:nvPr>
        </p:nvSpPr>
        <p:spPr>
          <a:xfrm>
            <a:off x="685800" y="1378732"/>
            <a:ext cx="7442200" cy="4869668"/>
          </a:xfrm>
        </p:spPr>
        <p:txBody>
          <a:bodyPr/>
          <a:lstStyle/>
          <a:p>
            <a:pPr>
              <a:lnSpc>
                <a:spcPct val="150000"/>
              </a:lnSpc>
              <a:buNone/>
            </a:pPr>
            <a:r>
              <a:rPr lang="en-US" sz="2400" dirty="0" smtClean="0"/>
              <a:t>Don’t settle for…</a:t>
            </a:r>
          </a:p>
          <a:p>
            <a:pPr>
              <a:lnSpc>
                <a:spcPct val="150000"/>
              </a:lnSpc>
              <a:buNone/>
            </a:pPr>
            <a:r>
              <a:rPr lang="en-US" sz="2400" b="1" dirty="0" smtClean="0">
                <a:solidFill>
                  <a:srgbClr val="FFFF00"/>
                </a:solidFill>
              </a:rPr>
              <a:t>	/</a:t>
            </a:r>
            <a:r>
              <a:rPr lang="en-US" sz="2400" b="1" dirty="0" err="1" smtClean="0">
                <a:solidFill>
                  <a:srgbClr val="FFFF00"/>
                </a:solidFill>
              </a:rPr>
              <a:t>Products.aspx?CategoryID</a:t>
            </a:r>
            <a:r>
              <a:rPr lang="en-US" sz="2400" b="1" dirty="0" smtClean="0">
                <a:solidFill>
                  <a:srgbClr val="FFFF00"/>
                </a:solidFill>
              </a:rPr>
              <a:t>=123</a:t>
            </a:r>
          </a:p>
          <a:p>
            <a:pPr>
              <a:lnSpc>
                <a:spcPct val="150000"/>
              </a:lnSpc>
              <a:buNone/>
            </a:pPr>
            <a:endParaRPr lang="en-US" sz="2400" b="1" dirty="0" smtClean="0">
              <a:solidFill>
                <a:srgbClr val="FFFF00"/>
              </a:solidFill>
            </a:endParaRPr>
          </a:p>
          <a:p>
            <a:pPr>
              <a:lnSpc>
                <a:spcPct val="150000"/>
              </a:lnSpc>
              <a:buNone/>
            </a:pPr>
            <a:r>
              <a:rPr lang="en-US" sz="2400" dirty="0" smtClean="0"/>
              <a:t>When you can easily have…</a:t>
            </a:r>
          </a:p>
          <a:p>
            <a:pPr>
              <a:lnSpc>
                <a:spcPct val="150000"/>
              </a:lnSpc>
              <a:buNone/>
            </a:pPr>
            <a:r>
              <a:rPr lang="en-US" sz="2400" b="1" dirty="0" smtClean="0">
                <a:solidFill>
                  <a:srgbClr val="FFFF00"/>
                </a:solidFill>
              </a:rPr>
              <a:t>	/Product/Puppies</a:t>
            </a:r>
          </a:p>
          <a:p>
            <a:pPr>
              <a:lnSpc>
                <a:spcPct val="150000"/>
              </a:lnSpc>
              <a:buNone/>
            </a:pPr>
            <a:endParaRPr lang="en-US" sz="2400" b="1" dirty="0" smtClean="0">
              <a:solidFill>
                <a:srgbClr val="FFFF00"/>
              </a:solidFill>
            </a:endParaRPr>
          </a:p>
          <a:p>
            <a:pPr>
              <a:lnSpc>
                <a:spcPct val="150000"/>
              </a:lnSpc>
              <a:buNone/>
            </a:pPr>
            <a:r>
              <a:rPr lang="en-US" sz="2400" dirty="0" smtClean="0"/>
              <a:t>Or whatever else makes sense…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l"/>
            <a:r>
              <a:rPr lang="en-US" dirty="0" smtClean="0"/>
              <a:t>Extensibility</a:t>
            </a:r>
            <a:endParaRPr lang="en-US" dirty="0"/>
          </a:p>
        </p:txBody>
      </p:sp>
      <p:sp>
        <p:nvSpPr>
          <p:cNvPr id="5" name="Rectangle 4"/>
          <p:cNvSpPr/>
          <p:nvPr/>
        </p:nvSpPr>
        <p:spPr bwMode="auto">
          <a:xfrm>
            <a:off x="7620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Controller</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Builder</a:t>
            </a:r>
            <a:endParaRPr kumimoji="0" lang="en-US" sz="2200" b="0" i="0" u="none" strike="noStrike" cap="none" normalizeH="0" baseline="0" dirty="0" smtClean="0">
              <a:ln>
                <a:noFill/>
              </a:ln>
              <a:solidFill>
                <a:schemeClr val="bg1"/>
              </a:solidFill>
              <a:effectLst/>
              <a:latin typeface="Tahoma" pitchFamily="34" charset="0"/>
            </a:endParaRPr>
          </a:p>
        </p:txBody>
      </p:sp>
      <p:sp>
        <p:nvSpPr>
          <p:cNvPr id="6" name="Right Arrow 5"/>
          <p:cNvSpPr/>
          <p:nvPr/>
        </p:nvSpPr>
        <p:spPr bwMode="auto">
          <a:xfrm>
            <a:off x="2209800" y="25908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7" name="Rectangle 6"/>
          <p:cNvSpPr/>
          <p:nvPr/>
        </p:nvSpPr>
        <p:spPr bwMode="auto">
          <a:xfrm>
            <a:off x="28194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Controller</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Factory</a:t>
            </a:r>
            <a:endParaRPr kumimoji="0" lang="en-US" sz="2200" b="0" i="0" u="none" strike="noStrike" cap="none" normalizeH="0" baseline="0" dirty="0" smtClean="0">
              <a:ln>
                <a:noFill/>
              </a:ln>
              <a:solidFill>
                <a:schemeClr val="bg1"/>
              </a:solidFill>
              <a:effectLst/>
              <a:latin typeface="Tahoma" pitchFamily="34" charset="0"/>
            </a:endParaRPr>
          </a:p>
        </p:txBody>
      </p:sp>
      <p:sp>
        <p:nvSpPr>
          <p:cNvPr id="8" name="Right Arrow 7"/>
          <p:cNvSpPr/>
          <p:nvPr/>
        </p:nvSpPr>
        <p:spPr bwMode="auto">
          <a:xfrm>
            <a:off x="4267200" y="25908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9" name="Rectangle 8"/>
          <p:cNvSpPr/>
          <p:nvPr/>
        </p:nvSpPr>
        <p:spPr bwMode="auto">
          <a:xfrm>
            <a:off x="48768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Controller</a:t>
            </a:r>
          </a:p>
        </p:txBody>
      </p:sp>
      <p:sp>
        <p:nvSpPr>
          <p:cNvPr id="10" name="Right Arrow 9"/>
          <p:cNvSpPr/>
          <p:nvPr/>
        </p:nvSpPr>
        <p:spPr bwMode="auto">
          <a:xfrm rot="10800000">
            <a:off x="6324600" y="41910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1" name="Rectangle 10"/>
          <p:cNvSpPr/>
          <p:nvPr/>
        </p:nvSpPr>
        <p:spPr bwMode="auto">
          <a:xfrm>
            <a:off x="4876800" y="38862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View</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Engine</a:t>
            </a:r>
            <a:endParaRPr kumimoji="0" lang="en-US" sz="2200" b="0" i="0" u="none" strike="noStrike" cap="none" normalizeH="0" baseline="0" dirty="0" smtClean="0">
              <a:ln>
                <a:noFill/>
              </a:ln>
              <a:solidFill>
                <a:schemeClr val="bg1"/>
              </a:solidFill>
              <a:effectLst/>
              <a:latin typeface="Tahoma" pitchFamily="34" charset="0"/>
            </a:endParaRPr>
          </a:p>
        </p:txBody>
      </p:sp>
      <p:sp>
        <p:nvSpPr>
          <p:cNvPr id="13" name="Right Arrow 12"/>
          <p:cNvSpPr/>
          <p:nvPr/>
        </p:nvSpPr>
        <p:spPr bwMode="auto">
          <a:xfrm rot="10800000">
            <a:off x="4267200" y="4190999"/>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4" name="Rectangle 13"/>
          <p:cNvSpPr/>
          <p:nvPr/>
        </p:nvSpPr>
        <p:spPr bwMode="auto">
          <a:xfrm>
            <a:off x="2819400" y="38862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View</a:t>
            </a:r>
          </a:p>
        </p:txBody>
      </p:sp>
      <p:sp>
        <p:nvSpPr>
          <p:cNvPr id="15" name="Right Arrow 14"/>
          <p:cNvSpPr/>
          <p:nvPr/>
        </p:nvSpPr>
        <p:spPr bwMode="auto">
          <a:xfrm>
            <a:off x="6324600" y="26670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6" name="Rectangle 15"/>
          <p:cNvSpPr/>
          <p:nvPr/>
        </p:nvSpPr>
        <p:spPr bwMode="auto">
          <a:xfrm>
            <a:off x="6934200" y="22860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solidFill>
                  <a:schemeClr val="bg1"/>
                </a:solidFill>
              </a:rPr>
              <a:t>Controller</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ahoma" pitchFamily="34" charset="0"/>
              </a:rPr>
              <a:t>Action</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solidFill>
                  <a:schemeClr val="bg1"/>
                </a:solidFill>
              </a:rPr>
              <a:t>Invoker</a:t>
            </a:r>
            <a:endParaRPr kumimoji="0" lang="en-US" sz="1800" b="0" i="0" u="none" strike="noStrike" cap="none" normalizeH="0" baseline="0" dirty="0" smtClean="0">
              <a:ln>
                <a:noFill/>
              </a:ln>
              <a:solidFill>
                <a:schemeClr val="bg1"/>
              </a:solidFill>
              <a:effectLst/>
              <a:latin typeface="Tahoma" pitchFamily="34" charset="0"/>
            </a:endParaRPr>
          </a:p>
        </p:txBody>
      </p:sp>
      <p:sp>
        <p:nvSpPr>
          <p:cNvPr id="17" name="Right Arrow 16"/>
          <p:cNvSpPr/>
          <p:nvPr/>
        </p:nvSpPr>
        <p:spPr bwMode="auto">
          <a:xfrm rot="5400000">
            <a:off x="7353300" y="33909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8" name="Rectangle 17"/>
          <p:cNvSpPr/>
          <p:nvPr/>
        </p:nvSpPr>
        <p:spPr bwMode="auto">
          <a:xfrm>
            <a:off x="6934200" y="38862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Result</a:t>
            </a:r>
            <a:endParaRPr kumimoji="0" lang="en-US" sz="2200" b="0" i="0" u="none" strike="noStrike" cap="none" normalizeH="0" baseline="0" dirty="0" smtClean="0">
              <a:ln>
                <a:noFill/>
              </a:ln>
              <a:solidFill>
                <a:schemeClr val="bg1"/>
              </a:solidFill>
              <a:effectLst/>
              <a:latin typeface="Tahoma" pitchFamily="34" charset="0"/>
            </a:endParaRPr>
          </a:p>
        </p:txBody>
      </p:sp>
      <p:sp>
        <p:nvSpPr>
          <p:cNvPr id="22" name="Rectangle 21"/>
          <p:cNvSpPr/>
          <p:nvPr/>
        </p:nvSpPr>
        <p:spPr bwMode="auto">
          <a:xfrm>
            <a:off x="6172200" y="6096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Filters</a:t>
            </a:r>
          </a:p>
        </p:txBody>
      </p:sp>
      <p:sp>
        <p:nvSpPr>
          <p:cNvPr id="23" name="Right Arrow 22"/>
          <p:cNvSpPr/>
          <p:nvPr/>
        </p:nvSpPr>
        <p:spPr bwMode="auto">
          <a:xfrm rot="16200000">
            <a:off x="7353300" y="17907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25" name="Right Arrow 24"/>
          <p:cNvSpPr/>
          <p:nvPr/>
        </p:nvSpPr>
        <p:spPr bwMode="auto">
          <a:xfrm rot="10800000">
            <a:off x="2209801" y="4191000"/>
            <a:ext cx="457200" cy="228600"/>
          </a:xfrm>
          <a:prstGeom prst="rightArrow">
            <a:avLst/>
          </a:prstGeom>
          <a:ln>
            <a:headEnd type="none" w="med" len="med"/>
            <a:tailEnd type="triangle" w="lg" len="lg"/>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27" name="Rectangle 26"/>
          <p:cNvSpPr/>
          <p:nvPr/>
        </p:nvSpPr>
        <p:spPr bwMode="auto">
          <a:xfrm>
            <a:off x="7620000" y="609600"/>
            <a:ext cx="1295400" cy="838200"/>
          </a:xfrm>
          <a:prstGeom prst="rect">
            <a:avLst/>
          </a:prstGeom>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Model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Binders</a:t>
            </a:r>
            <a:endParaRPr kumimoji="0" lang="en-US" sz="2200" b="0" i="0" u="none" strike="noStrike" cap="none" normalizeH="0" baseline="0" dirty="0" smtClean="0">
              <a:ln>
                <a:noFill/>
              </a:ln>
              <a:solidFill>
                <a:schemeClr val="bg1"/>
              </a:solidFill>
              <a:effectLst/>
              <a:latin typeface="Tahoma" pitchFamily="34" charset="0"/>
            </a:endParaRPr>
          </a:p>
        </p:txBody>
      </p:sp>
      <p:sp>
        <p:nvSpPr>
          <p:cNvPr id="28" name="TextBox 27"/>
          <p:cNvSpPr txBox="1"/>
          <p:nvPr/>
        </p:nvSpPr>
        <p:spPr>
          <a:xfrm>
            <a:off x="762000" y="5562600"/>
            <a:ext cx="3659336" cy="430887"/>
          </a:xfrm>
          <a:prstGeom prst="rect">
            <a:avLst/>
          </a:prstGeom>
          <a:noFill/>
        </p:spPr>
        <p:txBody>
          <a:bodyPr wrap="none" rtlCol="0">
            <a:spAutoFit/>
          </a:bodyPr>
          <a:lstStyle/>
          <a:p>
            <a:r>
              <a:rPr lang="en-US" dirty="0" smtClean="0"/>
              <a:t>Any of this can be replaced!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MVC Development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7409"/>
            <a:ext cx="8375946" cy="2215991"/>
          </a:xfrm>
        </p:spPr>
        <p:txBody>
          <a:bodyPr/>
          <a:lstStyle/>
          <a:p>
            <a:r>
              <a:rPr lang="en-US" sz="8000" dirty="0" smtClean="0"/>
              <a:t>How about unit testing?</a:t>
            </a:r>
            <a:endParaRPr lang="en-US" sz="80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smtClean="0"/>
              <a:t>Unit Testing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Session Objectives</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What is ASP.NET MVC</a:t>
            </a:r>
            <a:r>
              <a:rPr lang="en-US" dirty="0" smtClean="0"/>
              <a:t>?</a:t>
            </a:r>
          </a:p>
          <a:p>
            <a:pPr lvl="1">
              <a:buFont typeface="Arial" pitchFamily="34" charset="0"/>
              <a:buChar char="•"/>
            </a:pPr>
            <a:r>
              <a:rPr lang="en-US" dirty="0" smtClean="0"/>
              <a:t>What is MVC?</a:t>
            </a:r>
          </a:p>
          <a:p>
            <a:pPr>
              <a:buFont typeface="Arial" pitchFamily="34" charset="0"/>
              <a:buChar char="•"/>
            </a:pPr>
            <a:r>
              <a:rPr lang="en-US" dirty="0" smtClean="0"/>
              <a:t>Is it deprecating WebForms?</a:t>
            </a:r>
            <a:endParaRPr lang="en-US" dirty="0" smtClean="0"/>
          </a:p>
          <a:p>
            <a:pPr>
              <a:buFont typeface="Arial" pitchFamily="34" charset="0"/>
              <a:buChar char="•"/>
            </a:pPr>
            <a:r>
              <a:rPr lang="en-US" dirty="0" smtClean="0"/>
              <a:t>What are its value propositions</a:t>
            </a:r>
            <a:r>
              <a:rPr lang="en-US" dirty="0" smtClean="0"/>
              <a: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Is ASP.NET MVC right for you?</a:t>
            </a:r>
          </a:p>
          <a:p>
            <a:pPr>
              <a:buFont typeface="Arial" pitchFamily="34" charset="0"/>
              <a:buChar char="•"/>
            </a:pPr>
            <a:r>
              <a:rPr lang="en-US" dirty="0" smtClean="0"/>
              <a:t>Can it ease some web development pain you’re currently having?</a:t>
            </a:r>
            <a:endParaRPr lang="en-US" dirty="0" smtClean="0"/>
          </a:p>
        </p:txBody>
      </p:sp>
      <p:sp>
        <p:nvSpPr>
          <p:cNvPr id="4" name="Title 1"/>
          <p:cNvSpPr txBox="1">
            <a:spLocks/>
          </p:cNvSpPr>
          <p:nvPr/>
        </p:nvSpPr>
        <p:spPr bwMode="auto">
          <a:xfrm>
            <a:off x="457200" y="3367088"/>
            <a:ext cx="8229600" cy="595312"/>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FFCC00"/>
                </a:solidFill>
                <a:effectLst/>
                <a:uLnTx/>
                <a:uFillTx/>
                <a:latin typeface="+mj-lt"/>
                <a:ea typeface="+mj-ea"/>
                <a:cs typeface="+mj-cs"/>
              </a:rPr>
              <a:t>Takeaways</a:t>
            </a:r>
            <a:endParaRPr kumimoji="0" lang="en-US" sz="4000" b="0" i="0" u="none" strike="noStrike" kern="0" cap="none" spc="0" normalizeH="0" baseline="0" noProof="0" dirty="0">
              <a:ln>
                <a:noFill/>
              </a:ln>
              <a:solidFill>
                <a:srgbClr val="FFCC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Summary</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ASP.NET MVC is a new application option built on top of ASP.NET</a:t>
            </a:r>
          </a:p>
          <a:p>
            <a:pPr>
              <a:buFont typeface="Arial" pitchFamily="34" charset="0"/>
              <a:buChar char="•"/>
            </a:pPr>
            <a:endParaRPr lang="en-US" dirty="0" smtClean="0"/>
          </a:p>
          <a:p>
            <a:pPr>
              <a:buFont typeface="Arial" pitchFamily="34" charset="0"/>
              <a:buChar char="•"/>
            </a:pPr>
            <a:r>
              <a:rPr lang="en-US" dirty="0" smtClean="0"/>
              <a:t>WebForms isn’t being deprecated</a:t>
            </a:r>
          </a:p>
          <a:p>
            <a:pPr>
              <a:buFont typeface="Arial" pitchFamily="34" charset="0"/>
              <a:buChar char="•"/>
            </a:pPr>
            <a:endParaRPr lang="en-US" dirty="0" smtClean="0"/>
          </a:p>
          <a:p>
            <a:pPr>
              <a:buFont typeface="Arial" pitchFamily="34" charset="0"/>
              <a:buChar char="•"/>
            </a:pPr>
            <a:r>
              <a:rPr lang="en-US" dirty="0" smtClean="0"/>
              <a:t>ASP.NET MVC strives to provide strong, frictionless testability</a:t>
            </a:r>
          </a:p>
          <a:p>
            <a:pPr>
              <a:buFont typeface="Arial" pitchFamily="34" charset="0"/>
              <a:buChar char="•"/>
            </a:pPr>
            <a:endParaRPr lang="en-US" dirty="0" smtClean="0"/>
          </a:p>
          <a:p>
            <a:pPr>
              <a:buFont typeface="Arial" pitchFamily="34" charset="0"/>
              <a:buChar char="•"/>
            </a:pPr>
            <a:r>
              <a:rPr lang="en-US" dirty="0" smtClean="0"/>
              <a:t>It places a lot of the control in your hands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ASP.NET Then…</a:t>
            </a:r>
            <a:endParaRPr lang="en-US" sz="4000" b="0" dirty="0"/>
          </a:p>
        </p:txBody>
      </p:sp>
      <p:sp>
        <p:nvSpPr>
          <p:cNvPr id="21" name="Rectangle 20"/>
          <p:cNvSpPr/>
          <p:nvPr/>
        </p:nvSpPr>
        <p:spPr bwMode="auto">
          <a:xfrm>
            <a:off x="533400" y="1403330"/>
            <a:ext cx="4373880" cy="294007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2" name="Rounded Rectangle 21"/>
          <p:cNvSpPr/>
          <p:nvPr/>
        </p:nvSpPr>
        <p:spPr bwMode="auto">
          <a:xfrm>
            <a:off x="685800" y="201168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Caching</a:t>
            </a:r>
          </a:p>
        </p:txBody>
      </p:sp>
      <p:sp>
        <p:nvSpPr>
          <p:cNvPr id="23" name="Rounded Rectangle 22"/>
          <p:cNvSpPr/>
          <p:nvPr/>
        </p:nvSpPr>
        <p:spPr bwMode="auto">
          <a:xfrm>
            <a:off x="1920240" y="201168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Modules</a:t>
            </a:r>
          </a:p>
        </p:txBody>
      </p:sp>
      <p:sp>
        <p:nvSpPr>
          <p:cNvPr id="24" name="Rounded Rectangle 23"/>
          <p:cNvSpPr/>
          <p:nvPr/>
        </p:nvSpPr>
        <p:spPr bwMode="auto">
          <a:xfrm>
            <a:off x="1935480" y="368808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Handlers</a:t>
            </a:r>
          </a:p>
        </p:txBody>
      </p:sp>
      <p:sp>
        <p:nvSpPr>
          <p:cNvPr id="25" name="Rounded Rectangle 24"/>
          <p:cNvSpPr/>
          <p:nvPr/>
        </p:nvSpPr>
        <p:spPr bwMode="auto">
          <a:xfrm>
            <a:off x="655320" y="367284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Intrinsics</a:t>
            </a:r>
          </a:p>
        </p:txBody>
      </p:sp>
      <p:sp>
        <p:nvSpPr>
          <p:cNvPr id="26" name="Rounded Rectangle 25"/>
          <p:cNvSpPr/>
          <p:nvPr/>
        </p:nvSpPr>
        <p:spPr bwMode="auto">
          <a:xfrm>
            <a:off x="685800" y="257556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Pages</a:t>
            </a:r>
          </a:p>
        </p:txBody>
      </p:sp>
      <p:sp>
        <p:nvSpPr>
          <p:cNvPr id="27" name="Rounded Rectangle 26"/>
          <p:cNvSpPr/>
          <p:nvPr/>
        </p:nvSpPr>
        <p:spPr bwMode="auto">
          <a:xfrm>
            <a:off x="1920240" y="257556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Controls</a:t>
            </a:r>
          </a:p>
        </p:txBody>
      </p:sp>
      <p:sp>
        <p:nvSpPr>
          <p:cNvPr id="28" name="Rounded Rectangle 27"/>
          <p:cNvSpPr/>
          <p:nvPr/>
        </p:nvSpPr>
        <p:spPr bwMode="auto">
          <a:xfrm>
            <a:off x="3154680" y="202692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Globalization</a:t>
            </a:r>
          </a:p>
        </p:txBody>
      </p:sp>
      <p:sp>
        <p:nvSpPr>
          <p:cNvPr id="29" name="Rounded Rectangle 28"/>
          <p:cNvSpPr/>
          <p:nvPr/>
        </p:nvSpPr>
        <p:spPr bwMode="auto">
          <a:xfrm>
            <a:off x="655320" y="312420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Profile</a:t>
            </a:r>
          </a:p>
        </p:txBody>
      </p:sp>
      <p:sp>
        <p:nvSpPr>
          <p:cNvPr id="30" name="Rounded Rectangle 29"/>
          <p:cNvSpPr/>
          <p:nvPr/>
        </p:nvSpPr>
        <p:spPr bwMode="auto">
          <a:xfrm>
            <a:off x="3154680" y="259080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Master Pages</a:t>
            </a:r>
          </a:p>
        </p:txBody>
      </p:sp>
      <p:sp>
        <p:nvSpPr>
          <p:cNvPr id="31" name="Rounded Rectangle 30"/>
          <p:cNvSpPr/>
          <p:nvPr/>
        </p:nvSpPr>
        <p:spPr bwMode="auto">
          <a:xfrm>
            <a:off x="3154680" y="315468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Membership</a:t>
            </a:r>
          </a:p>
        </p:txBody>
      </p:sp>
      <p:sp>
        <p:nvSpPr>
          <p:cNvPr id="32" name="Rounded Rectangle 31"/>
          <p:cNvSpPr/>
          <p:nvPr/>
        </p:nvSpPr>
        <p:spPr bwMode="auto">
          <a:xfrm>
            <a:off x="1935480" y="313944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Roles</a:t>
            </a:r>
          </a:p>
        </p:txBody>
      </p:sp>
      <p:sp>
        <p:nvSpPr>
          <p:cNvPr id="33" name="Rounded Rectangle 32"/>
          <p:cNvSpPr/>
          <p:nvPr/>
        </p:nvSpPr>
        <p:spPr bwMode="auto">
          <a:xfrm>
            <a:off x="3154680" y="370332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Etc.</a:t>
            </a:r>
          </a:p>
        </p:txBody>
      </p:sp>
      <p:sp>
        <p:nvSpPr>
          <p:cNvPr id="34" name="TextBox 33"/>
          <p:cNvSpPr txBox="1"/>
          <p:nvPr/>
        </p:nvSpPr>
        <p:spPr>
          <a:xfrm>
            <a:off x="1979487" y="1427202"/>
            <a:ext cx="1601913" cy="553998"/>
          </a:xfrm>
          <a:prstGeom prst="rect">
            <a:avLst/>
          </a:prstGeom>
          <a:noFill/>
        </p:spPr>
        <p:txBody>
          <a:bodyPr wrap="none" rtlCol="0">
            <a:spAutoFit/>
          </a:bodyPr>
          <a:lstStyle/>
          <a:p>
            <a:r>
              <a:rPr lang="en-US" sz="3000" dirty="0" smtClean="0"/>
              <a:t>ASP.NET</a:t>
            </a:r>
            <a:endParaRPr lang="en-US" sz="3000" dirty="0"/>
          </a:p>
        </p:txBody>
      </p:sp>
      <p:sp>
        <p:nvSpPr>
          <p:cNvPr id="35" name="TextBox 34"/>
          <p:cNvSpPr txBox="1"/>
          <p:nvPr/>
        </p:nvSpPr>
        <p:spPr>
          <a:xfrm>
            <a:off x="476071" y="4713982"/>
            <a:ext cx="5340180" cy="1077218"/>
          </a:xfrm>
          <a:prstGeom prst="rect">
            <a:avLst/>
          </a:prstGeom>
          <a:noFill/>
        </p:spPr>
        <p:txBody>
          <a:bodyPr wrap="none" rtlCol="0">
            <a:spAutoFit/>
          </a:bodyPr>
          <a:lstStyle/>
          <a:p>
            <a:pPr algn="l"/>
            <a:r>
              <a:rPr lang="en-US" sz="3200" dirty="0" smtClean="0"/>
              <a:t>One web application</a:t>
            </a:r>
          </a:p>
          <a:p>
            <a:pPr algn="l"/>
            <a:r>
              <a:rPr lang="en-US" sz="3200" dirty="0" smtClean="0"/>
              <a:t>framework to rule them all…</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ASP.NET Now…</a:t>
            </a:r>
            <a:endParaRPr lang="en-US" sz="4000" b="0" dirty="0"/>
          </a:p>
        </p:txBody>
      </p:sp>
      <p:sp>
        <p:nvSpPr>
          <p:cNvPr id="50" name="Rectangle 49"/>
          <p:cNvSpPr/>
          <p:nvPr/>
        </p:nvSpPr>
        <p:spPr bwMode="auto">
          <a:xfrm>
            <a:off x="1752600" y="1676400"/>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Dynamic Data</a:t>
            </a:r>
          </a:p>
        </p:txBody>
      </p:sp>
      <p:sp>
        <p:nvSpPr>
          <p:cNvPr id="51" name="Rectangle 50"/>
          <p:cNvSpPr/>
          <p:nvPr/>
        </p:nvSpPr>
        <p:spPr bwMode="auto">
          <a:xfrm>
            <a:off x="533400" y="3124200"/>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WebForms</a:t>
            </a:r>
          </a:p>
        </p:txBody>
      </p:sp>
      <p:sp>
        <p:nvSpPr>
          <p:cNvPr id="52" name="Rectangle 51"/>
          <p:cNvSpPr/>
          <p:nvPr/>
        </p:nvSpPr>
        <p:spPr bwMode="auto">
          <a:xfrm>
            <a:off x="2971800" y="3124200"/>
            <a:ext cx="1905000" cy="9906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MVC</a:t>
            </a:r>
          </a:p>
        </p:txBody>
      </p:sp>
      <p:sp>
        <p:nvSpPr>
          <p:cNvPr id="77" name="Right Brace 76"/>
          <p:cNvSpPr/>
          <p:nvPr/>
        </p:nvSpPr>
        <p:spPr bwMode="auto">
          <a:xfrm>
            <a:off x="5105400" y="1752600"/>
            <a:ext cx="381000" cy="2362200"/>
          </a:xfrm>
          <a:prstGeom prst="rightBrace">
            <a:avLst>
              <a:gd name="adj1" fmla="val 8333"/>
              <a:gd name="adj2" fmla="val 50755"/>
            </a:avLst>
          </a:prstGeom>
          <a:noFill/>
          <a:ln w="2857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78" name="TextBox 77"/>
          <p:cNvSpPr txBox="1"/>
          <p:nvPr/>
        </p:nvSpPr>
        <p:spPr>
          <a:xfrm>
            <a:off x="5486400" y="2754868"/>
            <a:ext cx="1449884" cy="369332"/>
          </a:xfrm>
          <a:prstGeom prst="rect">
            <a:avLst/>
          </a:prstGeom>
          <a:noFill/>
        </p:spPr>
        <p:txBody>
          <a:bodyPr wrap="none" rtlCol="0">
            <a:spAutoFit/>
          </a:bodyPr>
          <a:lstStyle/>
          <a:p>
            <a:r>
              <a:rPr lang="en-US" sz="1800" dirty="0" smtClean="0"/>
              <a:t>Presentation</a:t>
            </a:r>
            <a:endParaRPr lang="en-US" sz="1800" dirty="0"/>
          </a:p>
        </p:txBody>
      </p:sp>
      <p:sp>
        <p:nvSpPr>
          <p:cNvPr id="79" name="Right Brace 78"/>
          <p:cNvSpPr/>
          <p:nvPr/>
        </p:nvSpPr>
        <p:spPr bwMode="auto">
          <a:xfrm>
            <a:off x="5029200" y="4724400"/>
            <a:ext cx="533400" cy="990600"/>
          </a:xfrm>
          <a:prstGeom prst="rightBrac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80" name="TextBox 79"/>
          <p:cNvSpPr txBox="1"/>
          <p:nvPr/>
        </p:nvSpPr>
        <p:spPr>
          <a:xfrm>
            <a:off x="5638800" y="5040868"/>
            <a:ext cx="1028102" cy="369332"/>
          </a:xfrm>
          <a:prstGeom prst="rect">
            <a:avLst/>
          </a:prstGeom>
          <a:noFill/>
        </p:spPr>
        <p:txBody>
          <a:bodyPr wrap="none" rtlCol="0">
            <a:spAutoFit/>
          </a:bodyPr>
          <a:lstStyle/>
          <a:p>
            <a:r>
              <a:rPr lang="en-US" sz="1800" dirty="0" smtClean="0"/>
              <a:t>Runtime</a:t>
            </a:r>
            <a:endParaRPr lang="en-US" sz="1800" dirty="0"/>
          </a:p>
        </p:txBody>
      </p:sp>
      <p:sp>
        <p:nvSpPr>
          <p:cNvPr id="15" name="Rectangle 14"/>
          <p:cNvSpPr/>
          <p:nvPr/>
        </p:nvSpPr>
        <p:spPr bwMode="auto">
          <a:xfrm>
            <a:off x="1752600" y="4648200"/>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Core</a:t>
            </a:r>
          </a:p>
        </p:txBody>
      </p:sp>
      <p:cxnSp>
        <p:nvCxnSpPr>
          <p:cNvPr id="31" name="Straight Arrow Connector 30"/>
          <p:cNvCxnSpPr>
            <a:stCxn id="51" idx="2"/>
            <a:endCxn id="15" idx="0"/>
          </p:cNvCxnSpPr>
          <p:nvPr/>
        </p:nvCxnSpPr>
        <p:spPr bwMode="auto">
          <a:xfrm rot="16200000" flipH="1">
            <a:off x="1828800" y="3771900"/>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cxnSp>
        <p:nvCxnSpPr>
          <p:cNvPr id="33" name="Straight Arrow Connector 32"/>
          <p:cNvCxnSpPr>
            <a:stCxn id="52" idx="2"/>
            <a:endCxn id="15" idx="0"/>
          </p:cNvCxnSpPr>
          <p:nvPr/>
        </p:nvCxnSpPr>
        <p:spPr bwMode="auto">
          <a:xfrm rot="5400000">
            <a:off x="3048000" y="3771900"/>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cxnSp>
        <p:nvCxnSpPr>
          <p:cNvPr id="36" name="Straight Arrow Connector 35"/>
          <p:cNvCxnSpPr>
            <a:stCxn id="50" idx="2"/>
            <a:endCxn id="52" idx="0"/>
          </p:cNvCxnSpPr>
          <p:nvPr/>
        </p:nvCxnSpPr>
        <p:spPr bwMode="auto">
          <a:xfrm rot="16200000" flipH="1">
            <a:off x="3086100" y="2286000"/>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cxnSp>
        <p:nvCxnSpPr>
          <p:cNvPr id="40" name="Straight Arrow Connector 39"/>
          <p:cNvCxnSpPr>
            <a:stCxn id="50" idx="2"/>
            <a:endCxn id="51" idx="0"/>
          </p:cNvCxnSpPr>
          <p:nvPr/>
        </p:nvCxnSpPr>
        <p:spPr bwMode="auto">
          <a:xfrm rot="5400000">
            <a:off x="1866900" y="2286000"/>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bg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375946" cy="2215991"/>
          </a:xfrm>
        </p:spPr>
        <p:txBody>
          <a:bodyPr/>
          <a:lstStyle/>
          <a:p>
            <a:r>
              <a:rPr lang="en-US" sz="8000" dirty="0" smtClean="0"/>
              <a:t>WebForms is great, </a:t>
            </a:r>
            <a:r>
              <a:rPr lang="en-US" sz="8000" dirty="0" smtClean="0"/>
              <a:t>but options are good…</a:t>
            </a:r>
            <a:endParaRPr lang="en-US" sz="8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41960" y="1341120"/>
            <a:ext cx="3063240" cy="19812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TextBox 4"/>
          <p:cNvSpPr txBox="1"/>
          <p:nvPr/>
        </p:nvSpPr>
        <p:spPr>
          <a:xfrm>
            <a:off x="1295400" y="1386840"/>
            <a:ext cx="1349344" cy="369332"/>
          </a:xfrm>
          <a:prstGeom prst="rect">
            <a:avLst/>
          </a:prstGeom>
          <a:noFill/>
        </p:spPr>
        <p:txBody>
          <a:bodyPr wrap="none" rtlCol="0">
            <a:spAutoFit/>
          </a:bodyPr>
          <a:lstStyle/>
          <a:p>
            <a:r>
              <a:rPr lang="en-US" dirty="0" smtClean="0"/>
              <a:t>Master Page</a:t>
            </a:r>
            <a:endParaRPr lang="en-US" dirty="0"/>
          </a:p>
        </p:txBody>
      </p:sp>
      <p:sp>
        <p:nvSpPr>
          <p:cNvPr id="6" name="Rectangle 5"/>
          <p:cNvSpPr/>
          <p:nvPr/>
        </p:nvSpPr>
        <p:spPr bwMode="auto">
          <a:xfrm>
            <a:off x="594360" y="187452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10" name="Rectangle 9"/>
          <p:cNvSpPr/>
          <p:nvPr/>
        </p:nvSpPr>
        <p:spPr bwMode="auto">
          <a:xfrm>
            <a:off x="594360" y="254508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14" name="Title 1"/>
          <p:cNvSpPr>
            <a:spLocks noGrp="1"/>
          </p:cNvSpPr>
          <p:nvPr>
            <p:ph type="title"/>
          </p:nvPr>
        </p:nvSpPr>
        <p:spPr>
          <a:xfrm>
            <a:off x="387054" y="228600"/>
            <a:ext cx="8375946" cy="664797"/>
          </a:xfrm>
        </p:spPr>
        <p:txBody>
          <a:bodyPr/>
          <a:lstStyle/>
          <a:p>
            <a:pPr algn="l"/>
            <a:r>
              <a:rPr smtClean="0"/>
              <a:t>No </a:t>
            </a:r>
            <a:r>
              <a:rPr smtClean="0">
                <a:solidFill>
                  <a:srgbClr val="FF0000"/>
                </a:solidFill>
              </a:rPr>
              <a:t>real</a:t>
            </a:r>
            <a:r>
              <a:rPr smtClean="0"/>
              <a:t> role responsibility</a:t>
            </a:r>
            <a:r>
              <a:rPr lang="en-US" dirty="0" smtClean="0"/>
              <a:t>…</a:t>
            </a:r>
            <a:endParaRPr lang="en-US" dirty="0"/>
          </a:p>
        </p:txBody>
      </p:sp>
      <p:sp>
        <p:nvSpPr>
          <p:cNvPr id="25" name="Right Brace 24"/>
          <p:cNvSpPr/>
          <p:nvPr/>
        </p:nvSpPr>
        <p:spPr>
          <a:xfrm>
            <a:off x="4953000" y="1508760"/>
            <a:ext cx="762000" cy="275844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791200" y="2133600"/>
            <a:ext cx="2465996" cy="1446550"/>
          </a:xfrm>
          <a:prstGeom prst="rect">
            <a:avLst/>
          </a:prstGeom>
          <a:noFill/>
        </p:spPr>
        <p:txBody>
          <a:bodyPr wrap="none" rtlCol="0">
            <a:spAutoFit/>
          </a:bodyPr>
          <a:lstStyle/>
          <a:p>
            <a:pPr algn="l"/>
            <a:r>
              <a:rPr lang="en-US" dirty="0" smtClean="0"/>
              <a:t>UI</a:t>
            </a:r>
          </a:p>
          <a:p>
            <a:pPr algn="l"/>
            <a:r>
              <a:rPr lang="en-US" dirty="0" smtClean="0"/>
              <a:t>Presentation Logic</a:t>
            </a:r>
          </a:p>
          <a:p>
            <a:pPr algn="l"/>
            <a:r>
              <a:rPr lang="en-US" dirty="0" smtClean="0"/>
              <a:t>Business Logic</a:t>
            </a:r>
          </a:p>
          <a:p>
            <a:pPr algn="l"/>
            <a:r>
              <a:rPr lang="en-US" dirty="0" smtClean="0"/>
              <a:t>Data Access</a:t>
            </a:r>
            <a:endParaRPr lang="en-US" dirty="0"/>
          </a:p>
        </p:txBody>
      </p:sp>
      <p:sp>
        <p:nvSpPr>
          <p:cNvPr id="27" name="TextBox 26"/>
          <p:cNvSpPr txBox="1"/>
          <p:nvPr/>
        </p:nvSpPr>
        <p:spPr>
          <a:xfrm>
            <a:off x="401413" y="4854714"/>
            <a:ext cx="3193502" cy="1077218"/>
          </a:xfrm>
          <a:prstGeom prst="rect">
            <a:avLst/>
          </a:prstGeom>
          <a:noFill/>
        </p:spPr>
        <p:txBody>
          <a:bodyPr wrap="none" rtlCol="0">
            <a:spAutoFit/>
          </a:bodyPr>
          <a:lstStyle/>
          <a:p>
            <a:r>
              <a:rPr lang="en-US" sz="3200" dirty="0" smtClean="0"/>
              <a:t>Who does what?</a:t>
            </a:r>
          </a:p>
          <a:p>
            <a:pPr algn="l"/>
            <a:r>
              <a:rPr lang="en-US" sz="3200" dirty="0" smtClean="0"/>
              <a:t>How and when?</a:t>
            </a:r>
            <a:endParaRPr lang="en-US" sz="3200" dirty="0"/>
          </a:p>
        </p:txBody>
      </p:sp>
      <p:sp>
        <p:nvSpPr>
          <p:cNvPr id="28" name="Rectangle 27"/>
          <p:cNvSpPr/>
          <p:nvPr/>
        </p:nvSpPr>
        <p:spPr bwMode="auto">
          <a:xfrm>
            <a:off x="2026920" y="185928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29" name="Rectangle 28"/>
          <p:cNvSpPr/>
          <p:nvPr/>
        </p:nvSpPr>
        <p:spPr bwMode="auto">
          <a:xfrm>
            <a:off x="2026920" y="252984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0" name="Rectangle 29"/>
          <p:cNvSpPr/>
          <p:nvPr/>
        </p:nvSpPr>
        <p:spPr bwMode="auto">
          <a:xfrm>
            <a:off x="1676400" y="2514600"/>
            <a:ext cx="3063240" cy="19812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1" name="TextBox 30"/>
          <p:cNvSpPr txBox="1"/>
          <p:nvPr/>
        </p:nvSpPr>
        <p:spPr>
          <a:xfrm>
            <a:off x="2819400" y="2560320"/>
            <a:ext cx="785728" cy="430887"/>
          </a:xfrm>
          <a:prstGeom prst="rect">
            <a:avLst/>
          </a:prstGeom>
          <a:noFill/>
        </p:spPr>
        <p:txBody>
          <a:bodyPr wrap="none" rtlCol="0">
            <a:spAutoFit/>
          </a:bodyPr>
          <a:lstStyle/>
          <a:p>
            <a:r>
              <a:rPr lang="en-US" dirty="0" smtClean="0"/>
              <a:t>Page</a:t>
            </a:r>
            <a:endParaRPr lang="en-US" dirty="0"/>
          </a:p>
        </p:txBody>
      </p:sp>
      <p:sp>
        <p:nvSpPr>
          <p:cNvPr id="32" name="Rectangle 31"/>
          <p:cNvSpPr/>
          <p:nvPr/>
        </p:nvSpPr>
        <p:spPr bwMode="auto">
          <a:xfrm>
            <a:off x="1828800" y="304800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3" name="Rectangle 32"/>
          <p:cNvSpPr/>
          <p:nvPr/>
        </p:nvSpPr>
        <p:spPr bwMode="auto">
          <a:xfrm>
            <a:off x="1828800" y="371856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4" name="Rectangle 33"/>
          <p:cNvSpPr/>
          <p:nvPr/>
        </p:nvSpPr>
        <p:spPr bwMode="auto">
          <a:xfrm>
            <a:off x="3261360" y="303276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
        <p:nvSpPr>
          <p:cNvPr id="35" name="Rectangle 34"/>
          <p:cNvSpPr/>
          <p:nvPr/>
        </p:nvSpPr>
        <p:spPr bwMode="auto">
          <a:xfrm>
            <a:off x="3261360" y="3703320"/>
            <a:ext cx="1325880" cy="5943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pitchFamily="34" charset="0"/>
              </a:rPr>
              <a:t>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7054" y="228600"/>
            <a:ext cx="8375946" cy="664797"/>
          </a:xfrm>
        </p:spPr>
        <p:txBody>
          <a:bodyPr/>
          <a:lstStyle/>
          <a:p>
            <a:pPr algn="l"/>
            <a:r>
              <a:rPr lang="en-US" dirty="0" smtClean="0"/>
              <a:t>Control abstractions </a:t>
            </a:r>
            <a:r>
              <a:rPr lang="en-US" dirty="0" smtClean="0">
                <a:solidFill>
                  <a:srgbClr val="FF0000"/>
                </a:solidFill>
              </a:rPr>
              <a:t>can be </a:t>
            </a:r>
            <a:r>
              <a:rPr lang="en-US" dirty="0" smtClean="0"/>
              <a:t>negative…</a:t>
            </a:r>
            <a:endParaRPr lang="en-US" dirty="0"/>
          </a:p>
        </p:txBody>
      </p:sp>
      <p:pic>
        <p:nvPicPr>
          <p:cNvPr id="5" name="Picture 2" descr="http://www.seotechblog.com/wp-content/uploads/2008/08/viewstate.jpg"/>
          <p:cNvPicPr>
            <a:picLocks noChangeAspect="1" noChangeArrowheads="1"/>
          </p:cNvPicPr>
          <p:nvPr/>
        </p:nvPicPr>
        <p:blipFill>
          <a:blip r:embed="rId3"/>
          <a:srcRect/>
          <a:stretch>
            <a:fillRect/>
          </a:stretch>
        </p:blipFill>
        <p:spPr bwMode="auto">
          <a:xfrm>
            <a:off x="528517" y="1174114"/>
            <a:ext cx="5719883" cy="3641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images.marketplaceadvisor.channeladvisor.com/hi/64/64372/ballchaintopper1.jpg"/>
          <p:cNvPicPr>
            <a:picLocks noChangeAspect="1" noChangeArrowheads="1"/>
          </p:cNvPicPr>
          <p:nvPr/>
        </p:nvPicPr>
        <p:blipFill>
          <a:blip r:embed="rId3"/>
          <a:srcRect/>
          <a:stretch>
            <a:fillRect/>
          </a:stretch>
        </p:blipFill>
        <p:spPr bwMode="auto">
          <a:xfrm>
            <a:off x="533400" y="1259417"/>
            <a:ext cx="5438140" cy="4531783"/>
          </a:xfrm>
          <a:prstGeom prst="rect">
            <a:avLst/>
          </a:prstGeom>
          <a:noFill/>
        </p:spPr>
      </p:pic>
      <p:sp>
        <p:nvSpPr>
          <p:cNvPr id="4" name="Title 1"/>
          <p:cNvSpPr txBox="1">
            <a:spLocks/>
          </p:cNvSpPr>
          <p:nvPr/>
        </p:nvSpPr>
        <p:spPr bwMode="auto">
          <a:xfrm>
            <a:off x="387054" y="228600"/>
            <a:ext cx="8375946" cy="664797"/>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CC00"/>
                </a:solidFill>
                <a:effectLst/>
                <a:uLnTx/>
                <a:uFillTx/>
                <a:latin typeface="+mj-lt"/>
                <a:ea typeface="+mj-ea"/>
                <a:cs typeface="+mj-cs"/>
              </a:rPr>
              <a:t>It isn't </a:t>
            </a:r>
            <a:r>
              <a:rPr kumimoji="0" lang="en-US" sz="3200" b="1" i="0" u="none" kern="0" cap="none" spc="0" normalizeH="0" baseline="0" noProof="0" dirty="0" smtClean="0">
                <a:ln>
                  <a:noFill/>
                </a:ln>
                <a:solidFill>
                  <a:srgbClr val="FF0000"/>
                </a:solidFill>
                <a:effectLst/>
                <a:uLnTx/>
                <a:uFillTx/>
                <a:latin typeface="+mj-lt"/>
                <a:ea typeface="+mj-ea"/>
                <a:cs typeface="+mj-cs"/>
              </a:rPr>
              <a:t>easy enough</a:t>
            </a:r>
            <a:r>
              <a:rPr kumimoji="0" lang="en-US" sz="3200" b="1" i="0" u="none" strike="noStrike" kern="0" cap="none" spc="0" normalizeH="0" baseline="0" noProof="0" dirty="0" smtClean="0">
                <a:ln>
                  <a:noFill/>
                </a:ln>
                <a:solidFill>
                  <a:srgbClr val="FFCC00"/>
                </a:solidFill>
                <a:effectLst/>
                <a:uLnTx/>
                <a:uFillTx/>
                <a:latin typeface="+mj-lt"/>
                <a:ea typeface="+mj-ea"/>
                <a:cs typeface="+mj-cs"/>
              </a:rPr>
              <a:t> to test…</a:t>
            </a:r>
            <a:endParaRPr kumimoji="0" lang="en-US" sz="3200" b="1" i="0" u="none" strike="noStrike" kern="0" cap="none" spc="0" normalizeH="0" baseline="0" noProof="0" dirty="0">
              <a:ln>
                <a:noFill/>
              </a:ln>
              <a:solidFill>
                <a:srgbClr val="FFCC00"/>
              </a:solidFill>
              <a:effectLst/>
              <a:uLnTx/>
              <a:uFillTx/>
              <a:latin typeface="+mj-lt"/>
              <a:ea typeface="+mj-ea"/>
              <a:cs typeface="+mj-cs"/>
            </a:endParaRPr>
          </a:p>
        </p:txBody>
      </p:sp>
      <p:sp>
        <p:nvSpPr>
          <p:cNvPr id="6" name="TextBox 5"/>
          <p:cNvSpPr txBox="1"/>
          <p:nvPr/>
        </p:nvSpPr>
        <p:spPr>
          <a:xfrm>
            <a:off x="1219200" y="1367135"/>
            <a:ext cx="829073" cy="461665"/>
          </a:xfrm>
          <a:prstGeom prst="rect">
            <a:avLst/>
          </a:prstGeom>
          <a:noFill/>
        </p:spPr>
        <p:txBody>
          <a:bodyPr wrap="none" rtlCol="0">
            <a:spAutoFit/>
          </a:bodyPr>
          <a:lstStyle/>
          <a:p>
            <a:r>
              <a:rPr lang="en-US" sz="2400" b="1" dirty="0" smtClean="0">
                <a:solidFill>
                  <a:srgbClr val="FF0000"/>
                </a:solidFill>
              </a:rPr>
              <a:t>Logic</a:t>
            </a:r>
            <a:endParaRPr lang="en-US" sz="2400" b="1" dirty="0">
              <a:solidFill>
                <a:srgbClr val="FF0000"/>
              </a:solidFill>
            </a:endParaRPr>
          </a:p>
        </p:txBody>
      </p:sp>
      <p:sp>
        <p:nvSpPr>
          <p:cNvPr id="7" name="TextBox 6"/>
          <p:cNvSpPr txBox="1"/>
          <p:nvPr/>
        </p:nvSpPr>
        <p:spPr>
          <a:xfrm>
            <a:off x="4181406" y="1371600"/>
            <a:ext cx="466794" cy="461665"/>
          </a:xfrm>
          <a:prstGeom prst="rect">
            <a:avLst/>
          </a:prstGeom>
          <a:noFill/>
        </p:spPr>
        <p:txBody>
          <a:bodyPr wrap="none" rtlCol="0">
            <a:spAutoFit/>
          </a:bodyPr>
          <a:lstStyle/>
          <a:p>
            <a:r>
              <a:rPr lang="en-US" sz="2400" b="1" dirty="0" smtClean="0">
                <a:solidFill>
                  <a:srgbClr val="FF0000"/>
                </a:solidFill>
              </a:rPr>
              <a:t>UI</a:t>
            </a:r>
            <a:endParaRPr lang="en-US" sz="24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7409"/>
            <a:ext cx="8375946" cy="2215991"/>
          </a:xfrm>
        </p:spPr>
        <p:txBody>
          <a:bodyPr/>
          <a:lstStyle/>
          <a:p>
            <a:r>
              <a:rPr sz="8000" smtClean="0"/>
              <a:t>So how does ASP.NET MVC</a:t>
            </a:r>
            <a:r>
              <a:rPr lang="en-US" sz="8000" dirty="0" smtClean="0"/>
              <a:t/>
            </a:r>
            <a:br>
              <a:rPr lang="en-US" sz="8000" dirty="0" smtClean="0"/>
            </a:br>
            <a:r>
              <a:rPr lang="en-US" sz="8000" dirty="0" smtClean="0"/>
              <a:t>differ?</a:t>
            </a:r>
            <a:endParaRPr lang="en-US" sz="80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58DB4300D1324A92477E64B996B7EE" ma:contentTypeVersion="0" ma:contentTypeDescription="Create a new document." ma:contentTypeScope="" ma:versionID="77e22f6d63df6ef7ecc89f27de1182be">
  <xsd:schema xmlns:xsd="http://www.w3.org/2001/XMLSchema" xmlns:p="http://schemas.microsoft.com/office/2006/metadata/properties" xmlns:ns2="43DB58A5-D100-4A32-9247-7E64B996B7EE" targetNamespace="http://schemas.microsoft.com/office/2006/metadata/properties" ma:root="true" ma:fieldsID="768e23d0849baff6e7959e075cb3f35e" ns2:_="">
    <xsd:import namespace="43DB58A5-D100-4A32-9247-7E64B996B7EE"/>
    <xsd:element name="properties">
      <xsd:complexType>
        <xsd:sequence>
          <xsd:element name="documentManagement">
            <xsd:complexType>
              <xsd:all>
                <xsd:element ref="ns2:Content_x0020_Type" minOccurs="0"/>
                <xsd:element ref="ns2:Status" minOccurs="0"/>
                <xsd:element ref="ns2:Description0" minOccurs="0"/>
              </xsd:all>
            </xsd:complexType>
          </xsd:element>
        </xsd:sequence>
      </xsd:complexType>
    </xsd:element>
  </xsd:schema>
  <xsd:schema xmlns:xsd="http://www.w3.org/2001/XMLSchema" xmlns:dms="http://schemas.microsoft.com/office/2006/documentManagement/types" targetNamespace="43DB58A5-D100-4A32-9247-7E64B996B7EE" elementFormDefault="qualified">
    <xsd:import namespace="http://schemas.microsoft.com/office/2006/documentManagement/types"/>
    <xsd:element name="Content_x0020_Type" ma:index="8" nillable="true" ma:displayName="Content Type" ma:format="Dropdown" ma:internalName="Content_x0020_Type">
      <xsd:simpleType>
        <xsd:restriction base="dms:Choice">
          <xsd:enumeration value="Presentation"/>
          <xsd:enumeration value="Demos"/>
          <xsd:enumeration value="Lab Spec"/>
        </xsd:restriction>
      </xsd:simpleType>
    </xsd:element>
    <xsd:element name="Status" ma:index="9" nillable="true" ma:displayName="Status" ma:default="" ma:format="Dropdown" ma:internalName="Status">
      <xsd:simpleType>
        <xsd:restriction base="dms:Choice">
          <xsd:enumeration value="Draft"/>
          <xsd:enumeration value="Final draft"/>
          <xsd:enumeration value="Ready for handoff"/>
          <xsd:enumeration value="Complete"/>
        </xsd:restriction>
      </xsd:simpleType>
    </xsd:element>
    <xsd:element name="Description0" ma:index="10"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Content_x0020_Type xmlns="43DB58A5-D100-4A32-9247-7E64B996B7EE">Presentation</Content_x0020_Type>
    <Description0 xmlns="43DB58A5-D100-4A32-9247-7E64B996B7EE">As per other deck but white on blue Tahoma</Description0>
    <Status xmlns="43DB58A5-D100-4A32-9247-7E64B996B7EE">Final draft</Status>
  </documentManagement>
</p:properties>
</file>

<file path=customXml/itemProps1.xml><?xml version="1.0" encoding="utf-8"?>
<ds:datastoreItem xmlns:ds="http://schemas.openxmlformats.org/officeDocument/2006/customXml" ds:itemID="{EB71F3FB-361C-4DB8-8743-C2E9E4E3C24D}">
  <ds:schemaRefs>
    <ds:schemaRef ds:uri="http://schemas.microsoft.com/sharepoint/v3/contenttype/forms"/>
  </ds:schemaRefs>
</ds:datastoreItem>
</file>

<file path=customXml/itemProps2.xml><?xml version="1.0" encoding="utf-8"?>
<ds:datastoreItem xmlns:ds="http://schemas.openxmlformats.org/officeDocument/2006/customXml" ds:itemID="{B8AC574F-A7EC-425A-A14F-7F1513120138}">
  <ds:schemaRefs>
    <ds:schemaRef ds:uri="http://schemas.microsoft.com/office/2006/metadata/longProperties"/>
  </ds:schemaRefs>
</ds:datastoreItem>
</file>

<file path=customXml/itemProps3.xml><?xml version="1.0" encoding="utf-8"?>
<ds:datastoreItem xmlns:ds="http://schemas.openxmlformats.org/officeDocument/2006/customXml" ds:itemID="{0EF2C303-5AF6-45E4-B3B2-337FCCBAD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B58A5-D100-4A32-9247-7E64B996B7E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84BE5ECC-BD83-4F37-A1FF-C24A87765A57}">
  <ds:schemaRefs>
    <ds:schemaRef ds:uri="http://schemas.microsoft.com/office/2006/metadata/properties"/>
    <ds:schemaRef ds:uri="43DB58A5-D100-4A32-9247-7E64B996B7EE"/>
  </ds:schemaRefs>
</ds:datastoreItem>
</file>

<file path=docProps/app.xml><?xml version="1.0" encoding="utf-8"?>
<Properties xmlns="http://schemas.openxmlformats.org/officeDocument/2006/extended-properties" xmlns:vt="http://schemas.openxmlformats.org/officeDocument/2006/docPropsVTypes">
  <Template/>
  <TotalTime>9177</TotalTime>
  <Words>2310</Words>
  <Application>Microsoft Office PowerPoint</Application>
  <PresentationFormat>On-screen Show (4:3)</PresentationFormat>
  <Paragraphs>257</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 - DPE PPT Template</vt:lpstr>
      <vt:lpstr>Introduction to ASP.NET MVC</vt:lpstr>
      <vt:lpstr>Session Objectives</vt:lpstr>
      <vt:lpstr>ASP.NET Then…</vt:lpstr>
      <vt:lpstr>ASP.NET Now…</vt:lpstr>
      <vt:lpstr>WebForms is great, but options are good…</vt:lpstr>
      <vt:lpstr>No real role responsibility…</vt:lpstr>
      <vt:lpstr>Control abstractions can be negative…</vt:lpstr>
      <vt:lpstr>Slide 8</vt:lpstr>
      <vt:lpstr>So how does ASP.NET MVC differ?</vt:lpstr>
      <vt:lpstr>MVC = Model-View-Controller</vt:lpstr>
      <vt:lpstr>How does MVC look?</vt:lpstr>
      <vt:lpstr>File | New</vt:lpstr>
      <vt:lpstr>What are the tenets of ASP.NET MVC?</vt:lpstr>
      <vt:lpstr>Framework Goals</vt:lpstr>
      <vt:lpstr>Clean URLs</vt:lpstr>
      <vt:lpstr>Extensibility</vt:lpstr>
      <vt:lpstr>MVC Development</vt:lpstr>
      <vt:lpstr>How about unit testing?</vt:lpstr>
      <vt:lpstr>Unit Testing</vt:lpstr>
      <vt:lpstr>Summary</vt:lpstr>
      <vt:lpstr>Slide 21</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MVC</dc:title>
  <dc:creator>Microsoft Developer and Platform Evangelism</dc:creator>
  <cp:lastModifiedBy>Jonathan Carter</cp:lastModifiedBy>
  <cp:revision>463</cp:revision>
  <dcterms:created xsi:type="dcterms:W3CDTF">2004-11-05T17:26:10Z</dcterms:created>
  <dcterms:modified xsi:type="dcterms:W3CDTF">2009-03-12T18:40:21Z</dcterms:modified>
  <cp:version>1.0.0</cp:version>
  <dc:description>
	This presentation is an introduction to ASP.NET MVC. It covers how MVC fits  within the ASP.NET ecosystem and what value propositions it offers. It includes demos showing how to create a basic ASP.NET MVC application as well as how to unit test it. 
by Microsoft Developer and Platform Evangelism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ject">
    <vt:lpwstr/>
  </property>
  <property fmtid="{D5CDD505-2E9C-101B-9397-08002B2CF9AE}" pid="3" name="Keywords">
    <vt:lpwstr/>
  </property>
  <property fmtid="{D5CDD505-2E9C-101B-9397-08002B2CF9AE}" pid="4" name="_Author">
    <vt:lpwstr>dshadle</vt:lpwstr>
  </property>
  <property fmtid="{D5CDD505-2E9C-101B-9397-08002B2CF9AE}" pid="5" name="_Category">
    <vt:lpwstr/>
  </property>
  <property fmtid="{D5CDD505-2E9C-101B-9397-08002B2CF9AE}" pid="6" name="Slides">
    <vt:lpwstr>52</vt:lpwstr>
  </property>
  <property fmtid="{D5CDD505-2E9C-101B-9397-08002B2CF9AE}" pid="7" name="Categories">
    <vt:lpwstr/>
  </property>
  <property fmtid="{D5CDD505-2E9C-101B-9397-08002B2CF9AE}" pid="8" name="Approval Level">
    <vt:lpwstr/>
  </property>
  <property fmtid="{D5CDD505-2E9C-101B-9397-08002B2CF9AE}" pid="9" name="_Comments">
    <vt:lpwstr/>
  </property>
  <property fmtid="{D5CDD505-2E9C-101B-9397-08002B2CF9AE}" pid="10" name="Assigned To">
    <vt:lpwstr/>
  </property>
  <property fmtid="{D5CDD505-2E9C-101B-9397-08002B2CF9AE}" pid="11" name="ContentType">
    <vt:lpwstr>Document</vt:lpwstr>
  </property>
</Properties>
</file>