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8"/>
  </p:notesMasterIdLst>
  <p:handoutMasterIdLst>
    <p:handoutMasterId r:id="rId49"/>
  </p:handoutMasterIdLst>
  <p:sldIdLst>
    <p:sldId id="374" r:id="rId6"/>
    <p:sldId id="375" r:id="rId7"/>
    <p:sldId id="376" r:id="rId8"/>
    <p:sldId id="378" r:id="rId9"/>
    <p:sldId id="379" r:id="rId10"/>
    <p:sldId id="380" r:id="rId11"/>
    <p:sldId id="416" r:id="rId12"/>
    <p:sldId id="382" r:id="rId13"/>
    <p:sldId id="383" r:id="rId14"/>
    <p:sldId id="384" r:id="rId15"/>
    <p:sldId id="385" r:id="rId16"/>
    <p:sldId id="386" r:id="rId17"/>
    <p:sldId id="387" r:id="rId18"/>
    <p:sldId id="388" r:id="rId19"/>
    <p:sldId id="389" r:id="rId20"/>
    <p:sldId id="390" r:id="rId21"/>
    <p:sldId id="391" r:id="rId22"/>
    <p:sldId id="392" r:id="rId23"/>
    <p:sldId id="393" r:id="rId24"/>
    <p:sldId id="361" r:id="rId25"/>
    <p:sldId id="395" r:id="rId26"/>
    <p:sldId id="396" r:id="rId27"/>
    <p:sldId id="397" r:id="rId28"/>
    <p:sldId id="417" r:id="rId29"/>
    <p:sldId id="399" r:id="rId30"/>
    <p:sldId id="400" r:id="rId31"/>
    <p:sldId id="418" r:id="rId32"/>
    <p:sldId id="402" r:id="rId33"/>
    <p:sldId id="419" r:id="rId34"/>
    <p:sldId id="404" r:id="rId35"/>
    <p:sldId id="420" r:id="rId36"/>
    <p:sldId id="406" r:id="rId37"/>
    <p:sldId id="407" r:id="rId38"/>
    <p:sldId id="421" r:id="rId39"/>
    <p:sldId id="409" r:id="rId40"/>
    <p:sldId id="410" r:id="rId41"/>
    <p:sldId id="411" r:id="rId42"/>
    <p:sldId id="412" r:id="rId43"/>
    <p:sldId id="413" r:id="rId44"/>
    <p:sldId id="414" r:id="rId45"/>
    <p:sldId id="415" r:id="rId46"/>
    <p:sldId id="341" r:id="rId47"/>
  </p:sldIdLst>
  <p:sldSz cx="9144000" cy="6858000" type="screen4x3"/>
  <p:notesSz cx="6858000" cy="9144000"/>
  <p:defaultTextStyle>
    <a:defPPr>
      <a:defRPr lang="en-US"/>
    </a:defPPr>
    <a:lvl1pPr algn="l" rtl="0" fontAlgn="base">
      <a:spcBef>
        <a:spcPct val="0"/>
      </a:spcBef>
      <a:spcAft>
        <a:spcPct val="0"/>
      </a:spcAft>
      <a:defRPr sz="2200" kern="1200">
        <a:solidFill>
          <a:schemeClr val="bg1"/>
        </a:solidFill>
        <a:latin typeface="Tahoma" pitchFamily="34" charset="0"/>
        <a:ea typeface="+mn-ea"/>
        <a:cs typeface="+mn-cs"/>
      </a:defRPr>
    </a:lvl1pPr>
    <a:lvl2pPr marL="457200" algn="l" rtl="0" fontAlgn="base">
      <a:spcBef>
        <a:spcPct val="0"/>
      </a:spcBef>
      <a:spcAft>
        <a:spcPct val="0"/>
      </a:spcAft>
      <a:defRPr sz="2200" kern="1200">
        <a:solidFill>
          <a:schemeClr val="bg1"/>
        </a:solidFill>
        <a:latin typeface="Tahoma" pitchFamily="34" charset="0"/>
        <a:ea typeface="+mn-ea"/>
        <a:cs typeface="+mn-cs"/>
      </a:defRPr>
    </a:lvl2pPr>
    <a:lvl3pPr marL="914400" algn="l" rtl="0" fontAlgn="base">
      <a:spcBef>
        <a:spcPct val="0"/>
      </a:spcBef>
      <a:spcAft>
        <a:spcPct val="0"/>
      </a:spcAft>
      <a:defRPr sz="2200" kern="1200">
        <a:solidFill>
          <a:schemeClr val="bg1"/>
        </a:solidFill>
        <a:latin typeface="Tahoma" pitchFamily="34" charset="0"/>
        <a:ea typeface="+mn-ea"/>
        <a:cs typeface="+mn-cs"/>
      </a:defRPr>
    </a:lvl3pPr>
    <a:lvl4pPr marL="1371600" algn="l" rtl="0" fontAlgn="base">
      <a:spcBef>
        <a:spcPct val="0"/>
      </a:spcBef>
      <a:spcAft>
        <a:spcPct val="0"/>
      </a:spcAft>
      <a:defRPr sz="2200" kern="1200">
        <a:solidFill>
          <a:schemeClr val="bg1"/>
        </a:solidFill>
        <a:latin typeface="Tahoma" pitchFamily="34" charset="0"/>
        <a:ea typeface="+mn-ea"/>
        <a:cs typeface="+mn-cs"/>
      </a:defRPr>
    </a:lvl4pPr>
    <a:lvl5pPr marL="1828800" algn="l" rtl="0" fontAlgn="base">
      <a:spcBef>
        <a:spcPct val="0"/>
      </a:spcBef>
      <a:spcAft>
        <a:spcPct val="0"/>
      </a:spcAft>
      <a:defRPr sz="2200" kern="1200">
        <a:solidFill>
          <a:schemeClr val="bg1"/>
        </a:solidFill>
        <a:latin typeface="Tahoma" pitchFamily="34" charset="0"/>
        <a:ea typeface="+mn-ea"/>
        <a:cs typeface="+mn-cs"/>
      </a:defRPr>
    </a:lvl5pPr>
    <a:lvl6pPr marL="2286000" algn="l" defTabSz="914400" rtl="0" eaLnBrk="1" latinLnBrk="0" hangingPunct="1">
      <a:defRPr sz="2200" kern="1200">
        <a:solidFill>
          <a:schemeClr val="bg1"/>
        </a:solidFill>
        <a:latin typeface="Tahoma" pitchFamily="34" charset="0"/>
        <a:ea typeface="+mn-ea"/>
        <a:cs typeface="+mn-cs"/>
      </a:defRPr>
    </a:lvl6pPr>
    <a:lvl7pPr marL="2743200" algn="l" defTabSz="914400" rtl="0" eaLnBrk="1" latinLnBrk="0" hangingPunct="1">
      <a:defRPr sz="2200" kern="1200">
        <a:solidFill>
          <a:schemeClr val="bg1"/>
        </a:solidFill>
        <a:latin typeface="Tahoma" pitchFamily="34" charset="0"/>
        <a:ea typeface="+mn-ea"/>
        <a:cs typeface="+mn-cs"/>
      </a:defRPr>
    </a:lvl7pPr>
    <a:lvl8pPr marL="3200400" algn="l" defTabSz="914400" rtl="0" eaLnBrk="1" latinLnBrk="0" hangingPunct="1">
      <a:defRPr sz="2200" kern="1200">
        <a:solidFill>
          <a:schemeClr val="bg1"/>
        </a:solidFill>
        <a:latin typeface="Tahoma" pitchFamily="34" charset="0"/>
        <a:ea typeface="+mn-ea"/>
        <a:cs typeface="+mn-cs"/>
      </a:defRPr>
    </a:lvl8pPr>
    <a:lvl9pPr marL="3657600" algn="l" defTabSz="914400" rtl="0" eaLnBrk="1" latinLnBrk="0" hangingPunct="1">
      <a:defRPr sz="2200" kern="1200">
        <a:solidFill>
          <a:schemeClr val="bg1"/>
        </a:solidFill>
        <a:latin typeface="Tahoma"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clrMru>
    <a:srgbClr xmlns:mc="http://schemas.openxmlformats.org/markup-compatibility/2006" xmlns:a14="http://schemas.microsoft.com/office/drawing/2010/main" val="FF7C80" mc:Ignorable=""/>
    <a:srgbClr xmlns:mc="http://schemas.openxmlformats.org/markup-compatibility/2006" xmlns:a14="http://schemas.microsoft.com/office/drawing/2010/main" val="00FF00" mc:Ignorable=""/>
    <a:srgbClr xmlns:mc="http://schemas.openxmlformats.org/markup-compatibility/2006" xmlns:a14="http://schemas.microsoft.com/office/drawing/2010/main" val="0099FF" mc:Ignorable=""/>
    <a:srgbClr xmlns:mc="http://schemas.openxmlformats.org/markup-compatibility/2006" xmlns:a14="http://schemas.microsoft.com/office/drawing/2010/main" val="FFCC00" mc:Ignorable=""/>
    <a:srgbClr xmlns:mc="http://schemas.openxmlformats.org/markup-compatibility/2006" xmlns:a14="http://schemas.microsoft.com/office/drawing/2010/main" val="BBE0E3" mc:Ignorable=""/>
    <a:srgbClr xmlns:mc="http://schemas.openxmlformats.org/markup-compatibility/2006" xmlns:a14="http://schemas.microsoft.com/office/drawing/2010/main" val="FF5050" mc:Ignorable=""/>
    <a:srgbClr xmlns:mc="http://schemas.openxmlformats.org/markup-compatibility/2006" xmlns:a14="http://schemas.microsoft.com/office/drawing/2010/main" val="FF9900" mc:Ignorable=""/>
    <a:srgbClr xmlns:mc="http://schemas.openxmlformats.org/markup-compatibility/2006" xmlns:a14="http://schemas.microsoft.com/office/drawing/2010/main" val="FFFF00" mc:Ignorabl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04" autoAdjust="0"/>
    <p:restoredTop sz="75171" autoAdjust="0"/>
  </p:normalViewPr>
  <p:slideViewPr>
    <p:cSldViewPr>
      <p:cViewPr varScale="1">
        <p:scale>
          <a:sx n="72" d="100"/>
          <a:sy n="72" d="100"/>
        </p:scale>
        <p:origin x="-157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4" d="100"/>
          <a:sy n="64" d="100"/>
        </p:scale>
        <p:origin x="-1938"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commentAuthors" Target="commentAuthor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endParaRPr lang="en-US"/>
          </a:p>
        </p:txBody>
      </p:sp>
      <p:sp>
        <p:nvSpPr>
          <p:cNvPr id="563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endParaRPr lang="en-US"/>
          </a:p>
        </p:txBody>
      </p:sp>
      <p:sp>
        <p:nvSpPr>
          <p:cNvPr id="563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endParaRPr lang="en-US"/>
          </a:p>
        </p:txBody>
      </p:sp>
      <p:sp>
        <p:nvSpPr>
          <p:cNvPr id="563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fld id="{A94B5D4F-E990-40FF-B037-A4A418FBED01}" type="slidenum">
              <a:rPr lang="en-US"/>
              <a:pPr/>
              <a:t>‹#›</a:t>
            </a:fld>
            <a:endParaRPr lang="en-US"/>
          </a:p>
        </p:txBody>
      </p:sp>
    </p:spTree>
    <p:extLst>
      <p:ext uri="{BB962C8B-B14F-4D97-AF65-F5344CB8AC3E}">
        <p14:creationId xmlns:p14="http://schemas.microsoft.com/office/powerpoint/2010/main" val="5801754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endParaRPr lang="en-US"/>
          </a:p>
        </p:txBody>
      </p:sp>
      <p:sp>
        <p:nvSpPr>
          <p:cNvPr id="286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endParaRPr lang="en-US"/>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xmlns:mc="http://schemas.openxmlformats.org/markup-compatibility/2006" xmlns:a14="http://schemas.microsoft.com/office/drawing/2010/main" val="000000" mc:Ignorable=""/>
            </a:solidFill>
            <a:miter lim="800000"/>
            <a:headEnd/>
            <a:tailEnd/>
          </a:ln>
          <a:effectLst/>
        </p:spPr>
      </p:sp>
      <p:sp>
        <p:nvSpPr>
          <p:cNvPr id="286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endParaRPr lang="en-US"/>
          </a:p>
        </p:txBody>
      </p:sp>
      <p:sp>
        <p:nvSpPr>
          <p:cNvPr id="286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fld id="{AC248039-9E8B-422F-8B1A-4AF677A6F4FF}" type="slidenum">
              <a:rPr lang="en-US"/>
              <a:pPr/>
              <a:t>‹#›</a:t>
            </a:fld>
            <a:endParaRPr lang="en-US"/>
          </a:p>
        </p:txBody>
      </p:sp>
    </p:spTree>
    <p:extLst>
      <p:ext uri="{BB962C8B-B14F-4D97-AF65-F5344CB8AC3E}">
        <p14:creationId xmlns:p14="http://schemas.microsoft.com/office/powerpoint/2010/main" val="40083205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243" name="Rectangle 3"/>
          <p:cNvSpPr>
            <a:spLocks noGrp="1" noChangeArrowheads="1"/>
          </p:cNvSpPr>
          <p:nvPr>
            <p:ph type="ctrTitle"/>
          </p:nvPr>
        </p:nvSpPr>
        <p:spPr>
          <a:xfrm>
            <a:off x="685800" y="2130425"/>
            <a:ext cx="7772400" cy="1470025"/>
          </a:xfrm>
        </p:spPr>
        <p:txBody>
          <a:bodyPr/>
          <a:lstStyle>
            <a:lvl1pPr>
              <a:defRPr sz="3600"/>
            </a:lvl1pPr>
          </a:lstStyle>
          <a:p>
            <a:r>
              <a:rPr lang="en-US"/>
              <a:t>Click to edit Master title style</a:t>
            </a:r>
          </a:p>
        </p:txBody>
      </p:sp>
      <p:sp>
        <p:nvSpPr>
          <p:cNvPr id="10244" name="Rectangle 4"/>
          <p:cNvSpPr>
            <a:spLocks noGrp="1" noChangeArrowheads="1"/>
          </p:cNvSpPr>
          <p:nvPr>
            <p:ph type="subTitle" idx="1"/>
          </p:nvPr>
        </p:nvSpPr>
        <p:spPr>
          <a:xfrm>
            <a:off x="685800" y="3810000"/>
            <a:ext cx="6400800" cy="1752600"/>
          </a:xfrm>
        </p:spPr>
        <p:txBody>
          <a:bodyPr/>
          <a:lstStyle>
            <a:lvl1pPr marL="0" indent="0">
              <a:buFontTx/>
              <a:buNone/>
              <a:defRPr sz="2200"/>
            </a:lvl1pPr>
          </a:lstStyle>
          <a:p>
            <a:r>
              <a:rPr lang="en-US"/>
              <a:t>Click to edit Master subtitle style</a:t>
            </a:r>
          </a:p>
        </p:txBody>
      </p:sp>
      <p:pic>
        <p:nvPicPr>
          <p:cNvPr id="10246" name="Picture 6" descr="mslogo_R-75"/>
          <p:cNvPicPr>
            <a:picLocks noChangeAspect="1" noChangeArrowheads="1"/>
          </p:cNvPicPr>
          <p:nvPr/>
        </p:nvPicPr>
        <p:blipFill>
          <a:blip r:embed="rId2"/>
          <a:srcRect/>
          <a:stretch>
            <a:fillRect/>
          </a:stretch>
        </p:blipFill>
        <p:spPr bwMode="auto">
          <a:xfrm>
            <a:off x="6629400" y="381000"/>
            <a:ext cx="2143125" cy="695325"/>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4" name="Picture 29" descr="DPE5"/>
          <p:cNvPicPr>
            <a:picLocks noChangeAspect="1" noChangeArrowheads="1"/>
          </p:cNvPicPr>
          <p:nvPr userDrawn="1"/>
        </p:nvPicPr>
        <p:blipFill>
          <a:blip r:embed="rId2"/>
          <a:srcRect/>
          <a:stretch>
            <a:fillRect/>
          </a:stretch>
        </p:blipFill>
        <p:spPr bwMode="auto">
          <a:xfrm>
            <a:off x="304800" y="6453188"/>
            <a:ext cx="1598613" cy="404812"/>
          </a:xfrm>
          <a:prstGeom prst="rect">
            <a:avLst/>
          </a:prstGeom>
          <a:noFill/>
          <a:ln w="9525">
            <a:noFill/>
            <a:miter lim="800000"/>
            <a:headEnd/>
            <a:tailEnd/>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0488"/>
            <a:ext cx="2057400" cy="61579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0488"/>
            <a:ext cx="6019800" cy="6157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4" name="Picture 29" descr="DPE5"/>
          <p:cNvPicPr>
            <a:picLocks noChangeAspect="1" noChangeArrowheads="1"/>
          </p:cNvPicPr>
          <p:nvPr userDrawn="1"/>
        </p:nvPicPr>
        <p:blipFill>
          <a:blip r:embed="rId2"/>
          <a:srcRect/>
          <a:stretch>
            <a:fillRect/>
          </a:stretch>
        </p:blipFill>
        <p:spPr bwMode="auto">
          <a:xfrm>
            <a:off x="304800" y="6453188"/>
            <a:ext cx="1598613" cy="404812"/>
          </a:xfrm>
          <a:prstGeom prst="rect">
            <a:avLst/>
          </a:prstGeom>
          <a:noFill/>
          <a:ln w="9525">
            <a:noFill/>
            <a:miter lim="800000"/>
            <a:headEnd/>
            <a:tailEnd/>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Hidden Slid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82588" y="228600"/>
            <a:ext cx="8380412" cy="623248"/>
          </a:xfrm>
          <a:noFill/>
          <a:ln w="9525">
            <a:noFill/>
            <a:miter lim="800000"/>
            <a:headEnd/>
            <a:tailEnd/>
          </a:ln>
          <a:effectLst/>
        </p:spPr>
        <p:txBody>
          <a:bodyPr/>
          <a:lst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tx1"/>
                </a:solidFill>
                <a:effectLst/>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bwMode="white">
          <a:xfrm>
            <a:off x="382588" y="1414464"/>
            <a:ext cx="8380412" cy="1844608"/>
          </a:xfrm>
        </p:spPr>
        <p:txBody>
          <a:bodyPr/>
          <a:lstStyle>
            <a:lvl1pPr>
              <a:spcBef>
                <a:spcPts val="1167"/>
              </a:spcBef>
              <a:buFontTx/>
              <a:buBlip>
                <a:blip r:embed="rId2"/>
              </a:buBlip>
              <a:defRPr sz="2400"/>
            </a:lvl1pPr>
            <a:lvl2pPr>
              <a:spcBef>
                <a:spcPts val="1083"/>
              </a:spcBef>
              <a:buFontTx/>
              <a:buBlip>
                <a:blip r:embed="rId2"/>
              </a:buBlip>
              <a:defRPr sz="2000"/>
            </a:lvl2pPr>
            <a:lvl3pPr>
              <a:spcBef>
                <a:spcPts val="1000"/>
              </a:spcBef>
              <a:buFontTx/>
              <a:buBlip>
                <a:blip r:embed="rId2"/>
              </a:buBlip>
              <a:defRPr sz="1800"/>
            </a:lvl3pPr>
            <a:lvl4pPr>
              <a:spcBef>
                <a:spcPts val="917"/>
              </a:spcBef>
              <a:buFontTx/>
              <a:buBlip>
                <a:blip r:embed="rId2"/>
              </a:buBlip>
              <a:defRPr sz="1600"/>
            </a:lvl4pPr>
            <a:lvl5pPr>
              <a:spcBef>
                <a:spcPts val="833"/>
              </a:spcBef>
              <a:buFontTx/>
              <a:buBlip>
                <a:blip r:embed="rId2"/>
              </a:buBlip>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3550921" y="6477000"/>
            <a:ext cx="2042159" cy="304800"/>
          </a:xfrm>
          <a:prstGeom prst="rect">
            <a:avLst/>
          </a:prstGeom>
        </p:spPr>
      </p:pic>
    </p:spTree>
    <p:extLst>
      <p:ext uri="{BB962C8B-B14F-4D97-AF65-F5344CB8AC3E}">
        <p14:creationId xmlns:p14="http://schemas.microsoft.com/office/powerpoint/2010/main" val="3868755448"/>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29" descr="DPE5"/>
          <p:cNvPicPr>
            <a:picLocks noChangeAspect="1" noChangeArrowheads="1"/>
          </p:cNvPicPr>
          <p:nvPr userDrawn="1"/>
        </p:nvPicPr>
        <p:blipFill>
          <a:blip r:embed="rId2"/>
          <a:srcRect/>
          <a:stretch>
            <a:fillRect/>
          </a:stretch>
        </p:blipFill>
        <p:spPr bwMode="auto">
          <a:xfrm>
            <a:off x="304800" y="6453188"/>
            <a:ext cx="1598613" cy="404812"/>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29" descr="DPE5"/>
          <p:cNvPicPr>
            <a:picLocks noChangeAspect="1" noChangeArrowheads="1"/>
          </p:cNvPicPr>
          <p:nvPr userDrawn="1"/>
        </p:nvPicPr>
        <p:blipFill>
          <a:blip r:embed="rId2"/>
          <a:srcRect/>
          <a:stretch>
            <a:fillRect/>
          </a:stretch>
        </p:blipFill>
        <p:spPr bwMode="auto">
          <a:xfrm>
            <a:off x="304800" y="6453188"/>
            <a:ext cx="1598613" cy="404812"/>
          </a:xfrm>
          <a:prstGeom prst="rect">
            <a:avLst/>
          </a:prstGeom>
          <a:noFill/>
          <a:ln w="9525">
            <a:noFill/>
            <a:miter lim="800000"/>
            <a:headEnd/>
            <a:tailEnd/>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pic>
        <p:nvPicPr>
          <p:cNvPr id="5" name="Picture 29" descr="DPE5"/>
          <p:cNvPicPr>
            <a:picLocks noChangeAspect="1" noChangeArrowheads="1"/>
          </p:cNvPicPr>
          <p:nvPr userDrawn="1"/>
        </p:nvPicPr>
        <p:blipFill>
          <a:blip r:embed="rId2"/>
          <a:srcRect/>
          <a:stretch>
            <a:fillRect/>
          </a:stretch>
        </p:blipFill>
        <p:spPr bwMode="auto">
          <a:xfrm>
            <a:off x="304800" y="6453188"/>
            <a:ext cx="1598613" cy="404812"/>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pic>
        <p:nvPicPr>
          <p:cNvPr id="5" name="Picture 29" descr="DPE5"/>
          <p:cNvPicPr>
            <a:picLocks noChangeAspect="1" noChangeArrowheads="1"/>
          </p:cNvPicPr>
          <p:nvPr userDrawn="1"/>
        </p:nvPicPr>
        <p:blipFill>
          <a:blip r:embed="rId2"/>
          <a:srcRect/>
          <a:stretch>
            <a:fillRect/>
          </a:stretch>
        </p:blipFill>
        <p:spPr bwMode="auto">
          <a:xfrm>
            <a:off x="304800" y="6453188"/>
            <a:ext cx="1598613" cy="404812"/>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90488"/>
            <a:ext cx="8229600" cy="1143000"/>
          </a:xfrm>
          <a:prstGeom prst="rect">
            <a:avLst/>
          </a:prstGeom>
          <a:noFill/>
          <a:ln w="9525">
            <a:noFill/>
            <a:miter lim="800000"/>
            <a:headEnd/>
            <a:tailEnd/>
          </a:ln>
          <a:effectLst>
            <a:outerShdw dist="12700" dir="54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219200"/>
            <a:ext cx="82296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42" name="Picture 18" descr="mslogo_R"/>
          <p:cNvPicPr>
            <a:picLocks noChangeAspect="1" noChangeArrowheads="1"/>
          </p:cNvPicPr>
          <p:nvPr/>
        </p:nvPicPr>
        <p:blipFill>
          <a:blip r:embed="rId16"/>
          <a:srcRect/>
          <a:stretch>
            <a:fillRect/>
          </a:stretch>
        </p:blipFill>
        <p:spPr bwMode="auto">
          <a:xfrm>
            <a:off x="7696200" y="6391275"/>
            <a:ext cx="1428750" cy="466725"/>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rtl="0" fontAlgn="base">
        <a:spcBef>
          <a:spcPct val="0"/>
        </a:spcBef>
        <a:spcAft>
          <a:spcPct val="0"/>
        </a:spcAft>
        <a:defRPr sz="3200" b="1">
          <a:solidFill>
            <a:srgbClr xmlns:mc="http://schemas.openxmlformats.org/markup-compatibility/2006" xmlns:a14="http://schemas.microsoft.com/office/drawing/2010/main" val="FFCC00" mc:Ignorable=""/>
          </a:solidFill>
          <a:latin typeface="+mj-lt"/>
          <a:ea typeface="+mj-ea"/>
          <a:cs typeface="+mj-cs"/>
        </a:defRPr>
      </a:lvl1pPr>
      <a:lvl2pPr algn="l" rtl="0" fontAlgn="base">
        <a:spcBef>
          <a:spcPct val="0"/>
        </a:spcBef>
        <a:spcAft>
          <a:spcPct val="0"/>
        </a:spcAft>
        <a:defRPr sz="3200" b="1">
          <a:solidFill>
            <a:srgbClr xmlns:mc="http://schemas.openxmlformats.org/markup-compatibility/2006" xmlns:a14="http://schemas.microsoft.com/office/drawing/2010/main" val="FFCC00" mc:Ignorable=""/>
          </a:solidFill>
          <a:latin typeface="Tahoma" pitchFamily="34" charset="0"/>
        </a:defRPr>
      </a:lvl2pPr>
      <a:lvl3pPr algn="l" rtl="0" fontAlgn="base">
        <a:spcBef>
          <a:spcPct val="0"/>
        </a:spcBef>
        <a:spcAft>
          <a:spcPct val="0"/>
        </a:spcAft>
        <a:defRPr sz="3200" b="1">
          <a:solidFill>
            <a:srgbClr xmlns:mc="http://schemas.openxmlformats.org/markup-compatibility/2006" xmlns:a14="http://schemas.microsoft.com/office/drawing/2010/main" val="FFCC00" mc:Ignorable=""/>
          </a:solidFill>
          <a:latin typeface="Tahoma" pitchFamily="34" charset="0"/>
        </a:defRPr>
      </a:lvl3pPr>
      <a:lvl4pPr algn="l" rtl="0" fontAlgn="base">
        <a:spcBef>
          <a:spcPct val="0"/>
        </a:spcBef>
        <a:spcAft>
          <a:spcPct val="0"/>
        </a:spcAft>
        <a:defRPr sz="3200" b="1">
          <a:solidFill>
            <a:srgbClr xmlns:mc="http://schemas.openxmlformats.org/markup-compatibility/2006" xmlns:a14="http://schemas.microsoft.com/office/drawing/2010/main" val="FFCC00" mc:Ignorable=""/>
          </a:solidFill>
          <a:latin typeface="Tahoma" pitchFamily="34" charset="0"/>
        </a:defRPr>
      </a:lvl4pPr>
      <a:lvl5pPr algn="l" rtl="0" fontAlgn="base">
        <a:spcBef>
          <a:spcPct val="0"/>
        </a:spcBef>
        <a:spcAft>
          <a:spcPct val="0"/>
        </a:spcAft>
        <a:defRPr sz="3200" b="1">
          <a:solidFill>
            <a:srgbClr xmlns:mc="http://schemas.openxmlformats.org/markup-compatibility/2006" xmlns:a14="http://schemas.microsoft.com/office/drawing/2010/main" val="FFCC00" mc:Ignorable=""/>
          </a:solidFill>
          <a:latin typeface="Tahoma" pitchFamily="34" charset="0"/>
        </a:defRPr>
      </a:lvl5pPr>
      <a:lvl6pPr marL="457200" algn="l" rtl="0" fontAlgn="base">
        <a:spcBef>
          <a:spcPct val="0"/>
        </a:spcBef>
        <a:spcAft>
          <a:spcPct val="0"/>
        </a:spcAft>
        <a:defRPr sz="3200" b="1">
          <a:solidFill>
            <a:srgbClr xmlns:mc="http://schemas.openxmlformats.org/markup-compatibility/2006" xmlns:a14="http://schemas.microsoft.com/office/drawing/2010/main" val="FFCC00" mc:Ignorable=""/>
          </a:solidFill>
          <a:latin typeface="Tahoma" pitchFamily="34" charset="0"/>
        </a:defRPr>
      </a:lvl6pPr>
      <a:lvl7pPr marL="914400" algn="l" rtl="0" fontAlgn="base">
        <a:spcBef>
          <a:spcPct val="0"/>
        </a:spcBef>
        <a:spcAft>
          <a:spcPct val="0"/>
        </a:spcAft>
        <a:defRPr sz="3200" b="1">
          <a:solidFill>
            <a:srgbClr xmlns:mc="http://schemas.openxmlformats.org/markup-compatibility/2006" xmlns:a14="http://schemas.microsoft.com/office/drawing/2010/main" val="FFCC00" mc:Ignorable=""/>
          </a:solidFill>
          <a:latin typeface="Tahoma" pitchFamily="34" charset="0"/>
        </a:defRPr>
      </a:lvl7pPr>
      <a:lvl8pPr marL="1371600" algn="l" rtl="0" fontAlgn="base">
        <a:spcBef>
          <a:spcPct val="0"/>
        </a:spcBef>
        <a:spcAft>
          <a:spcPct val="0"/>
        </a:spcAft>
        <a:defRPr sz="3200" b="1">
          <a:solidFill>
            <a:srgbClr xmlns:mc="http://schemas.openxmlformats.org/markup-compatibility/2006" xmlns:a14="http://schemas.microsoft.com/office/drawing/2010/main" val="FFCC00" mc:Ignorable=""/>
          </a:solidFill>
          <a:latin typeface="Tahoma" pitchFamily="34" charset="0"/>
        </a:defRPr>
      </a:lvl8pPr>
      <a:lvl9pPr marL="1828800" algn="l" rtl="0" fontAlgn="base">
        <a:spcBef>
          <a:spcPct val="0"/>
        </a:spcBef>
        <a:spcAft>
          <a:spcPct val="0"/>
        </a:spcAft>
        <a:defRPr sz="3200" b="1">
          <a:solidFill>
            <a:srgbClr xmlns:mc="http://schemas.openxmlformats.org/markup-compatibility/2006" xmlns:a14="http://schemas.microsoft.com/office/drawing/2010/main" val="FFCC00" mc:Ignorable=""/>
          </a:solidFill>
          <a:latin typeface="Tahoma" pitchFamily="34" charset="0"/>
        </a:defRPr>
      </a:lvl9pPr>
    </p:titleStyle>
    <p:bodyStyle>
      <a:lvl1pPr marL="342900" indent="-342900" algn="l" rtl="0" fontAlgn="base">
        <a:spcBef>
          <a:spcPct val="20000"/>
        </a:spcBef>
        <a:spcAft>
          <a:spcPct val="0"/>
        </a:spcAft>
        <a:buBlip>
          <a:blip r:embed="rId17"/>
        </a:buBlip>
        <a:defRPr sz="2600">
          <a:solidFill>
            <a:schemeClr val="bg1"/>
          </a:solidFill>
          <a:latin typeface="+mn-lt"/>
          <a:ea typeface="+mn-ea"/>
          <a:cs typeface="+mn-cs"/>
        </a:defRPr>
      </a:lvl1pPr>
      <a:lvl2pPr marL="742950" indent="-285750" algn="l" rtl="0" fontAlgn="base">
        <a:spcBef>
          <a:spcPct val="20000"/>
        </a:spcBef>
        <a:spcAft>
          <a:spcPct val="0"/>
        </a:spcAft>
        <a:buBlip>
          <a:blip r:embed="rId17"/>
        </a:buBlip>
        <a:defRPr sz="2000">
          <a:solidFill>
            <a:schemeClr val="bg1"/>
          </a:solidFill>
          <a:latin typeface="Microsoft Sans Serif" pitchFamily="34" charset="0"/>
        </a:defRPr>
      </a:lvl2pPr>
      <a:lvl3pPr marL="1143000" indent="-228600" algn="l" rtl="0" fontAlgn="base">
        <a:spcBef>
          <a:spcPct val="20000"/>
        </a:spcBef>
        <a:spcAft>
          <a:spcPct val="0"/>
        </a:spcAft>
        <a:buBlip>
          <a:blip r:embed="rId17"/>
        </a:buBlip>
        <a:defRPr sz="2000">
          <a:solidFill>
            <a:schemeClr val="bg1"/>
          </a:solidFill>
          <a:latin typeface="+mn-lt"/>
        </a:defRPr>
      </a:lvl3pPr>
      <a:lvl4pPr marL="1600200" indent="-228600" algn="l" rtl="0" fontAlgn="base">
        <a:spcBef>
          <a:spcPct val="20000"/>
        </a:spcBef>
        <a:spcAft>
          <a:spcPct val="0"/>
        </a:spcAft>
        <a:buBlip>
          <a:blip r:embed="rId17"/>
        </a:buBlip>
        <a:defRPr sz="1600">
          <a:solidFill>
            <a:schemeClr val="bg1"/>
          </a:solidFill>
          <a:latin typeface="+mn-lt"/>
        </a:defRPr>
      </a:lvl4pPr>
      <a:lvl5pPr marL="2057400" indent="-228600" algn="l" rtl="0" fontAlgn="base">
        <a:spcBef>
          <a:spcPct val="20000"/>
        </a:spcBef>
        <a:spcAft>
          <a:spcPct val="0"/>
        </a:spcAft>
        <a:buBlip>
          <a:blip r:embed="rId17"/>
        </a:buBlip>
        <a:defRPr sz="1400">
          <a:solidFill>
            <a:schemeClr val="bg1"/>
          </a:solidFill>
          <a:latin typeface="+mn-lt"/>
        </a:defRPr>
      </a:lvl5pPr>
      <a:lvl6pPr marL="2514600" indent="-228600" algn="l" rtl="0" fontAlgn="base">
        <a:spcBef>
          <a:spcPct val="20000"/>
        </a:spcBef>
        <a:spcAft>
          <a:spcPct val="0"/>
        </a:spcAft>
        <a:buBlip>
          <a:blip r:embed="rId17"/>
        </a:buBlip>
        <a:defRPr sz="1400">
          <a:solidFill>
            <a:schemeClr val="bg1"/>
          </a:solidFill>
          <a:latin typeface="+mn-lt"/>
        </a:defRPr>
      </a:lvl6pPr>
      <a:lvl7pPr marL="2971800" indent="-228600" algn="l" rtl="0" fontAlgn="base">
        <a:spcBef>
          <a:spcPct val="20000"/>
        </a:spcBef>
        <a:spcAft>
          <a:spcPct val="0"/>
        </a:spcAft>
        <a:buBlip>
          <a:blip r:embed="rId17"/>
        </a:buBlip>
        <a:defRPr sz="1400">
          <a:solidFill>
            <a:schemeClr val="bg1"/>
          </a:solidFill>
          <a:latin typeface="+mn-lt"/>
        </a:defRPr>
      </a:lvl7pPr>
      <a:lvl8pPr marL="3429000" indent="-228600" algn="l" rtl="0" fontAlgn="base">
        <a:spcBef>
          <a:spcPct val="20000"/>
        </a:spcBef>
        <a:spcAft>
          <a:spcPct val="0"/>
        </a:spcAft>
        <a:buBlip>
          <a:blip r:embed="rId17"/>
        </a:buBlip>
        <a:defRPr sz="1400">
          <a:solidFill>
            <a:schemeClr val="bg1"/>
          </a:solidFill>
          <a:latin typeface="+mn-lt"/>
        </a:defRPr>
      </a:lvl8pPr>
      <a:lvl9pPr marL="3886200" indent="-228600" algn="l" rtl="0" fontAlgn="base">
        <a:spcBef>
          <a:spcPct val="20000"/>
        </a:spcBef>
        <a:spcAft>
          <a:spcPct val="0"/>
        </a:spcAft>
        <a:buBlip>
          <a:blip r:embed="rId17"/>
        </a:buBlip>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&#65279;<?xml version="1.0" encoding="utf-8"?><Relationships xmlns="http://schemas.openxmlformats.org/package/2006/relationships"><Relationship Type="http://schemas.openxmlformats.org/officeDocument/2006/relationships/slideLayout" Target="../slideLayouts/slideLayout13.xml" Id="rId1"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&#65279;<?xml version="1.0" encoding="utf-8"?><Relationships xmlns="http://schemas.openxmlformats.org/package/2006/relationships"><Relationship Type="http://schemas.openxmlformats.org/officeDocument/2006/relationships/slideLayout" Target="../slideLayouts/slideLayout2.xml" Id="rId1" /></Relationships>
</file>

<file path=ppt/slides/_rels/slide15.xml.rels>&#65279;<?xml version="1.0" encoding="utf-8"?><Relationships xmlns="http://schemas.openxmlformats.org/package/2006/relationships"><Relationship Type="http://schemas.openxmlformats.org/officeDocument/2006/relationships/slideLayout" Target="../slideLayouts/slideLayout2.xml" Id="rId1" /></Relationships>
</file>

<file path=ppt/slides/_rels/slide16.xml.rels>&#65279;<?xml version="1.0" encoding="utf-8"?><Relationships xmlns="http://schemas.openxmlformats.org/package/2006/relationships"><Relationship Type="http://schemas.openxmlformats.org/officeDocument/2006/relationships/slideLayout" Target="../slideLayouts/slideLayout2.xml" Id="rId1" /></Relationships>
</file>

<file path=ppt/slides/_rels/slide17.xml.rels>&#65279;<?xml version="1.0" encoding="utf-8"?><Relationships xmlns="http://schemas.openxmlformats.org/package/2006/relationships"><Relationship Type="http://schemas.openxmlformats.org/officeDocument/2006/relationships/slideLayout" Target="../slideLayouts/slideLayout2.xml" Id="rId1" /></Relationships>
</file>

<file path=ppt/slides/_rels/slide18.xml.rels>&#65279;<?xml version="1.0" encoding="utf-8"?><Relationships xmlns="http://schemas.openxmlformats.org/package/2006/relationships"><Relationship Type="http://schemas.openxmlformats.org/officeDocument/2006/relationships/slideLayout" Target="../slideLayouts/slideLayout2.xml" Id="rId1" /></Relationships>
</file>

<file path=ppt/slides/_rels/slide19.xml.rels>&#65279;<?xml version="1.0" encoding="utf-8"?><Relationships xmlns="http://schemas.openxmlformats.org/package/2006/relationships"><Relationship Type="http://schemas.openxmlformats.org/officeDocument/2006/relationships/image" Target="../media/image15.png" Id="rId3" /><Relationship Type="http://schemas.openxmlformats.org/officeDocument/2006/relationships/slideLayout" Target="../slideLayouts/slideLayout2.xml" Id="rId1" /><Relationship Type="http://schemas.openxmlformats.org/officeDocument/2006/relationships/image" Target="../media/image17.wmf" Id="rId5" /><Relationship Type="http://schemas.openxmlformats.org/officeDocument/2006/relationships/image" Target="../media/image16.png" Id="rId4"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&#65279;<?xml version="1.0" encoding="utf-8"?><Relationships xmlns="http://schemas.openxmlformats.org/package/2006/relationships"><Relationship Type="http://schemas.openxmlformats.org/officeDocument/2006/relationships/image" Target="../media/image18.png" Id="rId3" /><Relationship Type="http://schemas.openxmlformats.org/officeDocument/2006/relationships/slideLayout" Target="../slideLayouts/slideLayout4.xml" Id="rId1" /><Relationship Type="http://schemas.openxmlformats.org/officeDocument/2006/relationships/image" Target="../media/image19.png" Id="rId4" /></Relationships>
</file>

<file path=ppt/slides/_rels/slide21.xml.rels>&#65279;<?xml version="1.0" encoding="utf-8"?><Relationships xmlns="http://schemas.openxmlformats.org/package/2006/relationships"><Relationship Type="http://schemas.openxmlformats.org/officeDocument/2006/relationships/slideLayout" Target="../slideLayouts/slideLayout2.xml" Id="rId1" /></Relationships>
</file>

<file path=ppt/slides/_rels/slide22.xml.rels>&#65279;<?xml version="1.0" encoding="utf-8"?><Relationships xmlns="http://schemas.openxmlformats.org/package/2006/relationships"><Relationship Type="http://schemas.openxmlformats.org/officeDocument/2006/relationships/slideLayout" Target="../slideLayouts/slideLayout2.xml" Id="rId1" /></Relationships>
</file>

<file path=ppt/slides/_rels/slide23.xml.rels>&#65279;<?xml version="1.0" encoding="utf-8"?><Relationships xmlns="http://schemas.openxmlformats.org/package/2006/relationships"><Relationship Type="http://schemas.openxmlformats.org/officeDocument/2006/relationships/slideLayout" Target="../slideLayouts/slideLayout2.xml" Id="rId1" /></Relationships>
</file>

<file path=ppt/slides/_rels/slide24.xml.rels>&#65279;<?xml version="1.0" encoding="utf-8"?><Relationships xmlns="http://schemas.openxmlformats.org/package/2006/relationships"><Relationship Type="http://schemas.openxmlformats.org/officeDocument/2006/relationships/image" Target="../media/image18.png" Id="rId3" /><Relationship Type="http://schemas.openxmlformats.org/officeDocument/2006/relationships/slideLayout" Target="../slideLayouts/slideLayout4.xml" Id="rId1" /><Relationship Type="http://schemas.openxmlformats.org/officeDocument/2006/relationships/image" Target="../media/image19.png" Id="rId4" /></Relationships>
</file>

<file path=ppt/slides/_rels/slide25.xml.rels>&#65279;<?xml version="1.0" encoding="utf-8"?><Relationships xmlns="http://schemas.openxmlformats.org/package/2006/relationships"><Relationship Type="http://schemas.openxmlformats.org/officeDocument/2006/relationships/slideLayout" Target="../slideLayouts/slideLayout2.xml" Id="rId1" /></Relationships>
</file>

<file path=ppt/slides/_rels/slide26.xml.rels>&#65279;<?xml version="1.0" encoding="utf-8"?><Relationships xmlns="http://schemas.openxmlformats.org/package/2006/relationships"><Relationship Type="http://schemas.openxmlformats.org/officeDocument/2006/relationships/slideLayout" Target="../slideLayouts/slideLayout2.xml" Id="rId1" /></Relationships>
</file>

<file path=ppt/slides/_rels/slide27.xml.rels>&#65279;<?xml version="1.0" encoding="utf-8"?><Relationships xmlns="http://schemas.openxmlformats.org/package/2006/relationships"><Relationship Type="http://schemas.openxmlformats.org/officeDocument/2006/relationships/image" Target="../media/image18.png" Id="rId3" /><Relationship Type="http://schemas.openxmlformats.org/officeDocument/2006/relationships/slideLayout" Target="../slideLayouts/slideLayout4.xml" Id="rId1" /><Relationship Type="http://schemas.openxmlformats.org/officeDocument/2006/relationships/image" Target="../media/image19.png" Id="rId4"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&#65279;<?xml version="1.0" encoding="utf-8"?><Relationships xmlns="http://schemas.openxmlformats.org/package/2006/relationships"><Relationship Type="http://schemas.openxmlformats.org/officeDocument/2006/relationships/image" Target="../media/image18.png" Id="rId3" /><Relationship Type="http://schemas.openxmlformats.org/officeDocument/2006/relationships/slideLayout" Target="../slideLayouts/slideLayout4.xml" Id="rId1" /><Relationship Type="http://schemas.openxmlformats.org/officeDocument/2006/relationships/image" Target="../media/image19.png" Id="rId4" /></Relationships>
</file>

<file path=ppt/slides/_rels/slide3.xml.rels>&#65279;<?xml version="1.0" encoding="utf-8"?><Relationships xmlns="http://schemas.openxmlformats.org/package/2006/relationships"><Relationship Type="http://schemas.openxmlformats.org/officeDocument/2006/relationships/image" Target="../media/image9.png" Id="rId3" /><Relationship Type="http://schemas.openxmlformats.org/officeDocument/2006/relationships/slideLayout" Target="../slideLayouts/slideLayout1.xml" Id="rId1" /></Relationships>
</file>

<file path=ppt/slides/_rels/slide30.xml.rels>&#65279;<?xml version="1.0" encoding="utf-8"?><Relationships xmlns="http://schemas.openxmlformats.org/package/2006/relationships"><Relationship Type="http://schemas.openxmlformats.org/officeDocument/2006/relationships/slideLayout" Target="../slideLayouts/slideLayout2.xml" Id="rId1" /></Relationships>
</file>

<file path=ppt/slides/_rels/slide31.xml.rels>&#65279;<?xml version="1.0" encoding="utf-8"?><Relationships xmlns="http://schemas.openxmlformats.org/package/2006/relationships"><Relationship Type="http://schemas.openxmlformats.org/officeDocument/2006/relationships/image" Target="../media/image18.png" Id="rId3" /><Relationship Type="http://schemas.openxmlformats.org/officeDocument/2006/relationships/slideLayout" Target="../slideLayouts/slideLayout4.xml" Id="rId1" /><Relationship Type="http://schemas.openxmlformats.org/officeDocument/2006/relationships/image" Target="../media/image19.png" Id="rId4"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4.xml.rels>&#65279;<?xml version="1.0" encoding="utf-8"?><Relationships xmlns="http://schemas.openxmlformats.org/package/2006/relationships"><Relationship Type="http://schemas.openxmlformats.org/officeDocument/2006/relationships/image" Target="../media/image18.png" Id="rId3" /><Relationship Type="http://schemas.openxmlformats.org/officeDocument/2006/relationships/slideLayout" Target="../slideLayouts/slideLayout4.xml" Id="rId1" /><Relationship Type="http://schemas.openxmlformats.org/officeDocument/2006/relationships/image" Target="../media/image19.png" Id="rId4" /></Relationships>
</file>

<file path=ppt/slides/_rels/slide35.xml.rels>&#65279;<?xml version="1.0" encoding="utf-8"?><Relationships xmlns="http://schemas.openxmlformats.org/package/2006/relationships"><Relationship Type="http://schemas.openxmlformats.org/officeDocument/2006/relationships/slideLayout" Target="../slideLayouts/slideLayout13.xml" Id="rId1" /></Relationships>
</file>

<file path=ppt/slides/_rels/slide36.xml.rels>&#65279;<?xml version="1.0" encoding="utf-8"?><Relationships xmlns="http://schemas.openxmlformats.org/package/2006/relationships"><Relationship Type="http://schemas.openxmlformats.org/officeDocument/2006/relationships/slideLayout" Target="../slideLayouts/slideLayout13.xml" Id="rId1" /></Relationships>
</file>

<file path=ppt/slides/_rels/slide37.xml.rels>&#65279;<?xml version="1.0" encoding="utf-8"?><Relationships xmlns="http://schemas.openxmlformats.org/package/2006/relationships"><Relationship Type="http://schemas.openxmlformats.org/officeDocument/2006/relationships/slideLayout" Target="../slideLayouts/slideLayout13.xml" Id="rId1" /></Relationships>
</file>

<file path=ppt/slides/_rels/slide38.xml.rels>&#65279;<?xml version="1.0" encoding="utf-8"?><Relationships xmlns="http://schemas.openxmlformats.org/package/2006/relationships"><Relationship Type="http://schemas.openxmlformats.org/officeDocument/2006/relationships/slideLayout" Target="../slideLayouts/slideLayout13.xml" Id="rId1" /></Relationships>
</file>

<file path=ppt/slides/_rels/slide39.xml.rels>&#65279;<?xml version="1.0" encoding="utf-8"?><Relationships xmlns="http://schemas.openxmlformats.org/package/2006/relationships"><Relationship Type="http://schemas.openxmlformats.org/officeDocument/2006/relationships/slideLayout" Target="../slideLayouts/slideLayout13.xml" Id="rId1" /></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0.xml.rels>&#65279;<?xml version="1.0" encoding="utf-8"?><Relationships xmlns="http://schemas.openxmlformats.org/package/2006/relationships"><Relationship Type="http://schemas.openxmlformats.org/officeDocument/2006/relationships/slideLayout" Target="../slideLayouts/slideLayout13.xml" Id="rId1" /></Relationships>
</file>

<file path=ppt/slides/_rels/slide41.xml.rels><?xml version="1.0" encoding="UTF-8" standalone="yes"?>
<Relationships xmlns="http://schemas.openxmlformats.org/package/2006/relationships"><Relationship Id="rId2" Type="http://schemas.openxmlformats.org/officeDocument/2006/relationships/hyperlink" Target="http://mef.codeplex.com/" TargetMode="External"/><Relationship Id="rId1" Type="http://schemas.openxmlformats.org/officeDocument/2006/relationships/slideLayout" Target="../slideLayouts/slideLayout2.xml"/></Relationships>
</file>

<file path=ppt/slides/_rels/slide42.xml.rels>&#65279;<?xml version="1.0" encoding="utf-8"?><Relationships xmlns="http://schemas.openxmlformats.org/package/2006/relationships"><Relationship Type="http://schemas.openxmlformats.org/officeDocument/2006/relationships/image" Target="../media/image20.png" Id="rId3" /><Relationship Type="http://schemas.openxmlformats.org/officeDocument/2006/relationships/slideLayout" Target="../slideLayouts/slideLayout7.xml" Id="rId1" /></Relationships>
</file>

<file path=ppt/slides/_rels/slide5.xml.rels>&#65279;<?xml version="1.0" encoding="utf-8"?><Relationships xmlns="http://schemas.openxmlformats.org/package/2006/relationships"><Relationship Type="http://schemas.openxmlformats.org/officeDocument/2006/relationships/image" Target="../media/image12.jpeg" Id="rId3" /><Relationship Type="http://schemas.openxmlformats.org/officeDocument/2006/relationships/slideLayout" Target="../slideLayouts/slideLayout7.xml" Id="rId1"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&#65279;<?xml version="1.0" encoding="utf-8"?><Relationships xmlns="http://schemas.openxmlformats.org/package/2006/relationships"><Relationship Type="http://schemas.openxmlformats.org/officeDocument/2006/relationships/slideLayout" Target="../slideLayouts/slideLayout13.xml" Id="rId1" /></Relationships>
</file>

<file path=ppt/slides/_rels/slide8.xml.rels>&#65279;<?xml version="1.0" encoding="utf-8"?><Relationships xmlns="http://schemas.openxmlformats.org/package/2006/relationships"><Relationship Type="http://schemas.openxmlformats.org/officeDocument/2006/relationships/slideLayout" Target="../slideLayouts/slideLayout2.xml" Id="rId1" /></Relationships>
</file>

<file path=ppt/slides/_rels/slide9.xml.rels>&#65279;<?xml version="1.0" encoding="utf-8"?><Relationships xmlns="http://schemas.openxmlformats.org/package/2006/relationships"><Relationship Type="http://schemas.openxmlformats.org/officeDocument/2006/relationships/image" Target="../media/image13.png" Id="rId3" /><Relationship Type="http://schemas.openxmlformats.org/officeDocument/2006/relationships/slideLayout" Target="../slideLayouts/slideLayout2.xml" Id="rId1" /><Relationship Type="http://schemas.openxmlformats.org/officeDocument/2006/relationships/image" Target="../media/image14.png" Id="rId4"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219200"/>
            <a:ext cx="8153400" cy="3505200"/>
          </a:xfrm>
        </p:spPr>
        <p:txBody>
          <a:bodyPr/>
          <a:lstStyle/>
          <a:p>
            <a:pPr algn="ctr"/>
            <a:r>
              <a:rPr lang="en-US" dirty="0" smtClean="0"/>
              <a:t>Visual </a:t>
            </a:r>
            <a:r>
              <a:rPr lang="en-US" smtClean="0"/>
              <a:t>Studio 2010</a:t>
            </a:r>
            <a:r>
              <a:rPr lang="en-US" dirty="0" smtClean="0"/>
              <a:t/>
            </a:r>
            <a:br>
              <a:rPr lang="en-US" dirty="0" smtClean="0"/>
            </a:br>
            <a:r>
              <a:rPr lang="en-US" dirty="0" smtClean="0"/>
              <a:t>and</a:t>
            </a:r>
            <a:br>
              <a:rPr lang="en-US" dirty="0" smtClean="0"/>
            </a:br>
            <a:r>
              <a:rPr lang="en-US" dirty="0" smtClean="0"/>
              <a:t>.NET </a:t>
            </a:r>
            <a:r>
              <a:rPr lang="en-US" smtClean="0"/>
              <a:t>Framework 4</a:t>
            </a:r>
            <a:r>
              <a:rPr lang="en-US" dirty="0" smtClean="0"/>
              <a:t/>
            </a:r>
            <a:br>
              <a:rPr lang="en-US" dirty="0" smtClean="0"/>
            </a:br>
            <a:r>
              <a:rPr lang="en-US" dirty="0" smtClean="0"/>
              <a:t/>
            </a:r>
            <a:br>
              <a:rPr lang="en-US" dirty="0" smtClean="0"/>
            </a:br>
            <a:r>
              <a:rPr lang="en-US" i="1" dirty="0" smtClean="0"/>
              <a:t>Training Workshop</a:t>
            </a:r>
            <a:endParaRPr lang="en-US" sz="2000" i="1" baseline="82000" dirty="0"/>
          </a:p>
        </p:txBody>
      </p:sp>
      <p:pic>
        <p:nvPicPr>
          <p:cNvPr id="4" name="Picture 3" descr="dpelogo.png"/>
          <p:cNvPicPr>
            <a:picLocks noChangeAspect="1"/>
          </p:cNvPicPr>
          <p:nvPr/>
        </p:nvPicPr>
        <p:blipFill>
          <a:blip r:embed="rId2"/>
          <a:stretch>
            <a:fillRect/>
          </a:stretch>
        </p:blipFill>
        <p:spPr>
          <a:xfrm>
            <a:off x="228600" y="5486400"/>
            <a:ext cx="3218422" cy="828988"/>
          </a:xfrm>
          <a:prstGeom prst="rect">
            <a:avLst/>
          </a:prstGeom>
        </p:spPr>
      </p:pic>
    </p:spTree>
  </p:cSld>
  <p:clrMapOvr>
    <a:masterClrMapping/>
  </p:clrMapOvr>
</p:sld>
</file>

<file path=ppt/slides/slide10.xml><?xml version="1.0" encoding="utf-8"?>
<p:sld xmlns:mc="http://schemas.openxmlformats.org/markup-compatibility/2006"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Open/Closed Principle</a:t>
            </a:r>
            <a:endParaRPr lang="en-US" dirty="0"/>
          </a:p>
        </p:txBody>
      </p:sp>
      <p:sp>
        <p:nvSpPr>
          <p:cNvPr id="3" name="Text Placeholder 2"/>
          <p:cNvSpPr>
            <a:spLocks noGrp="1"/>
          </p:cNvSpPr>
          <p:nvPr>
            <p:ph type="body" sz="quarter" idx="10"/>
          </p:nvPr>
        </p:nvSpPr>
        <p:spPr>
          <a:xfrm>
            <a:off x="981634" y="2279051"/>
            <a:ext cx="7781365" cy="2326791"/>
          </a:xfrm>
        </p:spPr>
        <p:txBody>
          <a:bodyPr anchor="ctr"/>
          <a:lstStyle/>
          <a:p>
            <a:pPr algn="ctr">
              <a:buNone/>
            </a:pPr>
            <a:r>
              <a:rPr lang="en-US" sz="3600" dirty="0" smtClean="0"/>
              <a:t>Software entities should be </a:t>
            </a:r>
          </a:p>
          <a:p>
            <a:pPr algn="ctr">
              <a:buNone/>
            </a:pPr>
            <a:r>
              <a:rPr lang="en-US" sz="3600" i="1" dirty="0" smtClean="0">
                <a:solidFill>
                  <a:srgbClr xmlns:mc="http://schemas.openxmlformats.org/markup-compatibility/2006" xmlns:a14="http://schemas.microsoft.com/office/drawing/2010/main" val="00FF00" mc:Ignorable=""/>
                </a:solidFill>
              </a:rPr>
              <a:t>open for extension</a:t>
            </a:r>
            <a:r>
              <a:rPr lang="en-US" sz="3600" dirty="0" smtClean="0"/>
              <a:t>, </a:t>
            </a:r>
          </a:p>
          <a:p>
            <a:pPr algn="ctr">
              <a:buNone/>
            </a:pPr>
            <a:r>
              <a:rPr lang="en-US" sz="3600" dirty="0" smtClean="0"/>
              <a:t>but </a:t>
            </a:r>
            <a:r>
              <a:rPr lang="en-US" sz="3600" i="1" dirty="0" smtClean="0">
                <a:solidFill>
                  <a:srgbClr xmlns:mc="http://schemas.openxmlformats.org/markup-compatibility/2006" xmlns:a14="http://schemas.microsoft.com/office/drawing/2010/main" val="FF7C80" mc:Ignorable=""/>
                </a:solidFill>
              </a:rPr>
              <a:t>closed for modification</a:t>
            </a:r>
            <a:r>
              <a:rPr lang="en-US" sz="3600" dirty="0" smtClean="0"/>
              <a:t>.</a:t>
            </a:r>
          </a:p>
          <a:p>
            <a:pPr algn="ctr">
              <a:buNone/>
            </a:pPr>
            <a:endParaRPr lang="en-US" sz="3600" dirty="0"/>
          </a:p>
        </p:txBody>
      </p:sp>
    </p:spTree>
    <p:extLst>
      <p:ext uri="{BB962C8B-B14F-4D97-AF65-F5344CB8AC3E}">
        <p14:creationId xmlns:p14="http://schemas.microsoft.com/office/powerpoint/2010/main" val="210334968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mc="http://schemas.openxmlformats.org/markup-compatibility/2006"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08920" y="1634768"/>
            <a:ext cx="8454080" cy="2862322"/>
          </a:xfrm>
        </p:spPr>
        <p:txBody>
          <a:bodyPr anchor="ctr"/>
          <a:lstStyle/>
          <a:p>
            <a:pPr>
              <a:buNone/>
            </a:pPr>
            <a:r>
              <a:rPr lang="en-US" sz="6000" spc="-200" dirty="0" smtClean="0"/>
              <a:t>         Known</a:t>
            </a:r>
            <a:endParaRPr lang="en-US" sz="6000" dirty="0" smtClean="0"/>
          </a:p>
          <a:p>
            <a:pPr algn="ctr">
              <a:buNone/>
            </a:pPr>
            <a:r>
              <a:rPr lang="en-US" sz="6000" dirty="0" smtClean="0">
                <a:solidFill>
                  <a:srgbClr xmlns:mc="http://schemas.openxmlformats.org/markup-compatibility/2006" xmlns:a14="http://schemas.microsoft.com/office/drawing/2010/main" val="0099FF" mc:Ignorable=""/>
                </a:solidFill>
              </a:rPr>
              <a:t>vs.</a:t>
            </a:r>
          </a:p>
          <a:p>
            <a:pPr algn="ctr">
              <a:buNone/>
            </a:pPr>
            <a:r>
              <a:rPr lang="en-US" sz="6000" spc="-400" dirty="0" smtClean="0">
                <a:solidFill>
                  <a:schemeClr val="accent5"/>
                </a:solidFill>
              </a:rPr>
              <a:t/>
            </a:r>
            <a:r>
              <a:rPr lang="en-US" sz="6000" spc="-400" dirty="0" smtClean="0">
                <a:solidFill>
                  <a:srgbClr xmlns:mc="http://schemas.openxmlformats.org/markup-compatibility/2006" xmlns:a14="http://schemas.microsoft.com/office/drawing/2010/main" val="FF7C80" mc:Ignorable=""/>
                </a:solidFill>
              </a:rPr>
              <a:t>Un</a:t>
            </a:r>
            <a:r>
              <a:rPr lang="en-US" sz="6000" spc="-200" dirty="0" smtClean="0"/>
              <a:t>known</a:t>
            </a:r>
            <a:endParaRPr lang="en-US" sz="6000" spc="-200" dirty="0"/>
          </a:p>
        </p:txBody>
      </p:sp>
    </p:spTree>
    <p:extLst>
      <p:ext uri="{BB962C8B-B14F-4D97-AF65-F5344CB8AC3E}">
        <p14:creationId xmlns:p14="http://schemas.microsoft.com/office/powerpoint/2010/main" val="333851012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mc="http://schemas.openxmlformats.org/markup-compatibility/2006"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MEF Basics</a:t>
            </a:r>
            <a:r>
              <a:rPr lang="en-US" dirty="0" smtClean="0"/>
              <a:t>…</a:t>
            </a:r>
            <a:endParaRPr lang="en-US" dirty="0"/>
          </a:p>
        </p:txBody>
      </p:sp>
      <p:sp>
        <p:nvSpPr>
          <p:cNvPr id="3" name="Text Placeholder 2"/>
          <p:cNvSpPr>
            <a:spLocks noGrp="1"/>
          </p:cNvSpPr>
          <p:nvPr>
            <p:ph type="body" sz="quarter" idx="10"/>
          </p:nvPr>
        </p:nvSpPr>
        <p:spPr>
          <a:xfrm>
            <a:off x="515470" y="2703691"/>
            <a:ext cx="7983071" cy="1329595"/>
          </a:xfrm>
        </p:spPr>
        <p:txBody>
          <a:bodyPr anchor="ctr"/>
          <a:lstStyle/>
          <a:p>
            <a:pPr algn="ctr">
              <a:buNone/>
            </a:pPr>
            <a:r>
              <a:rPr lang="en-US" sz="4800" dirty="0" smtClean="0"/>
              <a:t>An Application is built of </a:t>
            </a:r>
            <a:r>
              <a:rPr lang="en-US" sz="4800" i="1" dirty="0" smtClean="0">
                <a:solidFill>
                  <a:srgbClr xmlns:mc="http://schemas.openxmlformats.org/markup-compatibility/2006" xmlns:a14="http://schemas.microsoft.com/office/drawing/2010/main" val="0099FF" mc:Ignorable=""/>
                </a:solidFill>
              </a:rPr>
              <a:t>parts</a:t>
            </a:r>
            <a:r>
              <a:rPr lang="en-US" sz="4800" dirty="0" smtClean="0"/>
              <a:t>.</a:t>
            </a:r>
          </a:p>
        </p:txBody>
      </p:sp>
    </p:spTree>
    <p:extLst>
      <p:ext uri="{BB962C8B-B14F-4D97-AF65-F5344CB8AC3E}">
        <p14:creationId xmlns:p14="http://schemas.microsoft.com/office/powerpoint/2010/main" val="26345264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mc="http://schemas.openxmlformats.org/markup-compatibility/2006"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MEF Basics</a:t>
            </a:r>
            <a:r>
              <a:rPr lang="en-US" dirty="0" smtClean="0"/>
              <a:t>…</a:t>
            </a:r>
            <a:endParaRPr lang="en-US" dirty="0"/>
          </a:p>
        </p:txBody>
      </p:sp>
      <p:sp>
        <p:nvSpPr>
          <p:cNvPr id="3" name="Text Placeholder 2"/>
          <p:cNvSpPr>
            <a:spLocks noGrp="1"/>
          </p:cNvSpPr>
          <p:nvPr>
            <p:ph type="body" sz="quarter" idx="10"/>
          </p:nvPr>
        </p:nvSpPr>
        <p:spPr>
          <a:xfrm>
            <a:off x="380999" y="2102535"/>
            <a:ext cx="7983071" cy="2289858"/>
          </a:xfrm>
        </p:spPr>
        <p:txBody>
          <a:bodyPr anchor="ctr"/>
          <a:lstStyle/>
          <a:p>
            <a:pPr algn="r">
              <a:buNone/>
            </a:pPr>
            <a:r>
              <a:rPr lang="en-US" sz="4800" dirty="0" smtClean="0">
                <a:solidFill>
                  <a:srgbClr xmlns:mc="http://schemas.openxmlformats.org/markup-compatibility/2006" xmlns:a14="http://schemas.microsoft.com/office/drawing/2010/main" val="0099FF" mc:Ignorable=""/>
                </a:solidFill>
              </a:rPr>
              <a:t>Export</a:t>
            </a:r>
            <a:r>
              <a:rPr lang="en-US" sz="4800" dirty="0" smtClean="0"/>
              <a:t> it.</a:t>
            </a:r>
          </a:p>
          <a:p>
            <a:pPr algn="r">
              <a:buNone/>
            </a:pPr>
            <a:r>
              <a:rPr lang="en-US" sz="4800" dirty="0" smtClean="0">
                <a:solidFill>
                  <a:srgbClr xmlns:mc="http://schemas.openxmlformats.org/markup-compatibility/2006" xmlns:a14="http://schemas.microsoft.com/office/drawing/2010/main" val="00FF00" mc:Ignorable=""/>
                </a:solidFill>
              </a:rPr>
              <a:t>Import</a:t>
            </a:r>
            <a:r>
              <a:rPr lang="en-US" sz="4800" dirty="0" smtClean="0"/>
              <a:t> it.</a:t>
            </a:r>
          </a:p>
          <a:p>
            <a:pPr algn="r">
              <a:buNone/>
            </a:pPr>
            <a:r>
              <a:rPr lang="en-US" sz="4800" dirty="0" smtClean="0">
                <a:solidFill>
                  <a:srgbClr xmlns:mc="http://schemas.openxmlformats.org/markup-compatibility/2006" xmlns:a14="http://schemas.microsoft.com/office/drawing/2010/main" val="FFCC00" mc:Ignorable=""/>
                </a:solidFill>
              </a:rPr>
              <a:t>Compose</a:t>
            </a:r>
            <a:r>
              <a:rPr lang="en-US" sz="4800" dirty="0" smtClean="0"/>
              <a:t> it.</a:t>
            </a:r>
          </a:p>
        </p:txBody>
      </p:sp>
    </p:spTree>
    <p:extLst>
      <p:ext uri="{BB962C8B-B14F-4D97-AF65-F5344CB8AC3E}">
        <p14:creationId xmlns:p14="http://schemas.microsoft.com/office/powerpoint/2010/main" val="350467996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mc="http://schemas.openxmlformats.org/markup-compatibility/2006"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enter stage left…</a:t>
            </a:r>
            <a:endParaRPr lang="en-US" dirty="0"/>
          </a:p>
        </p:txBody>
      </p:sp>
      <p:sp>
        <p:nvSpPr>
          <p:cNvPr id="4" name="Cube 3"/>
          <p:cNvSpPr>
            <a:spLocks noChangeAspect="1"/>
          </p:cNvSpPr>
          <p:nvPr/>
        </p:nvSpPr>
        <p:spPr bwMode="auto">
          <a:xfrm>
            <a:off x="339813" y="3581400"/>
            <a:ext cx="2971800" cy="2971800"/>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4400" dirty="0" smtClean="0"/>
              <a:t>Part </a:t>
            </a:r>
          </a:p>
          <a:p>
            <a:pPr marL="0" marR="0" indent="0" algn="ctr" defTabSz="914400" rtl="0" eaLnBrk="1" fontAlgn="base" latinLnBrk="0" hangingPunct="1">
              <a:lnSpc>
                <a:spcPct val="100000"/>
              </a:lnSpc>
              <a:spcBef>
                <a:spcPct val="0"/>
              </a:spcBef>
              <a:spcAft>
                <a:spcPct val="0"/>
              </a:spcAft>
              <a:buClrTx/>
              <a:buSzTx/>
              <a:buFontTx/>
              <a:buNone/>
              <a:tabLst/>
            </a:pPr>
            <a:r>
              <a:rPr lang="en-US" sz="4400" dirty="0" smtClean="0"/>
              <a:t>A</a:t>
            </a:r>
            <a:endParaRPr kumimoji="0" lang="en-US" sz="4400" b="0" i="0" u="none" strike="noStrike" cap="none" normalizeH="0" baseline="0" dirty="0" smtClean="0">
              <a:ln>
                <a:noFill/>
              </a:ln>
              <a:solidFill>
                <a:schemeClr val="bg1"/>
              </a:solidFill>
              <a:effectLst/>
              <a:latin typeface="Tahoma" pitchFamily="34" charset="0"/>
            </a:endParaRPr>
          </a:p>
        </p:txBody>
      </p:sp>
      <p:sp>
        <p:nvSpPr>
          <p:cNvPr id="5" name="TextBox 4"/>
          <p:cNvSpPr txBox="1"/>
          <p:nvPr/>
        </p:nvSpPr>
        <p:spPr>
          <a:xfrm>
            <a:off x="2928551" y="1385047"/>
            <a:ext cx="5986850" cy="3146612"/>
          </a:xfrm>
          <a:prstGeom prst="rect">
            <a:avLst/>
          </a:prstGeom>
          <a:solidFill>
            <a:schemeClr val="tx1">
              <a:alpha val="35000"/>
            </a:schemeClr>
          </a:solidFill>
          <a:ln>
            <a:solidFill>
              <a:schemeClr val="accent2"/>
            </a:solidFill>
          </a:ln>
        </p:spPr>
        <p:txBody>
          <a:bodyPr wrap="square" rtlCol="0">
            <a:noAutofit/>
          </a:bodyPr>
          <a:lstStyle/>
          <a:p>
            <a:r>
              <a:rPr lang="en-US" sz="1800" dirty="0" smtClean="0">
                <a:latin typeface="Calibri" pitchFamily="34" charset="0"/>
                <a:cs typeface="Calibri" pitchFamily="34" charset="0"/>
              </a:rPr>
              <a:t>public class </a:t>
            </a:r>
            <a:r>
              <a:rPr lang="en-US" sz="1800" dirty="0" err="1" smtClean="0">
                <a:latin typeface="Calibri" pitchFamily="34" charset="0"/>
                <a:cs typeface="Calibri" pitchFamily="34" charset="0"/>
              </a:rPr>
              <a:t>SimpleMortgageCalculator</a:t>
            </a:r>
            <a:r>
              <a:rPr lang="en-US" sz="1800" dirty="0" smtClean="0">
                <a:latin typeface="Calibri" pitchFamily="34" charset="0"/>
                <a:cs typeface="Calibri" pitchFamily="34" charset="0"/>
              </a:rPr>
              <a:t> : </a:t>
            </a:r>
            <a:r>
              <a:rPr lang="en-US" sz="1800" dirty="0" err="1" smtClean="0">
                <a:latin typeface="Calibri" pitchFamily="34" charset="0"/>
                <a:cs typeface="Calibri" pitchFamily="34" charset="0"/>
              </a:rPr>
              <a:t>IMortgageCalculator</a:t>
            </a: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a:t>
            </a:r>
          </a:p>
          <a:p>
            <a:r>
              <a:rPr lang="en-US" sz="1800" dirty="0" smtClean="0">
                <a:latin typeface="Calibri" pitchFamily="34" charset="0"/>
                <a:cs typeface="Calibri" pitchFamily="34" charset="0"/>
              </a:rPr>
              <a:t>	public </a:t>
            </a:r>
            <a:r>
              <a:rPr lang="en-US" sz="1800" dirty="0" err="1" smtClean="0">
                <a:latin typeface="Calibri" pitchFamily="34" charset="0"/>
                <a:cs typeface="Calibri" pitchFamily="34" charset="0"/>
              </a:rPr>
              <a:t>ILogger</a:t>
            </a:r>
            <a:r>
              <a:rPr lang="en-US" sz="1800" dirty="0" smtClean="0">
                <a:latin typeface="Calibri" pitchFamily="34" charset="0"/>
                <a:cs typeface="Calibri" pitchFamily="34" charset="0"/>
              </a:rPr>
              <a:t> Logger { get; set; }</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	public float Calculate()</a:t>
            </a:r>
          </a:p>
          <a:p>
            <a:r>
              <a:rPr lang="en-US" sz="1800" dirty="0" smtClean="0">
                <a:latin typeface="Calibri" pitchFamily="34" charset="0"/>
                <a:cs typeface="Calibri" pitchFamily="34" charset="0"/>
              </a:rPr>
              <a:t>	{</a:t>
            </a:r>
          </a:p>
          <a:p>
            <a:r>
              <a:rPr lang="en-US" sz="1800" dirty="0" smtClean="0">
                <a:latin typeface="Calibri" pitchFamily="34" charset="0"/>
                <a:cs typeface="Calibri" pitchFamily="34" charset="0"/>
              </a:rPr>
              <a:t/>
            </a:r>
            <a:r>
              <a:rPr lang="en-US" sz="1800" dirty="0" err="1" smtClean="0">
                <a:latin typeface="Calibri" pitchFamily="34" charset="0"/>
                <a:cs typeface="Calibri" pitchFamily="34" charset="0"/>
              </a:rPr>
              <a:t>Logger.Log</a:t>
            </a:r>
            <a:r>
              <a:rPr lang="en-US" sz="1800" dirty="0" smtClean="0">
                <a:latin typeface="Calibri" pitchFamily="34" charset="0"/>
                <a:cs typeface="Calibri" pitchFamily="34" charset="0"/>
              </a:rPr>
              <a:t>("Calculating Mortgage");</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		return ...;</a:t>
            </a:r>
          </a:p>
          <a:p>
            <a:r>
              <a:rPr lang="en-US" sz="1800" dirty="0" smtClean="0">
                <a:latin typeface="Calibri" pitchFamily="34" charset="0"/>
                <a:cs typeface="Calibri" pitchFamily="34" charset="0"/>
              </a:rPr>
              <a:t>	}</a:t>
            </a:r>
          </a:p>
          <a:p>
            <a:r>
              <a:rPr lang="en-US" sz="1800" dirty="0" smtClean="0">
                <a:latin typeface="Calibri" pitchFamily="34" charset="0"/>
                <a:cs typeface="Calibri" pitchFamily="34" charset="0"/>
              </a:rPr>
              <a:t>}</a:t>
            </a:r>
            <a:endParaRPr lang="en-US" sz="1800" dirty="0">
              <a:latin typeface="Calibri" pitchFamily="34" charset="0"/>
              <a:cs typeface="Calibri" pitchFamily="34" charset="0"/>
            </a:endParaRPr>
          </a:p>
        </p:txBody>
      </p:sp>
    </p:spTree>
    <p:extLst>
      <p:ext uri="{BB962C8B-B14F-4D97-AF65-F5344CB8AC3E}">
        <p14:creationId xmlns:p14="http://schemas.microsoft.com/office/powerpoint/2010/main" val="394860430"/>
      </p:ext>
    </p:extLst>
  </p:cSld>
  <p:clrMapOvr>
    <a:masterClrMapping/>
  </p:clrMapOvr>
  <mc:AlternateContent xmlns:mc="http://schemas.openxmlformats.org/markup-compatibility/2006" xmlns:p14="http://schemas.microsoft.com/office/powerpoint/2010/main">
    <mc:Choice Requires="p14">
      <p:transition spd="slow" p14:dur="2000"/>
    </mc:Choice>
    <mc:Fallback>
      <p:transition xmlns:p14="http://schemas.microsoft.com/office/powerpoint/2007/7/12/main" spd="slow"/>
    </mc:Fallback>
  </mc:AlternateContent>
  <p:timing>
    <p:tnLst>
      <p:par>
        <p:cTn xmlns:p14="http://schemas.microsoft.com/office/powerpoint/2010/main" id="1" dur="indefinite" restart="never" nodeType="tmRoot"/>
      </p:par>
    </p:tnLst>
  </p:timing>
</p:sld>
</file>

<file path=ppt/slides/slide15.xml><?xml version="1.0" encoding="utf-8"?>
<p:sld xmlns:mc="http://schemas.openxmlformats.org/markup-compatibility/2006"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xmlns:mc="http://schemas.openxmlformats.org/markup-compatibility/2006" xmlns:a14="http://schemas.microsoft.com/office/drawing/2010/main" val="0099FF" mc:Ignorable=""/>
                </a:solidFill>
              </a:rPr>
              <a:t>Export</a:t>
            </a:r>
            <a:r>
              <a:rPr lang="en-US" dirty="0" smtClean="0"/>
              <a:t/>
            </a:r>
            <a:r>
              <a:rPr lang="en-US" dirty="0" smtClean="0">
                <a:solidFill>
                  <a:schemeClr val="bg1"/>
                </a:solidFill>
              </a:rPr>
              <a:t>it…</a:t>
            </a:r>
            <a:endParaRPr lang="en-US" dirty="0">
              <a:solidFill>
                <a:schemeClr val="bg1"/>
              </a:solidFill>
            </a:endParaRPr>
          </a:p>
        </p:txBody>
      </p:sp>
      <p:sp>
        <p:nvSpPr>
          <p:cNvPr id="4" name="Cube 3"/>
          <p:cNvSpPr>
            <a:spLocks noChangeAspect="1"/>
          </p:cNvSpPr>
          <p:nvPr/>
        </p:nvSpPr>
        <p:spPr bwMode="auto">
          <a:xfrm>
            <a:off x="339813" y="3581400"/>
            <a:ext cx="2971800" cy="2971800"/>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4400" dirty="0" smtClean="0"/>
              <a:t>Part </a:t>
            </a:r>
          </a:p>
          <a:p>
            <a:pPr marL="0" marR="0" indent="0" algn="ctr" defTabSz="914400" rtl="0" eaLnBrk="1" fontAlgn="base" latinLnBrk="0" hangingPunct="1">
              <a:lnSpc>
                <a:spcPct val="100000"/>
              </a:lnSpc>
              <a:spcBef>
                <a:spcPct val="0"/>
              </a:spcBef>
              <a:spcAft>
                <a:spcPct val="0"/>
              </a:spcAft>
              <a:buClrTx/>
              <a:buSzTx/>
              <a:buFontTx/>
              <a:buNone/>
              <a:tabLst/>
            </a:pPr>
            <a:r>
              <a:rPr lang="en-US" sz="4400" dirty="0" smtClean="0"/>
              <a:t>A</a:t>
            </a:r>
            <a:endParaRPr kumimoji="0" lang="en-US" sz="4400" b="0" i="0" u="none" strike="noStrike" cap="none" normalizeH="0" baseline="0" dirty="0" smtClean="0">
              <a:ln>
                <a:noFill/>
              </a:ln>
              <a:solidFill>
                <a:schemeClr val="bg1"/>
              </a:solidFill>
              <a:effectLst/>
              <a:latin typeface="Tahoma" pitchFamily="34" charset="0"/>
            </a:endParaRPr>
          </a:p>
        </p:txBody>
      </p:sp>
      <p:sp>
        <p:nvSpPr>
          <p:cNvPr id="5" name="TextBox 4"/>
          <p:cNvSpPr txBox="1"/>
          <p:nvPr/>
        </p:nvSpPr>
        <p:spPr>
          <a:xfrm>
            <a:off x="2928551" y="1385047"/>
            <a:ext cx="5986850" cy="3409376"/>
          </a:xfrm>
          <a:prstGeom prst="rect">
            <a:avLst/>
          </a:prstGeom>
          <a:solidFill>
            <a:schemeClr val="tx1">
              <a:alpha val="35000"/>
            </a:schemeClr>
          </a:solidFill>
          <a:ln>
            <a:solidFill>
              <a:schemeClr val="accent2"/>
            </a:solidFill>
          </a:ln>
        </p:spPr>
        <p:txBody>
          <a:bodyPr wrap="square" rtlCol="0">
            <a:noAutofit/>
          </a:bodyPr>
          <a:lstStyle/>
          <a:p>
            <a:r>
              <a:rPr lang="en-US" sz="1800" b="1" dirty="0" smtClean="0">
                <a:solidFill>
                  <a:srgbClr xmlns:mc="http://schemas.openxmlformats.org/markup-compatibility/2006" xmlns:a14="http://schemas.microsoft.com/office/drawing/2010/main" val="0099FF" mc:Ignorable=""/>
                </a:solidFill>
                <a:latin typeface="Calibri" pitchFamily="34" charset="0"/>
                <a:cs typeface="Calibri" pitchFamily="34" charset="0"/>
              </a:rPr>
              <a:t>[Export(</a:t>
            </a:r>
            <a:r>
              <a:rPr lang="en-US" sz="1800" b="1" dirty="0" err="1" smtClean="0">
                <a:solidFill>
                  <a:srgbClr xmlns:mc="http://schemas.openxmlformats.org/markup-compatibility/2006" xmlns:a14="http://schemas.microsoft.com/office/drawing/2010/main" val="0099FF" mc:Ignorable=""/>
                </a:solidFill>
                <a:latin typeface="Calibri" pitchFamily="34" charset="0"/>
                <a:cs typeface="Calibri" pitchFamily="34" charset="0"/>
              </a:rPr>
              <a:t>typeof</a:t>
            </a:r>
            <a:r>
              <a:rPr lang="en-US" sz="1800" b="1" dirty="0" smtClean="0">
                <a:solidFill>
                  <a:srgbClr xmlns:mc="http://schemas.openxmlformats.org/markup-compatibility/2006" xmlns:a14="http://schemas.microsoft.com/office/drawing/2010/main" val="0099FF" mc:Ignorable=""/>
                </a:solidFill>
                <a:latin typeface="Calibri" pitchFamily="34" charset="0"/>
                <a:cs typeface="Calibri" pitchFamily="34" charset="0"/>
              </a:rPr>
              <a:t>(</a:t>
            </a:r>
            <a:r>
              <a:rPr lang="en-US" sz="1800" b="1" dirty="0" err="1" smtClean="0">
                <a:solidFill>
                  <a:srgbClr xmlns:mc="http://schemas.openxmlformats.org/markup-compatibility/2006" xmlns:a14="http://schemas.microsoft.com/office/drawing/2010/main" val="0099FF" mc:Ignorable=""/>
                </a:solidFill>
                <a:latin typeface="Calibri" pitchFamily="34" charset="0"/>
                <a:cs typeface="Calibri" pitchFamily="34" charset="0"/>
              </a:rPr>
              <a:t>IMortgageCalculator</a:t>
            </a:r>
            <a:r>
              <a:rPr lang="en-US" sz="1800" b="1" dirty="0" smtClean="0">
                <a:solidFill>
                  <a:srgbClr xmlns:mc="http://schemas.openxmlformats.org/markup-compatibility/2006" xmlns:a14="http://schemas.microsoft.com/office/drawing/2010/main" val="0099FF" mc:Ignorable=""/>
                </a:solidFill>
                <a:latin typeface="Calibri" pitchFamily="34" charset="0"/>
                <a:cs typeface="Calibri" pitchFamily="34" charset="0"/>
              </a:rPr>
              <a:t>))]</a:t>
            </a:r>
          </a:p>
          <a:p>
            <a:r>
              <a:rPr lang="en-US" sz="1800" dirty="0" smtClean="0">
                <a:latin typeface="Calibri" pitchFamily="34" charset="0"/>
                <a:cs typeface="Calibri" pitchFamily="34" charset="0"/>
              </a:rPr>
              <a:t>public class </a:t>
            </a:r>
            <a:r>
              <a:rPr lang="en-US" sz="1800" dirty="0" err="1" smtClean="0">
                <a:latin typeface="Calibri" pitchFamily="34" charset="0"/>
                <a:cs typeface="Calibri" pitchFamily="34" charset="0"/>
              </a:rPr>
              <a:t>SimpleMortgageCalculator</a:t>
            </a:r>
            <a:r>
              <a:rPr lang="en-US" sz="1800" dirty="0" smtClean="0">
                <a:latin typeface="Calibri" pitchFamily="34" charset="0"/>
                <a:cs typeface="Calibri" pitchFamily="34" charset="0"/>
              </a:rPr>
              <a:t> : </a:t>
            </a:r>
            <a:r>
              <a:rPr lang="en-US" sz="1800" dirty="0" err="1" smtClean="0">
                <a:latin typeface="Calibri" pitchFamily="34" charset="0"/>
                <a:cs typeface="Calibri" pitchFamily="34" charset="0"/>
              </a:rPr>
              <a:t>IMortgageCalculator</a:t>
            </a: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a:t>
            </a:r>
          </a:p>
          <a:p>
            <a:r>
              <a:rPr lang="en-US" sz="1800" dirty="0" smtClean="0">
                <a:latin typeface="Calibri" pitchFamily="34" charset="0"/>
                <a:cs typeface="Calibri" pitchFamily="34" charset="0"/>
              </a:rPr>
              <a:t>	public </a:t>
            </a:r>
            <a:r>
              <a:rPr lang="en-US" sz="1800" dirty="0" err="1" smtClean="0">
                <a:latin typeface="Calibri" pitchFamily="34" charset="0"/>
                <a:cs typeface="Calibri" pitchFamily="34" charset="0"/>
              </a:rPr>
              <a:t>ILogger</a:t>
            </a:r>
            <a:r>
              <a:rPr lang="en-US" sz="1800" dirty="0" smtClean="0">
                <a:latin typeface="Calibri" pitchFamily="34" charset="0"/>
                <a:cs typeface="Calibri" pitchFamily="34" charset="0"/>
              </a:rPr>
              <a:t> Logger { get; set; }</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	public float Calculate()</a:t>
            </a:r>
          </a:p>
          <a:p>
            <a:r>
              <a:rPr lang="en-US" sz="1800" dirty="0" smtClean="0">
                <a:latin typeface="Calibri" pitchFamily="34" charset="0"/>
                <a:cs typeface="Calibri" pitchFamily="34" charset="0"/>
              </a:rPr>
              <a:t>	{</a:t>
            </a:r>
          </a:p>
          <a:p>
            <a:r>
              <a:rPr lang="en-US" sz="1800" dirty="0" smtClean="0">
                <a:latin typeface="Calibri" pitchFamily="34" charset="0"/>
                <a:cs typeface="Calibri" pitchFamily="34" charset="0"/>
              </a:rPr>
              <a:t/>
            </a:r>
            <a:r>
              <a:rPr lang="en-US" sz="1800" dirty="0" err="1" smtClean="0">
                <a:latin typeface="Calibri" pitchFamily="34" charset="0"/>
                <a:cs typeface="Calibri" pitchFamily="34" charset="0"/>
              </a:rPr>
              <a:t>Logger.Log</a:t>
            </a:r>
            <a:r>
              <a:rPr lang="en-US" sz="1800" dirty="0" smtClean="0">
                <a:latin typeface="Calibri" pitchFamily="34" charset="0"/>
                <a:cs typeface="Calibri" pitchFamily="34" charset="0"/>
              </a:rPr>
              <a:t>("Calculating Mortgage");</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		return ...;</a:t>
            </a:r>
          </a:p>
          <a:p>
            <a:r>
              <a:rPr lang="en-US" sz="1800" dirty="0" smtClean="0">
                <a:latin typeface="Calibri" pitchFamily="34" charset="0"/>
                <a:cs typeface="Calibri" pitchFamily="34" charset="0"/>
              </a:rPr>
              <a:t>	}</a:t>
            </a:r>
          </a:p>
          <a:p>
            <a:r>
              <a:rPr lang="en-US" sz="1800" dirty="0" smtClean="0">
                <a:latin typeface="Calibri" pitchFamily="34" charset="0"/>
                <a:cs typeface="Calibri" pitchFamily="34" charset="0"/>
              </a:rPr>
              <a:t>}</a:t>
            </a:r>
            <a:endParaRPr lang="en-US" sz="1800" dirty="0">
              <a:latin typeface="Calibri" pitchFamily="34" charset="0"/>
              <a:cs typeface="Calibri" pitchFamily="34" charset="0"/>
            </a:endParaRPr>
          </a:p>
        </p:txBody>
      </p:sp>
    </p:spTree>
    <p:extLst>
      <p:ext uri="{BB962C8B-B14F-4D97-AF65-F5344CB8AC3E}">
        <p14:creationId xmlns:p14="http://schemas.microsoft.com/office/powerpoint/2010/main" val="2576895113"/>
      </p:ext>
    </p:extLst>
  </p:cSld>
  <p:clrMapOvr>
    <a:masterClrMapping/>
  </p:clrMapOvr>
  <mc:AlternateContent xmlns:mc="http://schemas.openxmlformats.org/markup-compatibility/2006" xmlns:p14="http://schemas.microsoft.com/office/powerpoint/2010/main">
    <mc:Choice Requires="p14">
      <p:transition spd="slow" p14:dur="2000"/>
    </mc:Choice>
    <mc:Fallback>
      <p:transition xmlns:p14="http://schemas.microsoft.com/office/powerpoint/2007/7/12/main" spd="slow"/>
    </mc:Fallback>
  </mc:AlternateContent>
  <p:timing>
    <p:tnLst>
      <p:par>
        <p:cTn xmlns:p14="http://schemas.microsoft.com/office/powerpoint/2010/main" id="1" dur="indefinite" restart="never" nodeType="tmRoot"/>
      </p:par>
    </p:tnLst>
  </p:timing>
</p:sld>
</file>

<file path=ppt/slides/slide16.xml><?xml version="1.0" encoding="utf-8"?>
<p:sld xmlns:mc="http://schemas.openxmlformats.org/markup-compatibility/2006"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xmlns:mc="http://schemas.openxmlformats.org/markup-compatibility/2006" xmlns:a14="http://schemas.microsoft.com/office/drawing/2010/main" val="00FF00" mc:Ignorable=""/>
                </a:solidFill>
              </a:rPr>
              <a:t>Import</a:t>
            </a:r>
            <a:r>
              <a:rPr lang="en-US" dirty="0" smtClean="0"/>
              <a:t/>
            </a:r>
            <a:r>
              <a:rPr lang="en-US" dirty="0" smtClean="0">
                <a:solidFill>
                  <a:schemeClr val="bg1"/>
                </a:solidFill>
              </a:rPr>
              <a:t>it…</a:t>
            </a:r>
            <a:endParaRPr lang="en-US" dirty="0">
              <a:solidFill>
                <a:schemeClr val="bg1"/>
              </a:solidFill>
            </a:endParaRPr>
          </a:p>
        </p:txBody>
      </p:sp>
      <p:sp>
        <p:nvSpPr>
          <p:cNvPr id="4" name="Cube 3"/>
          <p:cNvSpPr>
            <a:spLocks noChangeAspect="1"/>
          </p:cNvSpPr>
          <p:nvPr/>
        </p:nvSpPr>
        <p:spPr bwMode="auto">
          <a:xfrm>
            <a:off x="339813" y="3581400"/>
            <a:ext cx="2971800" cy="2971800"/>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4400" dirty="0" smtClean="0"/>
              <a:t>Part </a:t>
            </a:r>
          </a:p>
          <a:p>
            <a:pPr marL="0" marR="0" indent="0" algn="ctr" defTabSz="914400" rtl="0" eaLnBrk="1" fontAlgn="base" latinLnBrk="0" hangingPunct="1">
              <a:lnSpc>
                <a:spcPct val="100000"/>
              </a:lnSpc>
              <a:spcBef>
                <a:spcPct val="0"/>
              </a:spcBef>
              <a:spcAft>
                <a:spcPct val="0"/>
              </a:spcAft>
              <a:buClrTx/>
              <a:buSzTx/>
              <a:buFontTx/>
              <a:buNone/>
              <a:tabLst/>
            </a:pPr>
            <a:r>
              <a:rPr lang="en-US" sz="4400" dirty="0" smtClean="0"/>
              <a:t>A</a:t>
            </a:r>
            <a:endParaRPr kumimoji="0" lang="en-US" sz="4400" b="0" i="0" u="none" strike="noStrike" cap="none" normalizeH="0" baseline="0" dirty="0" smtClean="0">
              <a:ln>
                <a:noFill/>
              </a:ln>
              <a:solidFill>
                <a:schemeClr val="bg1"/>
              </a:solidFill>
              <a:effectLst/>
              <a:latin typeface="Tahoma" pitchFamily="34" charset="0"/>
            </a:endParaRPr>
          </a:p>
        </p:txBody>
      </p:sp>
      <p:sp>
        <p:nvSpPr>
          <p:cNvPr id="5" name="TextBox 4"/>
          <p:cNvSpPr txBox="1"/>
          <p:nvPr/>
        </p:nvSpPr>
        <p:spPr>
          <a:xfrm>
            <a:off x="2928551" y="1385046"/>
            <a:ext cx="5986850" cy="3705937"/>
          </a:xfrm>
          <a:prstGeom prst="rect">
            <a:avLst/>
          </a:prstGeom>
          <a:solidFill>
            <a:schemeClr val="tx1">
              <a:alpha val="35000"/>
            </a:schemeClr>
          </a:solidFill>
          <a:ln>
            <a:solidFill>
              <a:schemeClr val="accent2"/>
            </a:solidFill>
          </a:ln>
        </p:spPr>
        <p:txBody>
          <a:bodyPr wrap="square" rtlCol="0">
            <a:noAutofit/>
          </a:bodyPr>
          <a:lstStyle/>
          <a:p>
            <a:r>
              <a:rPr lang="en-US" sz="1800" dirty="0" smtClean="0">
                <a:solidFill>
                  <a:schemeClr val="bg1"/>
                </a:solidFill>
                <a:latin typeface="Calibri" pitchFamily="34" charset="0"/>
                <a:cs typeface="Calibri" pitchFamily="34" charset="0"/>
              </a:rPr>
              <a:t>[Export(</a:t>
            </a:r>
            <a:r>
              <a:rPr lang="en-US" sz="1800" dirty="0" err="1" smtClean="0">
                <a:solidFill>
                  <a:schemeClr val="bg1"/>
                </a:solidFill>
                <a:latin typeface="Calibri" pitchFamily="34" charset="0"/>
                <a:cs typeface="Calibri" pitchFamily="34" charset="0"/>
              </a:rPr>
              <a:t>typeof</a:t>
            </a:r>
            <a:r>
              <a:rPr lang="en-US" sz="1800" dirty="0" smtClean="0">
                <a:solidFill>
                  <a:schemeClr val="bg1"/>
                </a:solidFill>
                <a:latin typeface="Calibri" pitchFamily="34" charset="0"/>
                <a:cs typeface="Calibri" pitchFamily="34" charset="0"/>
              </a:rPr>
              <a:t>(</a:t>
            </a:r>
            <a:r>
              <a:rPr lang="en-US" sz="1800" dirty="0" err="1" smtClean="0">
                <a:solidFill>
                  <a:schemeClr val="bg1"/>
                </a:solidFill>
                <a:latin typeface="Calibri" pitchFamily="34" charset="0"/>
                <a:cs typeface="Calibri" pitchFamily="34" charset="0"/>
              </a:rPr>
              <a:t>IMortgageCalculator</a:t>
            </a:r>
            <a:r>
              <a:rPr lang="en-US" sz="1800" dirty="0" smtClean="0">
                <a:solidFill>
                  <a:schemeClr val="bg1"/>
                </a:solidFill>
                <a:latin typeface="Calibri" pitchFamily="34" charset="0"/>
                <a:cs typeface="Calibri" pitchFamily="34" charset="0"/>
              </a:rPr>
              <a:t>))]</a:t>
            </a:r>
          </a:p>
          <a:p>
            <a:r>
              <a:rPr lang="en-US" sz="1800" dirty="0" smtClean="0">
                <a:solidFill>
                  <a:schemeClr val="bg1"/>
                </a:solidFill>
                <a:latin typeface="Calibri" pitchFamily="34" charset="0"/>
                <a:cs typeface="Calibri" pitchFamily="34" charset="0"/>
              </a:rPr>
              <a:t>public class </a:t>
            </a:r>
            <a:r>
              <a:rPr lang="en-US" sz="1800" dirty="0" err="1" smtClean="0">
                <a:solidFill>
                  <a:schemeClr val="bg1"/>
                </a:solidFill>
                <a:latin typeface="Calibri" pitchFamily="34" charset="0"/>
                <a:cs typeface="Calibri" pitchFamily="34" charset="0"/>
              </a:rPr>
              <a:t>SimpleMortgageCalculator</a:t>
            </a:r>
            <a:r>
              <a:rPr lang="en-US" sz="1800" dirty="0" smtClean="0">
                <a:solidFill>
                  <a:schemeClr val="bg1"/>
                </a:solidFill>
                <a:latin typeface="Calibri" pitchFamily="34" charset="0"/>
                <a:cs typeface="Calibri" pitchFamily="34" charset="0"/>
              </a:rPr>
              <a:t> : </a:t>
            </a:r>
            <a:r>
              <a:rPr lang="en-US" sz="1800" dirty="0" err="1" smtClean="0">
                <a:solidFill>
                  <a:schemeClr val="bg1"/>
                </a:solidFill>
                <a:latin typeface="Calibri" pitchFamily="34" charset="0"/>
                <a:cs typeface="Calibri" pitchFamily="34" charset="0"/>
              </a:rPr>
              <a:t>IMortgageCalculator</a:t>
            </a:r>
            <a:endParaRPr lang="en-US" sz="1800" dirty="0" smtClean="0">
              <a:solidFill>
                <a:schemeClr val="bg1"/>
              </a:solidFill>
              <a:latin typeface="Calibri" pitchFamily="34" charset="0"/>
              <a:cs typeface="Calibri" pitchFamily="34" charset="0"/>
            </a:endParaRPr>
          </a:p>
          <a:p>
            <a:r>
              <a:rPr lang="en-US" sz="1800" dirty="0" smtClean="0">
                <a:solidFill>
                  <a:schemeClr val="bg1"/>
                </a:solidFill>
                <a:latin typeface="Calibri" pitchFamily="34" charset="0"/>
                <a:cs typeface="Calibri" pitchFamily="34" charset="0"/>
              </a:rPr>
              <a:t>{</a:t>
            </a:r>
          </a:p>
          <a:p>
            <a:r>
              <a:rPr lang="en-US" sz="1800" dirty="0" smtClean="0">
                <a:solidFill>
                  <a:schemeClr val="bg1"/>
                </a:solidFill>
                <a:latin typeface="Calibri" pitchFamily="34" charset="0"/>
                <a:cs typeface="Calibri" pitchFamily="34" charset="0"/>
              </a:rPr>
              <a:t/>
            </a:r>
            <a:r>
              <a:rPr lang="en-US" sz="1800" b="1" dirty="0" smtClean="0">
                <a:solidFill>
                  <a:srgbClr xmlns:mc="http://schemas.openxmlformats.org/markup-compatibility/2006" xmlns:a14="http://schemas.microsoft.com/office/drawing/2010/main" val="00FF00" mc:Ignorable=""/>
                </a:solidFill>
                <a:latin typeface="Calibri" pitchFamily="34" charset="0"/>
                <a:cs typeface="Calibri" pitchFamily="34" charset="0"/>
              </a:rPr>
              <a:t>[Import(</a:t>
            </a:r>
            <a:r>
              <a:rPr lang="en-US" sz="1800" b="1" dirty="0" err="1" smtClean="0">
                <a:solidFill>
                  <a:srgbClr xmlns:mc="http://schemas.openxmlformats.org/markup-compatibility/2006" xmlns:a14="http://schemas.microsoft.com/office/drawing/2010/main" val="00FF00" mc:Ignorable=""/>
                </a:solidFill>
                <a:latin typeface="Calibri" pitchFamily="34" charset="0"/>
                <a:cs typeface="Calibri" pitchFamily="34" charset="0"/>
              </a:rPr>
              <a:t>typeof</a:t>
            </a:r>
            <a:r>
              <a:rPr lang="en-US" sz="1800" b="1" dirty="0" smtClean="0">
                <a:solidFill>
                  <a:srgbClr xmlns:mc="http://schemas.openxmlformats.org/markup-compatibility/2006" xmlns:a14="http://schemas.microsoft.com/office/drawing/2010/main" val="00FF00" mc:Ignorable=""/>
                </a:solidFill>
                <a:latin typeface="Calibri" pitchFamily="34" charset="0"/>
                <a:cs typeface="Calibri" pitchFamily="34" charset="0"/>
              </a:rPr>
              <a:t>(</a:t>
            </a:r>
            <a:r>
              <a:rPr lang="en-US" sz="1800" b="1" dirty="0" err="1" smtClean="0">
                <a:solidFill>
                  <a:srgbClr xmlns:mc="http://schemas.openxmlformats.org/markup-compatibility/2006" xmlns:a14="http://schemas.microsoft.com/office/drawing/2010/main" val="00FF00" mc:Ignorable=""/>
                </a:solidFill>
                <a:latin typeface="Calibri" pitchFamily="34" charset="0"/>
                <a:cs typeface="Calibri" pitchFamily="34" charset="0"/>
              </a:rPr>
              <a:t>ILogger</a:t>
            </a:r>
            <a:r>
              <a:rPr lang="en-US" sz="1800" b="1" dirty="0" smtClean="0">
                <a:solidFill>
                  <a:srgbClr xmlns:mc="http://schemas.openxmlformats.org/markup-compatibility/2006" xmlns:a14="http://schemas.microsoft.com/office/drawing/2010/main" val="00FF00" mc:Ignorable=""/>
                </a:solidFill>
                <a:latin typeface="Calibri" pitchFamily="34" charset="0"/>
                <a:cs typeface="Calibri" pitchFamily="34" charset="0"/>
              </a:rPr>
              <a:t>))]</a:t>
            </a:r>
          </a:p>
          <a:p>
            <a:r>
              <a:rPr lang="en-US" sz="1800" dirty="0" smtClean="0">
                <a:solidFill>
                  <a:schemeClr val="bg1"/>
                </a:solidFill>
                <a:latin typeface="Calibri" pitchFamily="34" charset="0"/>
                <a:cs typeface="Calibri" pitchFamily="34" charset="0"/>
              </a:rPr>
              <a:t>	public </a:t>
            </a:r>
            <a:r>
              <a:rPr lang="en-US" sz="1800" dirty="0" err="1" smtClean="0">
                <a:solidFill>
                  <a:schemeClr val="bg1"/>
                </a:solidFill>
                <a:latin typeface="Calibri" pitchFamily="34" charset="0"/>
                <a:cs typeface="Calibri" pitchFamily="34" charset="0"/>
              </a:rPr>
              <a:t>ILogger</a:t>
            </a:r>
            <a:r>
              <a:rPr lang="en-US" sz="1800" dirty="0" smtClean="0">
                <a:solidFill>
                  <a:schemeClr val="bg1"/>
                </a:solidFill>
                <a:latin typeface="Calibri" pitchFamily="34" charset="0"/>
                <a:cs typeface="Calibri" pitchFamily="34" charset="0"/>
              </a:rPr>
              <a:t> Logger { get; set; }</a:t>
            </a:r>
          </a:p>
          <a:p>
            <a:endParaRPr lang="en-US" sz="1800" dirty="0" smtClean="0">
              <a:solidFill>
                <a:schemeClr val="bg1"/>
              </a:solidFill>
              <a:latin typeface="Calibri" pitchFamily="34" charset="0"/>
              <a:cs typeface="Calibri" pitchFamily="34" charset="0"/>
            </a:endParaRPr>
          </a:p>
          <a:p>
            <a:r>
              <a:rPr lang="en-US" sz="1800" dirty="0" smtClean="0">
                <a:solidFill>
                  <a:schemeClr val="bg1"/>
                </a:solidFill>
                <a:latin typeface="Calibri" pitchFamily="34" charset="0"/>
                <a:cs typeface="Calibri" pitchFamily="34" charset="0"/>
              </a:rPr>
              <a:t>	public float Calculate()</a:t>
            </a:r>
          </a:p>
          <a:p>
            <a:r>
              <a:rPr lang="en-US" sz="1800" dirty="0" smtClean="0">
                <a:solidFill>
                  <a:schemeClr val="bg1"/>
                </a:solidFill>
                <a:latin typeface="Calibri" pitchFamily="34" charset="0"/>
                <a:cs typeface="Calibri" pitchFamily="34" charset="0"/>
              </a:rPr>
              <a:t>	{</a:t>
            </a:r>
          </a:p>
          <a:p>
            <a:r>
              <a:rPr lang="en-US" sz="1800" dirty="0" smtClean="0">
                <a:solidFill>
                  <a:schemeClr val="bg1"/>
                </a:solidFill>
                <a:latin typeface="Calibri" pitchFamily="34" charset="0"/>
                <a:cs typeface="Calibri" pitchFamily="34" charset="0"/>
              </a:rPr>
              <a:t/>
            </a:r>
            <a:r>
              <a:rPr lang="en-US" sz="1800" dirty="0" err="1" smtClean="0">
                <a:solidFill>
                  <a:schemeClr val="bg1"/>
                </a:solidFill>
                <a:latin typeface="Calibri" pitchFamily="34" charset="0"/>
                <a:cs typeface="Calibri" pitchFamily="34" charset="0"/>
              </a:rPr>
              <a:t>Logger.Log</a:t>
            </a:r>
            <a:r>
              <a:rPr lang="en-US" sz="1800" dirty="0" smtClean="0">
                <a:solidFill>
                  <a:schemeClr val="bg1"/>
                </a:solidFill>
                <a:latin typeface="Calibri" pitchFamily="34" charset="0"/>
                <a:cs typeface="Calibri" pitchFamily="34" charset="0"/>
              </a:rPr>
              <a:t>("Calculating Mortgage");</a:t>
            </a:r>
          </a:p>
          <a:p>
            <a:endParaRPr lang="en-US" sz="1800" dirty="0" smtClean="0">
              <a:solidFill>
                <a:schemeClr val="bg1"/>
              </a:solidFill>
              <a:latin typeface="Calibri" pitchFamily="34" charset="0"/>
              <a:cs typeface="Calibri" pitchFamily="34" charset="0"/>
            </a:endParaRPr>
          </a:p>
          <a:p>
            <a:r>
              <a:rPr lang="en-US" sz="1800" dirty="0" smtClean="0">
                <a:solidFill>
                  <a:schemeClr val="bg1"/>
                </a:solidFill>
                <a:latin typeface="Calibri" pitchFamily="34" charset="0"/>
                <a:cs typeface="Calibri" pitchFamily="34" charset="0"/>
              </a:rPr>
              <a:t>		return ...;</a:t>
            </a:r>
          </a:p>
          <a:p>
            <a:r>
              <a:rPr lang="en-US" sz="1800" dirty="0" smtClean="0">
                <a:solidFill>
                  <a:schemeClr val="bg1"/>
                </a:solidFill>
                <a:latin typeface="Calibri" pitchFamily="34" charset="0"/>
                <a:cs typeface="Calibri" pitchFamily="34" charset="0"/>
              </a:rPr>
              <a:t>	}</a:t>
            </a:r>
          </a:p>
          <a:p>
            <a:r>
              <a:rPr lang="en-US" sz="1800" dirty="0" smtClean="0">
                <a:solidFill>
                  <a:schemeClr val="bg1"/>
                </a:solidFill>
                <a:latin typeface="Calibri" pitchFamily="34" charset="0"/>
                <a:cs typeface="Calibri" pitchFamily="34" charset="0"/>
              </a:rPr>
              <a:t>}</a:t>
            </a:r>
            <a:endParaRPr lang="en-US" sz="18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2257019231"/>
      </p:ext>
    </p:extLst>
  </p:cSld>
  <p:clrMapOvr>
    <a:masterClrMapping/>
  </p:clrMapOvr>
  <mc:AlternateContent xmlns:mc="http://schemas.openxmlformats.org/markup-compatibility/2006" xmlns:p14="http://schemas.microsoft.com/office/powerpoint/2010/main">
    <mc:Choice Requires="p14">
      <p:transition spd="slow" p14:dur="2000"/>
    </mc:Choice>
    <mc:Fallback>
      <p:transition xmlns:p14="http://schemas.microsoft.com/office/powerpoint/2007/7/12/main" spd="slow"/>
    </mc:Fallback>
  </mc:AlternateContent>
  <p:timing>
    <p:tnLst>
      <p:par>
        <p:cTn xmlns:p14="http://schemas.microsoft.com/office/powerpoint/2010/main" id="1" dur="indefinite" restart="never" nodeType="tmRoot"/>
      </p:par>
    </p:tnLst>
  </p:timing>
</p:sld>
</file>

<file path=ppt/slides/slide17.xml><?xml version="1.0" encoding="utf-8"?>
<p:sld xmlns:mc="http://schemas.openxmlformats.org/markup-compatibility/2006"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Compose</a:t>
            </a:r>
            <a:r>
              <a:rPr lang="en-US" dirty="0" smtClean="0">
                <a:solidFill>
                  <a:schemeClr val="bg1"/>
                </a:solidFill>
              </a:rPr>
              <a:t> it.</a:t>
            </a:r>
            <a:endParaRPr lang="en-US" dirty="0">
              <a:solidFill>
                <a:schemeClr val="bg1"/>
              </a:solidFill>
            </a:endParaRPr>
          </a:p>
        </p:txBody>
      </p:sp>
      <p:sp>
        <p:nvSpPr>
          <p:cNvPr id="44" name="TextBox 43"/>
          <p:cNvSpPr txBox="1"/>
          <p:nvPr/>
        </p:nvSpPr>
        <p:spPr>
          <a:xfrm>
            <a:off x="336176" y="1842247"/>
            <a:ext cx="8350623" cy="707886"/>
          </a:xfrm>
          <a:prstGeom prst="rect">
            <a:avLst/>
          </a:prstGeom>
          <a:noFill/>
        </p:spPr>
        <p:txBody>
          <a:bodyPr wrap="square" rtlCol="0">
            <a:spAutoFit/>
          </a:bodyPr>
          <a:lstStyle/>
          <a:p>
            <a:pPr algn="ctr"/>
            <a:r>
              <a:rPr lang="en-US" sz="4000" i="1" dirty="0" smtClean="0">
                <a:solidFill>
                  <a:srgbClr xmlns:mc="http://schemas.openxmlformats.org/markup-compatibility/2006" xmlns:a14="http://schemas.microsoft.com/office/drawing/2010/main" val="0099FF" mc:Ignorable=""/>
                </a:solidFill>
              </a:rPr>
              <a:t>Catalogs</a:t>
            </a:r>
            <a:r>
              <a:rPr lang="en-US" sz="4000" dirty="0" smtClean="0"/>
              <a:t> provide the parts.</a:t>
            </a:r>
            <a:endParaRPr lang="en-US" sz="4000" dirty="0"/>
          </a:p>
        </p:txBody>
      </p:sp>
      <p:grpSp>
        <p:nvGrpSpPr>
          <p:cNvPr id="3" name="Group 44"/>
          <p:cNvGrpSpPr/>
          <p:nvPr/>
        </p:nvGrpSpPr>
        <p:grpSpPr>
          <a:xfrm>
            <a:off x="5755341" y="3433483"/>
            <a:ext cx="2514600" cy="1752600"/>
            <a:chOff x="3200400" y="4953000"/>
            <a:chExt cx="2514600" cy="1752600"/>
          </a:xfrm>
        </p:grpSpPr>
        <p:sp>
          <p:nvSpPr>
            <p:cNvPr id="86" name="Rectangle 4"/>
            <p:cNvSpPr>
              <a:spLocks noChangeArrowheads="1"/>
            </p:cNvSpPr>
            <p:nvPr/>
          </p:nvSpPr>
          <p:spPr bwMode="auto">
            <a:xfrm>
              <a:off x="3200400" y="4953000"/>
              <a:ext cx="2514600" cy="1752600"/>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wrap="none" anchor="t" anchorCtr="0"/>
            <a:lstStyle/>
            <a:p>
              <a:pPr algn="ctr"/>
              <a:r>
                <a:rPr lang="en-US" sz="2000" dirty="0" smtClean="0">
                  <a:solidFill>
                    <a:srgbClr xmlns:mc="http://schemas.openxmlformats.org/markup-compatibility/2006" xmlns:a14="http://schemas.microsoft.com/office/drawing/2010/main" val="000000" mc:Ignorable=""/>
                  </a:solidFill>
                  <a:latin typeface="Segoe"/>
                </a:rPr>
                <a:t>Catalog</a:t>
              </a:r>
              <a:endParaRPr lang="en-US" sz="2000" dirty="0">
                <a:solidFill>
                  <a:srgbClr xmlns:mc="http://schemas.openxmlformats.org/markup-compatibility/2006" xmlns:a14="http://schemas.microsoft.com/office/drawing/2010/main" val="000000" mc:Ignorable=""/>
                </a:solidFill>
                <a:latin typeface="Segoe"/>
              </a:endParaRPr>
            </a:p>
          </p:txBody>
        </p:sp>
        <p:grpSp>
          <p:nvGrpSpPr>
            <p:cNvPr id="4" name="Group 98"/>
            <p:cNvGrpSpPr/>
            <p:nvPr/>
          </p:nvGrpSpPr>
          <p:grpSpPr>
            <a:xfrm>
              <a:off x="3352800" y="5334000"/>
              <a:ext cx="2137834" cy="1295400"/>
              <a:chOff x="1447800" y="5105400"/>
              <a:chExt cx="2137834" cy="1295400"/>
            </a:xfrm>
          </p:grpSpPr>
          <p:sp>
            <p:nvSpPr>
              <p:cNvPr id="88" name="Cube 87"/>
              <p:cNvSpPr/>
              <p:nvPr/>
            </p:nvSpPr>
            <p:spPr bwMode="auto">
              <a:xfrm>
                <a:off x="1447800" y="54864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89" name="Cube 88"/>
              <p:cNvSpPr/>
              <p:nvPr/>
            </p:nvSpPr>
            <p:spPr bwMode="auto">
              <a:xfrm>
                <a:off x="1678517" y="56388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90" name="Cube 89"/>
              <p:cNvSpPr/>
              <p:nvPr/>
            </p:nvSpPr>
            <p:spPr bwMode="auto">
              <a:xfrm>
                <a:off x="1830917" y="57912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91" name="Cube 90"/>
              <p:cNvSpPr/>
              <p:nvPr/>
            </p:nvSpPr>
            <p:spPr bwMode="auto">
              <a:xfrm>
                <a:off x="1754717" y="51816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92" name="Cube 91"/>
              <p:cNvSpPr/>
              <p:nvPr/>
            </p:nvSpPr>
            <p:spPr bwMode="auto">
              <a:xfrm>
                <a:off x="2135717" y="53340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93" name="Cube 92"/>
              <p:cNvSpPr/>
              <p:nvPr/>
            </p:nvSpPr>
            <p:spPr bwMode="auto">
              <a:xfrm>
                <a:off x="2211917" y="57150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94" name="Cube 93"/>
              <p:cNvSpPr/>
              <p:nvPr/>
            </p:nvSpPr>
            <p:spPr bwMode="auto">
              <a:xfrm>
                <a:off x="2440517" y="51054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95" name="Cube 94"/>
              <p:cNvSpPr/>
              <p:nvPr/>
            </p:nvSpPr>
            <p:spPr bwMode="auto">
              <a:xfrm>
                <a:off x="2669117" y="54864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96" name="Cube 95"/>
              <p:cNvSpPr/>
              <p:nvPr/>
            </p:nvSpPr>
            <p:spPr bwMode="auto">
              <a:xfrm>
                <a:off x="2971800" y="51816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97" name="Cube 96"/>
              <p:cNvSpPr/>
              <p:nvPr/>
            </p:nvSpPr>
            <p:spPr bwMode="auto">
              <a:xfrm>
                <a:off x="2592917" y="5865283"/>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98" name="Cube 97"/>
              <p:cNvSpPr/>
              <p:nvPr/>
            </p:nvSpPr>
            <p:spPr bwMode="auto">
              <a:xfrm>
                <a:off x="3050117" y="54864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grpSp>
      </p:grpSp>
      <p:sp>
        <p:nvSpPr>
          <p:cNvPr id="99" name="Right Arrow 98"/>
          <p:cNvSpPr/>
          <p:nvPr/>
        </p:nvSpPr>
        <p:spPr bwMode="auto">
          <a:xfrm rot="10800000">
            <a:off x="4047565" y="4087906"/>
            <a:ext cx="1452282" cy="578223"/>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Tree>
    <p:extLst>
      <p:ext uri="{BB962C8B-B14F-4D97-AF65-F5344CB8AC3E}">
        <p14:creationId xmlns:p14="http://schemas.microsoft.com/office/powerpoint/2010/main" val="3594163131"/>
      </p:ext>
    </p:extLst>
  </p:cSld>
  <p:clrMapOvr>
    <a:masterClrMapping/>
  </p:clrMapOvr>
  <mc:AlternateContent xmlns:mc="http://schemas.openxmlformats.org/markup-compatibility/2006" xmlns:p14="http://schemas.microsoft.com/office/powerpoint/2010/main">
    <mc:Choice Requires="p14">
      <p:transition spd="slow" p14:dur="2000"/>
    </mc:Choice>
    <mc:Fallback>
      <p:transition xmlns:p14="http://schemas.microsoft.com/office/powerpoint/2007/7/12/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99" grpId="0" animBg="1"/>
    </p:bldLst>
  </p:timing>
</p:sld>
</file>

<file path=ppt/slides/slide18.xml><?xml version="1.0" encoding="utf-8"?>
<p:sld xmlns:mc="http://schemas.openxmlformats.org/markup-compatibility/2006"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Compose</a:t>
            </a:r>
            <a:r>
              <a:rPr lang="en-US" dirty="0" smtClean="0">
                <a:solidFill>
                  <a:schemeClr val="bg1"/>
                </a:solidFill>
              </a:rPr>
              <a:t> it.</a:t>
            </a:r>
            <a:endParaRPr lang="en-US" dirty="0">
              <a:solidFill>
                <a:schemeClr val="bg1"/>
              </a:solidFill>
            </a:endParaRPr>
          </a:p>
        </p:txBody>
      </p:sp>
      <p:sp>
        <p:nvSpPr>
          <p:cNvPr id="44" name="TextBox 43"/>
          <p:cNvSpPr txBox="1"/>
          <p:nvPr/>
        </p:nvSpPr>
        <p:spPr>
          <a:xfrm>
            <a:off x="336176" y="1842247"/>
            <a:ext cx="8350623" cy="707886"/>
          </a:xfrm>
          <a:prstGeom prst="rect">
            <a:avLst/>
          </a:prstGeom>
          <a:noFill/>
        </p:spPr>
        <p:txBody>
          <a:bodyPr wrap="square" rtlCol="0">
            <a:spAutoFit/>
          </a:bodyPr>
          <a:lstStyle/>
          <a:p>
            <a:pPr algn="ctr"/>
            <a:r>
              <a:rPr lang="en-US" sz="4000" i="1" dirty="0" smtClean="0">
                <a:solidFill>
                  <a:srgbClr xmlns:mc="http://schemas.openxmlformats.org/markup-compatibility/2006" xmlns:a14="http://schemas.microsoft.com/office/drawing/2010/main" val="0099FF" mc:Ignorable=""/>
                </a:solidFill>
              </a:rPr>
              <a:t>Container</a:t>
            </a:r>
            <a:r>
              <a:rPr lang="en-US" sz="4000" dirty="0" smtClean="0">
                <a:solidFill>
                  <a:srgbClr xmlns:mc="http://schemas.openxmlformats.org/markup-compatibility/2006" xmlns:a14="http://schemas.microsoft.com/office/drawing/2010/main" val="0099FF" mc:Ignorable=""/>
                </a:solidFill>
              </a:rPr>
              <a:t/>
            </a:r>
            <a:r>
              <a:rPr lang="en-US" sz="4000" dirty="0" smtClean="0"/>
              <a:t>is the matchmaker.</a:t>
            </a:r>
            <a:endParaRPr lang="en-US" sz="4000" dirty="0"/>
          </a:p>
        </p:txBody>
      </p:sp>
      <p:grpSp>
        <p:nvGrpSpPr>
          <p:cNvPr id="3" name="Group 3"/>
          <p:cNvGrpSpPr/>
          <p:nvPr/>
        </p:nvGrpSpPr>
        <p:grpSpPr>
          <a:xfrm>
            <a:off x="886629" y="3267635"/>
            <a:ext cx="2956547" cy="2079811"/>
            <a:chOff x="2303253" y="2675964"/>
            <a:chExt cx="4191000" cy="2886635"/>
          </a:xfrm>
        </p:grpSpPr>
        <p:sp>
          <p:nvSpPr>
            <p:cNvPr id="46" name="Rectangle 6"/>
            <p:cNvSpPr>
              <a:spLocks noChangeArrowheads="1"/>
            </p:cNvSpPr>
            <p:nvPr/>
          </p:nvSpPr>
          <p:spPr bwMode="auto">
            <a:xfrm>
              <a:off x="2303253" y="2675964"/>
              <a:ext cx="4191000" cy="288663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t" anchorCtr="0"/>
            <a:lstStyle/>
            <a:p>
              <a:pPr algn="ctr"/>
              <a:endParaRPr lang="en-US" sz="3200" dirty="0">
                <a:solidFill>
                  <a:schemeClr val="bg2"/>
                </a:solidFill>
                <a:latin typeface="Segoe"/>
              </a:endParaRPr>
            </a:p>
          </p:txBody>
        </p:sp>
        <p:sp>
          <p:nvSpPr>
            <p:cNvPr id="47" name="Cube 46"/>
            <p:cNvSpPr/>
            <p:nvPr/>
          </p:nvSpPr>
          <p:spPr bwMode="auto">
            <a:xfrm>
              <a:off x="3727450" y="35814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48" name="Left Arrow 47"/>
            <p:cNvSpPr/>
            <p:nvPr/>
          </p:nvSpPr>
          <p:spPr bwMode="auto">
            <a:xfrm rot="2075951">
              <a:off x="4216866" y="3308674"/>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49" name="Cube 48"/>
            <p:cNvSpPr/>
            <p:nvPr/>
          </p:nvSpPr>
          <p:spPr bwMode="auto">
            <a:xfrm>
              <a:off x="3727450" y="41910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50" name="Left Arrow 49"/>
            <p:cNvSpPr/>
            <p:nvPr/>
          </p:nvSpPr>
          <p:spPr bwMode="auto">
            <a:xfrm rot="8502193">
              <a:off x="5226241" y="4001399"/>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51" name="Cube 50"/>
            <p:cNvSpPr/>
            <p:nvPr/>
          </p:nvSpPr>
          <p:spPr bwMode="auto">
            <a:xfrm>
              <a:off x="3727450" y="29464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52" name="Left Arrow 51"/>
            <p:cNvSpPr/>
            <p:nvPr/>
          </p:nvSpPr>
          <p:spPr bwMode="auto">
            <a:xfrm rot="19319663">
              <a:off x="4240616" y="3552424"/>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53" name="Left Arrow 52"/>
            <p:cNvSpPr/>
            <p:nvPr/>
          </p:nvSpPr>
          <p:spPr bwMode="auto">
            <a:xfrm>
              <a:off x="4193116" y="3938320"/>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54" name="Cube 53"/>
            <p:cNvSpPr/>
            <p:nvPr/>
          </p:nvSpPr>
          <p:spPr bwMode="auto">
            <a:xfrm>
              <a:off x="3727450" y="48514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55" name="Left Arrow 54"/>
            <p:cNvSpPr/>
            <p:nvPr/>
          </p:nvSpPr>
          <p:spPr bwMode="auto">
            <a:xfrm rot="2415290">
              <a:off x="4216866" y="4744924"/>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56" name="Left Arrow 55"/>
            <p:cNvSpPr/>
            <p:nvPr/>
          </p:nvSpPr>
          <p:spPr bwMode="auto">
            <a:xfrm>
              <a:off x="4193116" y="5130800"/>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57" name="Cube 56"/>
            <p:cNvSpPr/>
            <p:nvPr/>
          </p:nvSpPr>
          <p:spPr bwMode="auto">
            <a:xfrm>
              <a:off x="4781231" y="3582356"/>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58" name="Left Arrow 57"/>
            <p:cNvSpPr/>
            <p:nvPr/>
          </p:nvSpPr>
          <p:spPr bwMode="auto">
            <a:xfrm>
              <a:off x="5246897" y="3618380"/>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59" name="Left Arrow 58"/>
            <p:cNvSpPr/>
            <p:nvPr/>
          </p:nvSpPr>
          <p:spPr bwMode="auto">
            <a:xfrm rot="10800000">
              <a:off x="4213744" y="4384265"/>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60" name="Cube 59"/>
            <p:cNvSpPr/>
            <p:nvPr/>
          </p:nvSpPr>
          <p:spPr bwMode="auto">
            <a:xfrm>
              <a:off x="4781231" y="4191956"/>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61" name="Left Arrow 60"/>
            <p:cNvSpPr/>
            <p:nvPr/>
          </p:nvSpPr>
          <p:spPr bwMode="auto">
            <a:xfrm>
              <a:off x="5246897" y="4471356"/>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62" name="Cube 61"/>
            <p:cNvSpPr/>
            <p:nvPr/>
          </p:nvSpPr>
          <p:spPr bwMode="auto">
            <a:xfrm>
              <a:off x="4781231" y="2947356"/>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63" name="Left Arrow 62"/>
            <p:cNvSpPr/>
            <p:nvPr/>
          </p:nvSpPr>
          <p:spPr bwMode="auto">
            <a:xfrm>
              <a:off x="5246897" y="2983380"/>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64" name="Left Arrow 63"/>
            <p:cNvSpPr/>
            <p:nvPr/>
          </p:nvSpPr>
          <p:spPr bwMode="auto">
            <a:xfrm rot="18933455">
              <a:off x="3204340" y="4806176"/>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65" name="Cube 64"/>
            <p:cNvSpPr/>
            <p:nvPr/>
          </p:nvSpPr>
          <p:spPr bwMode="auto">
            <a:xfrm>
              <a:off x="4781231" y="4852356"/>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66" name="Left Arrow 65"/>
            <p:cNvSpPr/>
            <p:nvPr/>
          </p:nvSpPr>
          <p:spPr bwMode="auto">
            <a:xfrm>
              <a:off x="5246897" y="5030880"/>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67" name="Cube 66"/>
            <p:cNvSpPr/>
            <p:nvPr/>
          </p:nvSpPr>
          <p:spPr bwMode="auto">
            <a:xfrm>
              <a:off x="5789083" y="35814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68" name="Cube 67"/>
            <p:cNvSpPr/>
            <p:nvPr/>
          </p:nvSpPr>
          <p:spPr bwMode="auto">
            <a:xfrm>
              <a:off x="5789083" y="41910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69" name="Cube 68"/>
            <p:cNvSpPr/>
            <p:nvPr/>
          </p:nvSpPr>
          <p:spPr bwMode="auto">
            <a:xfrm>
              <a:off x="2664883" y="36068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70" name="Cube 69"/>
            <p:cNvSpPr/>
            <p:nvPr/>
          </p:nvSpPr>
          <p:spPr bwMode="auto">
            <a:xfrm>
              <a:off x="2664883" y="42164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71" name="Cube 70"/>
            <p:cNvSpPr/>
            <p:nvPr/>
          </p:nvSpPr>
          <p:spPr bwMode="auto">
            <a:xfrm>
              <a:off x="2664883" y="29718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72" name="Cube 71"/>
            <p:cNvSpPr/>
            <p:nvPr/>
          </p:nvSpPr>
          <p:spPr bwMode="auto">
            <a:xfrm>
              <a:off x="2664883" y="48768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73" name="Cube 72"/>
            <p:cNvSpPr/>
            <p:nvPr/>
          </p:nvSpPr>
          <p:spPr bwMode="auto">
            <a:xfrm>
              <a:off x="5789083" y="29464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74" name="Cube 73"/>
            <p:cNvSpPr/>
            <p:nvPr/>
          </p:nvSpPr>
          <p:spPr bwMode="auto">
            <a:xfrm>
              <a:off x="5789084" y="4863282"/>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75" name="Left Arrow 74"/>
            <p:cNvSpPr/>
            <p:nvPr/>
          </p:nvSpPr>
          <p:spPr bwMode="auto">
            <a:xfrm>
              <a:off x="3122083" y="3755805"/>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76" name="Left Arrow 75"/>
            <p:cNvSpPr/>
            <p:nvPr/>
          </p:nvSpPr>
          <p:spPr bwMode="auto">
            <a:xfrm rot="13419828">
              <a:off x="3181458" y="4130073"/>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77" name="Left Arrow 76"/>
            <p:cNvSpPr/>
            <p:nvPr/>
          </p:nvSpPr>
          <p:spPr bwMode="auto">
            <a:xfrm rot="11036178">
              <a:off x="3122083" y="4472284"/>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78" name="Left Arrow 77"/>
            <p:cNvSpPr/>
            <p:nvPr/>
          </p:nvSpPr>
          <p:spPr bwMode="auto">
            <a:xfrm>
              <a:off x="3122083" y="2992348"/>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79" name="Left Arrow 78"/>
            <p:cNvSpPr/>
            <p:nvPr/>
          </p:nvSpPr>
          <p:spPr bwMode="auto">
            <a:xfrm rot="18862758">
              <a:off x="3157708" y="3405809"/>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80" name="Left Arrow 79"/>
            <p:cNvSpPr/>
            <p:nvPr/>
          </p:nvSpPr>
          <p:spPr bwMode="auto">
            <a:xfrm>
              <a:off x="3122083" y="5132684"/>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83" name="Curved Left Arrow 82"/>
            <p:cNvSpPr/>
            <p:nvPr/>
          </p:nvSpPr>
          <p:spPr bwMode="auto">
            <a:xfrm rot="15996843">
              <a:off x="4627336" y="2109837"/>
              <a:ext cx="890650" cy="2137558"/>
            </a:xfrm>
            <a:prstGeom prst="curvedLeft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Franklin Gothic Medium" pitchFamily="34" charset="0"/>
              </a:endParaRPr>
            </a:p>
          </p:txBody>
        </p:sp>
        <p:sp>
          <p:nvSpPr>
            <p:cNvPr id="84" name="Curved Left Arrow 83"/>
            <p:cNvSpPr/>
            <p:nvPr/>
          </p:nvSpPr>
          <p:spPr bwMode="auto">
            <a:xfrm rot="7633664" flipH="1">
              <a:off x="4328486" y="3283487"/>
              <a:ext cx="890650" cy="2137558"/>
            </a:xfrm>
            <a:prstGeom prst="curvedLeft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Franklin Gothic Medium" pitchFamily="34" charset="0"/>
              </a:endParaRPr>
            </a:p>
          </p:txBody>
        </p:sp>
      </p:grpSp>
      <p:grpSp>
        <p:nvGrpSpPr>
          <p:cNvPr id="4" name="Group 44"/>
          <p:cNvGrpSpPr/>
          <p:nvPr/>
        </p:nvGrpSpPr>
        <p:grpSpPr>
          <a:xfrm>
            <a:off x="5755341" y="3433483"/>
            <a:ext cx="2514600" cy="1752600"/>
            <a:chOff x="3200400" y="4953000"/>
            <a:chExt cx="2514600" cy="1752600"/>
          </a:xfrm>
        </p:grpSpPr>
        <p:sp>
          <p:nvSpPr>
            <p:cNvPr id="86" name="Rectangle 4"/>
            <p:cNvSpPr>
              <a:spLocks noChangeArrowheads="1"/>
            </p:cNvSpPr>
            <p:nvPr/>
          </p:nvSpPr>
          <p:spPr bwMode="auto">
            <a:xfrm>
              <a:off x="3200400" y="4953000"/>
              <a:ext cx="2514600" cy="1752600"/>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wrap="none" anchor="t" anchorCtr="0"/>
            <a:lstStyle/>
            <a:p>
              <a:pPr algn="ctr"/>
              <a:r>
                <a:rPr lang="en-US" sz="2000" dirty="0" smtClean="0">
                  <a:solidFill>
                    <a:srgbClr xmlns:mc="http://schemas.openxmlformats.org/markup-compatibility/2006" xmlns:a14="http://schemas.microsoft.com/office/drawing/2010/main" val="000000" mc:Ignorable=""/>
                  </a:solidFill>
                  <a:latin typeface="Segoe"/>
                </a:rPr>
                <a:t>Catalog</a:t>
              </a:r>
              <a:endParaRPr lang="en-US" sz="2000" dirty="0">
                <a:solidFill>
                  <a:srgbClr xmlns:mc="http://schemas.openxmlformats.org/markup-compatibility/2006" xmlns:a14="http://schemas.microsoft.com/office/drawing/2010/main" val="000000" mc:Ignorable=""/>
                </a:solidFill>
                <a:latin typeface="Segoe"/>
              </a:endParaRPr>
            </a:p>
          </p:txBody>
        </p:sp>
        <p:grpSp>
          <p:nvGrpSpPr>
            <p:cNvPr id="5" name="Group 98"/>
            <p:cNvGrpSpPr/>
            <p:nvPr/>
          </p:nvGrpSpPr>
          <p:grpSpPr>
            <a:xfrm>
              <a:off x="3352800" y="5334000"/>
              <a:ext cx="2137834" cy="1295400"/>
              <a:chOff x="1447800" y="5105400"/>
              <a:chExt cx="2137834" cy="1295400"/>
            </a:xfrm>
          </p:grpSpPr>
          <p:sp>
            <p:nvSpPr>
              <p:cNvPr id="88" name="Cube 87"/>
              <p:cNvSpPr/>
              <p:nvPr/>
            </p:nvSpPr>
            <p:spPr bwMode="auto">
              <a:xfrm>
                <a:off x="1447800" y="54864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89" name="Cube 88"/>
              <p:cNvSpPr/>
              <p:nvPr/>
            </p:nvSpPr>
            <p:spPr bwMode="auto">
              <a:xfrm>
                <a:off x="1678517" y="56388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90" name="Cube 89"/>
              <p:cNvSpPr/>
              <p:nvPr/>
            </p:nvSpPr>
            <p:spPr bwMode="auto">
              <a:xfrm>
                <a:off x="1830917" y="57912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91" name="Cube 90"/>
              <p:cNvSpPr/>
              <p:nvPr/>
            </p:nvSpPr>
            <p:spPr bwMode="auto">
              <a:xfrm>
                <a:off x="1754717" y="51816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92" name="Cube 91"/>
              <p:cNvSpPr/>
              <p:nvPr/>
            </p:nvSpPr>
            <p:spPr bwMode="auto">
              <a:xfrm>
                <a:off x="2135717" y="53340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93" name="Cube 92"/>
              <p:cNvSpPr/>
              <p:nvPr/>
            </p:nvSpPr>
            <p:spPr bwMode="auto">
              <a:xfrm>
                <a:off x="2211917" y="57150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94" name="Cube 93"/>
              <p:cNvSpPr/>
              <p:nvPr/>
            </p:nvSpPr>
            <p:spPr bwMode="auto">
              <a:xfrm>
                <a:off x="2440517" y="51054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95" name="Cube 94"/>
              <p:cNvSpPr/>
              <p:nvPr/>
            </p:nvSpPr>
            <p:spPr bwMode="auto">
              <a:xfrm>
                <a:off x="2669117" y="54864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96" name="Cube 95"/>
              <p:cNvSpPr/>
              <p:nvPr/>
            </p:nvSpPr>
            <p:spPr bwMode="auto">
              <a:xfrm>
                <a:off x="2971800" y="51816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97" name="Cube 96"/>
              <p:cNvSpPr/>
              <p:nvPr/>
            </p:nvSpPr>
            <p:spPr bwMode="auto">
              <a:xfrm>
                <a:off x="2592917" y="5865283"/>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98" name="Cube 97"/>
              <p:cNvSpPr/>
              <p:nvPr/>
            </p:nvSpPr>
            <p:spPr bwMode="auto">
              <a:xfrm>
                <a:off x="3050117" y="54864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grpSp>
      </p:grpSp>
      <p:sp>
        <p:nvSpPr>
          <p:cNvPr id="99" name="Right Arrow 98"/>
          <p:cNvSpPr/>
          <p:nvPr/>
        </p:nvSpPr>
        <p:spPr bwMode="auto">
          <a:xfrm rot="10800000">
            <a:off x="4047565" y="4087906"/>
            <a:ext cx="1452282" cy="578223"/>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Tree>
    <p:extLst>
      <p:ext uri="{BB962C8B-B14F-4D97-AF65-F5344CB8AC3E}">
        <p14:creationId xmlns:p14="http://schemas.microsoft.com/office/powerpoint/2010/main" val="2190532714"/>
      </p:ext>
    </p:extLst>
  </p:cSld>
  <p:clrMapOvr>
    <a:masterClrMapping/>
  </p:clrMapOvr>
  <mc:AlternateContent xmlns:mc="http://schemas.openxmlformats.org/markup-compatibility/2006" xmlns:p14="http://schemas.microsoft.com/office/powerpoint/2010/main">
    <mc:Choice Requires="p14">
      <p:transition spd="slow" p14:dur="2000"/>
    </mc:Choice>
    <mc:Fallback>
      <p:transition xmlns:p14="http://schemas.microsoft.com/office/powerpoint/2007/7/12/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4"/>
                                        </p:tgtEl>
                                        <p:attrNameLst>
                                          <p:attrName>style.opacity</p:attrName>
                                        </p:attrNameLst>
                                      </p:cBhvr>
                                      <p:to>
                                        <p:strVal val="0.25"/>
                                      </p:to>
                                    </p:set>
                                    <p:animEffect filter="image" prLst="opacity: 0.25">
                                      <p:cBhvr rctx="IE">
                                        <p:cTn id="7" dur="indefinite"/>
                                        <p:tgtEl>
                                          <p:spTgt spid="4"/>
                                        </p:tgtEl>
                                      </p:cBhvr>
                                    </p:animEffect>
                                  </p:childTnLst>
                                </p:cTn>
                              </p:par>
                              <p:par>
                                <p:cTn id="8" presetID="9" presetClass="emph" presetSubtype="0" grpId="0" nodeType="withEffect">
                                  <p:stCondLst>
                                    <p:cond delay="0"/>
                                  </p:stCondLst>
                                  <p:childTnLst>
                                    <p:set>
                                      <p:cBhvr rctx="PPT">
                                        <p:cTn id="9" dur="indefinite"/>
                                        <p:tgtEl>
                                          <p:spTgt spid="99"/>
                                        </p:tgtEl>
                                        <p:attrNameLst>
                                          <p:attrName>style.opacity</p:attrName>
                                        </p:attrNameLst>
                                      </p:cBhvr>
                                      <p:to>
                                        <p:strVal val="0.25"/>
                                      </p:to>
                                    </p:set>
                                    <p:animEffect filter="image" prLst="opacity: 0.25">
                                      <p:cBhvr rctx="IE">
                                        <p:cTn id="10" dur="indefinite"/>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Lst>
  </p:timing>
</p:sld>
</file>

<file path=ppt/slides/slide19.xml><?xml version="1.0" encoding="utf-8"?>
<p:sld xmlns:mc="http://schemas.openxmlformats.org/markup-compatibility/2006"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Compose</a:t>
            </a:r>
            <a:r>
              <a:rPr lang="en-US" dirty="0" smtClean="0">
                <a:solidFill>
                  <a:schemeClr val="bg1"/>
                </a:solidFill>
              </a:rPr>
              <a:t> it.</a:t>
            </a:r>
            <a:endParaRPr lang="en-US" dirty="0">
              <a:solidFill>
                <a:schemeClr val="bg1"/>
              </a:solidFill>
            </a:endParaRPr>
          </a:p>
        </p:txBody>
      </p:sp>
      <p:sp>
        <p:nvSpPr>
          <p:cNvPr id="44" name="TextBox 43"/>
          <p:cNvSpPr txBox="1"/>
          <p:nvPr/>
        </p:nvSpPr>
        <p:spPr>
          <a:xfrm>
            <a:off x="336176" y="1842247"/>
            <a:ext cx="8350623" cy="707886"/>
          </a:xfrm>
          <a:prstGeom prst="rect">
            <a:avLst/>
          </a:prstGeom>
          <a:noFill/>
        </p:spPr>
        <p:txBody>
          <a:bodyPr wrap="square" rtlCol="0">
            <a:spAutoFit/>
          </a:bodyPr>
          <a:lstStyle/>
          <a:p>
            <a:pPr algn="ctr"/>
            <a:r>
              <a:rPr lang="en-US" sz="4000" i="1" dirty="0" smtClean="0">
                <a:solidFill>
                  <a:srgbClr xmlns:mc="http://schemas.openxmlformats.org/markup-compatibility/2006" xmlns:a14="http://schemas.microsoft.com/office/drawing/2010/main" val="0099FF" mc:Ignorable=""/>
                </a:solidFill>
              </a:rPr>
              <a:t>Container</a:t>
            </a:r>
            <a:r>
              <a:rPr lang="en-US" sz="4000" dirty="0" smtClean="0">
                <a:solidFill>
                  <a:schemeClr val="accent1"/>
                </a:solidFill>
              </a:rPr>
              <a:t/>
            </a:r>
            <a:r>
              <a:rPr lang="en-US" sz="4000" dirty="0" smtClean="0"/>
              <a:t>is the matchmaker.</a:t>
            </a:r>
            <a:endParaRPr lang="en-US" sz="4000" dirty="0"/>
          </a:p>
        </p:txBody>
      </p:sp>
      <p:grpSp>
        <p:nvGrpSpPr>
          <p:cNvPr id="3" name="Group 3"/>
          <p:cNvGrpSpPr/>
          <p:nvPr/>
        </p:nvGrpSpPr>
        <p:grpSpPr>
          <a:xfrm>
            <a:off x="886629" y="3267635"/>
            <a:ext cx="2956547" cy="2079811"/>
            <a:chOff x="2303253" y="2675964"/>
            <a:chExt cx="4191000" cy="2886635"/>
          </a:xfrm>
        </p:grpSpPr>
        <p:sp>
          <p:nvSpPr>
            <p:cNvPr id="46" name="Rectangle 6"/>
            <p:cNvSpPr>
              <a:spLocks noChangeArrowheads="1"/>
            </p:cNvSpPr>
            <p:nvPr/>
          </p:nvSpPr>
          <p:spPr bwMode="auto">
            <a:xfrm>
              <a:off x="2303253" y="2675964"/>
              <a:ext cx="4191000" cy="288663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t" anchorCtr="0"/>
            <a:lstStyle/>
            <a:p>
              <a:pPr algn="ctr"/>
              <a:endParaRPr lang="en-US" sz="3200" dirty="0">
                <a:solidFill>
                  <a:schemeClr val="bg2"/>
                </a:solidFill>
                <a:latin typeface="Segoe"/>
              </a:endParaRPr>
            </a:p>
          </p:txBody>
        </p:sp>
        <p:sp>
          <p:nvSpPr>
            <p:cNvPr id="47" name="Cube 46"/>
            <p:cNvSpPr/>
            <p:nvPr/>
          </p:nvSpPr>
          <p:spPr bwMode="auto">
            <a:xfrm>
              <a:off x="3727450" y="35814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48" name="Left Arrow 47"/>
            <p:cNvSpPr/>
            <p:nvPr/>
          </p:nvSpPr>
          <p:spPr bwMode="auto">
            <a:xfrm rot="2075951">
              <a:off x="4216866" y="3308674"/>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49" name="Cube 48"/>
            <p:cNvSpPr/>
            <p:nvPr/>
          </p:nvSpPr>
          <p:spPr bwMode="auto">
            <a:xfrm>
              <a:off x="3727450" y="41910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50" name="Left Arrow 49"/>
            <p:cNvSpPr/>
            <p:nvPr/>
          </p:nvSpPr>
          <p:spPr bwMode="auto">
            <a:xfrm rot="8502193">
              <a:off x="5226241" y="4001399"/>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51" name="Cube 50"/>
            <p:cNvSpPr/>
            <p:nvPr/>
          </p:nvSpPr>
          <p:spPr bwMode="auto">
            <a:xfrm>
              <a:off x="3727450" y="29464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52" name="Left Arrow 51"/>
            <p:cNvSpPr/>
            <p:nvPr/>
          </p:nvSpPr>
          <p:spPr bwMode="auto">
            <a:xfrm rot="19319663">
              <a:off x="4240616" y="3552424"/>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53" name="Left Arrow 52"/>
            <p:cNvSpPr/>
            <p:nvPr/>
          </p:nvSpPr>
          <p:spPr bwMode="auto">
            <a:xfrm>
              <a:off x="4193116" y="3938320"/>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54" name="Cube 53"/>
            <p:cNvSpPr/>
            <p:nvPr/>
          </p:nvSpPr>
          <p:spPr bwMode="auto">
            <a:xfrm>
              <a:off x="3727450" y="48514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55" name="Left Arrow 54"/>
            <p:cNvSpPr/>
            <p:nvPr/>
          </p:nvSpPr>
          <p:spPr bwMode="auto">
            <a:xfrm rot="2415290">
              <a:off x="4216866" y="4744924"/>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56" name="Left Arrow 55"/>
            <p:cNvSpPr/>
            <p:nvPr/>
          </p:nvSpPr>
          <p:spPr bwMode="auto">
            <a:xfrm>
              <a:off x="4193116" y="5130800"/>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57" name="Cube 56"/>
            <p:cNvSpPr/>
            <p:nvPr/>
          </p:nvSpPr>
          <p:spPr bwMode="auto">
            <a:xfrm>
              <a:off x="4781231" y="3582356"/>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58" name="Left Arrow 57"/>
            <p:cNvSpPr/>
            <p:nvPr/>
          </p:nvSpPr>
          <p:spPr bwMode="auto">
            <a:xfrm>
              <a:off x="5246897" y="3618380"/>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59" name="Left Arrow 58"/>
            <p:cNvSpPr/>
            <p:nvPr/>
          </p:nvSpPr>
          <p:spPr bwMode="auto">
            <a:xfrm rot="10800000">
              <a:off x="4213744" y="4384265"/>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60" name="Cube 59"/>
            <p:cNvSpPr/>
            <p:nvPr/>
          </p:nvSpPr>
          <p:spPr bwMode="auto">
            <a:xfrm>
              <a:off x="4781231" y="4191956"/>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61" name="Left Arrow 60"/>
            <p:cNvSpPr/>
            <p:nvPr/>
          </p:nvSpPr>
          <p:spPr bwMode="auto">
            <a:xfrm>
              <a:off x="5246897" y="4471356"/>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62" name="Cube 61"/>
            <p:cNvSpPr/>
            <p:nvPr/>
          </p:nvSpPr>
          <p:spPr bwMode="auto">
            <a:xfrm>
              <a:off x="4781231" y="2947356"/>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63" name="Left Arrow 62"/>
            <p:cNvSpPr/>
            <p:nvPr/>
          </p:nvSpPr>
          <p:spPr bwMode="auto">
            <a:xfrm>
              <a:off x="5246897" y="2983380"/>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64" name="Left Arrow 63"/>
            <p:cNvSpPr/>
            <p:nvPr/>
          </p:nvSpPr>
          <p:spPr bwMode="auto">
            <a:xfrm rot="18933455">
              <a:off x="3204340" y="4806176"/>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65" name="Cube 64"/>
            <p:cNvSpPr/>
            <p:nvPr/>
          </p:nvSpPr>
          <p:spPr bwMode="auto">
            <a:xfrm>
              <a:off x="4781231" y="4852356"/>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66" name="Left Arrow 65"/>
            <p:cNvSpPr/>
            <p:nvPr/>
          </p:nvSpPr>
          <p:spPr bwMode="auto">
            <a:xfrm>
              <a:off x="5246897" y="5030880"/>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67" name="Cube 66"/>
            <p:cNvSpPr/>
            <p:nvPr/>
          </p:nvSpPr>
          <p:spPr bwMode="auto">
            <a:xfrm>
              <a:off x="5789083" y="35814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68" name="Cube 67"/>
            <p:cNvSpPr/>
            <p:nvPr/>
          </p:nvSpPr>
          <p:spPr bwMode="auto">
            <a:xfrm>
              <a:off x="5789083" y="41910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69" name="Cube 68"/>
            <p:cNvSpPr/>
            <p:nvPr/>
          </p:nvSpPr>
          <p:spPr bwMode="auto">
            <a:xfrm>
              <a:off x="2664883" y="36068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70" name="Cube 69"/>
            <p:cNvSpPr/>
            <p:nvPr/>
          </p:nvSpPr>
          <p:spPr bwMode="auto">
            <a:xfrm>
              <a:off x="2664883" y="42164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71" name="Cube 70"/>
            <p:cNvSpPr/>
            <p:nvPr/>
          </p:nvSpPr>
          <p:spPr bwMode="auto">
            <a:xfrm>
              <a:off x="2664883" y="29718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72" name="Cube 71"/>
            <p:cNvSpPr/>
            <p:nvPr/>
          </p:nvSpPr>
          <p:spPr bwMode="auto">
            <a:xfrm>
              <a:off x="2664883" y="48768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73" name="Cube 72"/>
            <p:cNvSpPr/>
            <p:nvPr/>
          </p:nvSpPr>
          <p:spPr bwMode="auto">
            <a:xfrm>
              <a:off x="5789083" y="29464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74" name="Cube 73"/>
            <p:cNvSpPr/>
            <p:nvPr/>
          </p:nvSpPr>
          <p:spPr bwMode="auto">
            <a:xfrm>
              <a:off x="5789084" y="4863282"/>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75" name="Left Arrow 74"/>
            <p:cNvSpPr/>
            <p:nvPr/>
          </p:nvSpPr>
          <p:spPr bwMode="auto">
            <a:xfrm>
              <a:off x="3122083" y="3755805"/>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76" name="Left Arrow 75"/>
            <p:cNvSpPr/>
            <p:nvPr/>
          </p:nvSpPr>
          <p:spPr bwMode="auto">
            <a:xfrm rot="13419828">
              <a:off x="3181458" y="4130073"/>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77" name="Left Arrow 76"/>
            <p:cNvSpPr/>
            <p:nvPr/>
          </p:nvSpPr>
          <p:spPr bwMode="auto">
            <a:xfrm rot="11036178">
              <a:off x="3122083" y="4472284"/>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78" name="Left Arrow 77"/>
            <p:cNvSpPr/>
            <p:nvPr/>
          </p:nvSpPr>
          <p:spPr bwMode="auto">
            <a:xfrm>
              <a:off x="3122083" y="2992348"/>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79" name="Left Arrow 78"/>
            <p:cNvSpPr/>
            <p:nvPr/>
          </p:nvSpPr>
          <p:spPr bwMode="auto">
            <a:xfrm rot="18862758">
              <a:off x="3157708" y="3405809"/>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80" name="Left Arrow 79"/>
            <p:cNvSpPr/>
            <p:nvPr/>
          </p:nvSpPr>
          <p:spPr bwMode="auto">
            <a:xfrm>
              <a:off x="3122083" y="5132684"/>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83" name="Curved Left Arrow 82"/>
            <p:cNvSpPr/>
            <p:nvPr/>
          </p:nvSpPr>
          <p:spPr bwMode="auto">
            <a:xfrm rot="15996843">
              <a:off x="4627336" y="2109837"/>
              <a:ext cx="890650" cy="2137558"/>
            </a:xfrm>
            <a:prstGeom prst="curvedLeft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Franklin Gothic Medium" pitchFamily="34" charset="0"/>
              </a:endParaRPr>
            </a:p>
          </p:txBody>
        </p:sp>
        <p:sp>
          <p:nvSpPr>
            <p:cNvPr id="84" name="Curved Left Arrow 83"/>
            <p:cNvSpPr/>
            <p:nvPr/>
          </p:nvSpPr>
          <p:spPr bwMode="auto">
            <a:xfrm rot="7633664" flipH="1">
              <a:off x="4328486" y="3283487"/>
              <a:ext cx="890650" cy="2137558"/>
            </a:xfrm>
            <a:prstGeom prst="curvedLeft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Franklin Gothic Medium" pitchFamily="34" charset="0"/>
              </a:endParaRPr>
            </a:p>
          </p:txBody>
        </p:sp>
      </p:grpSp>
      <p:grpSp>
        <p:nvGrpSpPr>
          <p:cNvPr id="4" name="Group 44"/>
          <p:cNvGrpSpPr/>
          <p:nvPr/>
        </p:nvGrpSpPr>
        <p:grpSpPr>
          <a:xfrm>
            <a:off x="5755341" y="3433483"/>
            <a:ext cx="2514600" cy="1752600"/>
            <a:chOff x="3200400" y="4953000"/>
            <a:chExt cx="2514600" cy="1752600"/>
          </a:xfrm>
        </p:grpSpPr>
        <p:sp>
          <p:nvSpPr>
            <p:cNvPr id="86" name="Rectangle 4"/>
            <p:cNvSpPr>
              <a:spLocks noChangeArrowheads="1"/>
            </p:cNvSpPr>
            <p:nvPr/>
          </p:nvSpPr>
          <p:spPr bwMode="auto">
            <a:xfrm>
              <a:off x="3200400" y="4953000"/>
              <a:ext cx="2514600" cy="1752600"/>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wrap="none" anchor="t" anchorCtr="0"/>
            <a:lstStyle/>
            <a:p>
              <a:pPr algn="ctr"/>
              <a:r>
                <a:rPr lang="en-US" sz="2000" dirty="0" smtClean="0">
                  <a:solidFill>
                    <a:srgbClr xmlns:mc="http://schemas.openxmlformats.org/markup-compatibility/2006" xmlns:a14="http://schemas.microsoft.com/office/drawing/2010/main" val="000000" mc:Ignorable=""/>
                  </a:solidFill>
                  <a:latin typeface="Segoe"/>
                </a:rPr>
                <a:t>Catalog</a:t>
              </a:r>
              <a:endParaRPr lang="en-US" sz="2000" dirty="0">
                <a:solidFill>
                  <a:srgbClr xmlns:mc="http://schemas.openxmlformats.org/markup-compatibility/2006" xmlns:a14="http://schemas.microsoft.com/office/drawing/2010/main" val="000000" mc:Ignorable=""/>
                </a:solidFill>
                <a:latin typeface="Segoe"/>
              </a:endParaRPr>
            </a:p>
          </p:txBody>
        </p:sp>
        <p:grpSp>
          <p:nvGrpSpPr>
            <p:cNvPr id="5" name="Group 98"/>
            <p:cNvGrpSpPr/>
            <p:nvPr/>
          </p:nvGrpSpPr>
          <p:grpSpPr>
            <a:xfrm>
              <a:off x="3352800" y="5334000"/>
              <a:ext cx="2137834" cy="1295400"/>
              <a:chOff x="1447800" y="5105400"/>
              <a:chExt cx="2137834" cy="1295400"/>
            </a:xfrm>
          </p:grpSpPr>
          <p:sp>
            <p:nvSpPr>
              <p:cNvPr id="88" name="Cube 87"/>
              <p:cNvSpPr/>
              <p:nvPr/>
            </p:nvSpPr>
            <p:spPr bwMode="auto">
              <a:xfrm>
                <a:off x="1447800" y="54864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89" name="Cube 88"/>
              <p:cNvSpPr/>
              <p:nvPr/>
            </p:nvSpPr>
            <p:spPr bwMode="auto">
              <a:xfrm>
                <a:off x="1678517" y="56388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90" name="Cube 89"/>
              <p:cNvSpPr/>
              <p:nvPr/>
            </p:nvSpPr>
            <p:spPr bwMode="auto">
              <a:xfrm>
                <a:off x="1830917" y="57912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91" name="Cube 90"/>
              <p:cNvSpPr/>
              <p:nvPr/>
            </p:nvSpPr>
            <p:spPr bwMode="auto">
              <a:xfrm>
                <a:off x="1754717" y="51816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92" name="Cube 91"/>
              <p:cNvSpPr/>
              <p:nvPr/>
            </p:nvSpPr>
            <p:spPr bwMode="auto">
              <a:xfrm>
                <a:off x="2135717" y="53340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93" name="Cube 92"/>
              <p:cNvSpPr/>
              <p:nvPr/>
            </p:nvSpPr>
            <p:spPr bwMode="auto">
              <a:xfrm>
                <a:off x="2211917" y="57150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94" name="Cube 93"/>
              <p:cNvSpPr/>
              <p:nvPr/>
            </p:nvSpPr>
            <p:spPr bwMode="auto">
              <a:xfrm>
                <a:off x="2440517" y="51054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95" name="Cube 94"/>
              <p:cNvSpPr/>
              <p:nvPr/>
            </p:nvSpPr>
            <p:spPr bwMode="auto">
              <a:xfrm>
                <a:off x="2669117" y="54864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96" name="Cube 95"/>
              <p:cNvSpPr/>
              <p:nvPr/>
            </p:nvSpPr>
            <p:spPr bwMode="auto">
              <a:xfrm>
                <a:off x="2971800" y="51816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97" name="Cube 96"/>
              <p:cNvSpPr/>
              <p:nvPr/>
            </p:nvSpPr>
            <p:spPr bwMode="auto">
              <a:xfrm>
                <a:off x="2592917" y="5865283"/>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98" name="Cube 97"/>
              <p:cNvSpPr/>
              <p:nvPr/>
            </p:nvSpPr>
            <p:spPr bwMode="auto">
              <a:xfrm>
                <a:off x="3050117" y="54864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grpSp>
      </p:grpSp>
      <p:sp>
        <p:nvSpPr>
          <p:cNvPr id="99" name="Right Arrow 98"/>
          <p:cNvSpPr/>
          <p:nvPr/>
        </p:nvSpPr>
        <p:spPr bwMode="auto">
          <a:xfrm rot="10800000">
            <a:off x="4047565" y="4087906"/>
            <a:ext cx="1452282" cy="578223"/>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pic>
        <p:nvPicPr>
          <p:cNvPr id="111" name="Picture 110" descr="C:\Users\jasolson\AppData\Local\Microsoft\Windows\Temporary Internet Files\Content.IE5\9W6T06QF\MCj04315880000[1].png"/>
          <p:cNvPicPr>
            <a:picLocks noChangeAspect="1" noChangeArrowheads="1"/>
          </p:cNvPicPr>
          <p:nvPr/>
        </p:nvPicPr>
        <p:blipFill>
          <a:blip r:embed="rId3"/>
          <a:srcRect/>
          <a:stretch>
            <a:fillRect/>
          </a:stretch>
        </p:blipFill>
        <p:spPr bwMode="auto">
          <a:xfrm>
            <a:off x="1851212" y="2828252"/>
            <a:ext cx="1049205" cy="1049205"/>
          </a:xfrm>
          <a:prstGeom prst="rect">
            <a:avLst/>
          </a:prstGeom>
          <a:noFill/>
        </p:spPr>
      </p:pic>
      <p:pic>
        <p:nvPicPr>
          <p:cNvPr id="112" name="Picture 111" descr="C:\Users\jasolson\AppData\Local\Microsoft\Windows\Temporary Internet Files\Content.IE5\VUWZV3BO\MCj04325990000[1].png"/>
          <p:cNvPicPr>
            <a:picLocks noChangeAspect="1" noChangeArrowheads="1"/>
          </p:cNvPicPr>
          <p:nvPr/>
        </p:nvPicPr>
        <p:blipFill>
          <a:blip r:embed="rId4"/>
          <a:srcRect/>
          <a:stretch>
            <a:fillRect/>
          </a:stretch>
        </p:blipFill>
        <p:spPr bwMode="auto">
          <a:xfrm>
            <a:off x="1851211" y="4119171"/>
            <a:ext cx="1049205" cy="1049205"/>
          </a:xfrm>
          <a:prstGeom prst="rect">
            <a:avLst/>
          </a:prstGeom>
          <a:noFill/>
        </p:spPr>
      </p:pic>
      <p:pic>
        <p:nvPicPr>
          <p:cNvPr id="113" name="Picture 112" descr="C:\Users\jasolson\AppData\Local\Microsoft\Windows\Temporary Internet Files\Content.IE5\QLV25OOL\MCj04247780000[1].wmf"/>
          <p:cNvPicPr>
            <a:picLocks noChangeAspect="1" noChangeArrowheads="1"/>
          </p:cNvPicPr>
          <p:nvPr/>
        </p:nvPicPr>
        <p:blipFill>
          <a:blip r:embed="rId5"/>
          <a:srcRect/>
          <a:stretch>
            <a:fillRect/>
          </a:stretch>
        </p:blipFill>
        <p:spPr bwMode="auto">
          <a:xfrm>
            <a:off x="1865593" y="5280099"/>
            <a:ext cx="1025525" cy="928984"/>
          </a:xfrm>
          <a:prstGeom prst="rect">
            <a:avLst/>
          </a:prstGeom>
          <a:noFill/>
        </p:spPr>
      </p:pic>
      <p:grpSp>
        <p:nvGrpSpPr>
          <p:cNvPr id="6" name="Group 9"/>
          <p:cNvGrpSpPr/>
          <p:nvPr/>
        </p:nvGrpSpPr>
        <p:grpSpPr>
          <a:xfrm>
            <a:off x="1528483" y="1375970"/>
            <a:ext cx="1354005" cy="1452617"/>
            <a:chOff x="349624" y="1089212"/>
            <a:chExt cx="1354005" cy="1452617"/>
          </a:xfrm>
        </p:grpSpPr>
        <p:pic>
          <p:nvPicPr>
            <p:cNvPr id="119" name="Picture 4" descr="C:\Users\jasolson\AppData\Local\Microsoft\Windows\Temporary Internet Files\Content.IE5\QLV25OOL\MCj04247780000[1].wmf"/>
            <p:cNvPicPr>
              <a:picLocks noChangeAspect="1" noChangeArrowheads="1"/>
            </p:cNvPicPr>
            <p:nvPr/>
          </p:nvPicPr>
          <p:blipFill>
            <a:blip r:embed="rId5"/>
            <a:srcRect/>
            <a:stretch>
              <a:fillRect/>
            </a:stretch>
          </p:blipFill>
          <p:spPr bwMode="auto">
            <a:xfrm>
              <a:off x="640977" y="1089212"/>
              <a:ext cx="1025525" cy="928984"/>
            </a:xfrm>
            <a:prstGeom prst="rect">
              <a:avLst/>
            </a:prstGeom>
            <a:noFill/>
          </p:spPr>
        </p:pic>
        <p:pic>
          <p:nvPicPr>
            <p:cNvPr id="120" name="Picture 2" descr="C:\Users\jasolson\AppData\Local\Microsoft\Windows\Temporary Internet Files\Content.IE5\9W6T06QF\MCj04315880000[1].png"/>
            <p:cNvPicPr>
              <a:picLocks noChangeAspect="1" noChangeArrowheads="1"/>
            </p:cNvPicPr>
            <p:nvPr/>
          </p:nvPicPr>
          <p:blipFill>
            <a:blip r:embed="rId3"/>
            <a:srcRect/>
            <a:stretch>
              <a:fillRect/>
            </a:stretch>
          </p:blipFill>
          <p:spPr bwMode="auto">
            <a:xfrm>
              <a:off x="654424" y="1492624"/>
              <a:ext cx="1049205" cy="1049205"/>
            </a:xfrm>
            <a:prstGeom prst="rect">
              <a:avLst/>
            </a:prstGeom>
            <a:noFill/>
          </p:spPr>
        </p:pic>
        <p:pic>
          <p:nvPicPr>
            <p:cNvPr id="121" name="Picture 3" descr="C:\Users\jasolson\AppData\Local\Microsoft\Windows\Temporary Internet Files\Content.IE5\VUWZV3BO\MCj04325990000[1].png"/>
            <p:cNvPicPr>
              <a:picLocks noChangeAspect="1" noChangeArrowheads="1"/>
            </p:cNvPicPr>
            <p:nvPr/>
          </p:nvPicPr>
          <p:blipFill>
            <a:blip r:embed="rId4"/>
            <a:srcRect/>
            <a:stretch>
              <a:fillRect/>
            </a:stretch>
          </p:blipFill>
          <p:spPr bwMode="auto">
            <a:xfrm>
              <a:off x="349624" y="1264024"/>
              <a:ext cx="1049205" cy="1049205"/>
            </a:xfrm>
            <a:prstGeom prst="rect">
              <a:avLst/>
            </a:prstGeom>
            <a:noFill/>
          </p:spPr>
        </p:pic>
      </p:grpSp>
      <p:sp>
        <p:nvSpPr>
          <p:cNvPr id="115" name="TextBox 114"/>
          <p:cNvSpPr txBox="1"/>
          <p:nvPr/>
        </p:nvSpPr>
        <p:spPr>
          <a:xfrm>
            <a:off x="3008593" y="5508699"/>
            <a:ext cx="2395592" cy="584775"/>
          </a:xfrm>
          <a:prstGeom prst="rect">
            <a:avLst/>
          </a:prstGeom>
          <a:noFill/>
        </p:spPr>
        <p:txBody>
          <a:bodyPr wrap="none" rtlCol="0">
            <a:spAutoFit/>
          </a:bodyPr>
          <a:lstStyle/>
          <a:p>
            <a:r>
              <a:rPr lang="en-US" sz="3200" dirty="0" err="1" smtClean="0"/>
              <a:t>TypeCatalog</a:t>
            </a:r>
            <a:endParaRPr lang="en-US" sz="3200" dirty="0"/>
          </a:p>
        </p:txBody>
      </p:sp>
      <p:sp>
        <p:nvSpPr>
          <p:cNvPr id="116" name="TextBox 115"/>
          <p:cNvSpPr txBox="1"/>
          <p:nvPr/>
        </p:nvSpPr>
        <p:spPr>
          <a:xfrm>
            <a:off x="2994211" y="4271571"/>
            <a:ext cx="3244799" cy="584775"/>
          </a:xfrm>
          <a:prstGeom prst="rect">
            <a:avLst/>
          </a:prstGeom>
          <a:noFill/>
        </p:spPr>
        <p:txBody>
          <a:bodyPr wrap="none" rtlCol="0">
            <a:spAutoFit/>
          </a:bodyPr>
          <a:lstStyle/>
          <a:p>
            <a:r>
              <a:rPr lang="en-US" sz="3200" dirty="0" err="1" smtClean="0"/>
              <a:t>AssemblyCatalog</a:t>
            </a:r>
            <a:endParaRPr lang="en-US" sz="3200" dirty="0"/>
          </a:p>
        </p:txBody>
      </p:sp>
      <p:sp>
        <p:nvSpPr>
          <p:cNvPr id="117" name="TextBox 116"/>
          <p:cNvSpPr txBox="1"/>
          <p:nvPr/>
        </p:nvSpPr>
        <p:spPr>
          <a:xfrm>
            <a:off x="2994212" y="3056852"/>
            <a:ext cx="3181897" cy="584775"/>
          </a:xfrm>
          <a:prstGeom prst="rect">
            <a:avLst/>
          </a:prstGeom>
          <a:noFill/>
        </p:spPr>
        <p:txBody>
          <a:bodyPr wrap="none" rtlCol="0">
            <a:spAutoFit/>
          </a:bodyPr>
          <a:lstStyle/>
          <a:p>
            <a:r>
              <a:rPr lang="en-US" sz="3200" dirty="0" err="1" smtClean="0"/>
              <a:t>DirectoryCatalog</a:t>
            </a:r>
            <a:endParaRPr lang="en-US" sz="3200" dirty="0"/>
          </a:p>
        </p:txBody>
      </p:sp>
      <p:sp>
        <p:nvSpPr>
          <p:cNvPr id="118" name="TextBox 117"/>
          <p:cNvSpPr txBox="1"/>
          <p:nvPr/>
        </p:nvSpPr>
        <p:spPr>
          <a:xfrm>
            <a:off x="2976283" y="1703182"/>
            <a:ext cx="3739742" cy="584775"/>
          </a:xfrm>
          <a:prstGeom prst="rect">
            <a:avLst/>
          </a:prstGeom>
          <a:noFill/>
        </p:spPr>
        <p:txBody>
          <a:bodyPr wrap="none" rtlCol="0">
            <a:spAutoFit/>
          </a:bodyPr>
          <a:lstStyle/>
          <a:p>
            <a:r>
              <a:rPr lang="en-US" sz="3200" dirty="0" err="1" smtClean="0"/>
              <a:t>AggregatingCatalog</a:t>
            </a:r>
            <a:endParaRPr lang="en-US" sz="3200" dirty="0"/>
          </a:p>
        </p:txBody>
      </p:sp>
    </p:spTree>
    <p:extLst>
      <p:ext uri="{BB962C8B-B14F-4D97-AF65-F5344CB8AC3E}">
        <p14:creationId xmlns:p14="http://schemas.microsoft.com/office/powerpoint/2010/main" val="2797979420"/>
      </p:ext>
    </p:extLst>
  </p:cSld>
  <p:clrMapOvr>
    <a:masterClrMapping/>
  </p:clrMapOvr>
  <mc:AlternateContent xmlns:mc="http://schemas.openxmlformats.org/markup-compatibility/2006" xmlns:p14="http://schemas.microsoft.com/office/powerpoint/2010/main">
    <mc:Choice Requires="p14">
      <p:transition spd="slow" p14:dur="2000"/>
    </mc:Choice>
    <mc:Fallback>
      <p:transition xmlns:p14="http://schemas.microsoft.com/office/powerpoint/2007/7/12/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3"/>
                                        </p:tgtEl>
                                        <p:attrNameLst>
                                          <p:attrName>style.opacity</p:attrName>
                                        </p:attrNameLst>
                                      </p:cBhvr>
                                      <p:to>
                                        <p:strVal val="0.25"/>
                                      </p:to>
                                    </p:set>
                                    <p:animEffect filter="image" prLst="opacity: 0.25">
                                      <p:cBhvr rctx="IE">
                                        <p:cTn id="7" dur="indefinite"/>
                                        <p:tgtEl>
                                          <p:spTgt spid="3"/>
                                        </p:tgtEl>
                                      </p:cBhvr>
                                    </p:animEffect>
                                  </p:childTnLst>
                                </p:cTn>
                              </p:par>
                              <p:par>
                                <p:cTn id="8" presetID="9" presetClass="emph" presetSubtype="0" nodeType="withEffect">
                                  <p:stCondLst>
                                    <p:cond delay="0"/>
                                  </p:stCondLst>
                                  <p:childTnLst>
                                    <p:set>
                                      <p:cBhvr rctx="PPT">
                                        <p:cTn id="9" dur="indefinite"/>
                                        <p:tgtEl>
                                          <p:spTgt spid="4"/>
                                        </p:tgtEl>
                                        <p:attrNameLst>
                                          <p:attrName>style.opacity</p:attrName>
                                        </p:attrNameLst>
                                      </p:cBhvr>
                                      <p:to>
                                        <p:strVal val="0.25"/>
                                      </p:to>
                                    </p:set>
                                    <p:animEffect filter="image" prLst="opacity: 0.25">
                                      <p:cBhvr rctx="IE">
                                        <p:cTn id="10" dur="indefinite"/>
                                        <p:tgtEl>
                                          <p:spTgt spid="4"/>
                                        </p:tgtEl>
                                      </p:cBhvr>
                                    </p:animEffect>
                                  </p:childTnLst>
                                </p:cTn>
                              </p:par>
                              <p:par>
                                <p:cTn id="11" presetID="9" presetClass="emph" presetSubtype="0" grpId="0" nodeType="withEffect">
                                  <p:stCondLst>
                                    <p:cond delay="0"/>
                                  </p:stCondLst>
                                  <p:childTnLst>
                                    <p:set>
                                      <p:cBhvr rctx="PPT">
                                        <p:cTn id="12" dur="indefinite"/>
                                        <p:tgtEl>
                                          <p:spTgt spid="99"/>
                                        </p:tgtEl>
                                        <p:attrNameLst>
                                          <p:attrName>style.opacity</p:attrName>
                                        </p:attrNameLst>
                                      </p:cBhvr>
                                      <p:to>
                                        <p:strVal val="0.25"/>
                                      </p:to>
                                    </p:set>
                                    <p:animEffect filter="image" prLst="opacity: 0.25">
                                      <p:cBhvr rctx="IE">
                                        <p:cTn id="13" dur="indefinite"/>
                                        <p:tgtEl>
                                          <p:spTgt spid="99"/>
                                        </p:tgtEl>
                                      </p:cBhvr>
                                    </p:animEffect>
                                  </p:childTnLst>
                                </p:cTn>
                              </p:par>
                              <p:par>
                                <p:cTn id="14" presetID="9" presetClass="emph" presetSubtype="0" grpId="0" nodeType="withEffect">
                                  <p:stCondLst>
                                    <p:cond delay="0"/>
                                  </p:stCondLst>
                                  <p:childTnLst>
                                    <p:set>
                                      <p:cBhvr rctx="PPT">
                                        <p:cTn id="15" dur="indefinite"/>
                                        <p:tgtEl>
                                          <p:spTgt spid="44"/>
                                        </p:tgtEl>
                                        <p:attrNameLst>
                                          <p:attrName>style.opacity</p:attrName>
                                        </p:attrNameLst>
                                      </p:cBhvr>
                                      <p:to>
                                        <p:strVal val="0.25"/>
                                      </p:to>
                                    </p:set>
                                    <p:animEffect filter="image" prLst="opacity: 0.25">
                                      <p:cBhvr rctx="IE">
                                        <p:cTn id="16" dur="indefinite"/>
                                        <p:tgtEl>
                                          <p:spTgt spid="4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99" grpId="0" animBg="1"/>
      <p:bldP spid="116" grpId="0"/>
      <p:bldP spid="117" grpId="0"/>
      <p:bldP spid="118" grpId="0"/>
    </p:bldLst>
  </p:timing>
</p:sld>
</file>

<file path=ppt/slides/slide2.xml><?xml version="1.0" encoding="utf-8"?>
<p:sld xmlns:p14="http://schemas.microsoft.com/office/powerpoint/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smtClean="0"/>
              <a:t>Presentation Outline (hidden slide):</a:t>
            </a:r>
            <a:endParaRPr lang="en-GB" dirty="0"/>
          </a:p>
        </p:txBody>
      </p:sp>
      <p:sp>
        <p:nvSpPr>
          <p:cNvPr id="5" name="Text Placeholder 4"/>
          <p:cNvSpPr>
            <a:spLocks noGrp="1"/>
          </p:cNvSpPr>
          <p:nvPr>
            <p:ph type="body" idx="1"/>
          </p:nvPr>
        </p:nvSpPr>
        <p:spPr>
          <a:xfrm>
            <a:off x="382588" y="965589"/>
            <a:ext cx="8380412" cy="4901811"/>
          </a:xfrm>
        </p:spPr>
        <p:txBody>
          <a:bodyPr/>
          <a:lstStyle/>
          <a:p>
            <a:pPr>
              <a:buNone/>
            </a:pPr>
            <a:r>
              <a:rPr lang="en-US" sz="1800" b="1" dirty="0" smtClean="0">
                <a:solidFill>
                  <a:schemeClr val="tx1"/>
                </a:solidFill>
              </a:rPr>
              <a:t>Technical Level</a:t>
            </a:r>
            <a:r>
              <a:rPr lang="en-US" sz="1800" dirty="0" smtClean="0">
                <a:solidFill>
                  <a:schemeClr val="tx1"/>
                </a:solidFill>
              </a:rPr>
              <a:t>: 300</a:t>
            </a:r>
          </a:p>
          <a:p>
            <a:pPr>
              <a:buNone/>
            </a:pPr>
            <a:r>
              <a:rPr lang="en-US" sz="1800" b="1" dirty="0" smtClean="0">
                <a:solidFill>
                  <a:schemeClr val="tx1"/>
                </a:solidFill>
              </a:rPr>
              <a:t>Intended Audience</a:t>
            </a:r>
            <a:r>
              <a:rPr lang="en-US" sz="1800" dirty="0" smtClean="0">
                <a:solidFill>
                  <a:schemeClr val="tx1"/>
                </a:solidFill>
              </a:rPr>
              <a:t>: Developers &amp; Architects</a:t>
            </a:r>
          </a:p>
          <a:p>
            <a:pPr>
              <a:buNone/>
            </a:pPr>
            <a:r>
              <a:rPr lang="en-US" sz="1800" b="1" dirty="0" smtClean="0">
                <a:solidFill>
                  <a:schemeClr val="tx1"/>
                </a:solidFill>
              </a:rPr>
              <a:t>Objectives </a:t>
            </a:r>
            <a:r>
              <a:rPr lang="en-US" sz="1800" dirty="0" smtClean="0">
                <a:solidFill>
                  <a:schemeClr val="tx1"/>
                </a:solidFill>
              </a:rPr>
              <a:t>(what do you want the audience to take away):</a:t>
            </a:r>
          </a:p>
          <a:p>
            <a:pPr lvl="1"/>
            <a:r>
              <a:rPr lang="en-US" sz="1600" dirty="0" smtClean="0">
                <a:solidFill>
                  <a:schemeClr val="tx1"/>
                </a:solidFill>
              </a:rPr>
              <a:t>Understand why and where MEF would be used</a:t>
            </a:r>
          </a:p>
          <a:p>
            <a:pPr lvl="1"/>
            <a:r>
              <a:rPr lang="en-US" sz="1600" dirty="0" smtClean="0">
                <a:solidFill>
                  <a:schemeClr val="tx1"/>
                </a:solidFill>
              </a:rPr>
              <a:t>Understand how MEF is used</a:t>
            </a:r>
          </a:p>
          <a:p>
            <a:pPr>
              <a:buNone/>
            </a:pPr>
            <a:r>
              <a:rPr lang="en-US" sz="1800" b="1" dirty="0" smtClean="0">
                <a:solidFill>
                  <a:schemeClr val="tx1"/>
                </a:solidFill>
              </a:rPr>
              <a:t>Presentation Outline</a:t>
            </a:r>
            <a:r>
              <a:rPr lang="en-US" sz="1800" dirty="0" smtClean="0">
                <a:solidFill>
                  <a:schemeClr val="tx1"/>
                </a:solidFill>
              </a:rPr>
              <a:t>:</a:t>
            </a:r>
          </a:p>
          <a:p>
            <a:pPr lvl="1"/>
            <a:r>
              <a:rPr lang="en-US" sz="1600" dirty="0" smtClean="0">
                <a:solidFill>
                  <a:schemeClr val="tx1"/>
                </a:solidFill>
              </a:rPr>
              <a:t>What is extensibility?</a:t>
            </a:r>
          </a:p>
          <a:p>
            <a:pPr lvl="1"/>
            <a:r>
              <a:rPr lang="en-US" sz="1600" dirty="0" smtClean="0">
                <a:solidFill>
                  <a:schemeClr val="tx1"/>
                </a:solidFill>
              </a:rPr>
              <a:t>Where does MEF fit?</a:t>
            </a:r>
          </a:p>
          <a:p>
            <a:pPr lvl="1"/>
            <a:r>
              <a:rPr lang="en-US" sz="1600" dirty="0" smtClean="0">
                <a:solidFill>
                  <a:schemeClr val="tx1"/>
                </a:solidFill>
              </a:rPr>
              <a:t>MEF Basics (Import/Export/Container/Catalogs)</a:t>
            </a:r>
          </a:p>
          <a:p>
            <a:pPr lvl="1"/>
            <a:r>
              <a:rPr lang="en-US" sz="1600" dirty="0" smtClean="0">
                <a:solidFill>
                  <a:schemeClr val="tx1"/>
                </a:solidFill>
              </a:rPr>
              <a:t>MEF  Intermediate Topics</a:t>
            </a:r>
          </a:p>
          <a:p>
            <a:pPr lvl="2"/>
            <a:r>
              <a:rPr lang="en-US" sz="1400" dirty="0" smtClean="0">
                <a:solidFill>
                  <a:schemeClr val="tx1"/>
                </a:solidFill>
              </a:rPr>
              <a:t>Lifetime</a:t>
            </a:r>
          </a:p>
          <a:p>
            <a:pPr lvl="2"/>
            <a:r>
              <a:rPr lang="en-US" sz="1400" dirty="0" smtClean="0">
                <a:solidFill>
                  <a:schemeClr val="tx1"/>
                </a:solidFill>
              </a:rPr>
              <a:t>Scoping</a:t>
            </a:r>
          </a:p>
        </p:txBody>
      </p:sp>
    </p:spTree>
  </p:cSld>
  <p:clrMapOvr>
    <a:masterClrMapping/>
  </p:clrMapOvr>
  <p:transition xmlns:p14="http://schemas.microsoft.com/office/powerpoint/2010/main">
    <p:fade/>
  </p:transition>
</p:sld>
</file>

<file path=ppt/slides/slide20.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Rectangle 225281"/>
          <p:cNvPicPr>
            <a:picLocks noChangeAspect="1" noChangeArrowheads="1"/>
          </p:cNvPicPr>
          <p:nvPr/>
        </p:nvPicPr>
        <p:blipFill>
          <a:blip r:embed="rId3"/>
          <a:srcRect/>
          <a:stretch>
            <a:fillRect/>
          </a:stretch>
        </p:blipFill>
        <p:spPr bwMode="auto">
          <a:xfrm>
            <a:off x="0" y="1447800"/>
            <a:ext cx="6353175" cy="1352550"/>
          </a:xfrm>
          <a:prstGeom prst="rect">
            <a:avLst/>
          </a:prstGeom>
          <a:noFill/>
          <a:ln w="9525">
            <a:noFill/>
            <a:miter lim="800000"/>
            <a:headEnd/>
            <a:tailEnd/>
          </a:ln>
        </p:spPr>
      </p:pic>
      <p:pic>
        <p:nvPicPr>
          <p:cNvPr id="225284" name="Rectangle 225283"/>
          <p:cNvPicPr>
            <a:picLocks noChangeAspect="1" noChangeArrowheads="1"/>
          </p:cNvPicPr>
          <p:nvPr/>
        </p:nvPicPr>
        <p:blipFill>
          <a:blip r:embed="rId4"/>
          <a:srcRect/>
          <a:stretch>
            <a:fillRect/>
          </a:stretch>
        </p:blipFill>
        <p:spPr bwMode="auto">
          <a:xfrm>
            <a:off x="709613" y="1681163"/>
            <a:ext cx="2152650" cy="712787"/>
          </a:xfrm>
          <a:prstGeom prst="rect">
            <a:avLst/>
          </a:prstGeom>
          <a:noFill/>
          <a:ln w="9525">
            <a:noFill/>
            <a:miter lim="800000"/>
            <a:headEnd/>
            <a:tailEnd/>
          </a:ln>
        </p:spPr>
      </p:pic>
      <p:sp>
        <p:nvSpPr>
          <p:cNvPr id="4" name="Title 3"/>
          <p:cNvSpPr>
            <a:spLocks noGrp="1"/>
          </p:cNvSpPr>
          <p:nvPr>
            <p:ph type="title"/>
          </p:nvPr>
        </p:nvSpPr>
        <p:spPr>
          <a:xfrm>
            <a:off x="381000" y="3200400"/>
            <a:ext cx="8229600" cy="1143000"/>
          </a:xfrm>
        </p:spPr>
        <p:txBody>
          <a:bodyPr/>
          <a:lstStyle/>
          <a:p>
            <a:pPr>
              <a:defRPr/>
            </a:pPr>
            <a:r>
              <a:rPr lang="en-US" dirty="0" smtClean="0"/>
              <a:t>Step 1 – MEF Basics</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mc="http://schemas.openxmlformats.org/markup-compatibility/2006"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Don’t forget the </a:t>
            </a:r>
            <a:r>
              <a:rPr lang="en-US" dirty="0" smtClean="0">
                <a:solidFill>
                  <a:srgbClr xmlns:mc="http://schemas.openxmlformats.org/markup-compatibility/2006" xmlns:a14="http://schemas.microsoft.com/office/drawing/2010/main" val="0099FF" mc:Ignorable=""/>
                </a:solidFill>
              </a:rPr>
              <a:t>metadata…</a:t>
            </a:r>
            <a:endParaRPr lang="en-US" dirty="0">
              <a:solidFill>
                <a:srgbClr xmlns:mc="http://schemas.openxmlformats.org/markup-compatibility/2006" xmlns:a14="http://schemas.microsoft.com/office/drawing/2010/main" val="0099FF" mc:Ignorable=""/>
              </a:solidFill>
            </a:endParaRPr>
          </a:p>
        </p:txBody>
      </p:sp>
      <p:sp>
        <p:nvSpPr>
          <p:cNvPr id="4" name="Cube 3"/>
          <p:cNvSpPr>
            <a:spLocks noChangeAspect="1"/>
          </p:cNvSpPr>
          <p:nvPr/>
        </p:nvSpPr>
        <p:spPr bwMode="auto">
          <a:xfrm>
            <a:off x="339813" y="3581400"/>
            <a:ext cx="2971800" cy="2971800"/>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4400" dirty="0" smtClean="0"/>
              <a:t>Part </a:t>
            </a:r>
          </a:p>
          <a:p>
            <a:pPr marL="0" marR="0" indent="0" algn="ctr" defTabSz="914400" rtl="0" eaLnBrk="1" fontAlgn="base" latinLnBrk="0" hangingPunct="1">
              <a:lnSpc>
                <a:spcPct val="100000"/>
              </a:lnSpc>
              <a:spcBef>
                <a:spcPct val="0"/>
              </a:spcBef>
              <a:spcAft>
                <a:spcPct val="0"/>
              </a:spcAft>
              <a:buClrTx/>
              <a:buSzTx/>
              <a:buFontTx/>
              <a:buNone/>
              <a:tabLst/>
            </a:pPr>
            <a:r>
              <a:rPr lang="en-US" sz="4400" dirty="0" smtClean="0"/>
              <a:t>A</a:t>
            </a:r>
            <a:endParaRPr kumimoji="0" lang="en-US" sz="4400" b="0" i="0" u="none" strike="noStrike" cap="none" normalizeH="0" baseline="0" dirty="0" smtClean="0">
              <a:ln>
                <a:noFill/>
              </a:ln>
              <a:solidFill>
                <a:schemeClr val="bg1"/>
              </a:solidFill>
              <a:effectLst/>
              <a:latin typeface="Tahoma" pitchFamily="34" charset="0"/>
            </a:endParaRPr>
          </a:p>
        </p:txBody>
      </p:sp>
      <p:sp>
        <p:nvSpPr>
          <p:cNvPr id="5" name="TextBox 4"/>
          <p:cNvSpPr txBox="1"/>
          <p:nvPr/>
        </p:nvSpPr>
        <p:spPr>
          <a:xfrm>
            <a:off x="2928551" y="1385046"/>
            <a:ext cx="5986850" cy="4025153"/>
          </a:xfrm>
          <a:prstGeom prst="rect">
            <a:avLst/>
          </a:prstGeom>
          <a:solidFill>
            <a:schemeClr val="tx1">
              <a:alpha val="35000"/>
            </a:schemeClr>
          </a:solidFill>
          <a:ln>
            <a:solidFill>
              <a:schemeClr val="accent2"/>
            </a:solidFill>
          </a:ln>
        </p:spPr>
        <p:txBody>
          <a:bodyPr wrap="square" rtlCol="0">
            <a:noAutofit/>
          </a:bodyPr>
          <a:lstStyle/>
          <a:p>
            <a:r>
              <a:rPr lang="en-US" sz="1800" dirty="0" smtClean="0">
                <a:solidFill>
                  <a:schemeClr val="bg1"/>
                </a:solidFill>
                <a:latin typeface="Calibri" pitchFamily="34" charset="0"/>
                <a:cs typeface="Calibri" pitchFamily="34" charset="0"/>
              </a:rPr>
              <a:t>[Export(</a:t>
            </a:r>
            <a:r>
              <a:rPr lang="en-US" sz="1800" dirty="0" err="1" smtClean="0">
                <a:solidFill>
                  <a:schemeClr val="bg1"/>
                </a:solidFill>
                <a:latin typeface="Calibri" pitchFamily="34" charset="0"/>
                <a:cs typeface="Calibri" pitchFamily="34" charset="0"/>
              </a:rPr>
              <a:t>typeof</a:t>
            </a:r>
            <a:r>
              <a:rPr lang="en-US" sz="1800" dirty="0" smtClean="0">
                <a:solidFill>
                  <a:schemeClr val="bg1"/>
                </a:solidFill>
                <a:latin typeface="Calibri" pitchFamily="34" charset="0"/>
                <a:cs typeface="Calibri" pitchFamily="34" charset="0"/>
              </a:rPr>
              <a:t>(</a:t>
            </a:r>
            <a:r>
              <a:rPr lang="en-US" sz="1800" dirty="0" err="1" smtClean="0">
                <a:solidFill>
                  <a:schemeClr val="bg1"/>
                </a:solidFill>
                <a:latin typeface="Calibri" pitchFamily="34" charset="0"/>
                <a:cs typeface="Calibri" pitchFamily="34" charset="0"/>
              </a:rPr>
              <a:t>IMortgageCalculator</a:t>
            </a:r>
            <a:r>
              <a:rPr lang="en-US" sz="1800" dirty="0" smtClean="0">
                <a:solidFill>
                  <a:schemeClr val="bg1"/>
                </a:solidFill>
                <a:latin typeface="Calibri" pitchFamily="34" charset="0"/>
                <a:cs typeface="Calibri" pitchFamily="34" charset="0"/>
              </a:rPr>
              <a:t>))]</a:t>
            </a:r>
          </a:p>
          <a:p>
            <a:r>
              <a:rPr lang="en-US" sz="1800" b="1" dirty="0" smtClean="0">
                <a:solidFill>
                  <a:srgbClr xmlns:mc="http://schemas.openxmlformats.org/markup-compatibility/2006" xmlns:a14="http://schemas.microsoft.com/office/drawing/2010/main" val="0099FF" mc:Ignorable=""/>
                </a:solidFill>
                <a:latin typeface="Calibri" pitchFamily="34" charset="0"/>
                <a:cs typeface="Calibri" pitchFamily="34" charset="0"/>
              </a:rPr>
              <a:t>[</a:t>
            </a:r>
            <a:r>
              <a:rPr lang="en-US" sz="1800" b="1" dirty="0" err="1" smtClean="0">
                <a:solidFill>
                  <a:srgbClr xmlns:mc="http://schemas.openxmlformats.org/markup-compatibility/2006" xmlns:a14="http://schemas.microsoft.com/office/drawing/2010/main" val="0099FF" mc:Ignorable=""/>
                </a:solidFill>
                <a:latin typeface="Calibri" pitchFamily="34" charset="0"/>
                <a:cs typeface="Calibri" pitchFamily="34" charset="0"/>
              </a:rPr>
              <a:t>ExportMetadata</a:t>
            </a:r>
            <a:r>
              <a:rPr lang="en-US" sz="1800" b="1" dirty="0" smtClean="0">
                <a:solidFill>
                  <a:srgbClr xmlns:mc="http://schemas.openxmlformats.org/markup-compatibility/2006" xmlns:a14="http://schemas.microsoft.com/office/drawing/2010/main" val="0099FF" mc:Ignorable=""/>
                </a:solidFill>
                <a:latin typeface="Calibri" pitchFamily="34" charset="0"/>
                <a:cs typeface="Calibri" pitchFamily="34" charset="0"/>
              </a:rPr>
              <a:t>(“Calculation”, “Simple”)]</a:t>
            </a:r>
          </a:p>
          <a:p>
            <a:r>
              <a:rPr lang="en-US" sz="1800" b="1" dirty="0" smtClean="0">
                <a:solidFill>
                  <a:srgbClr xmlns:mc="http://schemas.openxmlformats.org/markup-compatibility/2006" xmlns:a14="http://schemas.microsoft.com/office/drawing/2010/main" val="0099FF" mc:Ignorable=""/>
                </a:solidFill>
                <a:latin typeface="Calibri" pitchFamily="34" charset="0"/>
                <a:cs typeface="Calibri" pitchFamily="34" charset="0"/>
              </a:rPr>
              <a:t>[</a:t>
            </a:r>
            <a:r>
              <a:rPr lang="en-US" sz="1800" b="1" dirty="0" err="1" smtClean="0">
                <a:solidFill>
                  <a:srgbClr xmlns:mc="http://schemas.openxmlformats.org/markup-compatibility/2006" xmlns:a14="http://schemas.microsoft.com/office/drawing/2010/main" val="0099FF" mc:Ignorable=""/>
                </a:solidFill>
                <a:latin typeface="Calibri" pitchFamily="34" charset="0"/>
                <a:cs typeface="Calibri" pitchFamily="34" charset="0"/>
              </a:rPr>
              <a:t>ExportMetadata</a:t>
            </a:r>
            <a:r>
              <a:rPr lang="en-US" sz="1800" b="1" dirty="0" smtClean="0">
                <a:solidFill>
                  <a:srgbClr xmlns:mc="http://schemas.openxmlformats.org/markup-compatibility/2006" xmlns:a14="http://schemas.microsoft.com/office/drawing/2010/main" val="0099FF" mc:Ignorable=""/>
                </a:solidFill>
                <a:latin typeface="Calibri" pitchFamily="34" charset="0"/>
                <a:cs typeface="Calibri" pitchFamily="34" charset="0"/>
              </a:rPr>
              <a:t>(“Tax Aware”, null)]</a:t>
            </a:r>
          </a:p>
          <a:p>
            <a:r>
              <a:rPr lang="en-US" sz="1800" dirty="0" smtClean="0">
                <a:solidFill>
                  <a:schemeClr val="bg1"/>
                </a:solidFill>
                <a:latin typeface="Calibri" pitchFamily="34" charset="0"/>
                <a:cs typeface="Calibri" pitchFamily="34" charset="0"/>
              </a:rPr>
              <a:t>public class </a:t>
            </a:r>
            <a:r>
              <a:rPr lang="en-US" sz="1800" dirty="0" err="1" smtClean="0">
                <a:solidFill>
                  <a:schemeClr val="bg1"/>
                </a:solidFill>
                <a:latin typeface="Calibri" pitchFamily="34" charset="0"/>
                <a:cs typeface="Calibri" pitchFamily="34" charset="0"/>
              </a:rPr>
              <a:t>SimpleMortgageCalculator</a:t>
            </a:r>
            <a:r>
              <a:rPr lang="en-US" sz="1800" dirty="0" smtClean="0">
                <a:solidFill>
                  <a:schemeClr val="bg1"/>
                </a:solidFill>
                <a:latin typeface="Calibri" pitchFamily="34" charset="0"/>
                <a:cs typeface="Calibri" pitchFamily="34" charset="0"/>
              </a:rPr>
              <a:t> : </a:t>
            </a:r>
            <a:r>
              <a:rPr lang="en-US" sz="1800" dirty="0" err="1" smtClean="0">
                <a:solidFill>
                  <a:schemeClr val="bg1"/>
                </a:solidFill>
                <a:latin typeface="Calibri" pitchFamily="34" charset="0"/>
                <a:cs typeface="Calibri" pitchFamily="34" charset="0"/>
              </a:rPr>
              <a:t>IMortgageCalculator</a:t>
            </a:r>
            <a:endParaRPr lang="en-US" sz="1800" dirty="0" smtClean="0">
              <a:solidFill>
                <a:schemeClr val="bg1"/>
              </a:solidFill>
              <a:latin typeface="Calibri" pitchFamily="34" charset="0"/>
              <a:cs typeface="Calibri" pitchFamily="34" charset="0"/>
            </a:endParaRPr>
          </a:p>
          <a:p>
            <a:r>
              <a:rPr lang="en-US" sz="1800" dirty="0" smtClean="0">
                <a:solidFill>
                  <a:schemeClr val="bg1"/>
                </a:solidFill>
                <a:latin typeface="Calibri" pitchFamily="34" charset="0"/>
                <a:cs typeface="Calibri" pitchFamily="34" charset="0"/>
              </a:rPr>
              <a:t>{</a:t>
            </a:r>
          </a:p>
          <a:p>
            <a:r>
              <a:rPr lang="en-US" sz="1800" dirty="0" smtClean="0">
                <a:solidFill>
                  <a:schemeClr val="bg1"/>
                </a:solidFill>
                <a:latin typeface="Calibri" pitchFamily="34" charset="0"/>
                <a:cs typeface="Calibri" pitchFamily="34" charset="0"/>
              </a:rPr>
              <a:t>	public </a:t>
            </a:r>
            <a:r>
              <a:rPr lang="en-US" sz="1800" dirty="0" err="1" smtClean="0">
                <a:solidFill>
                  <a:schemeClr val="bg1"/>
                </a:solidFill>
                <a:latin typeface="Calibri" pitchFamily="34" charset="0"/>
                <a:cs typeface="Calibri" pitchFamily="34" charset="0"/>
              </a:rPr>
              <a:t>ILogger</a:t>
            </a:r>
            <a:r>
              <a:rPr lang="en-US" sz="1800" dirty="0" smtClean="0">
                <a:solidFill>
                  <a:schemeClr val="bg1"/>
                </a:solidFill>
                <a:latin typeface="Calibri" pitchFamily="34" charset="0"/>
                <a:cs typeface="Calibri" pitchFamily="34" charset="0"/>
              </a:rPr>
              <a:t> Logger { get; set; }</a:t>
            </a:r>
          </a:p>
          <a:p>
            <a:endParaRPr lang="en-US" sz="1800" dirty="0" smtClean="0">
              <a:solidFill>
                <a:schemeClr val="bg1"/>
              </a:solidFill>
              <a:latin typeface="Calibri" pitchFamily="34" charset="0"/>
              <a:cs typeface="Calibri" pitchFamily="34" charset="0"/>
            </a:endParaRPr>
          </a:p>
          <a:p>
            <a:r>
              <a:rPr lang="en-US" sz="1800" dirty="0" smtClean="0">
                <a:solidFill>
                  <a:schemeClr val="bg1"/>
                </a:solidFill>
                <a:latin typeface="Calibri" pitchFamily="34" charset="0"/>
                <a:cs typeface="Calibri" pitchFamily="34" charset="0"/>
              </a:rPr>
              <a:t>	public float Calculate()</a:t>
            </a:r>
          </a:p>
          <a:p>
            <a:r>
              <a:rPr lang="en-US" sz="1800" dirty="0" smtClean="0">
                <a:solidFill>
                  <a:schemeClr val="bg1"/>
                </a:solidFill>
                <a:latin typeface="Calibri" pitchFamily="34" charset="0"/>
                <a:cs typeface="Calibri" pitchFamily="34" charset="0"/>
              </a:rPr>
              <a:t>	{</a:t>
            </a:r>
          </a:p>
          <a:p>
            <a:r>
              <a:rPr lang="en-US" sz="1800" dirty="0" smtClean="0">
                <a:solidFill>
                  <a:schemeClr val="bg1"/>
                </a:solidFill>
                <a:latin typeface="Calibri" pitchFamily="34" charset="0"/>
                <a:cs typeface="Calibri" pitchFamily="34" charset="0"/>
              </a:rPr>
              <a:t/>
            </a:r>
            <a:r>
              <a:rPr lang="en-US" sz="1800" dirty="0" err="1" smtClean="0">
                <a:solidFill>
                  <a:schemeClr val="bg1"/>
                </a:solidFill>
                <a:latin typeface="Calibri" pitchFamily="34" charset="0"/>
                <a:cs typeface="Calibri" pitchFamily="34" charset="0"/>
              </a:rPr>
              <a:t>Logger.Log</a:t>
            </a:r>
            <a:r>
              <a:rPr lang="en-US" sz="1800" dirty="0" smtClean="0">
                <a:solidFill>
                  <a:schemeClr val="bg1"/>
                </a:solidFill>
                <a:latin typeface="Calibri" pitchFamily="34" charset="0"/>
                <a:cs typeface="Calibri" pitchFamily="34" charset="0"/>
              </a:rPr>
              <a:t>("Calculating Mortgage");</a:t>
            </a:r>
          </a:p>
          <a:p>
            <a:endParaRPr lang="en-US" sz="1800" dirty="0" smtClean="0">
              <a:solidFill>
                <a:schemeClr val="bg1"/>
              </a:solidFill>
              <a:latin typeface="Calibri" pitchFamily="34" charset="0"/>
              <a:cs typeface="Calibri" pitchFamily="34" charset="0"/>
            </a:endParaRPr>
          </a:p>
          <a:p>
            <a:r>
              <a:rPr lang="en-US" sz="1800" dirty="0" smtClean="0">
                <a:solidFill>
                  <a:schemeClr val="bg1"/>
                </a:solidFill>
                <a:latin typeface="Calibri" pitchFamily="34" charset="0"/>
                <a:cs typeface="Calibri" pitchFamily="34" charset="0"/>
              </a:rPr>
              <a:t>		return ...;</a:t>
            </a:r>
          </a:p>
          <a:p>
            <a:r>
              <a:rPr lang="en-US" sz="1800" dirty="0" smtClean="0">
                <a:solidFill>
                  <a:schemeClr val="bg1"/>
                </a:solidFill>
                <a:latin typeface="Calibri" pitchFamily="34" charset="0"/>
                <a:cs typeface="Calibri" pitchFamily="34" charset="0"/>
              </a:rPr>
              <a:t>	}</a:t>
            </a:r>
          </a:p>
          <a:p>
            <a:r>
              <a:rPr lang="en-US" sz="1800" dirty="0" smtClean="0">
                <a:solidFill>
                  <a:schemeClr val="bg1"/>
                </a:solidFill>
                <a:latin typeface="Calibri" pitchFamily="34" charset="0"/>
                <a:cs typeface="Calibri" pitchFamily="34" charset="0"/>
              </a:rPr>
              <a:t>}</a:t>
            </a:r>
            <a:endParaRPr lang="en-US" sz="18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2381500452"/>
      </p:ext>
    </p:extLst>
  </p:cSld>
  <p:clrMapOvr>
    <a:masterClrMapping/>
  </p:clrMapOvr>
  <mc:AlternateContent xmlns:mc="http://schemas.openxmlformats.org/markup-compatibility/2006" xmlns:p14="http://schemas.microsoft.com/office/powerpoint/2010/main">
    <mc:Choice Requires="p14">
      <p:transition spd="slow" p14:dur="2000"/>
    </mc:Choice>
    <mc:Fallback>
      <p:transition xmlns:p14="http://schemas.microsoft.com/office/powerpoint/2007/7/12/main" spd="slow"/>
    </mc:Fallback>
  </mc:AlternateContent>
  <p:timing>
    <p:tnLst>
      <p:par>
        <p:cTn xmlns:p14="http://schemas.microsoft.com/office/powerpoint/2010/main" id="1" dur="indefinite" restart="never" nodeType="tmRoot"/>
      </p:par>
    </p:tnLst>
  </p:timing>
</p:sld>
</file>

<file path=ppt/slides/slide22.xml><?xml version="1.0" encoding="utf-8"?>
<p:sld xmlns:mc="http://schemas.openxmlformats.org/markup-compatibility/2006"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can be lazy…</a:t>
            </a:r>
            <a:endParaRPr lang="en-US" dirty="0"/>
          </a:p>
        </p:txBody>
      </p:sp>
      <p:sp>
        <p:nvSpPr>
          <p:cNvPr id="4" name="Cube 3"/>
          <p:cNvSpPr>
            <a:spLocks noChangeAspect="1"/>
          </p:cNvSpPr>
          <p:nvPr/>
        </p:nvSpPr>
        <p:spPr bwMode="auto">
          <a:xfrm>
            <a:off x="1666126" y="3200400"/>
            <a:ext cx="2438400" cy="2438400"/>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4000" dirty="0" smtClean="0"/>
              <a:t>Part </a:t>
            </a:r>
          </a:p>
          <a:p>
            <a:pPr marL="0" marR="0" indent="0" algn="ctr" defTabSz="914400" rtl="0" eaLnBrk="1" fontAlgn="base" latinLnBrk="0" hangingPunct="1">
              <a:lnSpc>
                <a:spcPct val="100000"/>
              </a:lnSpc>
              <a:spcBef>
                <a:spcPct val="0"/>
              </a:spcBef>
              <a:spcAft>
                <a:spcPct val="0"/>
              </a:spcAft>
              <a:buClrTx/>
              <a:buSzTx/>
              <a:buFontTx/>
              <a:buNone/>
              <a:tabLst/>
            </a:pPr>
            <a:r>
              <a:rPr lang="en-US" sz="4000" dirty="0" smtClean="0"/>
              <a:t>A</a:t>
            </a:r>
            <a:endParaRPr kumimoji="0" lang="en-US" sz="4000" b="0" i="0" u="none" strike="noStrike" cap="none" normalizeH="0" baseline="0" dirty="0" smtClean="0">
              <a:ln>
                <a:noFill/>
              </a:ln>
              <a:solidFill>
                <a:schemeClr val="bg1"/>
              </a:solidFill>
              <a:effectLst/>
              <a:latin typeface="Tahoma" pitchFamily="34" charset="0"/>
            </a:endParaRPr>
          </a:p>
        </p:txBody>
      </p:sp>
      <p:sp>
        <p:nvSpPr>
          <p:cNvPr id="8" name="TextBox 7"/>
          <p:cNvSpPr txBox="1"/>
          <p:nvPr/>
        </p:nvSpPr>
        <p:spPr>
          <a:xfrm>
            <a:off x="381000" y="1524000"/>
            <a:ext cx="8305800" cy="914400"/>
          </a:xfrm>
          <a:prstGeom prst="rect">
            <a:avLst/>
          </a:prstGeom>
          <a:solidFill>
            <a:schemeClr val="tx1">
              <a:alpha val="35000"/>
            </a:schemeClr>
          </a:solidFill>
          <a:ln>
            <a:solidFill>
              <a:schemeClr val="accent2"/>
            </a:solidFill>
          </a:ln>
        </p:spPr>
        <p:txBody>
          <a:bodyPr wrap="square" rtlCol="0">
            <a:noAutofit/>
          </a:bodyPr>
          <a:lstStyle/>
          <a:p>
            <a:r>
              <a:rPr lang="en-US" sz="2400" dirty="0" smtClean="0">
                <a:solidFill>
                  <a:schemeClr val="bg1"/>
                </a:solidFill>
              </a:rPr>
              <a:t>[Import(</a:t>
            </a:r>
            <a:r>
              <a:rPr lang="en-US" sz="2400" dirty="0" err="1" smtClean="0">
                <a:solidFill>
                  <a:schemeClr val="bg1"/>
                </a:solidFill>
              </a:rPr>
              <a:t>typeof</a:t>
            </a:r>
            <a:r>
              <a:rPr lang="en-US" sz="2400" dirty="0" smtClean="0">
                <a:solidFill>
                  <a:schemeClr val="bg1"/>
                </a:solidFill>
              </a:rPr>
              <a:t>(</a:t>
            </a:r>
            <a:r>
              <a:rPr lang="en-US" sz="2400" dirty="0" err="1" smtClean="0">
                <a:solidFill>
                  <a:schemeClr val="bg1"/>
                </a:solidFill>
              </a:rPr>
              <a:t>ILogger</a:t>
            </a:r>
            <a:r>
              <a:rPr lang="en-US" sz="2400" dirty="0" smtClean="0">
                <a:solidFill>
                  <a:schemeClr val="bg1"/>
                </a:solidFill>
              </a:rPr>
              <a:t>))]</a:t>
            </a:r>
          </a:p>
          <a:p>
            <a:r>
              <a:rPr lang="en-US" sz="2400" dirty="0" smtClean="0">
                <a:solidFill>
                  <a:schemeClr val="bg1"/>
                </a:solidFill>
              </a:rPr>
              <a:t>public </a:t>
            </a:r>
            <a:r>
              <a:rPr lang="en-US" sz="2400" dirty="0" err="1" smtClean="0">
                <a:solidFill>
                  <a:schemeClr val="bg1"/>
                </a:solidFill>
              </a:rPr>
              <a:t>ILogger</a:t>
            </a:r>
            <a:r>
              <a:rPr lang="en-US" sz="2400" dirty="0" smtClean="0">
                <a:solidFill>
                  <a:schemeClr val="bg1"/>
                </a:solidFill>
              </a:rPr>
              <a:t> Logger { get; set; }</a:t>
            </a:r>
          </a:p>
        </p:txBody>
      </p:sp>
      <p:sp>
        <p:nvSpPr>
          <p:cNvPr id="9" name="Cube 8"/>
          <p:cNvSpPr>
            <a:spLocks noChangeAspect="1"/>
          </p:cNvSpPr>
          <p:nvPr/>
        </p:nvSpPr>
        <p:spPr bwMode="auto">
          <a:xfrm>
            <a:off x="5032373" y="3204882"/>
            <a:ext cx="2438400" cy="2438400"/>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4000" dirty="0" smtClean="0"/>
              <a:t>Part </a:t>
            </a:r>
          </a:p>
          <a:p>
            <a:pPr marL="0" marR="0" indent="0" algn="ctr" defTabSz="914400" rtl="0" eaLnBrk="1" fontAlgn="base" latinLnBrk="0" hangingPunct="1">
              <a:lnSpc>
                <a:spcPct val="100000"/>
              </a:lnSpc>
              <a:spcBef>
                <a:spcPct val="0"/>
              </a:spcBef>
              <a:spcAft>
                <a:spcPct val="0"/>
              </a:spcAft>
              <a:buClrTx/>
              <a:buSzTx/>
              <a:buFontTx/>
              <a:buNone/>
              <a:tabLst/>
            </a:pPr>
            <a:r>
              <a:rPr lang="en-US" sz="4000" dirty="0" smtClean="0"/>
              <a:t>B</a:t>
            </a:r>
            <a:endParaRPr kumimoji="0" lang="en-US" sz="4000" b="0" i="0" u="none" strike="noStrike" cap="none" normalizeH="0" baseline="0" dirty="0" smtClean="0">
              <a:ln>
                <a:noFill/>
              </a:ln>
              <a:solidFill>
                <a:schemeClr val="bg1"/>
              </a:solidFill>
              <a:effectLst/>
              <a:latin typeface="Tahoma" pitchFamily="34" charset="0"/>
            </a:endParaRPr>
          </a:p>
        </p:txBody>
      </p:sp>
      <p:sp>
        <p:nvSpPr>
          <p:cNvPr id="5" name="Left Arrow 4"/>
          <p:cNvSpPr/>
          <p:nvPr/>
        </p:nvSpPr>
        <p:spPr bwMode="auto">
          <a:xfrm rot="10800000">
            <a:off x="3868271" y="4177553"/>
            <a:ext cx="1285126" cy="665018"/>
          </a:xfrm>
          <a:prstGeom prst="leftArrow">
            <a:avLst/>
          </a:prstGeom>
          <a:ln>
            <a:headEnd type="none" w="med" len="med"/>
            <a:tailEnd type="triangle" w="lg" len="lg"/>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000" b="0" i="0" u="none" strike="noStrike" cap="none" normalizeH="0" baseline="0" dirty="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1328406901"/>
      </p:ext>
    </p:extLst>
  </p:cSld>
  <p:clrMapOvr>
    <a:masterClrMapping/>
  </p:clrMapOvr>
  <mc:AlternateContent xmlns:mc="http://schemas.openxmlformats.org/markup-compatibility/2006" xmlns:p14="http://schemas.microsoft.com/office/powerpoint/2010/main">
    <mc:Choice Requires="p14">
      <p:transition spd="slow" p14:dur="2000"/>
    </mc:Choice>
    <mc:Fallback>
      <p:transition xmlns:p14="http://schemas.microsoft.com/office/powerpoint/2007/7/12/main" spd="slow"/>
    </mc:Fallback>
  </mc:AlternateContent>
  <p:timing>
    <p:tnLst>
      <p:par>
        <p:cTn xmlns:p14="http://schemas.microsoft.com/office/powerpoint/2010/main" id="1" dur="indefinite" restart="never" nodeType="tmRoot"/>
      </p:par>
    </p:tnLst>
  </p:timing>
</p:sld>
</file>

<file path=ppt/slides/slide23.xml><?xml version="1.0" encoding="utf-8"?>
<p:sld xmlns:mc="http://schemas.openxmlformats.org/markup-compatibility/2006"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can be lazy…</a:t>
            </a:r>
            <a:endParaRPr lang="en-US" dirty="0"/>
          </a:p>
        </p:txBody>
      </p:sp>
      <p:sp>
        <p:nvSpPr>
          <p:cNvPr id="4" name="Cube 3"/>
          <p:cNvSpPr>
            <a:spLocks noChangeAspect="1"/>
          </p:cNvSpPr>
          <p:nvPr/>
        </p:nvSpPr>
        <p:spPr bwMode="auto">
          <a:xfrm>
            <a:off x="1666126" y="3200400"/>
            <a:ext cx="2438400" cy="2438400"/>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4000" dirty="0" smtClean="0"/>
              <a:t>Part </a:t>
            </a:r>
          </a:p>
          <a:p>
            <a:pPr marL="0" marR="0" indent="0" algn="ctr" defTabSz="914400" rtl="0" eaLnBrk="1" fontAlgn="base" latinLnBrk="0" hangingPunct="1">
              <a:lnSpc>
                <a:spcPct val="100000"/>
              </a:lnSpc>
              <a:spcBef>
                <a:spcPct val="0"/>
              </a:spcBef>
              <a:spcAft>
                <a:spcPct val="0"/>
              </a:spcAft>
              <a:buClrTx/>
              <a:buSzTx/>
              <a:buFontTx/>
              <a:buNone/>
              <a:tabLst/>
            </a:pPr>
            <a:r>
              <a:rPr lang="en-US" sz="4000" dirty="0" smtClean="0"/>
              <a:t>A</a:t>
            </a:r>
            <a:endParaRPr kumimoji="0" lang="en-US" sz="4000" b="0" i="0" u="none" strike="noStrike" cap="none" normalizeH="0" baseline="0" dirty="0" smtClean="0">
              <a:ln>
                <a:noFill/>
              </a:ln>
              <a:solidFill>
                <a:schemeClr val="bg1"/>
              </a:solidFill>
              <a:effectLst/>
              <a:latin typeface="Tahoma" pitchFamily="34" charset="0"/>
            </a:endParaRPr>
          </a:p>
        </p:txBody>
      </p:sp>
      <p:sp>
        <p:nvSpPr>
          <p:cNvPr id="7" name="Cube 6"/>
          <p:cNvSpPr>
            <a:spLocks noChangeAspect="1"/>
          </p:cNvSpPr>
          <p:nvPr/>
        </p:nvSpPr>
        <p:spPr bwMode="auto">
          <a:xfrm>
            <a:off x="5029200" y="3200400"/>
            <a:ext cx="2438400" cy="2438400"/>
          </a:xfrm>
          <a:prstGeom prst="cube">
            <a:avLst/>
          </a:prstGeom>
          <a:ln>
            <a:headEnd type="none" w="med" len="med"/>
            <a:tailEnd type="triangle" w="lg" len="lg"/>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4000" dirty="0" smtClean="0">
                <a:solidFill>
                  <a:schemeClr val="tx1"/>
                </a:solidFill>
              </a:rPr>
              <a:t>Lazy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smtClean="0">
                <a:ln>
                  <a:noFill/>
                </a:ln>
                <a:solidFill>
                  <a:schemeClr val="tx1"/>
                </a:solidFill>
                <a:effectLst/>
                <a:latin typeface="Tahoma" pitchFamily="34" charset="0"/>
              </a:rPr>
              <a:t>&lt;B&gt;</a:t>
            </a:r>
          </a:p>
        </p:txBody>
      </p:sp>
      <p:sp>
        <p:nvSpPr>
          <p:cNvPr id="8" name="TextBox 7"/>
          <p:cNvSpPr txBox="1"/>
          <p:nvPr/>
        </p:nvSpPr>
        <p:spPr>
          <a:xfrm>
            <a:off x="381000" y="1524000"/>
            <a:ext cx="8305800" cy="914400"/>
          </a:xfrm>
          <a:prstGeom prst="rect">
            <a:avLst/>
          </a:prstGeom>
          <a:solidFill>
            <a:schemeClr val="tx1">
              <a:alpha val="35000"/>
            </a:schemeClr>
          </a:solidFill>
          <a:ln>
            <a:solidFill>
              <a:schemeClr val="accent2"/>
            </a:solidFill>
          </a:ln>
        </p:spPr>
        <p:txBody>
          <a:bodyPr wrap="square" rtlCol="0">
            <a:noAutofit/>
          </a:bodyPr>
          <a:lstStyle/>
          <a:p>
            <a:r>
              <a:rPr lang="en-US" sz="2400" dirty="0" smtClean="0">
                <a:solidFill>
                  <a:schemeClr val="bg1"/>
                </a:solidFill>
              </a:rPr>
              <a:t>[Import(</a:t>
            </a:r>
            <a:r>
              <a:rPr lang="en-US" sz="2400" dirty="0" err="1" smtClean="0">
                <a:solidFill>
                  <a:schemeClr val="bg1"/>
                </a:solidFill>
              </a:rPr>
              <a:t>typeof</a:t>
            </a:r>
            <a:r>
              <a:rPr lang="en-US" sz="2400" dirty="0" smtClean="0">
                <a:solidFill>
                  <a:schemeClr val="bg1"/>
                </a:solidFill>
              </a:rPr>
              <a:t>(</a:t>
            </a:r>
            <a:r>
              <a:rPr lang="en-US" sz="2400" dirty="0" err="1" smtClean="0">
                <a:solidFill>
                  <a:schemeClr val="bg1"/>
                </a:solidFill>
              </a:rPr>
              <a:t>ILogger</a:t>
            </a:r>
            <a:r>
              <a:rPr lang="en-US" sz="2400" dirty="0" smtClean="0">
                <a:solidFill>
                  <a:schemeClr val="bg1"/>
                </a:solidFill>
              </a:rPr>
              <a:t>))]</a:t>
            </a:r>
          </a:p>
          <a:p>
            <a:r>
              <a:rPr lang="en-US" sz="2400" dirty="0" smtClean="0">
                <a:solidFill>
                  <a:schemeClr val="bg1"/>
                </a:solidFill>
              </a:rPr>
              <a:t>public </a:t>
            </a:r>
            <a:r>
              <a:rPr lang="en-US" sz="2400" strike="dblStrike" dirty="0" err="1" smtClean="0">
                <a:solidFill>
                  <a:schemeClr val="bg1"/>
                </a:solidFill>
              </a:rPr>
              <a:t>ILogger</a:t>
            </a:r>
            <a:r>
              <a:rPr lang="en-US" sz="2400" dirty="0" smtClean="0">
                <a:solidFill>
                  <a:schemeClr val="bg1"/>
                </a:solidFill>
              </a:rPr>
              <a:t/>
            </a:r>
            <a:r>
              <a:rPr lang="en-US" sz="2400" b="1" dirty="0" smtClean="0">
                <a:solidFill>
                  <a:srgbClr xmlns:mc="http://schemas.openxmlformats.org/markup-compatibility/2006" xmlns:a14="http://schemas.microsoft.com/office/drawing/2010/main" val="0099FF" mc:Ignorable=""/>
                </a:solidFill>
              </a:rPr>
              <a:t>Lazy&lt;</a:t>
            </a:r>
            <a:r>
              <a:rPr lang="en-US" sz="2400" b="1" dirty="0" err="1" smtClean="0">
                <a:solidFill>
                  <a:srgbClr xmlns:mc="http://schemas.openxmlformats.org/markup-compatibility/2006" xmlns:a14="http://schemas.microsoft.com/office/drawing/2010/main" val="0099FF" mc:Ignorable=""/>
                </a:solidFill>
              </a:rPr>
              <a:t>ILogger</a:t>
            </a:r>
            <a:r>
              <a:rPr lang="en-US" sz="2400" b="1" dirty="0" smtClean="0">
                <a:solidFill>
                  <a:srgbClr xmlns:mc="http://schemas.openxmlformats.org/markup-compatibility/2006" xmlns:a14="http://schemas.microsoft.com/office/drawing/2010/main" val="0099FF" mc:Ignorable=""/>
                </a:solidFill>
              </a:rPr>
              <a:t>&gt;</a:t>
            </a:r>
            <a:r>
              <a:rPr lang="en-US" sz="2400" dirty="0" smtClean="0">
                <a:solidFill>
                  <a:srgbClr xmlns:mc="http://schemas.openxmlformats.org/markup-compatibility/2006" xmlns:a14="http://schemas.microsoft.com/office/drawing/2010/main" val="0099FF" mc:Ignorable=""/>
                </a:solidFill>
              </a:rPr>
              <a:t/>
            </a:r>
            <a:r>
              <a:rPr lang="en-US" sz="2400" dirty="0" smtClean="0">
                <a:solidFill>
                  <a:schemeClr val="bg1"/>
                </a:solidFill>
              </a:rPr>
              <a:t>Logger { get; set; }</a:t>
            </a:r>
          </a:p>
        </p:txBody>
      </p:sp>
      <p:sp>
        <p:nvSpPr>
          <p:cNvPr id="5" name="Left Arrow 4"/>
          <p:cNvSpPr/>
          <p:nvPr/>
        </p:nvSpPr>
        <p:spPr bwMode="auto">
          <a:xfrm rot="10800000">
            <a:off x="3868271" y="4177553"/>
            <a:ext cx="1285126" cy="665018"/>
          </a:xfrm>
          <a:prstGeom prst="leftArrow">
            <a:avLst/>
          </a:prstGeom>
          <a:ln>
            <a:headEnd type="none" w="med" len="med"/>
            <a:tailEnd type="triangle" w="lg" len="lg"/>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000" b="0" i="0" u="none" strike="noStrike" cap="none" normalizeH="0" baseline="0" dirty="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1246001705"/>
      </p:ext>
    </p:extLst>
  </p:cSld>
  <p:clrMapOvr>
    <a:masterClrMapping/>
  </p:clrMapOvr>
  <mc:AlternateContent xmlns:mc="http://schemas.openxmlformats.org/markup-compatibility/2006" xmlns:p14="http://schemas.microsoft.com/office/powerpoint/2010/main">
    <mc:Choice Requires="p14">
      <p:transition spd="slow" p14:dur="2000"/>
    </mc:Choice>
    <mc:Fallback>
      <p:transition xmlns:p14="http://schemas.microsoft.com/office/powerpoint/2007/7/12/main" spd="slow"/>
    </mc:Fallback>
  </mc:AlternateContent>
  <p:timing>
    <p:tnLst>
      <p:par>
        <p:cTn xmlns:p14="http://schemas.microsoft.com/office/powerpoint/2010/main" id="1" dur="indefinite" restart="never" nodeType="tmRoot"/>
      </p:par>
    </p:tnLst>
  </p:timing>
</p:sld>
</file>

<file path=ppt/slides/slide24.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Rectangle 225281"/>
          <p:cNvPicPr>
            <a:picLocks noChangeAspect="1" noChangeArrowheads="1"/>
          </p:cNvPicPr>
          <p:nvPr/>
        </p:nvPicPr>
        <p:blipFill>
          <a:blip r:embed="rId3"/>
          <a:srcRect/>
          <a:stretch>
            <a:fillRect/>
          </a:stretch>
        </p:blipFill>
        <p:spPr bwMode="auto">
          <a:xfrm>
            <a:off x="0" y="1447800"/>
            <a:ext cx="6353175" cy="1352550"/>
          </a:xfrm>
          <a:prstGeom prst="rect">
            <a:avLst/>
          </a:prstGeom>
          <a:noFill/>
          <a:ln w="9525">
            <a:noFill/>
            <a:miter lim="800000"/>
            <a:headEnd/>
            <a:tailEnd/>
          </a:ln>
        </p:spPr>
      </p:pic>
      <p:pic>
        <p:nvPicPr>
          <p:cNvPr id="225284" name="Rectangle 225283"/>
          <p:cNvPicPr>
            <a:picLocks noChangeAspect="1" noChangeArrowheads="1"/>
          </p:cNvPicPr>
          <p:nvPr/>
        </p:nvPicPr>
        <p:blipFill>
          <a:blip r:embed="rId4"/>
          <a:srcRect/>
          <a:stretch>
            <a:fillRect/>
          </a:stretch>
        </p:blipFill>
        <p:spPr bwMode="auto">
          <a:xfrm>
            <a:off x="709613" y="1681163"/>
            <a:ext cx="2152650" cy="712787"/>
          </a:xfrm>
          <a:prstGeom prst="rect">
            <a:avLst/>
          </a:prstGeom>
          <a:noFill/>
          <a:ln w="9525">
            <a:noFill/>
            <a:miter lim="800000"/>
            <a:headEnd/>
            <a:tailEnd/>
          </a:ln>
        </p:spPr>
      </p:pic>
      <p:sp>
        <p:nvSpPr>
          <p:cNvPr id="4" name="Title 3"/>
          <p:cNvSpPr>
            <a:spLocks noGrp="1"/>
          </p:cNvSpPr>
          <p:nvPr>
            <p:ph type="title"/>
          </p:nvPr>
        </p:nvSpPr>
        <p:spPr>
          <a:xfrm>
            <a:off x="381000" y="3200400"/>
            <a:ext cx="8229600" cy="1143000"/>
          </a:xfrm>
        </p:spPr>
        <p:txBody>
          <a:bodyPr/>
          <a:lstStyle/>
          <a:p>
            <a:pPr>
              <a:defRPr/>
            </a:pPr>
            <a:r>
              <a:rPr lang="en-US" dirty="0" smtClean="0"/>
              <a:t>Step 2 – Metadata and Lazy Evaluation</a:t>
            </a:r>
            <a:endParaRPr lang="en-US" dirty="0"/>
          </a:p>
        </p:txBody>
      </p:sp>
    </p:spTree>
    <p:extLst>
      <p:ext uri="{BB962C8B-B14F-4D97-AF65-F5344CB8AC3E}">
        <p14:creationId xmlns:p14="http://schemas.microsoft.com/office/powerpoint/2010/main" val="249716070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mc="http://schemas.openxmlformats.org/markup-compatibility/2006"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xmlns:mc="http://schemas.openxmlformats.org/markup-compatibility/2006" xmlns:a14="http://schemas.microsoft.com/office/drawing/2010/main" val="0099FF" mc:Ignorable=""/>
                </a:solidFill>
              </a:rPr>
              <a:t>The slippery slope</a:t>
            </a:r>
            <a:r>
              <a:rPr lang="en-US" dirty="0" smtClean="0"/>
              <a:t>…</a:t>
            </a:r>
            <a:endParaRPr lang="en-US" dirty="0"/>
          </a:p>
        </p:txBody>
      </p:sp>
      <p:sp>
        <p:nvSpPr>
          <p:cNvPr id="4" name="Cube 3"/>
          <p:cNvSpPr>
            <a:spLocks noChangeAspect="1"/>
          </p:cNvSpPr>
          <p:nvPr/>
        </p:nvSpPr>
        <p:spPr bwMode="auto">
          <a:xfrm>
            <a:off x="500451" y="2815283"/>
            <a:ext cx="1896760" cy="1896760"/>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4400" dirty="0" smtClean="0"/>
              <a:t>Part </a:t>
            </a:r>
          </a:p>
          <a:p>
            <a:pPr marL="0" marR="0" indent="0" algn="ctr" defTabSz="914400" rtl="0" eaLnBrk="1" fontAlgn="base" latinLnBrk="0" hangingPunct="1">
              <a:lnSpc>
                <a:spcPct val="100000"/>
              </a:lnSpc>
              <a:spcBef>
                <a:spcPct val="0"/>
              </a:spcBef>
              <a:spcAft>
                <a:spcPct val="0"/>
              </a:spcAft>
              <a:buClrTx/>
              <a:buSzTx/>
              <a:buFontTx/>
              <a:buNone/>
              <a:tabLst/>
            </a:pPr>
            <a:r>
              <a:rPr lang="en-US" sz="4400" dirty="0" smtClean="0"/>
              <a:t>A</a:t>
            </a:r>
            <a:endParaRPr kumimoji="0" lang="en-US" sz="4400" b="0" i="0" u="none" strike="noStrike" cap="none" normalizeH="0" baseline="0" dirty="0" smtClean="0">
              <a:ln>
                <a:noFill/>
              </a:ln>
              <a:solidFill>
                <a:schemeClr val="bg1"/>
              </a:solidFill>
              <a:effectLst/>
              <a:latin typeface="Tahoma" pitchFamily="34" charset="0"/>
            </a:endParaRPr>
          </a:p>
        </p:txBody>
      </p:sp>
      <p:sp>
        <p:nvSpPr>
          <p:cNvPr id="5" name="TextBox 4"/>
          <p:cNvSpPr txBox="1"/>
          <p:nvPr/>
        </p:nvSpPr>
        <p:spPr>
          <a:xfrm>
            <a:off x="1124464" y="1520971"/>
            <a:ext cx="4213655" cy="1527029"/>
          </a:xfrm>
          <a:prstGeom prst="rect">
            <a:avLst/>
          </a:prstGeom>
          <a:solidFill>
            <a:schemeClr val="tx1">
              <a:alpha val="71000"/>
            </a:schemeClr>
          </a:solidFill>
          <a:ln>
            <a:solidFill>
              <a:schemeClr val="accent2"/>
            </a:solidFill>
          </a:ln>
        </p:spPr>
        <p:txBody>
          <a:bodyPr wrap="square" rtlCol="0">
            <a:noAutofit/>
          </a:bodyPr>
          <a:lstStyle/>
          <a:p>
            <a:r>
              <a:rPr lang="en-US" sz="1800" dirty="0" smtClean="0">
                <a:solidFill>
                  <a:schemeClr val="bg1"/>
                </a:solidFill>
                <a:latin typeface="Calibri" pitchFamily="34" charset="0"/>
                <a:cs typeface="Calibri" pitchFamily="34" charset="0"/>
              </a:rPr>
              <a:t>[Export(</a:t>
            </a:r>
            <a:r>
              <a:rPr lang="en-US" sz="1800" dirty="0" err="1" smtClean="0">
                <a:solidFill>
                  <a:schemeClr val="bg1"/>
                </a:solidFill>
                <a:latin typeface="Calibri" pitchFamily="34" charset="0"/>
                <a:cs typeface="Calibri" pitchFamily="34" charset="0"/>
              </a:rPr>
              <a:t>typeof</a:t>
            </a:r>
            <a:r>
              <a:rPr lang="en-US" sz="1800" dirty="0" smtClean="0">
                <a:solidFill>
                  <a:schemeClr val="bg1"/>
                </a:solidFill>
                <a:latin typeface="Calibri" pitchFamily="34" charset="0"/>
                <a:cs typeface="Calibri" pitchFamily="34" charset="0"/>
              </a:rPr>
              <a:t>(</a:t>
            </a:r>
            <a:r>
              <a:rPr lang="en-US" sz="1800" dirty="0" err="1" smtClean="0">
                <a:solidFill>
                  <a:schemeClr val="bg1"/>
                </a:solidFill>
                <a:latin typeface="Calibri" pitchFamily="34" charset="0"/>
                <a:cs typeface="Calibri" pitchFamily="34" charset="0"/>
              </a:rPr>
              <a:t>IMortgageCalculator</a:t>
            </a:r>
            <a:r>
              <a:rPr lang="en-US" sz="1800" dirty="0" smtClean="0">
                <a:solidFill>
                  <a:schemeClr val="bg1"/>
                </a:solidFill>
                <a:latin typeface="Calibri" pitchFamily="34" charset="0"/>
                <a:cs typeface="Calibri" pitchFamily="34" charset="0"/>
              </a:rPr>
              <a:t>))]</a:t>
            </a:r>
          </a:p>
          <a:p>
            <a:r>
              <a:rPr lang="en-US" sz="1800" b="1" dirty="0" smtClean="0">
                <a:solidFill>
                  <a:srgbClr xmlns:mc="http://schemas.openxmlformats.org/markup-compatibility/2006" xmlns:a14="http://schemas.microsoft.com/office/drawing/2010/main" val="0099FF" mc:Ignorable=""/>
                </a:solidFill>
                <a:latin typeface="Calibri" pitchFamily="34" charset="0"/>
                <a:cs typeface="Calibri" pitchFamily="34" charset="0"/>
              </a:rPr>
              <a:t>[</a:t>
            </a:r>
            <a:r>
              <a:rPr lang="en-US" sz="1800" b="1" dirty="0" err="1" smtClean="0">
                <a:solidFill>
                  <a:srgbClr xmlns:mc="http://schemas.openxmlformats.org/markup-compatibility/2006" xmlns:a14="http://schemas.microsoft.com/office/drawing/2010/main" val="0099FF" mc:Ignorable=""/>
                </a:solidFill>
                <a:latin typeface="Calibri" pitchFamily="34" charset="0"/>
                <a:cs typeface="Calibri" pitchFamily="34" charset="0"/>
              </a:rPr>
              <a:t>ExportMetadata</a:t>
            </a:r>
            <a:r>
              <a:rPr lang="en-US" sz="1800" b="1" dirty="0" smtClean="0">
                <a:solidFill>
                  <a:srgbClr xmlns:mc="http://schemas.openxmlformats.org/markup-compatibility/2006" xmlns:a14="http://schemas.microsoft.com/office/drawing/2010/main" val="0099FF" mc:Ignorable=""/>
                </a:solidFill>
                <a:latin typeface="Calibri" pitchFamily="34" charset="0"/>
                <a:cs typeface="Calibri" pitchFamily="34" charset="0"/>
              </a:rPr>
              <a:t>(“Calculation”, “Simple”)]</a:t>
            </a:r>
          </a:p>
          <a:p>
            <a:r>
              <a:rPr lang="en-US" sz="1800" b="1" dirty="0" smtClean="0">
                <a:solidFill>
                  <a:srgbClr xmlns:mc="http://schemas.openxmlformats.org/markup-compatibility/2006" xmlns:a14="http://schemas.microsoft.com/office/drawing/2010/main" val="0099FF" mc:Ignorable=""/>
                </a:solidFill>
                <a:latin typeface="Calibri" pitchFamily="34" charset="0"/>
                <a:cs typeface="Calibri" pitchFamily="34" charset="0"/>
              </a:rPr>
              <a:t>[</a:t>
            </a:r>
            <a:r>
              <a:rPr lang="en-US" sz="1800" b="1" dirty="0" err="1" smtClean="0">
                <a:solidFill>
                  <a:srgbClr xmlns:mc="http://schemas.openxmlformats.org/markup-compatibility/2006" xmlns:a14="http://schemas.microsoft.com/office/drawing/2010/main" val="0099FF" mc:Ignorable=""/>
                </a:solidFill>
                <a:latin typeface="Calibri" pitchFamily="34" charset="0"/>
                <a:cs typeface="Calibri" pitchFamily="34" charset="0"/>
              </a:rPr>
              <a:t>ExportMetadata</a:t>
            </a:r>
            <a:r>
              <a:rPr lang="en-US" sz="1800" b="1" dirty="0" smtClean="0">
                <a:solidFill>
                  <a:srgbClr xmlns:mc="http://schemas.openxmlformats.org/markup-compatibility/2006" xmlns:a14="http://schemas.microsoft.com/office/drawing/2010/main" val="0099FF" mc:Ignorable=""/>
                </a:solidFill>
                <a:latin typeface="Calibri" pitchFamily="34" charset="0"/>
                <a:cs typeface="Calibri" pitchFamily="34" charset="0"/>
              </a:rPr>
              <a:t>(“Tax Aware”, null)]</a:t>
            </a:r>
          </a:p>
          <a:p>
            <a:r>
              <a:rPr lang="en-US" sz="1800" b="1" dirty="0" smtClean="0">
                <a:solidFill>
                  <a:srgbClr xmlns:mc="http://schemas.openxmlformats.org/markup-compatibility/2006" xmlns:a14="http://schemas.microsoft.com/office/drawing/2010/main" val="0099FF" mc:Ignorable=""/>
                </a:solidFill>
                <a:latin typeface="Calibri" pitchFamily="34" charset="0"/>
                <a:cs typeface="Calibri" pitchFamily="34" charset="0"/>
              </a:rPr>
              <a:t>[</a:t>
            </a:r>
            <a:r>
              <a:rPr lang="en-US" sz="1800" b="1" dirty="0" err="1" smtClean="0">
                <a:solidFill>
                  <a:srgbClr xmlns:mc="http://schemas.openxmlformats.org/markup-compatibility/2006" xmlns:a14="http://schemas.microsoft.com/office/drawing/2010/main" val="0099FF" mc:Ignorable=""/>
                </a:solidFill>
                <a:latin typeface="Calibri" pitchFamily="34" charset="0"/>
                <a:cs typeface="Calibri" pitchFamily="34" charset="0"/>
              </a:rPr>
              <a:t>ExportMetadata</a:t>
            </a:r>
            <a:r>
              <a:rPr lang="en-US" sz="1800" b="1" dirty="0" smtClean="0">
                <a:solidFill>
                  <a:srgbClr xmlns:mc="http://schemas.openxmlformats.org/markup-compatibility/2006" xmlns:a14="http://schemas.microsoft.com/office/drawing/2010/main" val="0099FF" mc:Ignorable=""/>
                </a:solidFill>
                <a:latin typeface="Calibri" pitchFamily="34" charset="0"/>
                <a:cs typeface="Calibri" pitchFamily="34" charset="0"/>
              </a:rPr>
              <a:t>(“This”, “</a:t>
            </a:r>
            <a:r>
              <a:rPr lang="en-US" sz="1800" b="1" dirty="0" err="1" smtClean="0">
                <a:solidFill>
                  <a:srgbClr xmlns:mc="http://schemas.openxmlformats.org/markup-compatibility/2006" xmlns:a14="http://schemas.microsoft.com/office/drawing/2010/main" val="0099FF" mc:Ignorable=""/>
                </a:solidFill>
                <a:latin typeface="Calibri" pitchFamily="34" charset="0"/>
                <a:cs typeface="Calibri" pitchFamily="34" charset="0"/>
              </a:rPr>
              <a:t>foo</a:t>
            </a:r>
            <a:r>
              <a:rPr lang="en-US" sz="1800" b="1" dirty="0" smtClean="0">
                <a:solidFill>
                  <a:srgbClr xmlns:mc="http://schemas.openxmlformats.org/markup-compatibility/2006" xmlns:a14="http://schemas.microsoft.com/office/drawing/2010/main" val="0099FF" mc:Ignorable=""/>
                </a:solidFill>
                <a:latin typeface="Calibri" pitchFamily="34" charset="0"/>
                <a:cs typeface="Calibri" pitchFamily="34" charset="0"/>
              </a:rPr>
              <a:t>”)]</a:t>
            </a:r>
          </a:p>
          <a:p>
            <a:r>
              <a:rPr lang="en-US" sz="1800" b="1" dirty="0" smtClean="0">
                <a:solidFill>
                  <a:srgbClr xmlns:mc="http://schemas.openxmlformats.org/markup-compatibility/2006" xmlns:a14="http://schemas.microsoft.com/office/drawing/2010/main" val="0099FF" mc:Ignorable=""/>
                </a:solidFill>
                <a:latin typeface="Calibri" pitchFamily="34" charset="0"/>
                <a:cs typeface="Calibri" pitchFamily="34" charset="0"/>
              </a:rPr>
              <a:t>[</a:t>
            </a:r>
            <a:r>
              <a:rPr lang="en-US" sz="1800" b="1" dirty="0" err="1" smtClean="0">
                <a:solidFill>
                  <a:srgbClr xmlns:mc="http://schemas.openxmlformats.org/markup-compatibility/2006" xmlns:a14="http://schemas.microsoft.com/office/drawing/2010/main" val="0099FF" mc:Ignorable=""/>
                </a:solidFill>
                <a:latin typeface="Calibri" pitchFamily="34" charset="0"/>
                <a:cs typeface="Calibri" pitchFamily="34" charset="0"/>
              </a:rPr>
              <a:t>ExportMetadata</a:t>
            </a:r>
            <a:r>
              <a:rPr lang="en-US" sz="1800" b="1" dirty="0" smtClean="0">
                <a:solidFill>
                  <a:srgbClr xmlns:mc="http://schemas.openxmlformats.org/markup-compatibility/2006" xmlns:a14="http://schemas.microsoft.com/office/drawing/2010/main" val="0099FF" mc:Ignorable=""/>
                </a:solidFill>
                <a:latin typeface="Calibri" pitchFamily="34" charset="0"/>
                <a:cs typeface="Calibri" pitchFamily="34" charset="0"/>
              </a:rPr>
              <a:t>(“That”, “bar”)]</a:t>
            </a:r>
          </a:p>
        </p:txBody>
      </p:sp>
    </p:spTree>
    <p:extLst>
      <p:ext uri="{BB962C8B-B14F-4D97-AF65-F5344CB8AC3E}">
        <p14:creationId xmlns:p14="http://schemas.microsoft.com/office/powerpoint/2010/main" val="1626474366"/>
      </p:ext>
    </p:extLst>
  </p:cSld>
  <p:clrMapOvr>
    <a:masterClrMapping/>
  </p:clrMapOvr>
  <mc:AlternateContent xmlns:mc="http://schemas.openxmlformats.org/markup-compatibility/2006" xmlns:p14="http://schemas.microsoft.com/office/powerpoint/2010/main">
    <mc:Choice Requires="p14">
      <p:transition spd="slow" p14:dur="2000"/>
    </mc:Choice>
    <mc:Fallback>
      <p:transition xmlns:p14="http://schemas.microsoft.com/office/powerpoint/2007/7/12/main" spd="slow"/>
    </mc:Fallback>
  </mc:AlternateContent>
  <p:timing>
    <p:tnLst>
      <p:par>
        <p:cTn xmlns:p14="http://schemas.microsoft.com/office/powerpoint/2010/main" id="1" dur="indefinite" restart="never" nodeType="tmRoot"/>
      </p:par>
    </p:tnLst>
  </p:timing>
</p:sld>
</file>

<file path=ppt/slides/slide26.xml><?xml version="1.0" encoding="utf-8"?>
<p:sld xmlns:mc="http://schemas.openxmlformats.org/markup-compatibility/2006"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xmlns:mc="http://schemas.openxmlformats.org/markup-compatibility/2006" xmlns:a14="http://schemas.microsoft.com/office/drawing/2010/main" val="0099FF" mc:Ignorable=""/>
                </a:solidFill>
              </a:rPr>
              <a:t>The slippery slope</a:t>
            </a:r>
            <a:r>
              <a:rPr lang="en-US" dirty="0" smtClean="0"/>
              <a:t>… solved</a:t>
            </a:r>
            <a:endParaRPr lang="en-US" dirty="0"/>
          </a:p>
        </p:txBody>
      </p:sp>
      <p:sp>
        <p:nvSpPr>
          <p:cNvPr id="4" name="Cube 3"/>
          <p:cNvSpPr>
            <a:spLocks noChangeAspect="1"/>
          </p:cNvSpPr>
          <p:nvPr/>
        </p:nvSpPr>
        <p:spPr bwMode="auto">
          <a:xfrm>
            <a:off x="500451" y="2815283"/>
            <a:ext cx="1896760" cy="1896760"/>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4400" dirty="0" smtClean="0"/>
              <a:t>Part </a:t>
            </a:r>
          </a:p>
          <a:p>
            <a:pPr marL="0" marR="0" indent="0" algn="ctr" defTabSz="914400" rtl="0" eaLnBrk="1" fontAlgn="base" latinLnBrk="0" hangingPunct="1">
              <a:lnSpc>
                <a:spcPct val="100000"/>
              </a:lnSpc>
              <a:spcBef>
                <a:spcPct val="0"/>
              </a:spcBef>
              <a:spcAft>
                <a:spcPct val="0"/>
              </a:spcAft>
              <a:buClrTx/>
              <a:buSzTx/>
              <a:buFontTx/>
              <a:buNone/>
              <a:tabLst/>
            </a:pPr>
            <a:r>
              <a:rPr lang="en-US" sz="4400" dirty="0" smtClean="0"/>
              <a:t>A</a:t>
            </a:r>
            <a:endParaRPr kumimoji="0" lang="en-US" sz="4400" b="0" i="0" u="none" strike="noStrike" cap="none" normalizeH="0" baseline="0" dirty="0" smtClean="0">
              <a:ln>
                <a:noFill/>
              </a:ln>
              <a:solidFill>
                <a:schemeClr val="bg1"/>
              </a:solidFill>
              <a:effectLst/>
              <a:latin typeface="Tahoma" pitchFamily="34" charset="0"/>
            </a:endParaRPr>
          </a:p>
        </p:txBody>
      </p:sp>
      <p:sp>
        <p:nvSpPr>
          <p:cNvPr id="5" name="TextBox 4"/>
          <p:cNvSpPr txBox="1"/>
          <p:nvPr/>
        </p:nvSpPr>
        <p:spPr>
          <a:xfrm>
            <a:off x="1124464" y="1520971"/>
            <a:ext cx="4213655" cy="1642359"/>
          </a:xfrm>
          <a:prstGeom prst="rect">
            <a:avLst/>
          </a:prstGeom>
          <a:solidFill>
            <a:schemeClr val="tx1">
              <a:alpha val="35000"/>
            </a:schemeClr>
          </a:solidFill>
          <a:ln>
            <a:solidFill>
              <a:schemeClr val="accent2"/>
            </a:solidFill>
          </a:ln>
        </p:spPr>
        <p:txBody>
          <a:bodyPr wrap="square" rtlCol="0">
            <a:noAutofit/>
          </a:bodyPr>
          <a:lstStyle/>
          <a:p>
            <a:r>
              <a:rPr lang="en-US" sz="1800" dirty="0" smtClean="0">
                <a:solidFill>
                  <a:schemeClr val="bg1"/>
                </a:solidFill>
                <a:latin typeface="Calibri" pitchFamily="34" charset="0"/>
                <a:cs typeface="Calibri" pitchFamily="34" charset="0"/>
              </a:rPr>
              <a:t>[Export(</a:t>
            </a:r>
            <a:r>
              <a:rPr lang="en-US" sz="1800" dirty="0" err="1" smtClean="0">
                <a:solidFill>
                  <a:schemeClr val="bg1"/>
                </a:solidFill>
                <a:latin typeface="Calibri" pitchFamily="34" charset="0"/>
                <a:cs typeface="Calibri" pitchFamily="34" charset="0"/>
              </a:rPr>
              <a:t>typeof</a:t>
            </a:r>
            <a:r>
              <a:rPr lang="en-US" sz="1800" dirty="0" smtClean="0">
                <a:solidFill>
                  <a:schemeClr val="bg1"/>
                </a:solidFill>
                <a:latin typeface="Calibri" pitchFamily="34" charset="0"/>
                <a:cs typeface="Calibri" pitchFamily="34" charset="0"/>
              </a:rPr>
              <a:t>(</a:t>
            </a:r>
            <a:r>
              <a:rPr lang="en-US" sz="1800" dirty="0" err="1" smtClean="0">
                <a:solidFill>
                  <a:schemeClr val="bg1"/>
                </a:solidFill>
                <a:latin typeface="Calibri" pitchFamily="34" charset="0"/>
                <a:cs typeface="Calibri" pitchFamily="34" charset="0"/>
              </a:rPr>
              <a:t>IMortgageCalculator</a:t>
            </a:r>
            <a:r>
              <a:rPr lang="en-US" sz="1800" dirty="0" smtClean="0">
                <a:solidFill>
                  <a:schemeClr val="bg1"/>
                </a:solidFill>
                <a:latin typeface="Calibri" pitchFamily="34" charset="0"/>
                <a:cs typeface="Calibri" pitchFamily="34" charset="0"/>
              </a:rPr>
              <a:t>))]</a:t>
            </a:r>
          </a:p>
          <a:p>
            <a:r>
              <a:rPr lang="en-US" sz="1800" dirty="0" smtClean="0">
                <a:solidFill>
                  <a:srgbClr xmlns:mc="http://schemas.openxmlformats.org/markup-compatibility/2006" xmlns:a14="http://schemas.microsoft.com/office/drawing/2010/main" val="0099FF" mc:Ignorable=""/>
                </a:solidFill>
                <a:latin typeface="Calibri" pitchFamily="34" charset="0"/>
                <a:cs typeface="Calibri" pitchFamily="34" charset="0"/>
              </a:rPr>
              <a:t>[</a:t>
            </a:r>
            <a:r>
              <a:rPr lang="en-US" sz="1800" dirty="0" err="1" smtClean="0">
                <a:solidFill>
                  <a:srgbClr xmlns:mc="http://schemas.openxmlformats.org/markup-compatibility/2006" xmlns:a14="http://schemas.microsoft.com/office/drawing/2010/main" val="0099FF" mc:Ignorable=""/>
                </a:solidFill>
                <a:latin typeface="Calibri" pitchFamily="34" charset="0"/>
                <a:cs typeface="Calibri" pitchFamily="34" charset="0"/>
              </a:rPr>
              <a:t>ExportMetadata</a:t>
            </a:r>
            <a:r>
              <a:rPr lang="en-US" sz="1800" dirty="0" smtClean="0">
                <a:solidFill>
                  <a:srgbClr xmlns:mc="http://schemas.openxmlformats.org/markup-compatibility/2006" xmlns:a14="http://schemas.microsoft.com/office/drawing/2010/main" val="0099FF" mc:Ignorable=""/>
                </a:solidFill>
                <a:latin typeface="Calibri" pitchFamily="34" charset="0"/>
                <a:cs typeface="Calibri" pitchFamily="34" charset="0"/>
              </a:rPr>
              <a:t>(“Calculation”, “Simple”)]</a:t>
            </a:r>
          </a:p>
          <a:p>
            <a:r>
              <a:rPr lang="en-US" sz="1800" dirty="0" smtClean="0">
                <a:solidFill>
                  <a:srgbClr xmlns:mc="http://schemas.openxmlformats.org/markup-compatibility/2006" xmlns:a14="http://schemas.microsoft.com/office/drawing/2010/main" val="0099FF" mc:Ignorable=""/>
                </a:solidFill>
                <a:latin typeface="Calibri" pitchFamily="34" charset="0"/>
                <a:cs typeface="Calibri" pitchFamily="34" charset="0"/>
              </a:rPr>
              <a:t>[</a:t>
            </a:r>
            <a:r>
              <a:rPr lang="en-US" sz="1800" dirty="0" err="1" smtClean="0">
                <a:solidFill>
                  <a:srgbClr xmlns:mc="http://schemas.openxmlformats.org/markup-compatibility/2006" xmlns:a14="http://schemas.microsoft.com/office/drawing/2010/main" val="0099FF" mc:Ignorable=""/>
                </a:solidFill>
                <a:latin typeface="Calibri" pitchFamily="34" charset="0"/>
                <a:cs typeface="Calibri" pitchFamily="34" charset="0"/>
              </a:rPr>
              <a:t>ExportMetadata</a:t>
            </a:r>
            <a:r>
              <a:rPr lang="en-US" sz="1800" dirty="0" smtClean="0">
                <a:solidFill>
                  <a:srgbClr xmlns:mc="http://schemas.openxmlformats.org/markup-compatibility/2006" xmlns:a14="http://schemas.microsoft.com/office/drawing/2010/main" val="0099FF" mc:Ignorable=""/>
                </a:solidFill>
                <a:latin typeface="Calibri" pitchFamily="34" charset="0"/>
                <a:cs typeface="Calibri" pitchFamily="34" charset="0"/>
              </a:rPr>
              <a:t>(“Tax Aware”, null)]</a:t>
            </a:r>
          </a:p>
          <a:p>
            <a:r>
              <a:rPr lang="en-US" sz="1800" dirty="0" smtClean="0">
                <a:solidFill>
                  <a:srgbClr xmlns:mc="http://schemas.openxmlformats.org/markup-compatibility/2006" xmlns:a14="http://schemas.microsoft.com/office/drawing/2010/main" val="0099FF" mc:Ignorable=""/>
                </a:solidFill>
                <a:latin typeface="Calibri" pitchFamily="34" charset="0"/>
                <a:cs typeface="Calibri" pitchFamily="34" charset="0"/>
              </a:rPr>
              <a:t>[</a:t>
            </a:r>
            <a:r>
              <a:rPr lang="en-US" sz="1800" dirty="0" err="1" smtClean="0">
                <a:solidFill>
                  <a:srgbClr xmlns:mc="http://schemas.openxmlformats.org/markup-compatibility/2006" xmlns:a14="http://schemas.microsoft.com/office/drawing/2010/main" val="0099FF" mc:Ignorable=""/>
                </a:solidFill>
                <a:latin typeface="Calibri" pitchFamily="34" charset="0"/>
                <a:cs typeface="Calibri" pitchFamily="34" charset="0"/>
              </a:rPr>
              <a:t>ExportMetadata</a:t>
            </a:r>
            <a:r>
              <a:rPr lang="en-US" sz="1800" dirty="0" smtClean="0">
                <a:solidFill>
                  <a:srgbClr xmlns:mc="http://schemas.openxmlformats.org/markup-compatibility/2006" xmlns:a14="http://schemas.microsoft.com/office/drawing/2010/main" val="0099FF" mc:Ignorable=""/>
                </a:solidFill>
                <a:latin typeface="Calibri" pitchFamily="34" charset="0"/>
                <a:cs typeface="Calibri" pitchFamily="34" charset="0"/>
              </a:rPr>
              <a:t>(“This”, “</a:t>
            </a:r>
            <a:r>
              <a:rPr lang="en-US" sz="1800" dirty="0" err="1" smtClean="0">
                <a:solidFill>
                  <a:srgbClr xmlns:mc="http://schemas.openxmlformats.org/markup-compatibility/2006" xmlns:a14="http://schemas.microsoft.com/office/drawing/2010/main" val="0099FF" mc:Ignorable=""/>
                </a:solidFill>
                <a:latin typeface="Calibri" pitchFamily="34" charset="0"/>
                <a:cs typeface="Calibri" pitchFamily="34" charset="0"/>
              </a:rPr>
              <a:t>foo</a:t>
            </a:r>
            <a:r>
              <a:rPr lang="en-US" sz="1800" dirty="0" smtClean="0">
                <a:solidFill>
                  <a:srgbClr xmlns:mc="http://schemas.openxmlformats.org/markup-compatibility/2006" xmlns:a14="http://schemas.microsoft.com/office/drawing/2010/main" val="0099FF" mc:Ignorable=""/>
                </a:solidFill>
                <a:latin typeface="Calibri" pitchFamily="34" charset="0"/>
                <a:cs typeface="Calibri" pitchFamily="34" charset="0"/>
              </a:rPr>
              <a:t>”)]</a:t>
            </a:r>
          </a:p>
          <a:p>
            <a:r>
              <a:rPr lang="en-US" sz="1800" dirty="0" smtClean="0">
                <a:solidFill>
                  <a:srgbClr xmlns:mc="http://schemas.openxmlformats.org/markup-compatibility/2006" xmlns:a14="http://schemas.microsoft.com/office/drawing/2010/main" val="0099FF" mc:Ignorable=""/>
                </a:solidFill>
                <a:latin typeface="Calibri" pitchFamily="34" charset="0"/>
                <a:cs typeface="Calibri" pitchFamily="34" charset="0"/>
              </a:rPr>
              <a:t>[</a:t>
            </a:r>
            <a:r>
              <a:rPr lang="en-US" sz="1800" dirty="0" err="1" smtClean="0">
                <a:solidFill>
                  <a:srgbClr xmlns:mc="http://schemas.openxmlformats.org/markup-compatibility/2006" xmlns:a14="http://schemas.microsoft.com/office/drawing/2010/main" val="0099FF" mc:Ignorable=""/>
                </a:solidFill>
                <a:latin typeface="Calibri" pitchFamily="34" charset="0"/>
                <a:cs typeface="Calibri" pitchFamily="34" charset="0"/>
              </a:rPr>
              <a:t>ExportMetadata</a:t>
            </a:r>
            <a:r>
              <a:rPr lang="en-US" sz="1800" dirty="0" smtClean="0">
                <a:solidFill>
                  <a:srgbClr xmlns:mc="http://schemas.openxmlformats.org/markup-compatibility/2006" xmlns:a14="http://schemas.microsoft.com/office/drawing/2010/main" val="0099FF" mc:Ignorable=""/>
                </a:solidFill>
                <a:latin typeface="Calibri" pitchFamily="34" charset="0"/>
                <a:cs typeface="Calibri" pitchFamily="34" charset="0"/>
              </a:rPr>
              <a:t>(“That”, “bar”)]</a:t>
            </a:r>
          </a:p>
        </p:txBody>
      </p:sp>
      <p:sp>
        <p:nvSpPr>
          <p:cNvPr id="6" name="TextBox 5"/>
          <p:cNvSpPr txBox="1"/>
          <p:nvPr/>
        </p:nvSpPr>
        <p:spPr>
          <a:xfrm>
            <a:off x="2648465" y="2278852"/>
            <a:ext cx="4213655" cy="1774164"/>
          </a:xfrm>
          <a:prstGeom prst="rect">
            <a:avLst/>
          </a:prstGeom>
          <a:solidFill>
            <a:schemeClr val="tx1">
              <a:alpha val="35000"/>
            </a:schemeClr>
          </a:solidFill>
          <a:ln>
            <a:solidFill>
              <a:schemeClr val="accent2"/>
            </a:solidFill>
          </a:ln>
        </p:spPr>
        <p:txBody>
          <a:bodyPr wrap="square" rtlCol="0">
            <a:noAutofit/>
          </a:bodyPr>
          <a:lstStyle/>
          <a:p>
            <a:r>
              <a:rPr lang="en-US" sz="1800" dirty="0" smtClean="0">
                <a:solidFill>
                  <a:schemeClr val="bg1"/>
                </a:solidFill>
                <a:latin typeface="Calibri" pitchFamily="34" charset="0"/>
                <a:cs typeface="Calibri" pitchFamily="34" charset="0"/>
              </a:rPr>
              <a:t>[Export(</a:t>
            </a:r>
            <a:r>
              <a:rPr lang="en-US" sz="1800" dirty="0" err="1" smtClean="0">
                <a:solidFill>
                  <a:schemeClr val="bg1"/>
                </a:solidFill>
                <a:latin typeface="Calibri" pitchFamily="34" charset="0"/>
                <a:cs typeface="Calibri" pitchFamily="34" charset="0"/>
              </a:rPr>
              <a:t>typeof</a:t>
            </a:r>
            <a:r>
              <a:rPr lang="en-US" sz="1800" dirty="0" smtClean="0">
                <a:solidFill>
                  <a:schemeClr val="bg1"/>
                </a:solidFill>
                <a:latin typeface="Calibri" pitchFamily="34" charset="0"/>
                <a:cs typeface="Calibri" pitchFamily="34" charset="0"/>
              </a:rPr>
              <a:t>(</a:t>
            </a:r>
            <a:r>
              <a:rPr lang="en-US" sz="1800" dirty="0" err="1" smtClean="0">
                <a:solidFill>
                  <a:schemeClr val="bg1"/>
                </a:solidFill>
                <a:latin typeface="Calibri" pitchFamily="34" charset="0"/>
                <a:cs typeface="Calibri" pitchFamily="34" charset="0"/>
              </a:rPr>
              <a:t>IMortgageCalculator</a:t>
            </a:r>
            <a:r>
              <a:rPr lang="en-US" sz="1800" dirty="0" smtClean="0">
                <a:solidFill>
                  <a:schemeClr val="bg1"/>
                </a:solidFill>
                <a:latin typeface="Calibri" pitchFamily="34" charset="0"/>
                <a:cs typeface="Calibri" pitchFamily="34" charset="0"/>
              </a:rPr>
              <a:t>))]</a:t>
            </a:r>
          </a:p>
          <a:p>
            <a:r>
              <a:rPr lang="en-US" sz="1800" b="1" dirty="0" smtClean="0">
                <a:solidFill>
                  <a:srgbClr xmlns:mc="http://schemas.openxmlformats.org/markup-compatibility/2006" xmlns:a14="http://schemas.microsoft.com/office/drawing/2010/main" val="0099FF" mc:Ignorable=""/>
                </a:solidFill>
                <a:latin typeface="Calibri" pitchFamily="34" charset="0"/>
                <a:cs typeface="Calibri" pitchFamily="34" charset="0"/>
              </a:rPr>
              <a:t>[</a:t>
            </a:r>
            <a:r>
              <a:rPr lang="en-US" sz="1800" b="1" dirty="0" err="1" smtClean="0">
                <a:solidFill>
                  <a:srgbClr xmlns:mc="http://schemas.openxmlformats.org/markup-compatibility/2006" xmlns:a14="http://schemas.microsoft.com/office/drawing/2010/main" val="0099FF" mc:Ignorable=""/>
                </a:solidFill>
                <a:latin typeface="Calibri" pitchFamily="34" charset="0"/>
                <a:cs typeface="Calibri" pitchFamily="34" charset="0"/>
              </a:rPr>
              <a:t>CalcCapabilities</a:t>
            </a:r>
            <a:r>
              <a:rPr lang="en-US" sz="1800" b="1" dirty="0" smtClean="0">
                <a:solidFill>
                  <a:srgbClr xmlns:mc="http://schemas.openxmlformats.org/markup-compatibility/2006" xmlns:a14="http://schemas.microsoft.com/office/drawing/2010/main" val="0099FF" mc:Ignorable=""/>
                </a:solidFill>
                <a:latin typeface="Calibri" pitchFamily="34" charset="0"/>
                <a:cs typeface="Calibri" pitchFamily="34" charset="0"/>
              </a:rPr>
              <a:t>(</a:t>
            </a:r>
          </a:p>
          <a:p>
            <a:r>
              <a:rPr lang="en-US" sz="1800" b="1" dirty="0" smtClean="0">
                <a:solidFill>
                  <a:srgbClr xmlns:mc="http://schemas.openxmlformats.org/markup-compatibility/2006" xmlns:a14="http://schemas.microsoft.com/office/drawing/2010/main" val="0099FF" mc:Ignorable=""/>
                </a:solidFill>
                <a:latin typeface="Calibri" pitchFamily="34" charset="0"/>
                <a:cs typeface="Calibri" pitchFamily="34" charset="0"/>
              </a:rPr>
              <a:t>	Mode=</a:t>
            </a:r>
            <a:r>
              <a:rPr lang="en-US" sz="1800" b="1" dirty="0" err="1" smtClean="0">
                <a:solidFill>
                  <a:srgbClr xmlns:mc="http://schemas.openxmlformats.org/markup-compatibility/2006" xmlns:a14="http://schemas.microsoft.com/office/drawing/2010/main" val="0099FF" mc:Ignorable=""/>
                </a:solidFill>
                <a:latin typeface="Calibri" pitchFamily="34" charset="0"/>
                <a:cs typeface="Calibri" pitchFamily="34" charset="0"/>
              </a:rPr>
              <a:t>Complexity.Simple</a:t>
            </a:r>
            <a:r>
              <a:rPr lang="en-US" sz="1800" b="1" dirty="0" smtClean="0">
                <a:solidFill>
                  <a:srgbClr xmlns:mc="http://schemas.openxmlformats.org/markup-compatibility/2006" xmlns:a14="http://schemas.microsoft.com/office/drawing/2010/main" val="0099FF" mc:Ignorable=""/>
                </a:solidFill>
                <a:latin typeface="Calibri" pitchFamily="34" charset="0"/>
                <a:cs typeface="Calibri" pitchFamily="34" charset="0"/>
              </a:rPr>
              <a:t>,</a:t>
            </a:r>
          </a:p>
          <a:p>
            <a:r>
              <a:rPr lang="en-US" sz="1800" b="1" dirty="0" smtClean="0">
                <a:solidFill>
                  <a:srgbClr xmlns:mc="http://schemas.openxmlformats.org/markup-compatibility/2006" xmlns:a14="http://schemas.microsoft.com/office/drawing/2010/main" val="0099FF" mc:Ignorable=""/>
                </a:solidFill>
                <a:latin typeface="Calibri" pitchFamily="34" charset="0"/>
                <a:cs typeface="Calibri" pitchFamily="34" charset="0"/>
              </a:rPr>
              <a:t/>
            </a:r>
            <a:r>
              <a:rPr lang="en-US" sz="1800" b="1" dirty="0" err="1" smtClean="0">
                <a:solidFill>
                  <a:srgbClr xmlns:mc="http://schemas.openxmlformats.org/markup-compatibility/2006" xmlns:a14="http://schemas.microsoft.com/office/drawing/2010/main" val="0099FF" mc:Ignorable=""/>
                </a:solidFill>
                <a:latin typeface="Calibri" pitchFamily="34" charset="0"/>
                <a:cs typeface="Calibri" pitchFamily="34" charset="0"/>
              </a:rPr>
              <a:t>TaxAware</a:t>
            </a:r>
            <a:r>
              <a:rPr lang="en-US" sz="1800" b="1" dirty="0" smtClean="0">
                <a:solidFill>
                  <a:srgbClr xmlns:mc="http://schemas.openxmlformats.org/markup-compatibility/2006" xmlns:a14="http://schemas.microsoft.com/office/drawing/2010/main" val="0099FF" mc:Ignorable=""/>
                </a:solidFill>
                <a:latin typeface="Calibri" pitchFamily="34" charset="0"/>
                <a:cs typeface="Calibri" pitchFamily="34" charset="0"/>
              </a:rPr>
              <a:t>=true,</a:t>
            </a:r>
          </a:p>
          <a:p>
            <a:r>
              <a:rPr lang="en-US" sz="1800" b="1" dirty="0" smtClean="0">
                <a:solidFill>
                  <a:srgbClr xmlns:mc="http://schemas.openxmlformats.org/markup-compatibility/2006" xmlns:a14="http://schemas.microsoft.com/office/drawing/2010/main" val="0099FF" mc:Ignorable=""/>
                </a:solidFill>
                <a:latin typeface="Calibri" pitchFamily="34" charset="0"/>
                <a:cs typeface="Calibri" pitchFamily="34" charset="0"/>
              </a:rPr>
              <a:t>	This=“</a:t>
            </a:r>
            <a:r>
              <a:rPr lang="en-US" sz="1800" b="1" dirty="0" err="1" smtClean="0">
                <a:solidFill>
                  <a:srgbClr xmlns:mc="http://schemas.openxmlformats.org/markup-compatibility/2006" xmlns:a14="http://schemas.microsoft.com/office/drawing/2010/main" val="0099FF" mc:Ignorable=""/>
                </a:solidFill>
                <a:latin typeface="Calibri" pitchFamily="34" charset="0"/>
                <a:cs typeface="Calibri" pitchFamily="34" charset="0"/>
              </a:rPr>
              <a:t>foo</a:t>
            </a:r>
            <a:r>
              <a:rPr lang="en-US" sz="1800" b="1" dirty="0" smtClean="0">
                <a:solidFill>
                  <a:srgbClr xmlns:mc="http://schemas.openxmlformats.org/markup-compatibility/2006" xmlns:a14="http://schemas.microsoft.com/office/drawing/2010/main" val="0099FF" mc:Ignorable=""/>
                </a:solidFill>
                <a:latin typeface="Calibri" pitchFamily="34" charset="0"/>
                <a:cs typeface="Calibri" pitchFamily="34" charset="0"/>
              </a:rPr>
              <a:t>”,</a:t>
            </a:r>
          </a:p>
          <a:p>
            <a:r>
              <a:rPr lang="en-US" sz="1800" b="1" dirty="0" smtClean="0">
                <a:solidFill>
                  <a:srgbClr xmlns:mc="http://schemas.openxmlformats.org/markup-compatibility/2006" xmlns:a14="http://schemas.microsoft.com/office/drawing/2010/main" val="0099FF" mc:Ignorable=""/>
                </a:solidFill>
                <a:latin typeface="Calibri" pitchFamily="34" charset="0"/>
                <a:cs typeface="Calibri" pitchFamily="34" charset="0"/>
              </a:rPr>
              <a:t>	That=“bar”)]</a:t>
            </a:r>
          </a:p>
        </p:txBody>
      </p:sp>
    </p:spTree>
    <p:extLst>
      <p:ext uri="{BB962C8B-B14F-4D97-AF65-F5344CB8AC3E}">
        <p14:creationId xmlns:p14="http://schemas.microsoft.com/office/powerpoint/2010/main" val="420862702"/>
      </p:ext>
    </p:extLst>
  </p:cSld>
  <p:clrMapOvr>
    <a:masterClrMapping/>
  </p:clrMapOvr>
  <mc:AlternateContent xmlns:mc="http://schemas.openxmlformats.org/markup-compatibility/2006" xmlns:p14="http://schemas.microsoft.com/office/powerpoint/2010/main">
    <mc:Choice Requires="p14">
      <p:transition spd="slow" p14:dur="2000"/>
    </mc:Choice>
    <mc:Fallback>
      <p:transition xmlns:p14="http://schemas.microsoft.com/office/powerpoint/2007/7/12/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5"/>
                                        </p:tgtEl>
                                        <p:attrNameLst>
                                          <p:attrName>style.opacity</p:attrName>
                                        </p:attrNameLst>
                                      </p:cBhvr>
                                      <p:to>
                                        <p:strVal val="0.25"/>
                                      </p:to>
                                    </p:set>
                                    <p:animEffect filter="image" prLst="opacity: 0.25">
                                      <p:cBhvr rctx="IE">
                                        <p:cTn id="7" dur="indefinite"/>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Rectangle 225281"/>
          <p:cNvPicPr>
            <a:picLocks noChangeAspect="1" noChangeArrowheads="1"/>
          </p:cNvPicPr>
          <p:nvPr/>
        </p:nvPicPr>
        <p:blipFill>
          <a:blip r:embed="rId3"/>
          <a:srcRect/>
          <a:stretch>
            <a:fillRect/>
          </a:stretch>
        </p:blipFill>
        <p:spPr bwMode="auto">
          <a:xfrm>
            <a:off x="0" y="1447800"/>
            <a:ext cx="6353175" cy="1352550"/>
          </a:xfrm>
          <a:prstGeom prst="rect">
            <a:avLst/>
          </a:prstGeom>
          <a:noFill/>
          <a:ln w="9525">
            <a:noFill/>
            <a:miter lim="800000"/>
            <a:headEnd/>
            <a:tailEnd/>
          </a:ln>
        </p:spPr>
      </p:pic>
      <p:pic>
        <p:nvPicPr>
          <p:cNvPr id="225284" name="Rectangle 225283"/>
          <p:cNvPicPr>
            <a:picLocks noChangeAspect="1" noChangeArrowheads="1"/>
          </p:cNvPicPr>
          <p:nvPr/>
        </p:nvPicPr>
        <p:blipFill>
          <a:blip r:embed="rId4"/>
          <a:srcRect/>
          <a:stretch>
            <a:fillRect/>
          </a:stretch>
        </p:blipFill>
        <p:spPr bwMode="auto">
          <a:xfrm>
            <a:off x="709613" y="1681163"/>
            <a:ext cx="2152650" cy="712787"/>
          </a:xfrm>
          <a:prstGeom prst="rect">
            <a:avLst/>
          </a:prstGeom>
          <a:noFill/>
          <a:ln w="9525">
            <a:noFill/>
            <a:miter lim="800000"/>
            <a:headEnd/>
            <a:tailEnd/>
          </a:ln>
        </p:spPr>
      </p:pic>
      <p:sp>
        <p:nvSpPr>
          <p:cNvPr id="4" name="Title 3"/>
          <p:cNvSpPr>
            <a:spLocks noGrp="1"/>
          </p:cNvSpPr>
          <p:nvPr>
            <p:ph type="title"/>
          </p:nvPr>
        </p:nvSpPr>
        <p:spPr>
          <a:xfrm>
            <a:off x="381000" y="3200400"/>
            <a:ext cx="8229600" cy="1143000"/>
          </a:xfrm>
        </p:spPr>
        <p:txBody>
          <a:bodyPr/>
          <a:lstStyle/>
          <a:p>
            <a:pPr>
              <a:defRPr/>
            </a:pPr>
            <a:r>
              <a:rPr lang="en-US" dirty="0" smtClean="0"/>
              <a:t>Step 3 – Strongly-Typed Metadata</a:t>
            </a:r>
            <a:endParaRPr lang="en-US" dirty="0"/>
          </a:p>
        </p:txBody>
      </p:sp>
    </p:spTree>
    <p:extLst>
      <p:ext uri="{BB962C8B-B14F-4D97-AF65-F5344CB8AC3E}">
        <p14:creationId xmlns:p14="http://schemas.microsoft.com/office/powerpoint/2010/main" val="249716070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mc="http://schemas.openxmlformats.org/markup-compatibility/2006"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81000" y="2726807"/>
            <a:ext cx="8382000" cy="664797"/>
          </a:xfrm>
        </p:spPr>
        <p:txBody>
          <a:bodyPr anchor="ctr"/>
          <a:lstStyle/>
          <a:p>
            <a:pPr algn="ctr">
              <a:buNone/>
            </a:pPr>
            <a:r>
              <a:rPr lang="en-US" sz="4800" dirty="0" smtClean="0"/>
              <a:t>The importance of </a:t>
            </a:r>
            <a:r>
              <a:rPr lang="en-US" sz="4800" i="1" dirty="0" smtClean="0">
                <a:solidFill>
                  <a:srgbClr xmlns:mc="http://schemas.openxmlformats.org/markup-compatibility/2006" xmlns:a14="http://schemas.microsoft.com/office/drawing/2010/main" val="0099FF" mc:Ignorable=""/>
                </a:solidFill>
              </a:rPr>
              <a:t>context</a:t>
            </a:r>
            <a:r>
              <a:rPr lang="en-US" sz="4800" dirty="0" smtClean="0"/>
              <a:t>!</a:t>
            </a:r>
            <a:endParaRPr lang="en-US" sz="4800" dirty="0"/>
          </a:p>
        </p:txBody>
      </p:sp>
    </p:spTree>
    <p:extLst>
      <p:ext uri="{BB962C8B-B14F-4D97-AF65-F5344CB8AC3E}">
        <p14:creationId xmlns:p14="http://schemas.microsoft.com/office/powerpoint/2010/main" val="106236313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9.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Rectangle 225281"/>
          <p:cNvPicPr>
            <a:picLocks noChangeAspect="1" noChangeArrowheads="1"/>
          </p:cNvPicPr>
          <p:nvPr/>
        </p:nvPicPr>
        <p:blipFill>
          <a:blip r:embed="rId3"/>
          <a:srcRect/>
          <a:stretch>
            <a:fillRect/>
          </a:stretch>
        </p:blipFill>
        <p:spPr bwMode="auto">
          <a:xfrm>
            <a:off x="0" y="1447800"/>
            <a:ext cx="6353175" cy="1352550"/>
          </a:xfrm>
          <a:prstGeom prst="rect">
            <a:avLst/>
          </a:prstGeom>
          <a:noFill/>
          <a:ln w="9525">
            <a:noFill/>
            <a:miter lim="800000"/>
            <a:headEnd/>
            <a:tailEnd/>
          </a:ln>
        </p:spPr>
      </p:pic>
      <p:pic>
        <p:nvPicPr>
          <p:cNvPr id="225284" name="Rectangle 225283"/>
          <p:cNvPicPr>
            <a:picLocks noChangeAspect="1" noChangeArrowheads="1"/>
          </p:cNvPicPr>
          <p:nvPr/>
        </p:nvPicPr>
        <p:blipFill>
          <a:blip r:embed="rId4"/>
          <a:srcRect/>
          <a:stretch>
            <a:fillRect/>
          </a:stretch>
        </p:blipFill>
        <p:spPr bwMode="auto">
          <a:xfrm>
            <a:off x="709613" y="1681163"/>
            <a:ext cx="2152650" cy="712787"/>
          </a:xfrm>
          <a:prstGeom prst="rect">
            <a:avLst/>
          </a:prstGeom>
          <a:noFill/>
          <a:ln w="9525">
            <a:noFill/>
            <a:miter lim="800000"/>
            <a:headEnd/>
            <a:tailEnd/>
          </a:ln>
        </p:spPr>
      </p:pic>
      <p:sp>
        <p:nvSpPr>
          <p:cNvPr id="4" name="Title 3"/>
          <p:cNvSpPr>
            <a:spLocks noGrp="1"/>
          </p:cNvSpPr>
          <p:nvPr>
            <p:ph type="title"/>
          </p:nvPr>
        </p:nvSpPr>
        <p:spPr>
          <a:xfrm>
            <a:off x="381000" y="3200400"/>
            <a:ext cx="8229600" cy="1143000"/>
          </a:xfrm>
        </p:spPr>
        <p:txBody>
          <a:bodyPr/>
          <a:lstStyle/>
          <a:p>
            <a:pPr>
              <a:defRPr/>
            </a:pPr>
            <a:r>
              <a:rPr lang="en-US" dirty="0" smtClean="0"/>
              <a:t>Step 4 – Context Awareness</a:t>
            </a:r>
            <a:endParaRPr lang="en-US" dirty="0"/>
          </a:p>
        </p:txBody>
      </p:sp>
    </p:spTree>
    <p:extLst>
      <p:ext uri="{BB962C8B-B14F-4D97-AF65-F5344CB8AC3E}">
        <p14:creationId xmlns:p14="http://schemas.microsoft.com/office/powerpoint/2010/main" val="249716070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hape 131073"/>
          <p:cNvSpPr>
            <a:spLocks noGrp="1" noChangeArrowheads="1"/>
          </p:cNvSpPr>
          <p:nvPr>
            <p:ph type="ctrTitle"/>
          </p:nvPr>
        </p:nvSpPr>
        <p:spPr>
          <a:xfrm>
            <a:off x="304800" y="1828800"/>
            <a:ext cx="8458200" cy="2057400"/>
          </a:xfrm>
        </p:spPr>
        <p:txBody>
          <a:bodyPr/>
          <a:lstStyle/>
          <a:p>
            <a:pPr algn="ctr" eaLnBrk="1" hangingPunct="1">
              <a:defRPr/>
            </a:pPr>
            <a:r>
              <a:rPr lang="en-US" sz="4400" dirty="0" smtClean="0"/>
              <a:t>A Lap Around</a:t>
            </a:r>
            <a:br>
              <a:rPr lang="en-US" sz="4400" dirty="0" smtClean="0"/>
            </a:br>
            <a:r>
              <a:rPr lang="en-US" sz="4400" dirty="0" smtClean="0"/>
              <a:t>Managed Extensibility Framework</a:t>
            </a:r>
            <a:endParaRPr lang="en-US" sz="4400" dirty="0" smtClean="0">
              <a:solidFill>
                <a:schemeClr val="bg2"/>
              </a:solidFill>
              <a:latin typeface="Verdana" pitchFamily="34" charset="0"/>
            </a:endParaRPr>
          </a:p>
        </p:txBody>
      </p:sp>
      <p:sp>
        <p:nvSpPr>
          <p:cNvPr id="131075" name="Subtitle 131074"/>
          <p:cNvSpPr>
            <a:spLocks noGrp="1" noChangeArrowheads="1"/>
          </p:cNvSpPr>
          <p:nvPr>
            <p:ph type="subTitle" idx="1"/>
          </p:nvPr>
        </p:nvSpPr>
        <p:spPr>
          <a:xfrm>
            <a:off x="457200" y="4419600"/>
            <a:ext cx="7162800" cy="1600200"/>
          </a:xfrm>
        </p:spPr>
        <p:txBody>
          <a:bodyPr/>
          <a:lstStyle/>
          <a:p>
            <a:pPr>
              <a:defRPr/>
            </a:pPr>
            <a:r>
              <a:rPr lang="en-US" dirty="0" smtClean="0"/>
              <a:t>Name</a:t>
            </a:r>
          </a:p>
          <a:p>
            <a:pPr>
              <a:defRPr/>
            </a:pPr>
            <a:r>
              <a:rPr lang="en-US" dirty="0" smtClean="0"/>
              <a:t>Title</a:t>
            </a:r>
          </a:p>
          <a:p>
            <a:pPr>
              <a:defRPr/>
            </a:pPr>
            <a:r>
              <a:rPr lang="en-US" dirty="0" smtClean="0"/>
              <a:t>Organization</a:t>
            </a:r>
          </a:p>
          <a:p>
            <a:pPr>
              <a:defRPr/>
            </a:pPr>
            <a:r>
              <a:rPr lang="en-US" dirty="0" smtClean="0"/>
              <a:t>Email</a:t>
            </a:r>
          </a:p>
        </p:txBody>
      </p:sp>
      <p:pic>
        <p:nvPicPr>
          <p:cNvPr id="6" name="Picture 5" descr="NET-Frmwrk_h_rgb_r.png"/>
          <p:cNvPicPr>
            <a:picLocks noChangeAspect="1"/>
          </p:cNvPicPr>
          <p:nvPr/>
        </p:nvPicPr>
        <p:blipFill>
          <a:blip r:embed="rId3"/>
          <a:stretch>
            <a:fillRect/>
          </a:stretch>
        </p:blipFill>
        <p:spPr>
          <a:xfrm>
            <a:off x="533400" y="381000"/>
            <a:ext cx="2362200" cy="748146"/>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mc="http://schemas.openxmlformats.org/markup-compatibility/2006"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Lifetime</a:t>
            </a:r>
            <a:endParaRPr lang="en-US" dirty="0"/>
          </a:p>
        </p:txBody>
      </p:sp>
      <p:sp>
        <p:nvSpPr>
          <p:cNvPr id="4" name="Rectangle 6"/>
          <p:cNvSpPr>
            <a:spLocks noChangeArrowheads="1"/>
          </p:cNvSpPr>
          <p:nvPr/>
        </p:nvSpPr>
        <p:spPr bwMode="auto">
          <a:xfrm>
            <a:off x="4944035" y="3164541"/>
            <a:ext cx="2895600" cy="1600200"/>
          </a:xfrm>
          <a:prstGeom prst="rect">
            <a:avLst/>
          </a:prstGeom>
          <a:solidFill>
            <a:schemeClr val="tx1">
              <a:alpha val="35000"/>
            </a:schemeClr>
          </a:solidFill>
          <a:ln>
            <a:headEnd/>
            <a:tailEnd/>
          </a:ln>
        </p:spPr>
        <p:style>
          <a:lnRef idx="1">
            <a:schemeClr val="accent4"/>
          </a:lnRef>
          <a:fillRef idx="3">
            <a:schemeClr val="accent4"/>
          </a:fillRef>
          <a:effectRef idx="2">
            <a:schemeClr val="accent4"/>
          </a:effectRef>
          <a:fontRef idx="minor">
            <a:schemeClr val="lt1"/>
          </a:fontRef>
        </p:style>
        <p:txBody>
          <a:bodyPr wrap="none" anchor="t" anchorCtr="0"/>
          <a:lstStyle/>
          <a:p>
            <a:pPr algn="ctr"/>
            <a:r>
              <a:rPr lang="en-US" sz="3600" dirty="0" smtClean="0">
                <a:solidFill>
                  <a:schemeClr val="bg1"/>
                </a:solidFill>
                <a:latin typeface="Segoe"/>
              </a:rPr>
              <a:t>Container</a:t>
            </a:r>
            <a:endParaRPr lang="en-US" sz="3600" dirty="0">
              <a:solidFill>
                <a:schemeClr val="bg1"/>
              </a:solidFill>
              <a:latin typeface="Segoe"/>
            </a:endParaRPr>
          </a:p>
        </p:txBody>
      </p:sp>
      <p:sp>
        <p:nvSpPr>
          <p:cNvPr id="5" name="Rectangle 6"/>
          <p:cNvSpPr>
            <a:spLocks noChangeArrowheads="1"/>
          </p:cNvSpPr>
          <p:nvPr/>
        </p:nvSpPr>
        <p:spPr bwMode="auto">
          <a:xfrm>
            <a:off x="1362635" y="3164541"/>
            <a:ext cx="2895600" cy="1600200"/>
          </a:xfrm>
          <a:prstGeom prst="rect">
            <a:avLst/>
          </a:prstGeom>
          <a:solidFill>
            <a:schemeClr val="tx1">
              <a:alpha val="35000"/>
            </a:schemeClr>
          </a:solidFill>
          <a:ln>
            <a:headEnd/>
            <a:tailEnd/>
          </a:ln>
        </p:spPr>
        <p:style>
          <a:lnRef idx="1">
            <a:schemeClr val="accent4"/>
          </a:lnRef>
          <a:fillRef idx="3">
            <a:schemeClr val="accent4"/>
          </a:fillRef>
          <a:effectRef idx="2">
            <a:schemeClr val="accent4"/>
          </a:effectRef>
          <a:fontRef idx="minor">
            <a:schemeClr val="lt1"/>
          </a:fontRef>
        </p:style>
        <p:txBody>
          <a:bodyPr wrap="none" anchor="t" anchorCtr="0"/>
          <a:lstStyle/>
          <a:p>
            <a:pPr algn="ctr"/>
            <a:r>
              <a:rPr lang="en-US" sz="3600" dirty="0" smtClean="0">
                <a:solidFill>
                  <a:schemeClr val="bg1"/>
                </a:solidFill>
                <a:latin typeface="Segoe"/>
              </a:rPr>
              <a:t>Container</a:t>
            </a:r>
            <a:endParaRPr lang="en-US" sz="3600" dirty="0">
              <a:solidFill>
                <a:schemeClr val="bg1"/>
              </a:solidFill>
              <a:latin typeface="Segoe"/>
            </a:endParaRPr>
          </a:p>
        </p:txBody>
      </p:sp>
      <p:sp>
        <p:nvSpPr>
          <p:cNvPr id="6" name="Cube 5"/>
          <p:cNvSpPr/>
          <p:nvPr/>
        </p:nvSpPr>
        <p:spPr bwMode="auto">
          <a:xfrm>
            <a:off x="2354669" y="3774141"/>
            <a:ext cx="836766" cy="838200"/>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Part A</a:t>
            </a:r>
            <a:endParaRPr kumimoji="0" lang="en-US" sz="1600" b="0" i="0" u="none" strike="noStrike" cap="none" normalizeH="0" baseline="0" dirty="0" smtClean="0">
              <a:ln>
                <a:noFill/>
              </a:ln>
              <a:solidFill>
                <a:schemeClr val="bg1"/>
              </a:solidFill>
              <a:effectLst/>
              <a:latin typeface="Tahoma" pitchFamily="34" charset="0"/>
            </a:endParaRPr>
          </a:p>
        </p:txBody>
      </p:sp>
      <p:sp>
        <p:nvSpPr>
          <p:cNvPr id="11" name="Cube 10"/>
          <p:cNvSpPr/>
          <p:nvPr/>
        </p:nvSpPr>
        <p:spPr bwMode="auto">
          <a:xfrm>
            <a:off x="5097869" y="3774141"/>
            <a:ext cx="838200" cy="838200"/>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Part B</a:t>
            </a:r>
            <a:endParaRPr kumimoji="0" lang="en-US" sz="1100" b="0" i="0" u="none" strike="noStrike" cap="none" normalizeH="0" baseline="0" dirty="0" smtClean="0">
              <a:ln>
                <a:noFill/>
              </a:ln>
              <a:solidFill>
                <a:schemeClr val="bg1"/>
              </a:solidFill>
              <a:effectLst/>
              <a:latin typeface="Tahoma" pitchFamily="34" charset="0"/>
            </a:endParaRPr>
          </a:p>
        </p:txBody>
      </p:sp>
      <p:sp>
        <p:nvSpPr>
          <p:cNvPr id="14" name="Cube 13"/>
          <p:cNvSpPr/>
          <p:nvPr/>
        </p:nvSpPr>
        <p:spPr bwMode="auto">
          <a:xfrm>
            <a:off x="5936069" y="3774141"/>
            <a:ext cx="838200" cy="838200"/>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Part B</a:t>
            </a:r>
            <a:endParaRPr kumimoji="0" lang="en-US" sz="1100" b="0" i="0" u="none" strike="noStrike" cap="none" normalizeH="0" baseline="0" dirty="0" smtClean="0">
              <a:ln>
                <a:noFill/>
              </a:ln>
              <a:solidFill>
                <a:schemeClr val="bg1"/>
              </a:solidFill>
              <a:effectLst/>
              <a:latin typeface="Tahoma" pitchFamily="34" charset="0"/>
            </a:endParaRPr>
          </a:p>
        </p:txBody>
      </p:sp>
      <p:sp>
        <p:nvSpPr>
          <p:cNvPr id="15" name="Cube 14"/>
          <p:cNvSpPr/>
          <p:nvPr/>
        </p:nvSpPr>
        <p:spPr bwMode="auto">
          <a:xfrm>
            <a:off x="6774269" y="3774141"/>
            <a:ext cx="838200" cy="838200"/>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Part B</a:t>
            </a:r>
            <a:endParaRPr kumimoji="0" lang="en-US" sz="1100" b="0" i="0" u="none" strike="noStrike" cap="none" normalizeH="0" baseline="0" dirty="0" smtClean="0">
              <a:ln>
                <a:noFill/>
              </a:ln>
              <a:solidFill>
                <a:schemeClr val="bg1"/>
              </a:solidFill>
              <a:effectLst/>
              <a:latin typeface="Tahoma" pitchFamily="34" charset="0"/>
            </a:endParaRPr>
          </a:p>
        </p:txBody>
      </p:sp>
      <p:sp>
        <p:nvSpPr>
          <p:cNvPr id="9" name="Left Arrow 8"/>
          <p:cNvSpPr/>
          <p:nvPr/>
        </p:nvSpPr>
        <p:spPr bwMode="auto">
          <a:xfrm rot="16200000" flipV="1">
            <a:off x="2430152" y="2706625"/>
            <a:ext cx="685800" cy="382434"/>
          </a:xfrm>
          <a:prstGeom prst="leftArrow">
            <a:avLst/>
          </a:prstGeom>
          <a:ln>
            <a:headEnd type="none" w="med" len="med"/>
            <a:tailEnd type="triangle" w="lg" len="lg"/>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8" name="Rectangle 4"/>
          <p:cNvSpPr>
            <a:spLocks noChangeArrowheads="1"/>
          </p:cNvSpPr>
          <p:nvPr/>
        </p:nvSpPr>
        <p:spPr bwMode="auto">
          <a:xfrm>
            <a:off x="1592669" y="2326341"/>
            <a:ext cx="2514600" cy="5334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t" anchorCtr="0"/>
          <a:lstStyle/>
          <a:p>
            <a:pPr algn="ctr"/>
            <a:r>
              <a:rPr lang="en-US" sz="2800" dirty="0" smtClean="0">
                <a:solidFill>
                  <a:srgbClr xmlns:mc="http://schemas.openxmlformats.org/markup-compatibility/2006" xmlns:a14="http://schemas.microsoft.com/office/drawing/2010/main" val="000000" mc:Ignorable=""/>
                </a:solidFill>
                <a:latin typeface="Segoe"/>
              </a:rPr>
              <a:t>Shared</a:t>
            </a:r>
            <a:endParaRPr lang="en-US" sz="2800" dirty="0">
              <a:solidFill>
                <a:srgbClr xmlns:mc="http://schemas.openxmlformats.org/markup-compatibility/2006" xmlns:a14="http://schemas.microsoft.com/office/drawing/2010/main" val="000000" mc:Ignorable=""/>
              </a:solidFill>
              <a:latin typeface="Segoe"/>
            </a:endParaRPr>
          </a:p>
        </p:txBody>
      </p:sp>
      <p:sp>
        <p:nvSpPr>
          <p:cNvPr id="12" name="Left Arrow 11"/>
          <p:cNvSpPr/>
          <p:nvPr/>
        </p:nvSpPr>
        <p:spPr bwMode="auto">
          <a:xfrm rot="16200000" flipV="1">
            <a:off x="5325752" y="2706624"/>
            <a:ext cx="685800" cy="382434"/>
          </a:xfrm>
          <a:prstGeom prst="leftArrow">
            <a:avLst/>
          </a:prstGeom>
          <a:ln>
            <a:headEnd type="none" w="med" len="med"/>
            <a:tailEnd type="triangle" w="lg" len="lg"/>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13" name="Left Arrow 12"/>
          <p:cNvSpPr/>
          <p:nvPr/>
        </p:nvSpPr>
        <p:spPr bwMode="auto">
          <a:xfrm rot="16200000" flipV="1">
            <a:off x="6011552" y="2706624"/>
            <a:ext cx="685800" cy="382434"/>
          </a:xfrm>
          <a:prstGeom prst="leftArrow">
            <a:avLst/>
          </a:prstGeom>
          <a:ln>
            <a:headEnd type="none" w="med" len="med"/>
            <a:tailEnd type="triangle" w="lg" len="lg"/>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16" name="Left Arrow 15"/>
          <p:cNvSpPr/>
          <p:nvPr/>
        </p:nvSpPr>
        <p:spPr bwMode="auto">
          <a:xfrm rot="16200000" flipV="1">
            <a:off x="6697352" y="2706625"/>
            <a:ext cx="685800" cy="382434"/>
          </a:xfrm>
          <a:prstGeom prst="leftArrow">
            <a:avLst/>
          </a:prstGeom>
          <a:ln>
            <a:headEnd type="none" w="med" len="med"/>
            <a:tailEnd type="triangle" w="lg" len="lg"/>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17" name="Rectangle 4"/>
          <p:cNvSpPr>
            <a:spLocks noChangeArrowheads="1"/>
          </p:cNvSpPr>
          <p:nvPr/>
        </p:nvSpPr>
        <p:spPr bwMode="auto">
          <a:xfrm>
            <a:off x="5097869" y="2326341"/>
            <a:ext cx="2514600" cy="5334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t" anchorCtr="0"/>
          <a:lstStyle/>
          <a:p>
            <a:pPr algn="ctr"/>
            <a:r>
              <a:rPr lang="en-US" sz="2800" dirty="0" smtClean="0">
                <a:solidFill>
                  <a:srgbClr xmlns:mc="http://schemas.openxmlformats.org/markup-compatibility/2006" xmlns:a14="http://schemas.microsoft.com/office/drawing/2010/main" val="000000" mc:Ignorable=""/>
                </a:solidFill>
                <a:latin typeface="Segoe"/>
              </a:rPr>
              <a:t>Non-Shared</a:t>
            </a:r>
            <a:endParaRPr lang="en-US" sz="2800" dirty="0">
              <a:solidFill>
                <a:srgbClr xmlns:mc="http://schemas.openxmlformats.org/markup-compatibility/2006" xmlns:a14="http://schemas.microsoft.com/office/drawing/2010/main" val="000000" mc:Ignorable=""/>
              </a:solidFill>
              <a:latin typeface="Segoe"/>
            </a:endParaRPr>
          </a:p>
        </p:txBody>
      </p:sp>
    </p:spTree>
    <p:extLst>
      <p:ext uri="{BB962C8B-B14F-4D97-AF65-F5344CB8AC3E}">
        <p14:creationId xmlns:p14="http://schemas.microsoft.com/office/powerpoint/2010/main" val="3178383318"/>
      </p:ext>
    </p:extLst>
  </p:cSld>
  <p:clrMapOvr>
    <a:masterClrMapping/>
  </p:clrMapOvr>
  <mc:AlternateContent xmlns:mc="http://schemas.openxmlformats.org/markup-compatibility/2006" xmlns:p14="http://schemas.microsoft.com/office/powerpoint/2010/main">
    <mc:Choice Requires="p14">
      <p:transition spd="slow" p14:dur="2000"/>
    </mc:Choice>
    <mc:Fallback>
      <p:transition xmlns:p14="http://schemas.microsoft.com/office/powerpoint/2007/7/12/main" spd="slow"/>
    </mc:Fallback>
  </mc:AlternateContent>
  <p:timing>
    <p:tnLst>
      <p:par>
        <p:cTn xmlns:p14="http://schemas.microsoft.com/office/powerpoint/2010/main" id="1" dur="indefinite" restart="never" nodeType="tmRoot"/>
      </p:par>
    </p:tnLst>
  </p:timing>
</p:sld>
</file>

<file path=ppt/slides/slide31.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Rectangle 225281"/>
          <p:cNvPicPr>
            <a:picLocks noChangeAspect="1" noChangeArrowheads="1"/>
          </p:cNvPicPr>
          <p:nvPr/>
        </p:nvPicPr>
        <p:blipFill>
          <a:blip r:embed="rId3"/>
          <a:srcRect/>
          <a:stretch>
            <a:fillRect/>
          </a:stretch>
        </p:blipFill>
        <p:spPr bwMode="auto">
          <a:xfrm>
            <a:off x="0" y="1447800"/>
            <a:ext cx="6353175" cy="1352550"/>
          </a:xfrm>
          <a:prstGeom prst="rect">
            <a:avLst/>
          </a:prstGeom>
          <a:noFill/>
          <a:ln w="9525">
            <a:noFill/>
            <a:miter lim="800000"/>
            <a:headEnd/>
            <a:tailEnd/>
          </a:ln>
        </p:spPr>
      </p:pic>
      <p:pic>
        <p:nvPicPr>
          <p:cNvPr id="225284" name="Rectangle 225283"/>
          <p:cNvPicPr>
            <a:picLocks noChangeAspect="1" noChangeArrowheads="1"/>
          </p:cNvPicPr>
          <p:nvPr/>
        </p:nvPicPr>
        <p:blipFill>
          <a:blip r:embed="rId4"/>
          <a:srcRect/>
          <a:stretch>
            <a:fillRect/>
          </a:stretch>
        </p:blipFill>
        <p:spPr bwMode="auto">
          <a:xfrm>
            <a:off x="709613" y="1681163"/>
            <a:ext cx="2152650" cy="712787"/>
          </a:xfrm>
          <a:prstGeom prst="rect">
            <a:avLst/>
          </a:prstGeom>
          <a:noFill/>
          <a:ln w="9525">
            <a:noFill/>
            <a:miter lim="800000"/>
            <a:headEnd/>
            <a:tailEnd/>
          </a:ln>
        </p:spPr>
      </p:pic>
      <p:sp>
        <p:nvSpPr>
          <p:cNvPr id="4" name="Title 3"/>
          <p:cNvSpPr>
            <a:spLocks noGrp="1"/>
          </p:cNvSpPr>
          <p:nvPr>
            <p:ph type="title"/>
          </p:nvPr>
        </p:nvSpPr>
        <p:spPr>
          <a:xfrm>
            <a:off x="381000" y="3200400"/>
            <a:ext cx="8229600" cy="1143000"/>
          </a:xfrm>
        </p:spPr>
        <p:txBody>
          <a:bodyPr/>
          <a:lstStyle/>
          <a:p>
            <a:pPr>
              <a:defRPr/>
            </a:pPr>
            <a:r>
              <a:rPr lang="en-US" dirty="0" smtClean="0"/>
              <a:t>Step 5 – Lifetime</a:t>
            </a:r>
            <a:endParaRPr lang="en-US" dirty="0"/>
          </a:p>
        </p:txBody>
      </p:sp>
    </p:spTree>
    <p:extLst>
      <p:ext uri="{BB962C8B-B14F-4D97-AF65-F5344CB8AC3E}">
        <p14:creationId xmlns:p14="http://schemas.microsoft.com/office/powerpoint/2010/main" val="249716070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mc="http://schemas.openxmlformats.org/markup-compatibility/2006"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81000" y="1581878"/>
            <a:ext cx="8382000" cy="2954655"/>
          </a:xfrm>
        </p:spPr>
        <p:txBody>
          <a:bodyPr anchor="ctr"/>
          <a:lstStyle/>
          <a:p>
            <a:pPr algn="ctr">
              <a:buNone/>
            </a:pPr>
            <a:r>
              <a:rPr lang="en-US" sz="4800" dirty="0" smtClean="0">
                <a:solidFill>
                  <a:srgbClr xmlns:mc="http://schemas.openxmlformats.org/markup-compatibility/2006" xmlns:a14="http://schemas.microsoft.com/office/drawing/2010/main" val="FF7C80" mc:Ignorable=""/>
                </a:solidFill>
              </a:rPr>
              <a:t>But…</a:t>
            </a:r>
            <a:r>
              <a:rPr lang="en-US" sz="4800" dirty="0" smtClean="0">
                <a:solidFill>
                  <a:schemeClr val="accent2"/>
                </a:solidFill>
              </a:rPr>
              <a:t>…</a:t>
            </a:r>
            <a:endParaRPr lang="en-US" sz="4800" dirty="0">
              <a:solidFill>
                <a:schemeClr val="accent2"/>
              </a:solidFill>
            </a:endParaRPr>
          </a:p>
          <a:p>
            <a:pPr algn="ctr">
              <a:buNone/>
            </a:pPr>
            <a:r>
              <a:rPr lang="en-US" sz="4800" dirty="0" smtClean="0"/>
              <a:t>Where are the </a:t>
            </a:r>
          </a:p>
          <a:p>
            <a:pPr algn="ctr">
              <a:buNone/>
            </a:pPr>
            <a:r>
              <a:rPr lang="en-US" sz="4800" dirty="0" smtClean="0"/>
              <a:t>so-called </a:t>
            </a:r>
            <a:r>
              <a:rPr lang="en-US" sz="4800" i="1" dirty="0" smtClean="0">
                <a:solidFill>
                  <a:srgbClr xmlns:mc="http://schemas.openxmlformats.org/markup-compatibility/2006" xmlns:a14="http://schemas.microsoft.com/office/drawing/2010/main" val="00FF00" mc:Ignorable=""/>
                </a:solidFill>
              </a:rPr>
              <a:t>external </a:t>
            </a:r>
            <a:r>
              <a:rPr lang="en-US" sz="4800" dirty="0" smtClean="0"/>
              <a:t>dependencies?</a:t>
            </a:r>
            <a:endParaRPr lang="en-US" sz="4800" dirty="0"/>
          </a:p>
        </p:txBody>
      </p:sp>
    </p:spTree>
    <p:extLst>
      <p:ext uri="{BB962C8B-B14F-4D97-AF65-F5344CB8AC3E}">
        <p14:creationId xmlns:p14="http://schemas.microsoft.com/office/powerpoint/2010/main" val="41018690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3.xml><?xml version="1.0" encoding="utf-8"?>
<p:sld xmlns:mc="http://schemas.openxmlformats.org/markup-compatibility/2006"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jasolson\AppData\Local\Microsoft\Windows\Temporary Internet Files\Content.IE5\9W6T06QF\MCj04315880000[1].png"/>
          <p:cNvPicPr>
            <a:picLocks noChangeAspect="1" noChangeArrowheads="1"/>
          </p:cNvPicPr>
          <p:nvPr/>
        </p:nvPicPr>
        <p:blipFill>
          <a:blip r:embed="rId2"/>
          <a:srcRect/>
          <a:stretch>
            <a:fillRect/>
          </a:stretch>
        </p:blipFill>
        <p:spPr bwMode="auto">
          <a:xfrm>
            <a:off x="4707924" y="643399"/>
            <a:ext cx="1368179" cy="1368179"/>
          </a:xfrm>
          <a:prstGeom prst="rect">
            <a:avLst/>
          </a:prstGeom>
          <a:noFill/>
        </p:spPr>
      </p:pic>
      <p:sp>
        <p:nvSpPr>
          <p:cNvPr id="6" name="TextBox 5"/>
          <p:cNvSpPr txBox="1"/>
          <p:nvPr/>
        </p:nvSpPr>
        <p:spPr>
          <a:xfrm>
            <a:off x="6132828" y="1005621"/>
            <a:ext cx="2481385" cy="646331"/>
          </a:xfrm>
          <a:prstGeom prst="rect">
            <a:avLst/>
          </a:prstGeom>
          <a:noFill/>
        </p:spPr>
        <p:txBody>
          <a:bodyPr wrap="none" rtlCol="0">
            <a:spAutoFit/>
          </a:bodyPr>
          <a:lstStyle/>
          <a:p>
            <a:r>
              <a:rPr lang="en-US" sz="3600" dirty="0" smtClean="0"/>
              <a:t>.\Extensions</a:t>
            </a:r>
            <a:endParaRPr lang="en-US" sz="3600" dirty="0"/>
          </a:p>
        </p:txBody>
      </p:sp>
      <p:grpSp>
        <p:nvGrpSpPr>
          <p:cNvPr id="2" name="Group 3"/>
          <p:cNvGrpSpPr/>
          <p:nvPr/>
        </p:nvGrpSpPr>
        <p:grpSpPr>
          <a:xfrm>
            <a:off x="923700" y="3440629"/>
            <a:ext cx="2956547" cy="2079811"/>
            <a:chOff x="2303253" y="2675964"/>
            <a:chExt cx="4191000" cy="2886635"/>
          </a:xfrm>
        </p:grpSpPr>
        <p:sp>
          <p:nvSpPr>
            <p:cNvPr id="8" name="Rectangle 6"/>
            <p:cNvSpPr>
              <a:spLocks noChangeArrowheads="1"/>
            </p:cNvSpPr>
            <p:nvPr/>
          </p:nvSpPr>
          <p:spPr bwMode="auto">
            <a:xfrm>
              <a:off x="2303253" y="2675964"/>
              <a:ext cx="4191000" cy="288663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t" anchorCtr="0"/>
            <a:lstStyle/>
            <a:p>
              <a:pPr algn="ctr"/>
              <a:endParaRPr lang="en-US" sz="3200" dirty="0">
                <a:solidFill>
                  <a:schemeClr val="bg2"/>
                </a:solidFill>
                <a:latin typeface="Segoe"/>
              </a:endParaRPr>
            </a:p>
          </p:txBody>
        </p:sp>
        <p:sp>
          <p:nvSpPr>
            <p:cNvPr id="9" name="Cube 8"/>
            <p:cNvSpPr/>
            <p:nvPr/>
          </p:nvSpPr>
          <p:spPr bwMode="auto">
            <a:xfrm>
              <a:off x="3727450" y="35814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10" name="Left Arrow 9"/>
            <p:cNvSpPr/>
            <p:nvPr/>
          </p:nvSpPr>
          <p:spPr bwMode="auto">
            <a:xfrm rot="2075951">
              <a:off x="4216866" y="3308674"/>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11" name="Cube 10"/>
            <p:cNvSpPr/>
            <p:nvPr/>
          </p:nvSpPr>
          <p:spPr bwMode="auto">
            <a:xfrm>
              <a:off x="3727450" y="41910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12" name="Left Arrow 11"/>
            <p:cNvSpPr/>
            <p:nvPr/>
          </p:nvSpPr>
          <p:spPr bwMode="auto">
            <a:xfrm rot="8502193">
              <a:off x="5226241" y="4001399"/>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13" name="Cube 12"/>
            <p:cNvSpPr/>
            <p:nvPr/>
          </p:nvSpPr>
          <p:spPr bwMode="auto">
            <a:xfrm>
              <a:off x="3727450" y="29464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14" name="Left Arrow 13"/>
            <p:cNvSpPr/>
            <p:nvPr/>
          </p:nvSpPr>
          <p:spPr bwMode="auto">
            <a:xfrm rot="19319663">
              <a:off x="4240616" y="3552424"/>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15" name="Left Arrow 14"/>
            <p:cNvSpPr/>
            <p:nvPr/>
          </p:nvSpPr>
          <p:spPr bwMode="auto">
            <a:xfrm>
              <a:off x="4193116" y="3938320"/>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16" name="Cube 15"/>
            <p:cNvSpPr/>
            <p:nvPr/>
          </p:nvSpPr>
          <p:spPr bwMode="auto">
            <a:xfrm>
              <a:off x="3727450" y="48514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17" name="Left Arrow 16"/>
            <p:cNvSpPr/>
            <p:nvPr/>
          </p:nvSpPr>
          <p:spPr bwMode="auto">
            <a:xfrm rot="2415290">
              <a:off x="4216866" y="4744924"/>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18" name="Left Arrow 17"/>
            <p:cNvSpPr/>
            <p:nvPr/>
          </p:nvSpPr>
          <p:spPr bwMode="auto">
            <a:xfrm>
              <a:off x="4193116" y="5130800"/>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19" name="Cube 18"/>
            <p:cNvSpPr/>
            <p:nvPr/>
          </p:nvSpPr>
          <p:spPr bwMode="auto">
            <a:xfrm>
              <a:off x="4781231" y="3582356"/>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20" name="Left Arrow 19"/>
            <p:cNvSpPr/>
            <p:nvPr/>
          </p:nvSpPr>
          <p:spPr bwMode="auto">
            <a:xfrm>
              <a:off x="5246897" y="3618380"/>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21" name="Left Arrow 20"/>
            <p:cNvSpPr/>
            <p:nvPr/>
          </p:nvSpPr>
          <p:spPr bwMode="auto">
            <a:xfrm rot="10800000">
              <a:off x="4213744" y="4384265"/>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22" name="Cube 21"/>
            <p:cNvSpPr/>
            <p:nvPr/>
          </p:nvSpPr>
          <p:spPr bwMode="auto">
            <a:xfrm>
              <a:off x="4781231" y="4191956"/>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23" name="Left Arrow 22"/>
            <p:cNvSpPr/>
            <p:nvPr/>
          </p:nvSpPr>
          <p:spPr bwMode="auto">
            <a:xfrm>
              <a:off x="5246897" y="4471356"/>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24" name="Cube 23"/>
            <p:cNvSpPr/>
            <p:nvPr/>
          </p:nvSpPr>
          <p:spPr bwMode="auto">
            <a:xfrm>
              <a:off x="4781231" y="2947356"/>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25" name="Left Arrow 24"/>
            <p:cNvSpPr/>
            <p:nvPr/>
          </p:nvSpPr>
          <p:spPr bwMode="auto">
            <a:xfrm>
              <a:off x="5246897" y="2983380"/>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26" name="Left Arrow 25"/>
            <p:cNvSpPr/>
            <p:nvPr/>
          </p:nvSpPr>
          <p:spPr bwMode="auto">
            <a:xfrm rot="18933455">
              <a:off x="3204340" y="4806176"/>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27" name="Cube 26"/>
            <p:cNvSpPr/>
            <p:nvPr/>
          </p:nvSpPr>
          <p:spPr bwMode="auto">
            <a:xfrm>
              <a:off x="4781231" y="4852356"/>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28" name="Left Arrow 27"/>
            <p:cNvSpPr/>
            <p:nvPr/>
          </p:nvSpPr>
          <p:spPr bwMode="auto">
            <a:xfrm>
              <a:off x="5246897" y="5030880"/>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29" name="Cube 28"/>
            <p:cNvSpPr/>
            <p:nvPr/>
          </p:nvSpPr>
          <p:spPr bwMode="auto">
            <a:xfrm>
              <a:off x="5789083" y="35814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30" name="Cube 29"/>
            <p:cNvSpPr/>
            <p:nvPr/>
          </p:nvSpPr>
          <p:spPr bwMode="auto">
            <a:xfrm>
              <a:off x="5789083" y="41910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31" name="Cube 30"/>
            <p:cNvSpPr/>
            <p:nvPr/>
          </p:nvSpPr>
          <p:spPr bwMode="auto">
            <a:xfrm>
              <a:off x="2664883" y="36068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32" name="Cube 31"/>
            <p:cNvSpPr/>
            <p:nvPr/>
          </p:nvSpPr>
          <p:spPr bwMode="auto">
            <a:xfrm>
              <a:off x="2664883" y="42164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33" name="Cube 32"/>
            <p:cNvSpPr/>
            <p:nvPr/>
          </p:nvSpPr>
          <p:spPr bwMode="auto">
            <a:xfrm>
              <a:off x="2664883" y="29718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34" name="Cube 33"/>
            <p:cNvSpPr/>
            <p:nvPr/>
          </p:nvSpPr>
          <p:spPr bwMode="auto">
            <a:xfrm>
              <a:off x="2664883" y="48768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35" name="Cube 34"/>
            <p:cNvSpPr/>
            <p:nvPr/>
          </p:nvSpPr>
          <p:spPr bwMode="auto">
            <a:xfrm>
              <a:off x="5789083" y="2946400"/>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36" name="Cube 35"/>
            <p:cNvSpPr/>
            <p:nvPr/>
          </p:nvSpPr>
          <p:spPr bwMode="auto">
            <a:xfrm>
              <a:off x="5789084" y="4863282"/>
              <a:ext cx="535517" cy="535517"/>
            </a:xfrm>
            <a:prstGeom prst="cube">
              <a:avLst/>
            </a:prstGeom>
            <a:gradFill rotWithShape="1">
              <a:gsLst>
                <a:gs pos="0">
                  <a:srgbClr xmlns:mc="http://schemas.openxmlformats.org/markup-compatibility/2006" xmlns:a14="http://schemas.microsoft.com/office/drawing/2010/main" val="DDEBCF" mc:Ignorable=""/>
                </a:gs>
                <a:gs pos="50000">
                  <a:srgbClr xmlns:mc="http://schemas.openxmlformats.org/markup-compatibility/2006" xmlns:a14="http://schemas.microsoft.com/office/drawing/2010/main" val="9CB86E" mc:Ignorable=""/>
                </a:gs>
                <a:gs pos="100000">
                  <a:srgbClr xmlns:mc="http://schemas.openxmlformats.org/markup-compatibility/2006" xmlns:a14="http://schemas.microsoft.com/office/drawing/2010/main" val="156B13" mc:Ignorable=""/>
                </a:gs>
              </a:gsLst>
              <a:lin ang="5400000" scaled="0"/>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37" name="Left Arrow 36"/>
            <p:cNvSpPr/>
            <p:nvPr/>
          </p:nvSpPr>
          <p:spPr bwMode="auto">
            <a:xfrm>
              <a:off x="3122083" y="3755805"/>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38" name="Left Arrow 37"/>
            <p:cNvSpPr/>
            <p:nvPr/>
          </p:nvSpPr>
          <p:spPr bwMode="auto">
            <a:xfrm rot="13419828">
              <a:off x="3181458" y="4130073"/>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39" name="Left Arrow 38"/>
            <p:cNvSpPr/>
            <p:nvPr/>
          </p:nvSpPr>
          <p:spPr bwMode="auto">
            <a:xfrm rot="11036178">
              <a:off x="3122083" y="4472284"/>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40" name="Left Arrow 39"/>
            <p:cNvSpPr/>
            <p:nvPr/>
          </p:nvSpPr>
          <p:spPr bwMode="auto">
            <a:xfrm>
              <a:off x="3122083" y="2992348"/>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41" name="Left Arrow 40"/>
            <p:cNvSpPr/>
            <p:nvPr/>
          </p:nvSpPr>
          <p:spPr bwMode="auto">
            <a:xfrm rot="18862758">
              <a:off x="3157708" y="3405809"/>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42" name="Left Arrow 41"/>
            <p:cNvSpPr/>
            <p:nvPr/>
          </p:nvSpPr>
          <p:spPr bwMode="auto">
            <a:xfrm>
              <a:off x="3122083" y="5132684"/>
              <a:ext cx="605367" cy="232833"/>
            </a:xfrm>
            <a:prstGeom prst="leftArrow">
              <a:avLst/>
            </a:prstGeom>
            <a:ln>
              <a:headEnd type="none" w="med" len="med"/>
              <a:tailEnd type="triangle" w="lg" len="lg"/>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45" name="Curved Left Arrow 44"/>
            <p:cNvSpPr/>
            <p:nvPr/>
          </p:nvSpPr>
          <p:spPr bwMode="auto">
            <a:xfrm rot="15996843">
              <a:off x="4627336" y="2109837"/>
              <a:ext cx="890650" cy="2137558"/>
            </a:xfrm>
            <a:prstGeom prst="curvedLeft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Franklin Gothic Medium" pitchFamily="34" charset="0"/>
              </a:endParaRPr>
            </a:p>
          </p:txBody>
        </p:sp>
        <p:sp>
          <p:nvSpPr>
            <p:cNvPr id="46" name="Curved Left Arrow 45"/>
            <p:cNvSpPr/>
            <p:nvPr/>
          </p:nvSpPr>
          <p:spPr bwMode="auto">
            <a:xfrm rot="7633664" flipH="1">
              <a:off x="4328486" y="3283487"/>
              <a:ext cx="890650" cy="2137558"/>
            </a:xfrm>
            <a:prstGeom prst="curvedLeft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Franklin Gothic Medium" pitchFamily="34" charset="0"/>
              </a:endParaRPr>
            </a:p>
          </p:txBody>
        </p:sp>
      </p:grpSp>
      <p:sp>
        <p:nvSpPr>
          <p:cNvPr id="48" name="Curved Left Arrow 47"/>
          <p:cNvSpPr/>
          <p:nvPr/>
        </p:nvSpPr>
        <p:spPr bwMode="auto">
          <a:xfrm rot="1361454">
            <a:off x="4599043" y="1284611"/>
            <a:ext cx="1229310" cy="3846347"/>
          </a:xfrm>
          <a:prstGeom prst="curvedLeftArrow">
            <a:avLst>
              <a:gd name="adj1" fmla="val 20076"/>
              <a:gd name="adj2" fmla="val 41672"/>
              <a:gd name="adj3" fmla="val 24887"/>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Franklin Gothic Medium" pitchFamily="34" charset="0"/>
            </a:endParaRPr>
          </a:p>
        </p:txBody>
      </p:sp>
      <p:sp>
        <p:nvSpPr>
          <p:cNvPr id="49" name="TextBox 48"/>
          <p:cNvSpPr txBox="1"/>
          <p:nvPr/>
        </p:nvSpPr>
        <p:spPr>
          <a:xfrm>
            <a:off x="428114" y="2900328"/>
            <a:ext cx="3459922" cy="523220"/>
          </a:xfrm>
          <a:prstGeom prst="rect">
            <a:avLst/>
          </a:prstGeom>
          <a:noFill/>
        </p:spPr>
        <p:txBody>
          <a:bodyPr wrap="none" rtlCol="0">
            <a:spAutoFit/>
          </a:bodyPr>
          <a:lstStyle/>
          <a:p>
            <a:r>
              <a:rPr lang="en-US" sz="2800" dirty="0" err="1" smtClean="0"/>
              <a:t>CompositionContainer</a:t>
            </a:r>
            <a:endParaRPr lang="en-US" sz="2800" dirty="0"/>
          </a:p>
        </p:txBody>
      </p:sp>
    </p:spTree>
    <p:extLst>
      <p:ext uri="{BB962C8B-B14F-4D97-AF65-F5344CB8AC3E}">
        <p14:creationId xmlns:p14="http://schemas.microsoft.com/office/powerpoint/2010/main" val="323880580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4.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Rectangle 225281"/>
          <p:cNvPicPr>
            <a:picLocks noChangeAspect="1" noChangeArrowheads="1"/>
          </p:cNvPicPr>
          <p:nvPr/>
        </p:nvPicPr>
        <p:blipFill>
          <a:blip r:embed="rId3"/>
          <a:srcRect/>
          <a:stretch>
            <a:fillRect/>
          </a:stretch>
        </p:blipFill>
        <p:spPr bwMode="auto">
          <a:xfrm>
            <a:off x="0" y="1447800"/>
            <a:ext cx="6353175" cy="1352550"/>
          </a:xfrm>
          <a:prstGeom prst="rect">
            <a:avLst/>
          </a:prstGeom>
          <a:noFill/>
          <a:ln w="9525">
            <a:noFill/>
            <a:miter lim="800000"/>
            <a:headEnd/>
            <a:tailEnd/>
          </a:ln>
        </p:spPr>
      </p:pic>
      <p:pic>
        <p:nvPicPr>
          <p:cNvPr id="225284" name="Rectangle 225283"/>
          <p:cNvPicPr>
            <a:picLocks noChangeAspect="1" noChangeArrowheads="1"/>
          </p:cNvPicPr>
          <p:nvPr/>
        </p:nvPicPr>
        <p:blipFill>
          <a:blip r:embed="rId4"/>
          <a:srcRect/>
          <a:stretch>
            <a:fillRect/>
          </a:stretch>
        </p:blipFill>
        <p:spPr bwMode="auto">
          <a:xfrm>
            <a:off x="709613" y="1681163"/>
            <a:ext cx="2152650" cy="712787"/>
          </a:xfrm>
          <a:prstGeom prst="rect">
            <a:avLst/>
          </a:prstGeom>
          <a:noFill/>
          <a:ln w="9525">
            <a:noFill/>
            <a:miter lim="800000"/>
            <a:headEnd/>
            <a:tailEnd/>
          </a:ln>
        </p:spPr>
      </p:pic>
      <p:sp>
        <p:nvSpPr>
          <p:cNvPr id="4" name="Title 3"/>
          <p:cNvSpPr>
            <a:spLocks noGrp="1"/>
          </p:cNvSpPr>
          <p:nvPr>
            <p:ph type="title"/>
          </p:nvPr>
        </p:nvSpPr>
        <p:spPr>
          <a:xfrm>
            <a:off x="381000" y="3200400"/>
            <a:ext cx="8229600" cy="1143000"/>
          </a:xfrm>
        </p:spPr>
        <p:txBody>
          <a:bodyPr/>
          <a:lstStyle/>
          <a:p>
            <a:pPr>
              <a:defRPr/>
            </a:pPr>
            <a:r>
              <a:rPr lang="en-US" dirty="0" smtClean="0"/>
              <a:t>Step 6 – External Dependencies</a:t>
            </a:r>
            <a:endParaRPr lang="en-US" dirty="0"/>
          </a:p>
        </p:txBody>
      </p:sp>
    </p:spTree>
    <p:extLst>
      <p:ext uri="{BB962C8B-B14F-4D97-AF65-F5344CB8AC3E}">
        <p14:creationId xmlns:p14="http://schemas.microsoft.com/office/powerpoint/2010/main" val="249716070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mc="http://schemas.openxmlformats.org/markup-compatibility/2006"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dirty="0" smtClean="0"/>
              <a:t>The </a:t>
            </a:r>
            <a:r>
              <a:rPr lang="en-US" dirty="0"/>
              <a:t>P</a:t>
            </a:r>
            <a:r>
              <a:rPr lang="en-US" dirty="0" smtClean="0"/>
              <a:t>ower of </a:t>
            </a:r>
            <a:r>
              <a:rPr lang="en-US" dirty="0"/>
              <a:t>B</a:t>
            </a:r>
            <a:r>
              <a:rPr lang="en-US" dirty="0" smtClean="0"/>
              <a:t>eing Declarative</a:t>
            </a:r>
            <a:endParaRPr lang="en-US" dirty="0"/>
          </a:p>
        </p:txBody>
      </p:sp>
      <p:sp>
        <p:nvSpPr>
          <p:cNvPr id="3" name="Text Placeholder 2"/>
          <p:cNvSpPr>
            <a:spLocks noGrp="1"/>
          </p:cNvSpPr>
          <p:nvPr>
            <p:ph type="body" sz="quarter" idx="10"/>
          </p:nvPr>
        </p:nvSpPr>
        <p:spPr>
          <a:xfrm>
            <a:off x="381000" y="3013501"/>
            <a:ext cx="8382000" cy="830997"/>
          </a:xfrm>
        </p:spPr>
        <p:txBody>
          <a:bodyPr anchor="ctr"/>
          <a:lstStyle/>
          <a:p>
            <a:pPr algn="ctr">
              <a:buNone/>
            </a:pPr>
            <a:r>
              <a:rPr lang="en-US" sz="6000" spc="-400" dirty="0" smtClean="0">
                <a:solidFill>
                  <a:srgbClr xmlns:mc="http://schemas.openxmlformats.org/markup-compatibility/2006" xmlns:a14="http://schemas.microsoft.com/office/drawing/2010/main" val="00FF00" mc:Ignorable=""/>
                </a:solidFill>
              </a:rPr>
              <a:t>What</a:t>
            </a:r>
            <a:r>
              <a:rPr lang="en-US" sz="6000" spc="-400" dirty="0" smtClean="0">
                <a:solidFill>
                  <a:schemeClr val="accent1"/>
                </a:solidFill>
              </a:rPr>
              <a:t/>
            </a:r>
            <a:r>
              <a:rPr lang="en-US" sz="6000" spc="-400" dirty="0" smtClean="0">
                <a:solidFill>
                  <a:schemeClr val="accent5"/>
                </a:solidFill>
              </a:rPr>
              <a:t/>
            </a:r>
            <a:r>
              <a:rPr lang="en-US" sz="6000" dirty="0" smtClean="0"/>
              <a:t>vs. </a:t>
            </a:r>
            <a:r>
              <a:rPr lang="en-US" sz="6000" dirty="0" smtClean="0">
                <a:solidFill>
                  <a:schemeClr val="accent2"/>
                </a:solidFill>
              </a:rPr>
              <a:t/>
            </a:r>
            <a:r>
              <a:rPr lang="en-US" sz="6000" spc="-200" dirty="0" smtClean="0">
                <a:solidFill>
                  <a:srgbClr xmlns:mc="http://schemas.openxmlformats.org/markup-compatibility/2006" xmlns:a14="http://schemas.microsoft.com/office/drawing/2010/main" val="FF7C80" mc:Ignorable=""/>
                </a:solidFill>
              </a:rPr>
              <a:t>How</a:t>
            </a:r>
            <a:r>
              <a:rPr lang="en-US" sz="6000" dirty="0" smtClean="0">
                <a:solidFill>
                  <a:srgbClr xmlns:mc="http://schemas.openxmlformats.org/markup-compatibility/2006" xmlns:a14="http://schemas.microsoft.com/office/drawing/2010/main" val="FF7C80" mc:Ignorable=""/>
                </a:solidFill>
              </a:rPr>
              <a:t/>
            </a:r>
            <a:endParaRPr lang="en-US" sz="6000" spc="-200" dirty="0">
              <a:solidFill>
                <a:srgbClr xmlns:mc="http://schemas.openxmlformats.org/markup-compatibility/2006" xmlns:a14="http://schemas.microsoft.com/office/drawing/2010/main" val="FF7C80" mc:Ignorable=""/>
              </a:solidFill>
            </a:endParaRPr>
          </a:p>
        </p:txBody>
      </p:sp>
    </p:spTree>
    <p:extLst>
      <p:ext uri="{BB962C8B-B14F-4D97-AF65-F5344CB8AC3E}">
        <p14:creationId xmlns:p14="http://schemas.microsoft.com/office/powerpoint/2010/main" val="256553811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6.xml><?xml version="1.0" encoding="utf-8"?>
<p:sld xmlns:p14="http://schemas.microsoft.com/office/powerpoint/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9"/>
          <p:cNvSpPr>
            <a:spLocks noGrp="1" noChangeArrowheads="1"/>
          </p:cNvSpPr>
          <p:nvPr>
            <p:ph type="body" sz="quarter" idx="10"/>
          </p:nvPr>
        </p:nvSpPr>
        <p:spPr>
          <a:xfrm>
            <a:off x="381000" y="2362200"/>
            <a:ext cx="8382000" cy="1495794"/>
          </a:xfrm>
        </p:spPr>
        <p:txBody>
          <a:bodyPr/>
          <a:lstStyle/>
          <a:p>
            <a:pPr algn="ctr">
              <a:buNone/>
            </a:pPr>
            <a:r>
              <a:rPr lang="en-US" sz="5400" dirty="0" smtClean="0"/>
              <a:t>What about </a:t>
            </a:r>
            <a:r>
              <a:rPr lang="en-US" sz="5400" b="1" dirty="0" err="1" smtClean="0"/>
              <a:t>System.AddIn</a:t>
            </a:r>
            <a:r>
              <a:rPr lang="en-US" sz="5400" dirty="0" smtClean="0"/>
              <a:t>?</a:t>
            </a:r>
          </a:p>
        </p:txBody>
      </p:sp>
    </p:spTree>
    <p:extLst>
      <p:ext uri="{BB962C8B-B14F-4D97-AF65-F5344CB8AC3E}">
        <p14:creationId xmlns:p14="http://schemas.microsoft.com/office/powerpoint/2010/main" val="273254749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7.xml><?xml version="1.0" encoding="utf-8"?>
<p:sld xmlns:p14="http://schemas.microsoft.com/office/powerpoint/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9"/>
          <p:cNvSpPr>
            <a:spLocks noGrp="1" noChangeArrowheads="1"/>
          </p:cNvSpPr>
          <p:nvPr>
            <p:ph type="body" sz="quarter" idx="10"/>
          </p:nvPr>
        </p:nvSpPr>
        <p:spPr>
          <a:xfrm>
            <a:off x="381000" y="2362200"/>
            <a:ext cx="8382000" cy="1661993"/>
          </a:xfrm>
        </p:spPr>
        <p:txBody>
          <a:bodyPr/>
          <a:lstStyle/>
          <a:p>
            <a:pPr algn="ctr">
              <a:buNone/>
            </a:pPr>
            <a:r>
              <a:rPr lang="en-US" sz="5400" dirty="0" smtClean="0"/>
              <a:t>What about</a:t>
            </a:r>
          </a:p>
          <a:p>
            <a:pPr algn="ctr">
              <a:buNone/>
            </a:pPr>
            <a:r>
              <a:rPr lang="en-US" sz="5400" b="1" dirty="0" err="1" smtClean="0"/>
              <a:t>IoC</a:t>
            </a:r>
            <a:r>
              <a:rPr lang="en-US" sz="5400" b="1" dirty="0" smtClean="0"/>
              <a:t> Containers</a:t>
            </a:r>
            <a:r>
              <a:rPr lang="en-US" sz="5400" dirty="0" smtClean="0"/>
              <a:t>?</a:t>
            </a:r>
          </a:p>
        </p:txBody>
      </p:sp>
    </p:spTree>
    <p:extLst>
      <p:ext uri="{BB962C8B-B14F-4D97-AF65-F5344CB8AC3E}">
        <p14:creationId xmlns:p14="http://schemas.microsoft.com/office/powerpoint/2010/main" val="417892627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8.xml><?xml version="1.0" encoding="utf-8"?>
<p:sld xmlns:p14="http://schemas.microsoft.com/office/powerpoint/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9"/>
          <p:cNvSpPr>
            <a:spLocks noGrp="1" noChangeArrowheads="1"/>
          </p:cNvSpPr>
          <p:nvPr>
            <p:ph type="body" sz="quarter" idx="10"/>
          </p:nvPr>
        </p:nvSpPr>
        <p:spPr>
          <a:xfrm>
            <a:off x="381000" y="2362200"/>
            <a:ext cx="8382000" cy="1661993"/>
          </a:xfrm>
        </p:spPr>
        <p:txBody>
          <a:bodyPr/>
          <a:lstStyle/>
          <a:p>
            <a:pPr algn="ctr">
              <a:buNone/>
            </a:pPr>
            <a:r>
              <a:rPr lang="en-US" sz="5400" dirty="0" smtClean="0"/>
              <a:t>What about </a:t>
            </a:r>
          </a:p>
          <a:p>
            <a:pPr algn="ctr">
              <a:buNone/>
            </a:pPr>
            <a:r>
              <a:rPr lang="en-US" sz="5400" b="1" dirty="0" smtClean="0"/>
              <a:t>Hand-Rolled </a:t>
            </a:r>
            <a:r>
              <a:rPr lang="en-US" sz="5400" b="1" dirty="0" err="1" smtClean="0"/>
              <a:t>Plugins</a:t>
            </a:r>
            <a:r>
              <a:rPr lang="en-US" sz="5400" dirty="0" smtClean="0"/>
              <a:t>?</a:t>
            </a:r>
          </a:p>
        </p:txBody>
      </p:sp>
    </p:spTree>
    <p:extLst>
      <p:ext uri="{BB962C8B-B14F-4D97-AF65-F5344CB8AC3E}">
        <p14:creationId xmlns:p14="http://schemas.microsoft.com/office/powerpoint/2010/main" val="20583054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9.xml><?xml version="1.0" encoding="utf-8"?>
<p:sld xmlns:mc="http://schemas.openxmlformats.org/markup-compatibility/2006"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The Problem</a:t>
            </a:r>
            <a:r>
              <a:rPr lang="en-US" dirty="0" smtClean="0"/>
              <a:t>…</a:t>
            </a:r>
            <a:endParaRPr lang="en-US" dirty="0"/>
          </a:p>
        </p:txBody>
      </p:sp>
      <p:grpSp>
        <p:nvGrpSpPr>
          <p:cNvPr id="3" name="Group 10"/>
          <p:cNvGrpSpPr/>
          <p:nvPr/>
        </p:nvGrpSpPr>
        <p:grpSpPr>
          <a:xfrm>
            <a:off x="3106270" y="4805084"/>
            <a:ext cx="2989730" cy="909916"/>
            <a:chOff x="4585446" y="5114366"/>
            <a:chExt cx="2989730" cy="909916"/>
          </a:xfrm>
        </p:grpSpPr>
        <p:sp>
          <p:nvSpPr>
            <p:cNvPr id="4" name="Flowchart: Magnetic Disk 3"/>
            <p:cNvSpPr/>
            <p:nvPr/>
          </p:nvSpPr>
          <p:spPr bwMode="auto">
            <a:xfrm>
              <a:off x="4585446" y="5526742"/>
              <a:ext cx="2985247" cy="497540"/>
            </a:xfrm>
            <a:prstGeom prst="flowChartMagneticDisk">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7" name="Flowchart: Magnetic Disk 6"/>
            <p:cNvSpPr/>
            <p:nvPr/>
          </p:nvSpPr>
          <p:spPr bwMode="auto">
            <a:xfrm>
              <a:off x="4589929" y="5114366"/>
              <a:ext cx="2985247" cy="497540"/>
            </a:xfrm>
            <a:prstGeom prst="flowChartMagneticDisk">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5" name="Group 22"/>
          <p:cNvGrpSpPr/>
          <p:nvPr/>
        </p:nvGrpSpPr>
        <p:grpSpPr>
          <a:xfrm>
            <a:off x="3115235" y="1474699"/>
            <a:ext cx="2998695" cy="3402102"/>
            <a:chOff x="4594411" y="1783981"/>
            <a:chExt cx="2998695" cy="3402102"/>
          </a:xfrm>
        </p:grpSpPr>
        <p:grpSp>
          <p:nvGrpSpPr>
            <p:cNvPr id="6" name="Group 14"/>
            <p:cNvGrpSpPr/>
            <p:nvPr/>
          </p:nvGrpSpPr>
          <p:grpSpPr>
            <a:xfrm>
              <a:off x="4594411" y="3446934"/>
              <a:ext cx="2994213" cy="1739149"/>
              <a:chOff x="4594411" y="3446934"/>
              <a:chExt cx="2994213" cy="1739149"/>
            </a:xfrm>
          </p:grpSpPr>
          <p:grpSp>
            <p:nvGrpSpPr>
              <p:cNvPr id="10" name="Group 9"/>
              <p:cNvGrpSpPr/>
              <p:nvPr/>
            </p:nvGrpSpPr>
            <p:grpSpPr>
              <a:xfrm>
                <a:off x="4594411" y="4276169"/>
                <a:ext cx="2989730" cy="909914"/>
                <a:chOff x="4594411" y="4276169"/>
                <a:chExt cx="2989730" cy="909914"/>
              </a:xfrm>
            </p:grpSpPr>
            <p:sp>
              <p:nvSpPr>
                <p:cNvPr id="8" name="Flowchart: Magnetic Disk 7"/>
                <p:cNvSpPr/>
                <p:nvPr/>
              </p:nvSpPr>
              <p:spPr bwMode="auto">
                <a:xfrm>
                  <a:off x="4594411" y="4688543"/>
                  <a:ext cx="2985247" cy="497540"/>
                </a:xfrm>
                <a:prstGeom prst="flowChartMagneticDis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9" name="Flowchart: Magnetic Disk 8"/>
                <p:cNvSpPr/>
                <p:nvPr/>
              </p:nvSpPr>
              <p:spPr bwMode="auto">
                <a:xfrm>
                  <a:off x="4598894" y="4276169"/>
                  <a:ext cx="2985247" cy="497540"/>
                </a:xfrm>
                <a:prstGeom prst="flowChartMagneticDis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11" name="Group 11"/>
              <p:cNvGrpSpPr/>
              <p:nvPr/>
            </p:nvGrpSpPr>
            <p:grpSpPr>
              <a:xfrm>
                <a:off x="4598894" y="3446934"/>
                <a:ext cx="2989730" cy="909914"/>
                <a:chOff x="4594411" y="4276169"/>
                <a:chExt cx="2989730" cy="909914"/>
              </a:xfrm>
            </p:grpSpPr>
            <p:sp>
              <p:nvSpPr>
                <p:cNvPr id="13" name="Flowchart: Magnetic Disk 12"/>
                <p:cNvSpPr/>
                <p:nvPr/>
              </p:nvSpPr>
              <p:spPr bwMode="auto">
                <a:xfrm>
                  <a:off x="4594411" y="4688543"/>
                  <a:ext cx="2985247" cy="497540"/>
                </a:xfrm>
                <a:prstGeom prst="flowChartMagneticDis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4" name="Flowchart: Magnetic Disk 13"/>
                <p:cNvSpPr/>
                <p:nvPr/>
              </p:nvSpPr>
              <p:spPr bwMode="auto">
                <a:xfrm>
                  <a:off x="4598894" y="4276169"/>
                  <a:ext cx="2985247" cy="497540"/>
                </a:xfrm>
                <a:prstGeom prst="flowChartMagneticDis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grpSp>
          <p:nvGrpSpPr>
            <p:cNvPr id="12" name="Group 15"/>
            <p:cNvGrpSpPr/>
            <p:nvPr/>
          </p:nvGrpSpPr>
          <p:grpSpPr>
            <a:xfrm>
              <a:off x="4598893" y="1783981"/>
              <a:ext cx="2994213" cy="1739149"/>
              <a:chOff x="4594411" y="3446934"/>
              <a:chExt cx="2994213" cy="1739149"/>
            </a:xfrm>
          </p:grpSpPr>
          <p:grpSp>
            <p:nvGrpSpPr>
              <p:cNvPr id="15" name="Group 9"/>
              <p:cNvGrpSpPr/>
              <p:nvPr/>
            </p:nvGrpSpPr>
            <p:grpSpPr>
              <a:xfrm>
                <a:off x="4594411" y="4276169"/>
                <a:ext cx="2989730" cy="909914"/>
                <a:chOff x="4594411" y="4276169"/>
                <a:chExt cx="2989730" cy="909914"/>
              </a:xfrm>
            </p:grpSpPr>
            <p:sp>
              <p:nvSpPr>
                <p:cNvPr id="21" name="Flowchart: Magnetic Disk 20"/>
                <p:cNvSpPr/>
                <p:nvPr/>
              </p:nvSpPr>
              <p:spPr bwMode="auto">
                <a:xfrm>
                  <a:off x="4594411" y="4688543"/>
                  <a:ext cx="2985247" cy="497540"/>
                </a:xfrm>
                <a:prstGeom prst="flowChartMagneticDis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2" name="Flowchart: Magnetic Disk 21"/>
                <p:cNvSpPr/>
                <p:nvPr/>
              </p:nvSpPr>
              <p:spPr bwMode="auto">
                <a:xfrm>
                  <a:off x="4598894" y="4276169"/>
                  <a:ext cx="2985247" cy="497540"/>
                </a:xfrm>
                <a:prstGeom prst="flowChartMagneticDis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16" name="Group 11"/>
              <p:cNvGrpSpPr/>
              <p:nvPr/>
            </p:nvGrpSpPr>
            <p:grpSpPr>
              <a:xfrm>
                <a:off x="4598894" y="3446934"/>
                <a:ext cx="2989730" cy="909914"/>
                <a:chOff x="4594411" y="4276169"/>
                <a:chExt cx="2989730" cy="909914"/>
              </a:xfrm>
            </p:grpSpPr>
            <p:sp>
              <p:nvSpPr>
                <p:cNvPr id="19" name="Flowchart: Magnetic Disk 18"/>
                <p:cNvSpPr/>
                <p:nvPr/>
              </p:nvSpPr>
              <p:spPr bwMode="auto">
                <a:xfrm>
                  <a:off x="4594411" y="4688543"/>
                  <a:ext cx="2985247" cy="497540"/>
                </a:xfrm>
                <a:prstGeom prst="flowChartMagneticDis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0" name="Flowchart: Magnetic Disk 19"/>
                <p:cNvSpPr/>
                <p:nvPr/>
              </p:nvSpPr>
              <p:spPr bwMode="auto">
                <a:xfrm>
                  <a:off x="4598894" y="4276169"/>
                  <a:ext cx="2985247" cy="497540"/>
                </a:xfrm>
                <a:prstGeom prst="flowChartMagneticDis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grpSp>
      <p:sp>
        <p:nvSpPr>
          <p:cNvPr id="24" name="TextBox 23"/>
          <p:cNvSpPr txBox="1"/>
          <p:nvPr/>
        </p:nvSpPr>
        <p:spPr>
          <a:xfrm>
            <a:off x="203369" y="4787151"/>
            <a:ext cx="2759090" cy="830997"/>
          </a:xfrm>
          <a:prstGeom prst="rect">
            <a:avLst/>
          </a:prstGeom>
          <a:noFill/>
        </p:spPr>
        <p:txBody>
          <a:bodyPr wrap="none" rtlCol="0">
            <a:spAutoFit/>
          </a:bodyPr>
          <a:lstStyle/>
          <a:p>
            <a:pPr algn="ctr"/>
            <a:r>
              <a:rPr lang="en-US" sz="2400" b="1" dirty="0" smtClean="0">
                <a:solidFill>
                  <a:schemeClr val="bg2">
                    <a:lumMod val="20000"/>
                    <a:lumOff val="80000"/>
                  </a:schemeClr>
                </a:solidFill>
              </a:rPr>
              <a:t>Original Software</a:t>
            </a:r>
          </a:p>
          <a:p>
            <a:pPr algn="ctr"/>
            <a:r>
              <a:rPr lang="en-US" sz="2400" b="1" dirty="0" smtClean="0">
                <a:solidFill>
                  <a:schemeClr val="bg2">
                    <a:lumMod val="20000"/>
                    <a:lumOff val="80000"/>
                  </a:schemeClr>
                </a:solidFill>
              </a:rPr>
              <a:t>Development</a:t>
            </a:r>
            <a:endParaRPr lang="en-US" sz="2400" b="1" dirty="0">
              <a:solidFill>
                <a:schemeClr val="bg2">
                  <a:lumMod val="20000"/>
                  <a:lumOff val="80000"/>
                </a:schemeClr>
              </a:solidFill>
            </a:endParaRPr>
          </a:p>
        </p:txBody>
      </p:sp>
      <p:sp>
        <p:nvSpPr>
          <p:cNvPr id="25" name="TextBox 24"/>
          <p:cNvSpPr txBox="1"/>
          <p:nvPr/>
        </p:nvSpPr>
        <p:spPr>
          <a:xfrm>
            <a:off x="6539953" y="2505633"/>
            <a:ext cx="2167581" cy="830997"/>
          </a:xfrm>
          <a:prstGeom prst="rect">
            <a:avLst/>
          </a:prstGeom>
          <a:noFill/>
        </p:spPr>
        <p:txBody>
          <a:bodyPr wrap="none" rtlCol="0">
            <a:spAutoFit/>
          </a:bodyPr>
          <a:lstStyle/>
          <a:p>
            <a:pPr algn="ctr"/>
            <a:r>
              <a:rPr lang="en-US" sz="2400" b="1" dirty="0" smtClean="0">
                <a:solidFill>
                  <a:schemeClr val="accent2">
                    <a:lumMod val="20000"/>
                    <a:lumOff val="80000"/>
                  </a:schemeClr>
                </a:solidFill>
              </a:rPr>
              <a:t>Software</a:t>
            </a:r>
          </a:p>
          <a:p>
            <a:pPr algn="ctr"/>
            <a:r>
              <a:rPr lang="en-US" sz="2400" b="1" dirty="0" smtClean="0">
                <a:solidFill>
                  <a:schemeClr val="accent2">
                    <a:lumMod val="20000"/>
                    <a:lumOff val="80000"/>
                  </a:schemeClr>
                </a:solidFill>
              </a:rPr>
              <a:t>Maintenance</a:t>
            </a:r>
            <a:endParaRPr lang="en-US" sz="2400" b="1" dirty="0">
              <a:solidFill>
                <a:schemeClr val="accent2">
                  <a:lumMod val="20000"/>
                  <a:lumOff val="80000"/>
                </a:schemeClr>
              </a:solidFill>
            </a:endParaRPr>
          </a:p>
        </p:txBody>
      </p:sp>
    </p:spTree>
    <p:extLst>
      <p:ext uri="{BB962C8B-B14F-4D97-AF65-F5344CB8AC3E}">
        <p14:creationId xmlns:p14="http://schemas.microsoft.com/office/powerpoint/2010/main" val="16910005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14="http://schemas.microsoft.com/office/drawing/2010/main" xmlns:mc="http://schemas.openxmlformats.org/markup-compatibility/2006" xmlns:p14="http://schemas.microsoft.com/office/powerpoint/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927" y="0"/>
            <a:ext cx="10268465" cy="685933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875" y="457200"/>
            <a:ext cx="3449171" cy="4598894"/>
          </a:xfrm>
          <a:prstGeom prst="rect">
            <a:avLst/>
          </a:prstGeom>
          <a:solidFill>
            <a:srgbClr xmlns:mc="http://schemas.openxmlformats.org/markup-compatibility/2006" xmlns:a14="http://schemas.microsoft.com/office/drawing/2010/main" val="FFFFFF" mc:Ignorable="">
              <a:shade val="85000"/>
            </a:srgbClr>
          </a:solidFill>
          <a:ln w="88900" cap="sq">
            <a:solidFill>
              <a:srgbClr xmlns:mc="http://schemas.openxmlformats.org/markup-compatibility/2006" xmlns:a14="http://schemas.microsoft.com/office/drawing/2010/main" val="FFFFFF" mc:Ignorable=""/>
            </a:solidFill>
            <a:miter lim="800000"/>
          </a:ln>
          <a:effectLst>
            <a:outerShdw blurRad="55000" dist="18000" dir="5400000" algn="tl" rotWithShape="0">
              <a:srgbClr xmlns:mc="http://schemas.openxmlformats.org/markup-compatibility/2006" xmlns:a14="http://schemas.microsoft.com/office/drawing/2010/main" val="000000" mc:Ignorable="">
                <a:alpha val="40000"/>
              </a:srgbClr>
            </a:outerShdw>
          </a:effectLst>
          <a:scene3d>
            <a:camera prst="orthographicFront"/>
            <a:lightRig rig="twoPt" dir="t">
              <a:rot lat="0" lon="0" rev="7200000"/>
            </a:lightRig>
          </a:scene3d>
          <a:sp3d>
            <a:bevelT w="25400" h="19050"/>
            <a:contourClr>
              <a:srgbClr xmlns:mc="http://schemas.openxmlformats.org/markup-compatibility/2006" xmlns:a14="http://schemas.microsoft.com/office/drawing/2010/main" val="FFFFFF" mc:Ignorable=""/>
            </a:contourClr>
          </a:sp3d>
        </p:spPr>
      </p:pic>
    </p:spTree>
    <p:extLst>
      <p:ext uri="{BB962C8B-B14F-4D97-AF65-F5344CB8AC3E}">
        <p14:creationId xmlns:p14="http://schemas.microsoft.com/office/powerpoint/2010/main" val="470071131"/>
      </p:ext>
    </p:extLst>
  </p:cSld>
  <p:clrMapOvr>
    <a:masterClrMapping/>
  </p:clrMapOvr>
  <mc:AlternateContent xmlns:mc="http://schemas.openxmlformats.org/markup-compatibility/2006" xmlns:p14="http://schemas.microsoft.com/office/powerpoint/2010/main">
    <mc:Choice Requires="p14">
      <p:transition spd="slow" p14:dur="2000"/>
    </mc:Choice>
    <mc:Fallback>
      <p:transition xmlns:p14="http://schemas.microsoft.com/office/powerpoint/2007/7/12/main" spd="slow"/>
    </mc:Fallback>
  </mc:AlternateContent>
  <p:timing>
    <p:tnLst>
      <p:par>
        <p:cTn xmlns:p14="http://schemas.microsoft.com/office/powerpoint/2010/main" id="1" dur="indefinite" restart="never" nodeType="tmRoot"/>
      </p:par>
    </p:tnLst>
  </p:timing>
</p:sld>
</file>

<file path=ppt/slides/slide40.xml><?xml version="1.0" encoding="utf-8"?>
<p:sld xmlns:mc="http://schemas.openxmlformats.org/markup-compatibility/2006"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The </a:t>
            </a:r>
            <a:r>
              <a:rPr lang="en-US" dirty="0" smtClean="0"/>
              <a:t>Solution…</a:t>
            </a:r>
            <a:endParaRPr lang="en-US" dirty="0"/>
          </a:p>
        </p:txBody>
      </p:sp>
      <p:sp>
        <p:nvSpPr>
          <p:cNvPr id="24" name="TextBox 23"/>
          <p:cNvSpPr txBox="1"/>
          <p:nvPr/>
        </p:nvSpPr>
        <p:spPr>
          <a:xfrm>
            <a:off x="451748" y="2971798"/>
            <a:ext cx="2154756" cy="1200329"/>
          </a:xfrm>
          <a:prstGeom prst="rect">
            <a:avLst/>
          </a:prstGeom>
          <a:noFill/>
        </p:spPr>
        <p:txBody>
          <a:bodyPr wrap="none" rtlCol="0">
            <a:spAutoFit/>
          </a:bodyPr>
          <a:lstStyle/>
          <a:p>
            <a:pPr algn="ctr"/>
            <a:r>
              <a:rPr lang="en-US" sz="2400" b="1" dirty="0" smtClean="0">
                <a:solidFill>
                  <a:schemeClr val="bg2">
                    <a:lumMod val="20000"/>
                    <a:lumOff val="80000"/>
                  </a:schemeClr>
                </a:solidFill>
              </a:rPr>
              <a:t>Original </a:t>
            </a:r>
          </a:p>
          <a:p>
            <a:pPr algn="ctr"/>
            <a:r>
              <a:rPr lang="en-US" sz="2400" b="1" dirty="0" smtClean="0">
                <a:solidFill>
                  <a:schemeClr val="bg2">
                    <a:lumMod val="20000"/>
                    <a:lumOff val="80000"/>
                  </a:schemeClr>
                </a:solidFill>
              </a:rPr>
              <a:t>Software</a:t>
            </a:r>
          </a:p>
          <a:p>
            <a:pPr algn="ctr"/>
            <a:r>
              <a:rPr lang="en-US" sz="2400" b="1" dirty="0" smtClean="0">
                <a:solidFill>
                  <a:schemeClr val="bg2">
                    <a:lumMod val="20000"/>
                    <a:lumOff val="80000"/>
                  </a:schemeClr>
                </a:solidFill>
              </a:rPr>
              <a:t>Development</a:t>
            </a:r>
            <a:endParaRPr lang="en-US" sz="2400" b="1" dirty="0">
              <a:solidFill>
                <a:schemeClr val="bg2">
                  <a:lumMod val="20000"/>
                  <a:lumOff val="80000"/>
                </a:schemeClr>
              </a:solidFill>
            </a:endParaRPr>
          </a:p>
        </p:txBody>
      </p:sp>
      <p:sp>
        <p:nvSpPr>
          <p:cNvPr id="25" name="TextBox 24"/>
          <p:cNvSpPr txBox="1"/>
          <p:nvPr/>
        </p:nvSpPr>
        <p:spPr>
          <a:xfrm>
            <a:off x="6418928" y="1555618"/>
            <a:ext cx="2167581" cy="830997"/>
          </a:xfrm>
          <a:prstGeom prst="rect">
            <a:avLst/>
          </a:prstGeom>
          <a:noFill/>
        </p:spPr>
        <p:txBody>
          <a:bodyPr wrap="none" rtlCol="0">
            <a:spAutoFit/>
          </a:bodyPr>
          <a:lstStyle/>
          <a:p>
            <a:pPr algn="ctr"/>
            <a:r>
              <a:rPr lang="en-US" sz="2400" b="1" dirty="0" smtClean="0">
                <a:solidFill>
                  <a:schemeClr val="accent2">
                    <a:lumMod val="20000"/>
                    <a:lumOff val="80000"/>
                  </a:schemeClr>
                </a:solidFill>
              </a:rPr>
              <a:t>Software</a:t>
            </a:r>
          </a:p>
          <a:p>
            <a:pPr algn="ctr"/>
            <a:r>
              <a:rPr lang="en-US" sz="2400" b="1" dirty="0" smtClean="0">
                <a:solidFill>
                  <a:schemeClr val="accent2">
                    <a:lumMod val="20000"/>
                    <a:lumOff val="80000"/>
                  </a:schemeClr>
                </a:solidFill>
              </a:rPr>
              <a:t>Maintenance</a:t>
            </a:r>
            <a:endParaRPr lang="en-US" sz="2400" b="1" dirty="0">
              <a:solidFill>
                <a:schemeClr val="accent2">
                  <a:lumMod val="20000"/>
                  <a:lumOff val="80000"/>
                </a:schemeClr>
              </a:solidFill>
            </a:endParaRPr>
          </a:p>
        </p:txBody>
      </p:sp>
      <p:grpSp>
        <p:nvGrpSpPr>
          <p:cNvPr id="3" name="Group 20"/>
          <p:cNvGrpSpPr/>
          <p:nvPr/>
        </p:nvGrpSpPr>
        <p:grpSpPr>
          <a:xfrm>
            <a:off x="3106270" y="2317391"/>
            <a:ext cx="3003179" cy="3397609"/>
            <a:chOff x="3106270" y="2317391"/>
            <a:chExt cx="3003179" cy="3397609"/>
          </a:xfrm>
        </p:grpSpPr>
        <p:grpSp>
          <p:nvGrpSpPr>
            <p:cNvPr id="5" name="Group 10"/>
            <p:cNvGrpSpPr/>
            <p:nvPr/>
          </p:nvGrpSpPr>
          <p:grpSpPr>
            <a:xfrm>
              <a:off x="3106270" y="4805084"/>
              <a:ext cx="2989730" cy="909916"/>
              <a:chOff x="4585446" y="5114366"/>
              <a:chExt cx="2989730" cy="909916"/>
            </a:xfrm>
          </p:grpSpPr>
          <p:sp>
            <p:nvSpPr>
              <p:cNvPr id="4" name="Flowchart: Magnetic Disk 3"/>
              <p:cNvSpPr/>
              <p:nvPr/>
            </p:nvSpPr>
            <p:spPr bwMode="auto">
              <a:xfrm>
                <a:off x="4585446" y="5526742"/>
                <a:ext cx="2985247" cy="497540"/>
              </a:xfrm>
              <a:prstGeom prst="flowChartMagneticDisk">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7" name="Flowchart: Magnetic Disk 6"/>
              <p:cNvSpPr/>
              <p:nvPr/>
            </p:nvSpPr>
            <p:spPr bwMode="auto">
              <a:xfrm>
                <a:off x="4589929" y="5114366"/>
                <a:ext cx="2985247" cy="497540"/>
              </a:xfrm>
              <a:prstGeom prst="flowChartMagneticDisk">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6" name="Group 25"/>
            <p:cNvGrpSpPr/>
            <p:nvPr/>
          </p:nvGrpSpPr>
          <p:grpSpPr>
            <a:xfrm>
              <a:off x="3110753" y="3975853"/>
              <a:ext cx="2989730" cy="909916"/>
              <a:chOff x="4585446" y="5114366"/>
              <a:chExt cx="2989730" cy="909916"/>
            </a:xfrm>
          </p:grpSpPr>
          <p:sp>
            <p:nvSpPr>
              <p:cNvPr id="27" name="Flowchart: Magnetic Disk 26"/>
              <p:cNvSpPr/>
              <p:nvPr/>
            </p:nvSpPr>
            <p:spPr bwMode="auto">
              <a:xfrm>
                <a:off x="4585446" y="5526742"/>
                <a:ext cx="2985247" cy="497540"/>
              </a:xfrm>
              <a:prstGeom prst="flowChartMagneticDisk">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8" name="Flowchart: Magnetic Disk 27"/>
              <p:cNvSpPr/>
              <p:nvPr/>
            </p:nvSpPr>
            <p:spPr bwMode="auto">
              <a:xfrm>
                <a:off x="4589929" y="5114366"/>
                <a:ext cx="2985247" cy="497540"/>
              </a:xfrm>
              <a:prstGeom prst="flowChartMagneticDisk">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8" name="Group 28"/>
            <p:cNvGrpSpPr/>
            <p:nvPr/>
          </p:nvGrpSpPr>
          <p:grpSpPr>
            <a:xfrm>
              <a:off x="3115236" y="3146622"/>
              <a:ext cx="2989730" cy="909916"/>
              <a:chOff x="4585446" y="5114366"/>
              <a:chExt cx="2989730" cy="909916"/>
            </a:xfrm>
          </p:grpSpPr>
          <p:sp>
            <p:nvSpPr>
              <p:cNvPr id="30" name="Flowchart: Magnetic Disk 29"/>
              <p:cNvSpPr/>
              <p:nvPr/>
            </p:nvSpPr>
            <p:spPr bwMode="auto">
              <a:xfrm>
                <a:off x="4585446" y="5526742"/>
                <a:ext cx="2985247" cy="497540"/>
              </a:xfrm>
              <a:prstGeom prst="flowChartMagneticDisk">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31" name="Flowchart: Magnetic Disk 30"/>
              <p:cNvSpPr/>
              <p:nvPr/>
            </p:nvSpPr>
            <p:spPr bwMode="auto">
              <a:xfrm>
                <a:off x="4589929" y="5114366"/>
                <a:ext cx="2985247" cy="497540"/>
              </a:xfrm>
              <a:prstGeom prst="flowChartMagneticDisk">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9" name="Group 31"/>
            <p:cNvGrpSpPr/>
            <p:nvPr/>
          </p:nvGrpSpPr>
          <p:grpSpPr>
            <a:xfrm>
              <a:off x="3119719" y="2317391"/>
              <a:ext cx="2989730" cy="909916"/>
              <a:chOff x="4585446" y="5114366"/>
              <a:chExt cx="2989730" cy="909916"/>
            </a:xfrm>
          </p:grpSpPr>
          <p:sp>
            <p:nvSpPr>
              <p:cNvPr id="33" name="Flowchart: Magnetic Disk 32"/>
              <p:cNvSpPr/>
              <p:nvPr/>
            </p:nvSpPr>
            <p:spPr bwMode="auto">
              <a:xfrm>
                <a:off x="4585446" y="5526742"/>
                <a:ext cx="2985247" cy="497540"/>
              </a:xfrm>
              <a:prstGeom prst="flowChartMagneticDisk">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34" name="Flowchart: Magnetic Disk 33"/>
              <p:cNvSpPr/>
              <p:nvPr/>
            </p:nvSpPr>
            <p:spPr bwMode="auto">
              <a:xfrm>
                <a:off x="4589929" y="5114366"/>
                <a:ext cx="2985247" cy="497540"/>
              </a:xfrm>
              <a:prstGeom prst="flowChartMagneticDisk">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grpSp>
        <p:nvGrpSpPr>
          <p:cNvPr id="10" name="Group 11"/>
          <p:cNvGrpSpPr/>
          <p:nvPr/>
        </p:nvGrpSpPr>
        <p:grpSpPr>
          <a:xfrm>
            <a:off x="3124200" y="1474699"/>
            <a:ext cx="2989730" cy="909914"/>
            <a:chOff x="4594411" y="4276169"/>
            <a:chExt cx="2989730" cy="909914"/>
          </a:xfrm>
        </p:grpSpPr>
        <p:sp>
          <p:nvSpPr>
            <p:cNvPr id="19" name="Flowchart: Magnetic Disk 18"/>
            <p:cNvSpPr/>
            <p:nvPr/>
          </p:nvSpPr>
          <p:spPr bwMode="auto">
            <a:xfrm>
              <a:off x="4594411" y="4688543"/>
              <a:ext cx="2985247" cy="497540"/>
            </a:xfrm>
            <a:prstGeom prst="flowChartMagneticDis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0" name="Flowchart: Magnetic Disk 19"/>
            <p:cNvSpPr/>
            <p:nvPr/>
          </p:nvSpPr>
          <p:spPr bwMode="auto">
            <a:xfrm>
              <a:off x="4598894" y="4276169"/>
              <a:ext cx="2985247" cy="497540"/>
            </a:xfrm>
            <a:prstGeom prst="flowChartMagneticDis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spTree>
    <p:extLst>
      <p:ext uri="{BB962C8B-B14F-4D97-AF65-F5344CB8AC3E}">
        <p14:creationId xmlns:p14="http://schemas.microsoft.com/office/powerpoint/2010/main" val="10454913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1.xml><?xml version="1.0" encoding="utf-8"?>
<p:sld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2487" y="1543112"/>
            <a:ext cx="8229600" cy="4525963"/>
          </a:xfrm>
        </p:spPr>
        <p:txBody>
          <a:bodyPr>
            <a:normAutofit lnSpcReduction="10000"/>
          </a:bodyPr>
          <a:lstStyle/>
          <a:p>
            <a:r>
              <a:rPr lang="en-US" dirty="0" smtClean="0">
                <a:hlinkClick r:id="rId2"/>
              </a:rPr>
              <a:t>http://mef.codeplex.com</a:t>
            </a:r>
            <a:endParaRPr lang="en-US" dirty="0" smtClean="0"/>
          </a:p>
          <a:p>
            <a:endParaRPr lang="en-US" dirty="0" smtClean="0"/>
          </a:p>
          <a:p>
            <a:r>
              <a:rPr lang="en-US" dirty="0" smtClean="0"/>
              <a:t>Clean Code, Robert C. Martin</a:t>
            </a:r>
          </a:p>
          <a:p>
            <a:endParaRPr lang="en-US" dirty="0" smtClean="0"/>
          </a:p>
          <a:p>
            <a:endParaRPr lang="en-US" dirty="0" smtClean="0"/>
          </a:p>
          <a:p>
            <a:pPr>
              <a:buNone/>
            </a:pPr>
            <a:endParaRPr lang="en-US" dirty="0" smtClean="0"/>
          </a:p>
          <a:p>
            <a:r>
              <a:rPr lang="en-US" dirty="0" smtClean="0"/>
              <a:t>Working Effectively with Legacy Code,</a:t>
            </a:r>
          </a:p>
          <a:p>
            <a:pPr>
              <a:buNone/>
            </a:pPr>
            <a:r>
              <a:rPr lang="en-US" dirty="0" smtClean="0"/>
              <a:t>		Michael Feathers</a:t>
            </a:r>
          </a:p>
          <a:p>
            <a:endParaRPr lang="en-US" dirty="0" smtClean="0"/>
          </a:p>
          <a:p>
            <a:r>
              <a:rPr lang="en-US" dirty="0" smtClean="0"/>
              <a:t>Refactoring, Martin Fowler</a:t>
            </a:r>
          </a:p>
        </p:txBody>
      </p:sp>
      <p:sp>
        <p:nvSpPr>
          <p:cNvPr id="3" name="Title 2"/>
          <p:cNvSpPr>
            <a:spLocks noGrp="1"/>
          </p:cNvSpPr>
          <p:nvPr>
            <p:ph type="title"/>
          </p:nvPr>
        </p:nvSpPr>
        <p:spPr/>
        <p:txBody>
          <a:bodyPr/>
          <a:lstStyle/>
          <a:p>
            <a:r>
              <a:rPr lang="en-US" dirty="0" smtClean="0"/>
              <a:t>Resources</a:t>
            </a:r>
            <a:endParaRPr lang="en-US" dirty="0"/>
          </a:p>
        </p:txBody>
      </p:sp>
      <p:cxnSp>
        <p:nvCxnSpPr>
          <p:cNvPr id="5" name="Straight Connector 4"/>
          <p:cNvCxnSpPr/>
          <p:nvPr/>
        </p:nvCxnSpPr>
        <p:spPr>
          <a:xfrm>
            <a:off x="222420" y="3435179"/>
            <a:ext cx="8674443" cy="12357"/>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964425"/>
      </p:ext>
    </p:extLst>
  </p:cSld>
  <p:clrMapOvr>
    <a:masterClrMapping/>
  </p:clrMapOvr>
  <mc:AlternateContent xmlns:mc="http://schemas.openxmlformats.org/markup-compatibility/2006" xmlns:p14="http://schemas.microsoft.com/office/powerpoint/2010/main">
    <mc:Choice Requires="p14">
      <p:transition spd="slow" p14:dur="2000"/>
    </mc:Choice>
    <mc:Fallback>
      <p:transition xmlns:p14="http://schemas.microsoft.com/office/powerpoint/2007/7/12/main" spd="slow"/>
    </mc:Fallback>
  </mc:AlternateContent>
  <p:timing>
    <p:tnLst>
      <p:par>
        <p:cTn xmlns:p14="http://schemas.microsoft.com/office/powerpoint/2010/main" id="1" dur="indefinite" restart="never" nodeType="tmRoot"/>
      </p:par>
    </p:tnLst>
  </p:timing>
</p:sld>
</file>

<file path=ppt/slides/slide42.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DPE_title"/>
          <p:cNvPicPr>
            <a:picLocks noChangeAspect="1" noChangeArrowheads="1"/>
          </p:cNvPicPr>
          <p:nvPr/>
        </p:nvPicPr>
        <p:blipFill>
          <a:blip r:embed="rId3"/>
          <a:srcRect/>
          <a:stretch>
            <a:fillRect/>
          </a:stretch>
        </p:blipFill>
        <p:spPr bwMode="auto">
          <a:xfrm>
            <a:off x="1828800" y="2895600"/>
            <a:ext cx="5133975" cy="25717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14="http://schemas.microsoft.com/office/drawing/2010/main"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0"/>
            <a:ext cx="9143998" cy="6858000"/>
          </a:xfrm>
          <a:prstGeom prst="rect">
            <a:avLst/>
          </a:prstGeom>
        </p:spPr>
      </p:pic>
    </p:spTree>
    <p:extLst>
      <p:ext uri="{BB962C8B-B14F-4D97-AF65-F5344CB8AC3E}">
        <p14:creationId xmlns:p14="http://schemas.microsoft.com/office/powerpoint/2010/main" val="4239766386"/>
      </p:ext>
    </p:extLst>
  </p:cSld>
  <p:clrMapOvr>
    <a:masterClrMapping/>
  </p:clrMapOvr>
  <mc:AlternateContent xmlns:mc="http://schemas.openxmlformats.org/markup-compatibility/2006" xmlns:p14="http://schemas.microsoft.com/office/powerpoint/2010/main">
    <mc:Choice Requires="p14">
      <p:transition spd="slow" p14:dur="2000"/>
    </mc:Choice>
    <mc:Fallback>
      <p:transition xmlns:p14="http://schemas.microsoft.com/office/powerpoint/2007/7/12/main" spd="slow"/>
    </mc:Fallback>
  </mc:AlternateContent>
  <p:timing>
    <p:tnLst>
      <p:par>
        <p:cTn xmlns:p14="http://schemas.microsoft.com/office/powerpoint/2010/main" id="1" dur="indefinite" restart="never" nodeType="tmRoot"/>
      </p:par>
    </p:tnLst>
  </p:timing>
</p:sld>
</file>

<file path=ppt/slides/slide6.xml><?xml version="1.0" encoding="utf-8"?>
<p:sld xmlns:mc="http://schemas.openxmlformats.org/markup-compatibility/2006"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5000"/>
            <a:ext cx="8229600" cy="4678204"/>
          </a:xfrm>
        </p:spPr>
        <p:txBody>
          <a:bodyPr/>
          <a:lstStyle/>
          <a:p>
            <a:r>
              <a:rPr lang="en-US" dirty="0" smtClean="0"/>
              <a:t>Understand importance of </a:t>
            </a:r>
            <a:r>
              <a:rPr lang="en-US" b="1" dirty="0" smtClean="0">
                <a:solidFill>
                  <a:srgbClr xmlns:mc="http://schemas.openxmlformats.org/markup-compatibility/2006" xmlns:a14="http://schemas.microsoft.com/office/drawing/2010/main" val="0099FF" mc:Ignorable=""/>
                </a:solidFill>
              </a:rPr>
              <a:t>extensibility</a:t>
            </a:r>
            <a:r>
              <a:rPr lang="en-US" dirty="0" smtClean="0">
                <a:solidFill>
                  <a:schemeClr val="accent2"/>
                </a:solidFill>
              </a:rPr>
              <a:t/>
            </a:r>
            <a:r>
              <a:rPr lang="en-US" dirty="0" smtClean="0"/>
              <a:t>to software</a:t>
            </a:r>
          </a:p>
          <a:p>
            <a:pPr>
              <a:buNone/>
            </a:pPr>
            <a:endParaRPr lang="en-US" dirty="0" smtClean="0"/>
          </a:p>
          <a:p>
            <a:r>
              <a:rPr lang="en-US" dirty="0" smtClean="0"/>
              <a:t>Understand </a:t>
            </a:r>
            <a:r>
              <a:rPr lang="en-US" b="1" dirty="0" smtClean="0">
                <a:solidFill>
                  <a:srgbClr xmlns:mc="http://schemas.openxmlformats.org/markup-compatibility/2006" xmlns:a14="http://schemas.microsoft.com/office/drawing/2010/main" val="0099FF" mc:Ignorable=""/>
                </a:solidFill>
              </a:rPr>
              <a:t>when </a:t>
            </a:r>
            <a:r>
              <a:rPr lang="en-US" dirty="0" smtClean="0">
                <a:solidFill>
                  <a:srgbClr xmlns:mc="http://schemas.openxmlformats.org/markup-compatibility/2006" xmlns:a14="http://schemas.microsoft.com/office/drawing/2010/main" val="0099FF" mc:Ignorable=""/>
                </a:solidFill>
              </a:rPr>
              <a:t>and </a:t>
            </a:r>
            <a:r>
              <a:rPr lang="en-US" b="1" dirty="0" smtClean="0">
                <a:solidFill>
                  <a:srgbClr xmlns:mc="http://schemas.openxmlformats.org/markup-compatibility/2006" xmlns:a14="http://schemas.microsoft.com/office/drawing/2010/main" val="0099FF" mc:Ignorable=""/>
                </a:solidFill>
              </a:rPr>
              <a:t>how</a:t>
            </a:r>
            <a:r>
              <a:rPr lang="en-US" dirty="0" smtClean="0">
                <a:solidFill>
                  <a:srgbClr xmlns:mc="http://schemas.openxmlformats.org/markup-compatibility/2006" xmlns:a14="http://schemas.microsoft.com/office/drawing/2010/main" val="0099FF" mc:Ignorable=""/>
                </a:solidFill>
              </a:rPr>
              <a:t/>
            </a:r>
            <a:r>
              <a:rPr lang="en-US" dirty="0" smtClean="0"/>
              <a:t>MEF is used</a:t>
            </a:r>
          </a:p>
          <a:p>
            <a:pPr>
              <a:buNone/>
            </a:pPr>
            <a:endParaRPr lang="en-US" dirty="0" smtClean="0"/>
          </a:p>
          <a:p>
            <a:r>
              <a:rPr lang="en-US" dirty="0" smtClean="0"/>
              <a:t>Relation to other existing technologies</a:t>
            </a:r>
          </a:p>
          <a:p>
            <a:endParaRPr lang="en-US" dirty="0" smtClean="0"/>
          </a:p>
          <a:p>
            <a:r>
              <a:rPr lang="en-US" dirty="0" smtClean="0"/>
              <a:t>Your feedback</a:t>
            </a:r>
          </a:p>
          <a:p>
            <a:endParaRPr lang="en-US" dirty="0"/>
          </a:p>
        </p:txBody>
      </p:sp>
      <p:sp>
        <p:nvSpPr>
          <p:cNvPr id="2" name="Title 1"/>
          <p:cNvSpPr>
            <a:spLocks noGrp="1"/>
          </p:cNvSpPr>
          <p:nvPr>
            <p:ph type="title"/>
          </p:nvPr>
        </p:nvSpPr>
        <p:spPr/>
        <p:txBody>
          <a:bodyPr/>
          <a:lstStyle/>
          <a:p>
            <a:r>
              <a:rPr lang="en-US" dirty="0" smtClean="0"/>
              <a:t>Objectives</a:t>
            </a:r>
            <a:endParaRPr lang="en-US" dirty="0"/>
          </a:p>
        </p:txBody>
      </p:sp>
    </p:spTree>
    <p:extLst>
      <p:ext uri="{BB962C8B-B14F-4D97-AF65-F5344CB8AC3E}">
        <p14:creationId xmlns:p14="http://schemas.microsoft.com/office/powerpoint/2010/main" val="581678641"/>
      </p:ext>
    </p:extLst>
  </p:cSld>
  <p:clrMapOvr>
    <a:masterClrMapping/>
  </p:clrMapOvr>
  <mc:AlternateContent xmlns:mc="http://schemas.openxmlformats.org/markup-compatibility/2006" xmlns:p14="http://schemas.microsoft.com/office/powerpoint/2010/main">
    <mc:Choice Requires="p14">
      <p:transition spd="slow" p14:dur="2000"/>
    </mc:Choice>
    <mc:Fallback>
      <p:transition xmlns:p14="http://schemas.microsoft.com/office/powerpoint/2007/7/12/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mc="http://schemas.openxmlformats.org/markup-compatibility/2006"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The Problem</a:t>
            </a:r>
            <a:r>
              <a:rPr lang="en-US" dirty="0" smtClean="0"/>
              <a:t>…</a:t>
            </a:r>
            <a:endParaRPr lang="en-US" dirty="0"/>
          </a:p>
        </p:txBody>
      </p:sp>
      <p:grpSp>
        <p:nvGrpSpPr>
          <p:cNvPr id="3" name="Group 10"/>
          <p:cNvGrpSpPr/>
          <p:nvPr/>
        </p:nvGrpSpPr>
        <p:grpSpPr>
          <a:xfrm>
            <a:off x="3106270" y="4805084"/>
            <a:ext cx="2989730" cy="909916"/>
            <a:chOff x="4585446" y="5114366"/>
            <a:chExt cx="2989730" cy="909916"/>
          </a:xfrm>
        </p:grpSpPr>
        <p:sp>
          <p:nvSpPr>
            <p:cNvPr id="4" name="Flowchart: Magnetic Disk 3"/>
            <p:cNvSpPr/>
            <p:nvPr/>
          </p:nvSpPr>
          <p:spPr bwMode="auto">
            <a:xfrm>
              <a:off x="4585446" y="5526742"/>
              <a:ext cx="2985247" cy="497540"/>
            </a:xfrm>
            <a:prstGeom prst="flowChartMagneticDisk">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7" name="Flowchart: Magnetic Disk 6"/>
            <p:cNvSpPr/>
            <p:nvPr/>
          </p:nvSpPr>
          <p:spPr bwMode="auto">
            <a:xfrm>
              <a:off x="4589929" y="5114366"/>
              <a:ext cx="2985247" cy="497540"/>
            </a:xfrm>
            <a:prstGeom prst="flowChartMagneticDisk">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5" name="Group 22"/>
          <p:cNvGrpSpPr/>
          <p:nvPr/>
        </p:nvGrpSpPr>
        <p:grpSpPr>
          <a:xfrm>
            <a:off x="3115235" y="1474699"/>
            <a:ext cx="2998695" cy="3402102"/>
            <a:chOff x="4594411" y="1783981"/>
            <a:chExt cx="2998695" cy="3402102"/>
          </a:xfrm>
        </p:grpSpPr>
        <p:grpSp>
          <p:nvGrpSpPr>
            <p:cNvPr id="6" name="Group 14"/>
            <p:cNvGrpSpPr/>
            <p:nvPr/>
          </p:nvGrpSpPr>
          <p:grpSpPr>
            <a:xfrm>
              <a:off x="4594411" y="3446934"/>
              <a:ext cx="2994213" cy="1739149"/>
              <a:chOff x="4594411" y="3446934"/>
              <a:chExt cx="2994213" cy="1739149"/>
            </a:xfrm>
          </p:grpSpPr>
          <p:grpSp>
            <p:nvGrpSpPr>
              <p:cNvPr id="10" name="Group 9"/>
              <p:cNvGrpSpPr/>
              <p:nvPr/>
            </p:nvGrpSpPr>
            <p:grpSpPr>
              <a:xfrm>
                <a:off x="4594411" y="4276169"/>
                <a:ext cx="2989730" cy="909914"/>
                <a:chOff x="4594411" y="4276169"/>
                <a:chExt cx="2989730" cy="909914"/>
              </a:xfrm>
            </p:grpSpPr>
            <p:sp>
              <p:nvSpPr>
                <p:cNvPr id="8" name="Flowchart: Magnetic Disk 7"/>
                <p:cNvSpPr/>
                <p:nvPr/>
              </p:nvSpPr>
              <p:spPr bwMode="auto">
                <a:xfrm>
                  <a:off x="4594411" y="4688543"/>
                  <a:ext cx="2985247" cy="497540"/>
                </a:xfrm>
                <a:prstGeom prst="flowChartMagneticDis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9" name="Flowchart: Magnetic Disk 8"/>
                <p:cNvSpPr/>
                <p:nvPr/>
              </p:nvSpPr>
              <p:spPr bwMode="auto">
                <a:xfrm>
                  <a:off x="4598894" y="4276169"/>
                  <a:ext cx="2985247" cy="497540"/>
                </a:xfrm>
                <a:prstGeom prst="flowChartMagneticDis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11" name="Group 11"/>
              <p:cNvGrpSpPr/>
              <p:nvPr/>
            </p:nvGrpSpPr>
            <p:grpSpPr>
              <a:xfrm>
                <a:off x="4598894" y="3446934"/>
                <a:ext cx="2989730" cy="909914"/>
                <a:chOff x="4594411" y="4276169"/>
                <a:chExt cx="2989730" cy="909914"/>
              </a:xfrm>
            </p:grpSpPr>
            <p:sp>
              <p:nvSpPr>
                <p:cNvPr id="13" name="Flowchart: Magnetic Disk 12"/>
                <p:cNvSpPr/>
                <p:nvPr/>
              </p:nvSpPr>
              <p:spPr bwMode="auto">
                <a:xfrm>
                  <a:off x="4594411" y="4688543"/>
                  <a:ext cx="2985247" cy="497540"/>
                </a:xfrm>
                <a:prstGeom prst="flowChartMagneticDis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4" name="Flowchart: Magnetic Disk 13"/>
                <p:cNvSpPr/>
                <p:nvPr/>
              </p:nvSpPr>
              <p:spPr bwMode="auto">
                <a:xfrm>
                  <a:off x="4598894" y="4276169"/>
                  <a:ext cx="2985247" cy="497540"/>
                </a:xfrm>
                <a:prstGeom prst="flowChartMagneticDis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grpSp>
          <p:nvGrpSpPr>
            <p:cNvPr id="12" name="Group 15"/>
            <p:cNvGrpSpPr/>
            <p:nvPr/>
          </p:nvGrpSpPr>
          <p:grpSpPr>
            <a:xfrm>
              <a:off x="4598893" y="1783981"/>
              <a:ext cx="2994213" cy="1739149"/>
              <a:chOff x="4594411" y="3446934"/>
              <a:chExt cx="2994213" cy="1739149"/>
            </a:xfrm>
          </p:grpSpPr>
          <p:grpSp>
            <p:nvGrpSpPr>
              <p:cNvPr id="15" name="Group 9"/>
              <p:cNvGrpSpPr/>
              <p:nvPr/>
            </p:nvGrpSpPr>
            <p:grpSpPr>
              <a:xfrm>
                <a:off x="4594411" y="4276169"/>
                <a:ext cx="2989730" cy="909914"/>
                <a:chOff x="4594411" y="4276169"/>
                <a:chExt cx="2989730" cy="909914"/>
              </a:xfrm>
            </p:grpSpPr>
            <p:sp>
              <p:nvSpPr>
                <p:cNvPr id="21" name="Flowchart: Magnetic Disk 20"/>
                <p:cNvSpPr/>
                <p:nvPr/>
              </p:nvSpPr>
              <p:spPr bwMode="auto">
                <a:xfrm>
                  <a:off x="4594411" y="4688543"/>
                  <a:ext cx="2985247" cy="497540"/>
                </a:xfrm>
                <a:prstGeom prst="flowChartMagneticDis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2" name="Flowchart: Magnetic Disk 21"/>
                <p:cNvSpPr/>
                <p:nvPr/>
              </p:nvSpPr>
              <p:spPr bwMode="auto">
                <a:xfrm>
                  <a:off x="4598894" y="4276169"/>
                  <a:ext cx="2985247" cy="497540"/>
                </a:xfrm>
                <a:prstGeom prst="flowChartMagneticDis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nvGrpSpPr>
              <p:cNvPr id="16" name="Group 11"/>
              <p:cNvGrpSpPr/>
              <p:nvPr/>
            </p:nvGrpSpPr>
            <p:grpSpPr>
              <a:xfrm>
                <a:off x="4598894" y="3446934"/>
                <a:ext cx="2989730" cy="909914"/>
                <a:chOff x="4594411" y="4276169"/>
                <a:chExt cx="2989730" cy="909914"/>
              </a:xfrm>
            </p:grpSpPr>
            <p:sp>
              <p:nvSpPr>
                <p:cNvPr id="19" name="Flowchart: Magnetic Disk 18"/>
                <p:cNvSpPr/>
                <p:nvPr/>
              </p:nvSpPr>
              <p:spPr bwMode="auto">
                <a:xfrm>
                  <a:off x="4594411" y="4688543"/>
                  <a:ext cx="2985247" cy="497540"/>
                </a:xfrm>
                <a:prstGeom prst="flowChartMagneticDis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0" name="Flowchart: Magnetic Disk 19"/>
                <p:cNvSpPr/>
                <p:nvPr/>
              </p:nvSpPr>
              <p:spPr bwMode="auto">
                <a:xfrm>
                  <a:off x="4598894" y="4276169"/>
                  <a:ext cx="2985247" cy="497540"/>
                </a:xfrm>
                <a:prstGeom prst="flowChartMagneticDis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grpSp>
        </p:grpSp>
      </p:grpSp>
      <p:sp>
        <p:nvSpPr>
          <p:cNvPr id="24" name="TextBox 23"/>
          <p:cNvSpPr txBox="1"/>
          <p:nvPr/>
        </p:nvSpPr>
        <p:spPr>
          <a:xfrm>
            <a:off x="203369" y="4787151"/>
            <a:ext cx="2759090" cy="830997"/>
          </a:xfrm>
          <a:prstGeom prst="rect">
            <a:avLst/>
          </a:prstGeom>
          <a:noFill/>
        </p:spPr>
        <p:txBody>
          <a:bodyPr wrap="none" rtlCol="0">
            <a:spAutoFit/>
          </a:bodyPr>
          <a:lstStyle/>
          <a:p>
            <a:pPr algn="ctr"/>
            <a:r>
              <a:rPr lang="en-US" sz="2400" b="1" dirty="0" smtClean="0">
                <a:solidFill>
                  <a:schemeClr val="bg2">
                    <a:lumMod val="20000"/>
                    <a:lumOff val="80000"/>
                  </a:schemeClr>
                </a:solidFill>
              </a:rPr>
              <a:t>Original Software</a:t>
            </a:r>
          </a:p>
          <a:p>
            <a:pPr algn="ctr"/>
            <a:r>
              <a:rPr lang="en-US" sz="2400" b="1" dirty="0" smtClean="0">
                <a:solidFill>
                  <a:schemeClr val="bg2">
                    <a:lumMod val="20000"/>
                    <a:lumOff val="80000"/>
                  </a:schemeClr>
                </a:solidFill>
              </a:rPr>
              <a:t>Development</a:t>
            </a:r>
            <a:endParaRPr lang="en-US" sz="2400" b="1" dirty="0">
              <a:solidFill>
                <a:schemeClr val="bg2">
                  <a:lumMod val="20000"/>
                  <a:lumOff val="80000"/>
                </a:schemeClr>
              </a:solidFill>
            </a:endParaRPr>
          </a:p>
        </p:txBody>
      </p:sp>
      <p:sp>
        <p:nvSpPr>
          <p:cNvPr id="25" name="TextBox 24"/>
          <p:cNvSpPr txBox="1"/>
          <p:nvPr/>
        </p:nvSpPr>
        <p:spPr>
          <a:xfrm>
            <a:off x="6539953" y="2505633"/>
            <a:ext cx="2167581" cy="830997"/>
          </a:xfrm>
          <a:prstGeom prst="rect">
            <a:avLst/>
          </a:prstGeom>
          <a:noFill/>
        </p:spPr>
        <p:txBody>
          <a:bodyPr wrap="none" rtlCol="0">
            <a:spAutoFit/>
          </a:bodyPr>
          <a:lstStyle/>
          <a:p>
            <a:pPr algn="ctr"/>
            <a:r>
              <a:rPr lang="en-US" sz="2400" b="1" dirty="0" smtClean="0">
                <a:solidFill>
                  <a:schemeClr val="accent2">
                    <a:lumMod val="20000"/>
                    <a:lumOff val="80000"/>
                  </a:schemeClr>
                </a:solidFill>
              </a:rPr>
              <a:t>Software</a:t>
            </a:r>
          </a:p>
          <a:p>
            <a:pPr algn="ctr"/>
            <a:r>
              <a:rPr lang="en-US" sz="2400" b="1" dirty="0" smtClean="0">
                <a:solidFill>
                  <a:schemeClr val="accent2">
                    <a:lumMod val="20000"/>
                    <a:lumOff val="80000"/>
                  </a:schemeClr>
                </a:solidFill>
              </a:rPr>
              <a:t>Maintenance</a:t>
            </a:r>
            <a:endParaRPr lang="en-US" sz="2400" b="1" dirty="0">
              <a:solidFill>
                <a:schemeClr val="accent2">
                  <a:lumMod val="20000"/>
                  <a:lumOff val="80000"/>
                </a:schemeClr>
              </a:solidFill>
            </a:endParaRPr>
          </a:p>
        </p:txBody>
      </p:sp>
    </p:spTree>
    <p:extLst>
      <p:ext uri="{BB962C8B-B14F-4D97-AF65-F5344CB8AC3E}">
        <p14:creationId xmlns:p14="http://schemas.microsoft.com/office/powerpoint/2010/main" val="257244094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mc="http://schemas.openxmlformats.org/markup-compatibility/2006"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0"/>
            <a:ext cx="8229600" cy="3102388"/>
          </a:xfrm>
        </p:spPr>
        <p:txBody>
          <a:bodyPr/>
          <a:lstStyle/>
          <a:p>
            <a:pPr>
              <a:buNone/>
            </a:pPr>
            <a:r>
              <a:rPr lang="en-US" dirty="0" smtClean="0"/>
              <a:t>The </a:t>
            </a:r>
            <a:r>
              <a:rPr lang="en-US" b="1" dirty="0" smtClean="0">
                <a:solidFill>
                  <a:srgbClr xmlns:mc="http://schemas.openxmlformats.org/markup-compatibility/2006" xmlns:a14="http://schemas.microsoft.com/office/drawing/2010/main" val="0099FF" mc:Ignorable=""/>
                </a:solidFill>
              </a:rPr>
              <a:t>Managed Extensibility Framework </a:t>
            </a:r>
            <a:r>
              <a:rPr lang="en-US" dirty="0" smtClean="0"/>
              <a:t>(MEF) is a </a:t>
            </a:r>
            <a:r>
              <a:rPr lang="en-US" b="1" dirty="0" smtClean="0">
                <a:solidFill>
                  <a:srgbClr xmlns:mc="http://schemas.openxmlformats.org/markup-compatibility/2006" xmlns:a14="http://schemas.microsoft.com/office/drawing/2010/main" val="0099FF" mc:Ignorable=""/>
                </a:solidFill>
              </a:rPr>
              <a:t>new library</a:t>
            </a:r>
            <a:r>
              <a:rPr lang="en-US" dirty="0" smtClean="0">
                <a:solidFill>
                  <a:srgbClr xmlns:mc="http://schemas.openxmlformats.org/markup-compatibility/2006" xmlns:a14="http://schemas.microsoft.com/office/drawing/2010/main" val="0099FF" mc:Ignorable=""/>
                </a:solidFill>
              </a:rPr>
              <a:t/>
            </a:r>
            <a:r>
              <a:rPr lang="en-US" dirty="0" smtClean="0"/>
              <a:t>in the .NET Framework that enables greater reuse of applications and components. Using MEF, .NET applications can make the shift from being statically compiled to </a:t>
            </a:r>
            <a:r>
              <a:rPr lang="en-US" b="1" dirty="0" smtClean="0">
                <a:solidFill>
                  <a:srgbClr xmlns:mc="http://schemas.openxmlformats.org/markup-compatibility/2006" xmlns:a14="http://schemas.microsoft.com/office/drawing/2010/main" val="0099FF" mc:Ignorable=""/>
                </a:solidFill>
              </a:rPr>
              <a:t>dynamically composed</a:t>
            </a:r>
            <a:endParaRPr lang="en-US" b="1" dirty="0">
              <a:solidFill>
                <a:srgbClr xmlns:mc="http://schemas.openxmlformats.org/markup-compatibility/2006" xmlns:a14="http://schemas.microsoft.com/office/drawing/2010/main" val="0099FF" mc:Ignorable=""/>
              </a:solidFill>
            </a:endParaRPr>
          </a:p>
        </p:txBody>
      </p:sp>
      <p:sp>
        <p:nvSpPr>
          <p:cNvPr id="2" name="Title 1"/>
          <p:cNvSpPr>
            <a:spLocks noGrp="1"/>
          </p:cNvSpPr>
          <p:nvPr>
            <p:ph type="title"/>
          </p:nvPr>
        </p:nvSpPr>
        <p:spPr/>
        <p:txBody>
          <a:bodyPr>
            <a:normAutofit/>
          </a:bodyPr>
          <a:lstStyle/>
          <a:p>
            <a:r>
              <a:rPr lang="en-US" dirty="0" smtClean="0"/>
              <a:t>Managed Extensibility Framework?</a:t>
            </a:r>
            <a:endParaRPr lang="en-US" dirty="0"/>
          </a:p>
        </p:txBody>
      </p:sp>
    </p:spTree>
    <p:extLst>
      <p:ext uri="{BB962C8B-B14F-4D97-AF65-F5344CB8AC3E}">
        <p14:creationId xmlns:p14="http://schemas.microsoft.com/office/powerpoint/2010/main" val="2152048968"/>
      </p:ext>
    </p:extLst>
  </p:cSld>
  <p:clrMapOvr>
    <a:masterClrMapping/>
  </p:clrMapOvr>
  <mc:AlternateContent xmlns:mc="http://schemas.openxmlformats.org/markup-compatibility/2006" xmlns:p14="http://schemas.microsoft.com/office/powerpoint/2010/main">
    <mc:Choice Requires="p14">
      <p:transition spd="slow" p14:dur="2000"/>
    </mc:Choice>
    <mc:Fallback>
      <p:transition xmlns:p14="http://schemas.microsoft.com/office/powerpoint/2007/7/12/main" spd="slow"/>
    </mc:Fallback>
  </mc:AlternateContent>
  <p:timing>
    <p:tnLst>
      <p:par>
        <p:cTn xmlns:p14="http://schemas.microsoft.com/office/powerpoint/2010/main" id="1" dur="indefinite" restart="never" nodeType="tmRoot"/>
      </p:par>
    </p:tnLst>
  </p:timing>
</p:sld>
</file>

<file path=ppt/slides/slide9.xml><?xml version="1.0" encoding="utf-8"?>
<p:sld xmlns:mc="http://schemas.openxmlformats.org/markup-compatibility/2006"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4530" y="2706130"/>
            <a:ext cx="7352270" cy="997196"/>
          </a:xfrm>
        </p:spPr>
        <p:txBody>
          <a:bodyPr/>
          <a:lstStyle/>
          <a:p>
            <a:pPr>
              <a:buNone/>
            </a:pPr>
            <a:r>
              <a:rPr lang="en-US" sz="3600" dirty="0" smtClean="0"/>
              <a:t>2) To </a:t>
            </a:r>
            <a:r>
              <a:rPr lang="en-US" sz="3600" dirty="0">
                <a:solidFill>
                  <a:schemeClr val="accent3">
                    <a:lumMod val="60000"/>
                    <a:lumOff val="40000"/>
                  </a:schemeClr>
                </a:solidFill>
              </a:rPr>
              <a:t>put things together </a:t>
            </a:r>
            <a:r>
              <a:rPr lang="en-US" sz="3600" dirty="0"/>
              <a:t>to </a:t>
            </a:r>
            <a:r>
              <a:rPr lang="en-US" sz="3600" dirty="0">
                <a:solidFill>
                  <a:srgbClr xmlns:mc="http://schemas.openxmlformats.org/markup-compatibility/2006" xmlns:a14="http://schemas.microsoft.com/office/drawing/2010/main" val="0099FF" mc:Ignorable=""/>
                </a:solidFill>
              </a:rPr>
              <a:t>form a whole</a:t>
            </a:r>
            <a:endParaRPr lang="en-US" sz="3600" b="1" dirty="0">
              <a:solidFill>
                <a:srgbClr xmlns:mc="http://schemas.openxmlformats.org/markup-compatibility/2006" xmlns:a14="http://schemas.microsoft.com/office/drawing/2010/main" val="0099FF" mc:Ignorable=""/>
              </a:solidFill>
            </a:endParaRPr>
          </a:p>
        </p:txBody>
      </p:sp>
      <p:sp>
        <p:nvSpPr>
          <p:cNvPr id="4" name="Title 3"/>
          <p:cNvSpPr>
            <a:spLocks noGrp="1"/>
          </p:cNvSpPr>
          <p:nvPr>
            <p:ph type="title"/>
          </p:nvPr>
        </p:nvSpPr>
        <p:spPr>
          <a:xfrm>
            <a:off x="506627" y="1478221"/>
            <a:ext cx="8637372" cy="664797"/>
          </a:xfrm>
        </p:spPr>
        <p:txBody>
          <a:bodyPr>
            <a:normAutofit/>
          </a:bodyPr>
          <a:lstStyle/>
          <a:p>
            <a:r>
              <a:rPr lang="en-US" dirty="0" err="1"/>
              <a:t>com·pose</a:t>
            </a:r>
            <a:r>
              <a:rPr lang="en-US" dirty="0"/>
              <a:t> [ </a:t>
            </a:r>
            <a:r>
              <a:rPr lang="en-US" dirty="0" err="1"/>
              <a:t>kəm</a:t>
            </a:r>
            <a:r>
              <a:rPr lang="en-US" dirty="0"/>
              <a:t/>
            </a:r>
            <a:r>
              <a:rPr lang="en-US" dirty="0" err="1"/>
              <a:t>pṓz</a:t>
            </a:r>
            <a:r>
              <a:rPr lang="en-US" dirty="0"/>
              <a:t> ]</a:t>
            </a:r>
          </a:p>
        </p:txBody>
      </p:sp>
      <p:sp>
        <p:nvSpPr>
          <p:cNvPr id="5" name="Content Placeholder 2"/>
          <p:cNvSpPr txBox="1">
            <a:spLocks/>
          </p:cNvSpPr>
          <p:nvPr/>
        </p:nvSpPr>
        <p:spPr>
          <a:xfrm>
            <a:off x="1219200" y="5523470"/>
            <a:ext cx="7352270" cy="481914"/>
          </a:xfrm>
          <a:prstGeom prst="rect">
            <a:avLst/>
          </a:prstGeom>
        </p:spPr>
        <p:txBody>
          <a:bodyPr vert="horz" wrap="square" lIns="0" tIns="0" rIns="0" bIns="0" rtlCol="0">
            <a:noAutofit/>
          </a:bodyPr>
          <a:lstStyle>
            <a:lvl1pPr marL="396875" indent="-396875" algn="l" defTabSz="914363" rtl="0" eaLnBrk="1" latinLnBrk="0" hangingPunct="1">
              <a:lnSpc>
                <a:spcPct val="90000"/>
              </a:lnSpc>
              <a:spcBef>
                <a:spcPct val="20000"/>
              </a:spcBef>
              <a:buFontTx/>
              <a:buBlip>
                <a:blip r:embed="rId3"/>
              </a:buBlip>
              <a:defRPr sz="3200" kern="1200">
                <a:solidFill>
                  <a:srgbClr xmlns:mc="http://schemas.openxmlformats.org/markup-compatibility/2006" xmlns:a14="http://schemas.microsoft.com/office/drawing/2010/main" val="99CC99" mc:Ignorable=""/>
                </a:solidFill>
                <a:latin typeface="+mn-lt"/>
                <a:ea typeface="+mn-ea"/>
                <a:cs typeface="+mn-cs"/>
              </a:defRPr>
            </a:lvl1pPr>
            <a:lvl2pPr marL="914400" indent="-396875" algn="l" defTabSz="914363" rtl="0" eaLnBrk="1" latinLnBrk="0" hangingPunct="1">
              <a:lnSpc>
                <a:spcPct val="90000"/>
              </a:lnSpc>
              <a:spcBef>
                <a:spcPct val="20000"/>
              </a:spcBef>
              <a:buSzPct val="90000"/>
              <a:buFontTx/>
              <a:buBlip>
                <a:blip r:embed="rId4"/>
              </a:buBlip>
              <a:defRPr sz="2800" kern="1200">
                <a:solidFill>
                  <a:srgbClr xmlns:mc="http://schemas.openxmlformats.org/markup-compatibility/2006" xmlns:a14="http://schemas.microsoft.com/office/drawing/2010/main" val="99CC99" mc:Ignorable=""/>
                </a:solidFill>
                <a:latin typeface="+mn-lt"/>
                <a:ea typeface="+mn-ea"/>
                <a:cs typeface="+mn-cs"/>
              </a:defRPr>
            </a:lvl2pPr>
            <a:lvl3pPr marL="1258888" indent="-344488" algn="l" defTabSz="914363" rtl="0" eaLnBrk="1" latinLnBrk="0" hangingPunct="1">
              <a:lnSpc>
                <a:spcPct val="90000"/>
              </a:lnSpc>
              <a:spcBef>
                <a:spcPct val="20000"/>
              </a:spcBef>
              <a:buSzPct val="90000"/>
              <a:buFontTx/>
              <a:buBlip>
                <a:blip r:embed="rId4"/>
              </a:buBlip>
              <a:defRPr sz="2400" kern="1200">
                <a:solidFill>
                  <a:srgbClr xmlns:mc="http://schemas.openxmlformats.org/markup-compatibility/2006" xmlns:a14="http://schemas.microsoft.com/office/drawing/2010/main" val="99CC99" mc:Ignorable=""/>
                </a:soli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4"/>
              </a:buBlip>
              <a:defRPr sz="2400" kern="1200">
                <a:solidFill>
                  <a:srgbClr xmlns:mc="http://schemas.openxmlformats.org/markup-compatibility/2006" xmlns:a14="http://schemas.microsoft.com/office/drawing/2010/main" val="99CC99" mc:Ignorable=""/>
                </a:soli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4"/>
              </a:buBlip>
              <a:defRPr sz="2400" kern="1200">
                <a:solidFill>
                  <a:srgbClr xmlns:mc="http://schemas.openxmlformats.org/markup-compatibility/2006" xmlns:a14="http://schemas.microsoft.com/office/drawing/2010/main" val="99CC99" mc:Ignorable=""/>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buFontTx/>
              <a:buNone/>
            </a:pPr>
            <a:r>
              <a:rPr lang="en-US" sz="2800" dirty="0" smtClean="0"/>
              <a:t>MSN Encarta  </a:t>
            </a:r>
            <a:endParaRPr lang="en-US" sz="2800" b="1" dirty="0">
              <a:solidFill>
                <a:schemeClr val="accent2"/>
              </a:solidFill>
            </a:endParaRPr>
          </a:p>
        </p:txBody>
      </p:sp>
    </p:spTree>
    <p:extLst>
      <p:ext uri="{BB962C8B-B14F-4D97-AF65-F5344CB8AC3E}">
        <p14:creationId xmlns:p14="http://schemas.microsoft.com/office/powerpoint/2010/main" val="3027872973"/>
      </p:ext>
    </p:extLst>
  </p:cSld>
  <p:clrMapOvr>
    <a:masterClrMapping/>
  </p:clrMapOvr>
  <mc:AlternateContent xmlns:mc="http://schemas.openxmlformats.org/markup-compatibility/2006" xmlns:p14="http://schemas.microsoft.com/office/powerpoint/2010/main">
    <mc:Choice Requires="p14">
      <p:transition spd="slow" p14:dur="2000"/>
    </mc:Choice>
    <mc:Fallback>
      <p:transition xmlns:p14="http://schemas.microsoft.com/office/powerpoint/2007/7/12/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 DPE PPT Template">
  <a:themeElements>
    <a:clrScheme name="Default Design - DPE PPT Template 2">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333333" mc:Ignorable=""/>
      </a:lt2>
      <a:accent1>
        <a:srgbClr xmlns:mc="http://schemas.openxmlformats.org/markup-compatibility/2006" xmlns:a14="http://schemas.microsoft.com/office/drawing/2010/main" val="BBE0E3" mc:Ignorable=""/>
      </a:accent1>
      <a:accent2>
        <a:srgbClr xmlns:mc="http://schemas.openxmlformats.org/markup-compatibility/2006" xmlns:a14="http://schemas.microsoft.com/office/drawing/2010/main" val="333399"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DAEDEF" mc:Ignorable=""/>
      </a:accent5>
      <a:accent6>
        <a:srgbClr xmlns:mc="http://schemas.openxmlformats.org/markup-compatibility/2006" xmlns:a14="http://schemas.microsoft.com/office/drawing/2010/main" val="2D2D8A" mc:Ignorable=""/>
      </a:accent6>
      <a:hlink>
        <a:srgbClr xmlns:mc="http://schemas.openxmlformats.org/markup-compatibility/2006" xmlns:a14="http://schemas.microsoft.com/office/drawing/2010/main" val="009999" mc:Ignorable=""/>
      </a:hlink>
      <a:folHlink>
        <a:srgbClr xmlns:mc="http://schemas.openxmlformats.org/markup-compatibility/2006" xmlns:a14="http://schemas.microsoft.com/office/drawing/2010/main" val="99CC00" mc:Ignorable=""/>
      </a:folHlink>
    </a:clrScheme>
    <a:fontScheme name="Default Design - DPE PPT 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bg1"/>
            </a:solidFill>
            <a:effectLst/>
            <a:latin typeface="Tahoma" pitchFamily="34" charset="0"/>
          </a:defRPr>
        </a:defPPr>
      </a:lstStyle>
    </a:spDef>
    <a:lnDef>
      <a:spPr bwMode="auto">
        <a:xfrm>
          <a:off x="0" y="0"/>
          <a:ext cx="1" cy="1"/>
        </a:xfrm>
        <a:custGeom>
          <a:avLst/>
          <a:gdLst/>
          <a:ahLst/>
          <a:cxnLst/>
          <a:rect l="0" t="0" r="0" b="0"/>
          <a:pathLst/>
        </a:cu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bg1"/>
            </a:solidFill>
            <a:effectLst/>
            <a:latin typeface="Tahoma" pitchFamily="34" charset="0"/>
          </a:defRPr>
        </a:defPPr>
      </a:lstStyle>
    </a:lnDef>
  </a:objectDefaults>
  <a:extraClrSchemeLst>
    <a:extraClrScheme>
      <a:clrScheme name="Default Design - DPE PPT Template 1">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BBE0E3" mc:Ignorable=""/>
        </a:accent1>
        <a:accent2>
          <a:srgbClr xmlns:mc="http://schemas.openxmlformats.org/markup-compatibility/2006" xmlns:a14="http://schemas.microsoft.com/office/drawing/2010/main" val="333399"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DAEDEF" mc:Ignorable=""/>
        </a:accent5>
        <a:accent6>
          <a:srgbClr xmlns:mc="http://schemas.openxmlformats.org/markup-compatibility/2006" xmlns:a14="http://schemas.microsoft.com/office/drawing/2010/main" val="2D2D8A" mc:Ignorable=""/>
        </a:accent6>
        <a:hlink>
          <a:srgbClr xmlns:mc="http://schemas.openxmlformats.org/markup-compatibility/2006" xmlns:a14="http://schemas.microsoft.com/office/drawing/2010/main" val="009999" mc:Ignorable=""/>
        </a:hlink>
        <a:folHlink>
          <a:srgbClr xmlns:mc="http://schemas.openxmlformats.org/markup-compatibility/2006" xmlns:a14="http://schemas.microsoft.com/office/drawing/2010/main" val="99CC00" mc:Ignorable=""/>
        </a:folHlink>
      </a:clrScheme>
      <a:clrMap bg1="lt1" tx1="dk1" bg2="lt2" tx2="dk2" accent1="accent1" accent2="accent2" accent3="accent3" accent4="accent4" accent5="accent5" accent6="accent6" hlink="hlink" folHlink="folHlink"/>
    </a:extraClrScheme>
    <a:extraClrScheme>
      <a:clrScheme name="Default Design - DPE PPT Template 2">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333333" mc:Ignorable=""/>
        </a:lt2>
        <a:accent1>
          <a:srgbClr xmlns:mc="http://schemas.openxmlformats.org/markup-compatibility/2006" xmlns:a14="http://schemas.microsoft.com/office/drawing/2010/main" val="BBE0E3" mc:Ignorable=""/>
        </a:accent1>
        <a:accent2>
          <a:srgbClr xmlns:mc="http://schemas.openxmlformats.org/markup-compatibility/2006" xmlns:a14="http://schemas.microsoft.com/office/drawing/2010/main" val="333399"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DAEDEF" mc:Ignorable=""/>
        </a:accent5>
        <a:accent6>
          <a:srgbClr xmlns:mc="http://schemas.openxmlformats.org/markup-compatibility/2006" xmlns:a14="http://schemas.microsoft.com/office/drawing/2010/main" val="2D2D8A" mc:Ignorable=""/>
        </a:accent6>
        <a:hlink>
          <a:srgbClr xmlns:mc="http://schemas.openxmlformats.org/markup-compatibility/2006" xmlns:a14="http://schemas.microsoft.com/office/drawing/2010/main" val="009999" mc:Ignorable=""/>
        </a:hlink>
        <a:folHlink>
          <a:srgbClr xmlns:mc="http://schemas.openxmlformats.org/markup-compatibility/2006" xmlns:a14="http://schemas.microsoft.com/office/drawing/2010/main" val="99CC00" mc:Ignorabl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BBE0E3" mc:Ignorable=""/>
      </a:accent1>
      <a:accent2>
        <a:srgbClr xmlns:mc="http://schemas.openxmlformats.org/markup-compatibility/2006" xmlns:a14="http://schemas.microsoft.com/office/drawing/2010/main" val="333399"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DAEDEF" mc:Ignorable=""/>
      </a:accent5>
      <a:accent6>
        <a:srgbClr xmlns:mc="http://schemas.openxmlformats.org/markup-compatibility/2006" xmlns:a14="http://schemas.microsoft.com/office/drawing/2010/main" val="2D2D8A" mc:Ignorable=""/>
      </a:accent6>
      <a:hlink>
        <a:srgbClr xmlns:mc="http://schemas.openxmlformats.org/markup-compatibility/2006" xmlns:a14="http://schemas.microsoft.com/office/drawing/2010/main" val="009999" mc:Ignorable=""/>
      </a:hlink>
      <a:folHlink>
        <a:srgbClr xmlns:mc="http://schemas.openxmlformats.org/markup-compatibility/2006" xmlns:a14="http://schemas.microsoft.com/office/drawing/2010/main" val="99CC0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BBE0E3" mc:Ignorable=""/>
      </a:accent1>
      <a:accent2>
        <a:srgbClr xmlns:mc="http://schemas.openxmlformats.org/markup-compatibility/2006" xmlns:a14="http://schemas.microsoft.com/office/drawing/2010/main" val="333399"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DAEDEF" mc:Ignorable=""/>
      </a:accent5>
      <a:accent6>
        <a:srgbClr xmlns:mc="http://schemas.openxmlformats.org/markup-compatibility/2006" xmlns:a14="http://schemas.microsoft.com/office/drawing/2010/main" val="2D2D8A" mc:Ignorable=""/>
      </a:accent6>
      <a:hlink>
        <a:srgbClr xmlns:mc="http://schemas.openxmlformats.org/markup-compatibility/2006" xmlns:a14="http://schemas.microsoft.com/office/drawing/2010/main" val="009999" mc:Ignorable=""/>
      </a:hlink>
      <a:folHlink>
        <a:srgbClr xmlns:mc="http://schemas.openxmlformats.org/markup-compatibility/2006" xmlns:a14="http://schemas.microsoft.com/office/drawing/2010/main" val="99CC0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outs:outSpaceData xmlns:outs="http://schemas.microsoft.com/office/2009/outspace/metadata">
  <outs:relatedDates>
    <outs:relatedDate>
      <outs:type>3</outs:type>
      <outs:displayName>Last Modified</outs:displayName>
      <outs:dateTime>2009-10-19T00:31:53Z</outs:dateTime>
      <outs:isPinned>true</outs:isPinned>
    </outs:relatedDate>
    <outs:relatedDate>
      <outs:type>2</outs:type>
      <outs:displayName>Created</outs:displayName>
      <outs:dateTime>2004-11-05T17:26:10Z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Brenda O Leary (Amplify Solutions Inc)</outs:displayName>
          <outs:accountName/>
        </outs:relatedPerson>
      </outs:people>
      <outs:source>0</outs:source>
      <outs:isPinned>true</outs:isPinned>
    </outs:relatedPeopleItem>
    <outs:relatedPeopleItem>
      <outs:category>Last modified by</outs:category>
      <outs:people>
        <outs:relatedPerson>
          <outs:displayName>Jason Olson</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p:properties xmlns:p="http://schemas.microsoft.com/office/2006/metadata/properties" xmlns:xsi="http://www.w3.org/2001/XMLSchema-instanc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BAD7B1E46D8C8D48B7D6B1A774036685" ma:contentTypeVersion="0" ma:contentTypeDescription="Create a new document." ma:contentTypeScope="" ma:versionID="af10eb6f9d0bdf1a4d490a3604751aa0">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07204D69-1966-419C-8B7F-F113BAD2B4DC}">
  <ds:schemaRefs>
    <ds:schemaRef ds:uri="http://schemas.microsoft.com/sharepoint/v3/contenttype/forms"/>
  </ds:schemaRefs>
</ds:datastoreItem>
</file>

<file path=customXml/itemProps2.xml><?xml version="1.0" encoding="utf-8"?>
<ds:datastoreItem xmlns:ds="http://schemas.openxmlformats.org/officeDocument/2006/customXml" ds:itemID="{FDB88A3F-81AF-40B3-B27B-9F408BD93C1D}">
  <ds:schemaRefs>
    <ds:schemaRef ds:uri="http://schemas.microsoft.com/office/2009/outspace/metadata"/>
  </ds:schemaRefs>
</ds:datastoreItem>
</file>

<file path=customXml/itemProps3.xml><?xml version="1.0" encoding="utf-8"?>
<ds:datastoreItem xmlns:ds="http://schemas.openxmlformats.org/officeDocument/2006/customXml" ds:itemID="{C05E37FE-EF0C-4C51-9FB8-C62CEA6A74F7}">
  <ds:schemaRefs>
    <ds:schemaRef ds:uri="http://purl.org/dc/dcmitype/"/>
    <ds:schemaRef ds:uri="http://schemas.microsoft.com/office/2006/documentManagement/types"/>
    <ds:schemaRef ds:uri="http://purl.org/dc/terms/"/>
    <ds:schemaRef ds:uri="http://purl.org/dc/elements/1.1/"/>
    <ds:schemaRef ds:uri="http://www.w3.org/XML/1998/namespace"/>
    <ds:schemaRef ds:uri="http://schemas.openxmlformats.org/package/2006/metadata/core-properties"/>
    <ds:schemaRef ds:uri="http://schemas.microsoft.com/office/2006/metadata/properties"/>
  </ds:schemaRefs>
</ds:datastoreItem>
</file>

<file path=customXml/itemProps4.xml><?xml version="1.0" encoding="utf-8"?>
<ds:datastoreItem xmlns:ds="http://schemas.openxmlformats.org/officeDocument/2006/customXml" ds:itemID="{2CBCD1DD-FE00-46B6-9B54-FFF4BA2D2A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17904</TotalTime>
  <Words>2846</Words>
  <Application>Microsoft Office PowerPoint</Application>
  <PresentationFormat>On-screen Show (4:3)</PresentationFormat>
  <Paragraphs>315</Paragraphs>
  <Slides>42</Slides>
  <Notes>31</Notes>
  <HiddenSlides>6</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Default Design - DPE PPT Template</vt:lpstr>
      <vt:lpstr>Visual Studio 2010 and .NET Framework 4  Training Workshop</vt:lpstr>
      <vt:lpstr>Presentation Outline (hidden slide):</vt:lpstr>
      <vt:lpstr>A Lap Around Managed Extensibility Framework</vt:lpstr>
      <vt:lpstr>PowerPoint Presentation</vt:lpstr>
      <vt:lpstr>PowerPoint Presentation</vt:lpstr>
      <vt:lpstr>Objectives</vt:lpstr>
      <vt:lpstr>The Problem…</vt:lpstr>
      <vt:lpstr>Managed Extensibility Framework?</vt:lpstr>
      <vt:lpstr>com·pose [ kəm pṓz ]</vt:lpstr>
      <vt:lpstr>Open/Closed Principle</vt:lpstr>
      <vt:lpstr>PowerPoint Presentation</vt:lpstr>
      <vt:lpstr>MEF Basics…</vt:lpstr>
      <vt:lpstr>MEF Basics…</vt:lpstr>
      <vt:lpstr>Part, enter stage left…</vt:lpstr>
      <vt:lpstr>Export it…</vt:lpstr>
      <vt:lpstr>Import it…</vt:lpstr>
      <vt:lpstr>Compose it.</vt:lpstr>
      <vt:lpstr>Compose it.</vt:lpstr>
      <vt:lpstr>Compose it.</vt:lpstr>
      <vt:lpstr>Step 1 – MEF Basics</vt:lpstr>
      <vt:lpstr>Don’t forget the metadata…</vt:lpstr>
      <vt:lpstr>Parts can be lazy…</vt:lpstr>
      <vt:lpstr>Parts can be lazy…</vt:lpstr>
      <vt:lpstr>Step 2 – Metadata and Lazy Evaluation</vt:lpstr>
      <vt:lpstr>The slippery slope…</vt:lpstr>
      <vt:lpstr>The slippery slope… solved</vt:lpstr>
      <vt:lpstr>Step 3 – Strongly-Typed Metadata</vt:lpstr>
      <vt:lpstr>PowerPoint Presentation</vt:lpstr>
      <vt:lpstr>Step 4 – Context Awareness</vt:lpstr>
      <vt:lpstr>Lifetime</vt:lpstr>
      <vt:lpstr>Step 5 – Lifetime</vt:lpstr>
      <vt:lpstr>PowerPoint Presentation</vt:lpstr>
      <vt:lpstr>PowerPoint Presentation</vt:lpstr>
      <vt:lpstr>Step 6 – External Dependencies</vt:lpstr>
      <vt:lpstr>The Power of Being Declarative</vt:lpstr>
      <vt:lpstr>PowerPoint Presentation</vt:lpstr>
      <vt:lpstr>PowerPoint Presentation</vt:lpstr>
      <vt:lpstr>PowerPoint Presentation</vt:lpstr>
      <vt:lpstr>The Problem…</vt:lpstr>
      <vt:lpstr>The Solution…</vt:lpstr>
      <vt:lpstr>Resources</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Managed Extensibility Framework</dc:title>
  <dc:creator/>
  <cp:lastModifiedBy>Jason Olson</cp:lastModifiedBy>
  <cp:revision>666</cp:revision>
  <dcterms:created xsi:type="dcterms:W3CDTF">2004-11-05T17:26:10Z</dcterms:created>
  <dcterms:modified xsi:type="dcterms:W3CDTF">2010-01-19T01:53:04Z</dcterms:modified>
  <cp:version>1.0.0</cp:version>
  <dc:description>This presentation will introduce you to the Managed Extensibility Framework (MEF) that is new to the .NET Framework 4. We'll go over what extensibility means, the basics of MEF and how it is used in an application.
by 
</dc:descript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0x010100BAD7B1E46D8C8D48B7D6B1A774036685</vt:lpwstr>
  </property>
  <property fmtid="{D5CDD505-2E9C-101B-9397-08002B2CF9AE}" pid="3" name="Resource Type">
    <vt:lpwstr>Template</vt:lpwstr>
  </property>
  <property fmtid="{D5CDD505-2E9C-101B-9397-08002B2CF9AE}" pid="4" name="Description0">
    <vt:lpwstr>Standard/generic blue background template that we have used for Ascend, Touchdown, etc. training events. </vt:lpwstr>
  </property>
</Properties>
</file>