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351" r:id="rId6"/>
    <p:sldId id="352" r:id="rId7"/>
    <p:sldId id="353" r:id="rId8"/>
    <p:sldId id="325" r:id="rId9"/>
    <p:sldId id="346" r:id="rId10"/>
    <p:sldId id="347" r:id="rId11"/>
    <p:sldId id="348" r:id="rId12"/>
    <p:sldId id="339" r:id="rId13"/>
    <p:sldId id="345" r:id="rId14"/>
    <p:sldId id="349" r:id="rId15"/>
    <p:sldId id="323" r:id="rId16"/>
    <p:sldId id="350" r:id="rId17"/>
    <p:sldId id="340" r:id="rId18"/>
    <p:sldId id="341" r:id="rId19"/>
    <p:sldId id="343" r:id="rId20"/>
    <p:sldId id="263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99FF"/>
    <a:srgbClr val="FF7C80"/>
    <a:srgbClr val="BBE0E3"/>
    <a:srgbClr val="00FF00"/>
    <a:srgbClr val="FF5050"/>
    <a:srgbClr val="FF99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56" autoAdjust="0"/>
    <p:restoredTop sz="71083" autoAdjust="0"/>
  </p:normalViewPr>
  <p:slideViewPr>
    <p:cSldViewPr>
      <p:cViewPr varScale="1">
        <p:scale>
          <a:sx n="68" d="100"/>
          <a:sy n="68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938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BCF55C2-A023-47EA-9DB5-D7989B2D8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BFB8504-2EB5-4A31-942A-BC8F1204C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174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57347" name="Rectangle 3174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ESTIMATED TIME:</a:t>
            </a:r>
          </a:p>
          <a:p>
            <a:r>
              <a:rPr lang="en-US" smtClean="0"/>
              <a:t>45-60 </a:t>
            </a:r>
            <a:r>
              <a:rPr lang="en-US" smtClean="0"/>
              <a:t>minutes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3008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72707" name="Rectangle 4300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3008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72707" name="Rectangle 4300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slogo_R-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381000"/>
            <a:ext cx="2143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488"/>
            <a:ext cx="2057400" cy="6157912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6019800" cy="6157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2345257"/>
          </a:xfrm>
        </p:spPr>
        <p:txBody>
          <a:bodyPr rtlCol="0"/>
          <a:lstStyle>
            <a:lvl1pPr>
              <a:defRPr sz="2800" baseline="0">
                <a:solidFill>
                  <a:schemeClr val="bg2"/>
                </a:solidFill>
              </a:defRPr>
            </a:lvl1pPr>
            <a:lvl2pPr>
              <a:defRPr sz="2400" baseline="0">
                <a:solidFill>
                  <a:schemeClr val="bg2"/>
                </a:solidFill>
              </a:defRPr>
            </a:lvl2pPr>
            <a:lvl3pPr>
              <a:defRPr sz="2000" baseline="0">
                <a:solidFill>
                  <a:schemeClr val="bg2"/>
                </a:solidFill>
              </a:defRPr>
            </a:lvl3pPr>
            <a:lvl4pPr>
              <a:defRPr sz="1800" baseline="0">
                <a:solidFill>
                  <a:schemeClr val="bg2"/>
                </a:solidFill>
              </a:defRPr>
            </a:lvl4pPr>
            <a:lvl5pPr>
              <a:defRPr sz="1800" baseline="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2345257"/>
          </a:xfrm>
        </p:spPr>
        <p:txBody>
          <a:bodyPr rtlCol="0"/>
          <a:lstStyle>
            <a:lvl1pPr>
              <a:defRPr sz="2800" baseline="0">
                <a:solidFill>
                  <a:schemeClr val="bg2"/>
                </a:solidFill>
              </a:defRPr>
            </a:lvl1pPr>
            <a:lvl2pPr>
              <a:defRPr sz="2400" baseline="0">
                <a:solidFill>
                  <a:schemeClr val="bg2"/>
                </a:solidFill>
              </a:defRPr>
            </a:lvl2pPr>
            <a:lvl3pPr>
              <a:defRPr sz="2000" baseline="0">
                <a:solidFill>
                  <a:schemeClr val="bg2"/>
                </a:solidFill>
              </a:defRPr>
            </a:lvl3pPr>
            <a:lvl4pPr>
              <a:defRPr sz="1800" baseline="0">
                <a:solidFill>
                  <a:schemeClr val="bg2"/>
                </a:solidFill>
              </a:defRPr>
            </a:lvl4pPr>
            <a:lvl5pPr>
              <a:defRPr sz="1800" baseline="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Hidden Slide">
    <p:bg bwMode="black"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2588" y="228600"/>
            <a:ext cx="8380412" cy="6232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82588" y="1414464"/>
            <a:ext cx="8380412" cy="1844608"/>
          </a:xfrm>
        </p:spPr>
        <p:txBody>
          <a:bodyPr/>
          <a:lstStyle>
            <a:lvl1pPr>
              <a:spcBef>
                <a:spcPts val="1167"/>
              </a:spcBef>
              <a:buFontTx/>
              <a:buBlip>
                <a:blip r:embed="rId2"/>
              </a:buBlip>
              <a:defRPr sz="2400"/>
            </a:lvl1pPr>
            <a:lvl2pPr>
              <a:spcBef>
                <a:spcPts val="1083"/>
              </a:spcBef>
              <a:buFontTx/>
              <a:buBlip>
                <a:blip r:embed="rId2"/>
              </a:buBlip>
              <a:defRPr sz="2000"/>
            </a:lvl2pPr>
            <a:lvl3pPr>
              <a:spcBef>
                <a:spcPts val="1000"/>
              </a:spcBef>
              <a:buFontTx/>
              <a:buBlip>
                <a:blip r:embed="rId2"/>
              </a:buBlip>
              <a:defRPr sz="1800"/>
            </a:lvl3pPr>
            <a:lvl4pPr>
              <a:spcBef>
                <a:spcPts val="917"/>
              </a:spcBef>
              <a:buFontTx/>
              <a:buBlip>
                <a:blip r:embed="rId2"/>
              </a:buBlip>
              <a:defRPr sz="1600"/>
            </a:lvl4pPr>
            <a:lvl5pPr>
              <a:spcBef>
                <a:spcPts val="833"/>
              </a:spcBef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ver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2667000"/>
            <a:ext cx="8229600" cy="2743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8" descr="mslogo_R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696200" y="6391275"/>
            <a:ext cx="1428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9" descr="DPE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04800" y="6453188"/>
            <a:ext cx="15986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707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8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2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2000">
          <a:solidFill>
            <a:schemeClr val="bg1"/>
          </a:solidFill>
          <a:latin typeface="Microsoft Sans Serif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153400" cy="3505200"/>
          </a:xfrm>
        </p:spPr>
        <p:txBody>
          <a:bodyPr/>
          <a:lstStyle/>
          <a:p>
            <a:r>
              <a:rPr lang="en-US" smtClean="0"/>
              <a:t>Visual </a:t>
            </a:r>
            <a:r>
              <a:rPr lang="en-US" dirty="0" smtClean="0"/>
              <a:t>Studio 2010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.NET Framework 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Training Workshop</a:t>
            </a:r>
            <a:endParaRPr lang="en-US" sz="2000" i="1" baseline="82000" dirty="0"/>
          </a:p>
        </p:txBody>
      </p:sp>
      <p:pic>
        <p:nvPicPr>
          <p:cNvPr id="4" name="Picture 3" descr="dpe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86400"/>
            <a:ext cx="3218422" cy="828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9288"/>
            <a:ext cx="8229600" cy="595312"/>
          </a:xfrm>
        </p:spPr>
        <p:txBody>
          <a:bodyPr anchor="t"/>
          <a:lstStyle/>
          <a:p>
            <a:pPr algn="l"/>
            <a:r>
              <a:rPr lang="en-US" sz="5400" b="0" dirty="0" smtClean="0"/>
              <a:t>What does this “code projection” process really buy us though?</a:t>
            </a:r>
            <a:endParaRPr lang="en-US" sz="5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Rectangle 2252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6353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4" name="Rectangle 22528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" y="1681163"/>
            <a:ext cx="21526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200400"/>
            <a:ext cx="8229600" cy="609600"/>
          </a:xfrm>
        </p:spPr>
        <p:txBody>
          <a:bodyPr anchor="t"/>
          <a:lstStyle/>
          <a:p>
            <a:pPr algn="l">
              <a:defRPr/>
            </a:pPr>
            <a:r>
              <a:rPr lang="en-US" dirty="0" smtClean="0"/>
              <a:t>Domain Services</a:t>
            </a:r>
            <a:br>
              <a:rPr lang="en-US" dirty="0" smtClean="0"/>
            </a:br>
            <a:r>
              <a:rPr lang="en-US" dirty="0" smtClean="0"/>
              <a:t>Code Projection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2688"/>
            <a:ext cx="8229600" cy="595312"/>
          </a:xfrm>
        </p:spPr>
        <p:txBody>
          <a:bodyPr anchor="t"/>
          <a:lstStyle/>
          <a:p>
            <a:pPr algn="l"/>
            <a:r>
              <a:rPr lang="en-US" sz="5400" b="0" dirty="0" smtClean="0"/>
              <a:t>Sometimes you need more than projection…</a:t>
            </a:r>
            <a:endParaRPr lang="en-US" sz="5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Shared Code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3716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Client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800600" y="13716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Server</a:t>
            </a:r>
          </a:p>
        </p:txBody>
      </p:sp>
      <p:pic>
        <p:nvPicPr>
          <p:cNvPr id="5" name="Picture 3" descr="C:\Users\joncart.REDMOND\AppData\Local\Microsoft\Windows\Temporary Internet Files\Content.IE5\72IUY2QY\MCj0439803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1676400" cy="1676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 bwMode="auto">
          <a:xfrm>
            <a:off x="5257800" y="22860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Advanced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Logic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098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Advanced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Logic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962400"/>
            <a:ext cx="4033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/>
            <a:r>
              <a:rPr lang="en-US" u="sng" dirty="0" smtClean="0"/>
              <a:t>Benefits…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Exact same code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No projection</a:t>
            </a:r>
          </a:p>
          <a:p>
            <a:pPr marL="457200" indent="-457200">
              <a:buAutoNum type="arabicParenR"/>
            </a:pPr>
            <a:r>
              <a:rPr lang="en-US" dirty="0" smtClean="0"/>
              <a:t>Automatically synchronized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Application Services</a:t>
            </a:r>
            <a:endParaRPr lang="en-US" sz="4000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3400" y="13716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Client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13716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Server</a:t>
            </a:r>
          </a:p>
        </p:txBody>
      </p:sp>
      <p:pic>
        <p:nvPicPr>
          <p:cNvPr id="10" name="Picture 3" descr="C:\Users\joncart.REDMOND\AppData\Local\Microsoft\Windows\Temporary Internet Files\Content.IE5\72IUY2QY\MCj0439803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19200"/>
            <a:ext cx="1676400" cy="1676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419600" y="2921913"/>
            <a:ext cx="2871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Add authentication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895600"/>
            <a:ext cx="36449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US" dirty="0" smtClean="0"/>
              <a:t>Gets membership proxy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dirty="0" smtClean="0"/>
              <a:t>Also gets user entity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3379113"/>
            <a:ext cx="2762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Modify user entity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3760113"/>
            <a:ext cx="2981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Gets updated entity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3810000"/>
            <a:ext cx="1879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Add profile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57" y="4267200"/>
            <a:ext cx="29286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Gets profile feature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Rectangle 2252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6353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4" name="Rectangle 22528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" y="1681163"/>
            <a:ext cx="21526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200400"/>
            <a:ext cx="8229600" cy="609600"/>
          </a:xfrm>
        </p:spPr>
        <p:txBody>
          <a:bodyPr anchor="t"/>
          <a:lstStyle/>
          <a:p>
            <a:pPr algn="l">
              <a:defRPr/>
            </a:pPr>
            <a:r>
              <a:rPr lang="en-US" dirty="0" smtClean="0"/>
              <a:t>Application Services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DP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600"/>
            <a:ext cx="51339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Presentation Outline (hidden slide):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2588" y="965589"/>
            <a:ext cx="8380412" cy="4673211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Technical </a:t>
            </a:r>
            <a:r>
              <a:rPr lang="en-US" sz="1800" b="1" dirty="0" smtClean="0">
                <a:solidFill>
                  <a:schemeClr val="tx1"/>
                </a:solidFill>
              </a:rPr>
              <a:t>Level</a:t>
            </a:r>
            <a:r>
              <a:rPr lang="en-US" sz="1800" dirty="0" smtClean="0">
                <a:solidFill>
                  <a:schemeClr val="tx1"/>
                </a:solidFill>
              </a:rPr>
              <a:t>: 300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Intended </a:t>
            </a:r>
            <a:r>
              <a:rPr lang="en-US" sz="1800" b="1" dirty="0" smtClean="0">
                <a:solidFill>
                  <a:schemeClr val="tx1"/>
                </a:solidFill>
              </a:rPr>
              <a:t>Audience</a:t>
            </a:r>
            <a:r>
              <a:rPr lang="en-US" sz="1800" dirty="0" smtClean="0">
                <a:solidFill>
                  <a:schemeClr val="tx1"/>
                </a:solidFill>
              </a:rPr>
              <a:t>: Developers </a:t>
            </a:r>
            <a:r>
              <a:rPr lang="en-US" sz="1800" dirty="0" smtClean="0">
                <a:solidFill>
                  <a:schemeClr val="tx1"/>
                </a:solidFill>
              </a:rPr>
              <a:t>&amp; Architects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Objectives</a:t>
            </a:r>
            <a:r>
              <a:rPr lang="en-US" sz="1800" dirty="0" smtClean="0">
                <a:solidFill>
                  <a:schemeClr val="tx1"/>
                </a:solidFill>
              </a:rPr>
              <a:t> (what do you want the audience to take away):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Understand the </a:t>
            </a:r>
            <a:r>
              <a:rPr lang="en-US" sz="1600" dirty="0" smtClean="0">
                <a:solidFill>
                  <a:schemeClr val="tx1"/>
                </a:solidFill>
              </a:rPr>
              <a:t>new .NET RIA Services offering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Presentation Outline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Domain Services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Code Projection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Application Services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131073"/>
          <p:cNvSpPr>
            <a:spLocks noGrp="1" noChangeArrowheads="1"/>
          </p:cNvSpPr>
          <p:nvPr>
            <p:ph type="ctrTitle"/>
          </p:nvPr>
        </p:nvSpPr>
        <p:spPr>
          <a:xfrm>
            <a:off x="304800" y="2133600"/>
            <a:ext cx="84582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A Lap Around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.NET RIA Services</a:t>
            </a:r>
            <a:endParaRPr lang="en-US" sz="4400" dirty="0" smtClean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191000"/>
            <a:ext cx="7162800" cy="175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Name</a:t>
            </a:r>
          </a:p>
          <a:p>
            <a:pPr>
              <a:defRPr/>
            </a:pPr>
            <a:r>
              <a:rPr lang="en-US" dirty="0" smtClean="0"/>
              <a:t>Title</a:t>
            </a:r>
          </a:p>
          <a:p>
            <a:pPr>
              <a:defRPr/>
            </a:pPr>
            <a:r>
              <a:rPr lang="en-US" dirty="0" smtClean="0"/>
              <a:t>Organization</a:t>
            </a:r>
          </a:p>
          <a:p>
            <a:pPr>
              <a:defRPr/>
            </a:pPr>
            <a:r>
              <a:rPr lang="en-US" dirty="0" smtClean="0"/>
              <a:t>Email</a:t>
            </a:r>
          </a:p>
        </p:txBody>
      </p:sp>
      <p:pic>
        <p:nvPicPr>
          <p:cNvPr id="6" name="Picture 5" descr="NET-Frmwrk_h_rgb_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"/>
            <a:ext cx="2362200" cy="74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609600" y="1295400"/>
            <a:ext cx="18288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Application boundary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1295400"/>
            <a:ext cx="18288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Application boundary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Client / Server</a:t>
            </a:r>
            <a:endParaRPr lang="en-US" sz="4000" b="0" dirty="0"/>
          </a:p>
        </p:txBody>
      </p:sp>
      <p:pic>
        <p:nvPicPr>
          <p:cNvPr id="3" name="Picture 34" descr="D:\Pennie's documents\MS Image\NEWFeb15\Windows_Vista_Icons_ for_Marketing_use\ParentalContro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1032042" cy="1032042"/>
          </a:xfrm>
          <a:prstGeom prst="rect">
            <a:avLst/>
          </a:prstGeom>
          <a:noFill/>
        </p:spPr>
      </p:pic>
      <p:pic>
        <p:nvPicPr>
          <p:cNvPr id="4" name="Picture 50" descr="D:\Pennie's documents\MS Image\NEWFeb15\Windows_Vista_Icons_ for_Marketing_use\VP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676400"/>
            <a:ext cx="922187" cy="1290053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 bwMode="auto">
          <a:xfrm>
            <a:off x="2590800" y="1828800"/>
            <a:ext cx="2971800" cy="6858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Network boundary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200400"/>
            <a:ext cx="551490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 smtClean="0"/>
              <a:t>Benefits: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Loose coupling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Flexible endpoint deviation allowance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High separation tolerance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Good parallel development enablement</a:t>
            </a:r>
          </a:p>
          <a:p>
            <a:pPr marL="457200" indent="-457200" algn="l">
              <a:buAutoNum type="arabicParenR"/>
            </a:pPr>
            <a:endParaRPr lang="en-US" dirty="0" smtClean="0"/>
          </a:p>
          <a:p>
            <a:pPr marL="457200" indent="-457200" algn="l">
              <a:buAutoNum type="arabicParenR"/>
            </a:pPr>
            <a:endParaRPr lang="en-US" dirty="0"/>
          </a:p>
        </p:txBody>
      </p:sp>
      <p:pic>
        <p:nvPicPr>
          <p:cNvPr id="1026" name="Picture 2" descr="C:\Users\joncart.REDMOND\AppData\Local\Microsoft\Windows\Temporary Internet Files\Content.IE5\8YMLY76B\MCj0432538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3454616"/>
            <a:ext cx="1752381" cy="1726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8229600" cy="595312"/>
          </a:xfrm>
        </p:spPr>
        <p:txBody>
          <a:bodyPr anchor="t"/>
          <a:lstStyle/>
          <a:p>
            <a:pPr algn="l"/>
            <a:r>
              <a:rPr lang="en-US" sz="5400" b="0" dirty="0" smtClean="0"/>
              <a:t>What if the application boundary isn’t actually necessary at all?</a:t>
            </a:r>
            <a:endParaRPr lang="en-US" sz="5400" b="0" dirty="0"/>
          </a:p>
        </p:txBody>
      </p:sp>
      <p:pic>
        <p:nvPicPr>
          <p:cNvPr id="2050" name="Picture 2" descr="C:\Users\joncart.REDMOND\AppData\Local\Microsoft\Windows\Temporary Internet Files\Content.IE5\71DIEHWD\MCj043438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429000"/>
            <a:ext cx="1524000" cy="2402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49764" y="1186696"/>
            <a:ext cx="54864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Application Boundary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Client / Server (cont.)</a:t>
            </a:r>
            <a:endParaRPr lang="en-US" sz="4000" b="0" dirty="0"/>
          </a:p>
        </p:txBody>
      </p:sp>
      <p:pic>
        <p:nvPicPr>
          <p:cNvPr id="3" name="Picture 34" descr="D:\Pennie's documents\MS Image\NEWFeb15\Windows_Vista_Icons_ for_Marketing_use\ParentalContro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758" y="1796296"/>
            <a:ext cx="1032042" cy="1032042"/>
          </a:xfrm>
          <a:prstGeom prst="rect">
            <a:avLst/>
          </a:prstGeom>
          <a:noFill/>
        </p:spPr>
      </p:pic>
      <p:pic>
        <p:nvPicPr>
          <p:cNvPr id="4" name="Picture 50" descr="D:\Pennie's documents\MS Image\NEWFeb15\Windows_Vista_Icons_ for_Marketing_use\VP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7613" y="1720096"/>
            <a:ext cx="922187" cy="1290053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 bwMode="auto">
          <a:xfrm>
            <a:off x="1905000" y="1981200"/>
            <a:ext cx="3048000" cy="609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Network Boundary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092" y="3472696"/>
            <a:ext cx="437036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 smtClean="0"/>
              <a:t>Benefits: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Tighter coupling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More sophisticated interaction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Progressive synchronization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Easier logic sharing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N-Tier ease of use</a:t>
            </a:r>
          </a:p>
          <a:p>
            <a:pPr marL="457200" indent="-457200" algn="l"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9288"/>
            <a:ext cx="8229600" cy="595312"/>
          </a:xfrm>
        </p:spPr>
        <p:txBody>
          <a:bodyPr anchor="t"/>
          <a:lstStyle/>
          <a:p>
            <a:pPr algn="l"/>
            <a:r>
              <a:rPr lang="en-US" sz="5400" b="0" dirty="0" smtClean="0"/>
              <a:t>There is a good chance you’ve done this already, but not explicitly</a:t>
            </a:r>
            <a:endParaRPr lang="en-US" sz="5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105400" y="22098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Data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Domain Service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3400" y="13716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RIA Client</a:t>
            </a: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Application</a:t>
            </a:r>
            <a:endParaRPr kumimoji="0" lang="en-US" sz="2200" b="0" i="0" u="none" strike="noStrike" cap="none" normalizeH="0" baseline="0" dirty="0" smtClean="0"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495800" y="13716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Domain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Service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667000" y="1752600"/>
            <a:ext cx="1676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275716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/>
            <a:r>
              <a:rPr lang="en-US" u="sng" dirty="0" smtClean="0"/>
              <a:t>This lets you share…</a:t>
            </a:r>
          </a:p>
          <a:p>
            <a:pPr marL="457200" indent="-457200" algn="l"/>
            <a:endParaRPr lang="en-US" u="sng" dirty="0" smtClean="0"/>
          </a:p>
          <a:p>
            <a:pPr marL="457200" indent="-457200" algn="l">
              <a:buAutoNum type="arabicParenR"/>
            </a:pPr>
            <a:r>
              <a:rPr lang="en-US" dirty="0" smtClean="0"/>
              <a:t>Entities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Metadata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Business logic</a:t>
            </a:r>
          </a:p>
          <a:p>
            <a:pPr marL="457200" indent="-457200" algn="l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5312"/>
          </a:xfrm>
        </p:spPr>
        <p:txBody>
          <a:bodyPr anchor="t"/>
          <a:lstStyle/>
          <a:p>
            <a:pPr algn="l"/>
            <a:r>
              <a:rPr lang="en-US" sz="4000" b="0" dirty="0" smtClean="0"/>
              <a:t>Code Projection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3400" y="13716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Client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95800" y="1371600"/>
            <a:ext cx="19812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Server</a:t>
            </a:r>
          </a:p>
        </p:txBody>
      </p:sp>
      <p:pic>
        <p:nvPicPr>
          <p:cNvPr id="3075" name="Picture 3" descr="C:\Users\joncart.REDMOND\AppData\Local\Microsoft\Windows\Temporary Internet Files\Content.IE5\72IUY2QY\MCj0439803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19200"/>
            <a:ext cx="1676400" cy="1676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419600" y="2921913"/>
            <a:ext cx="29674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Add domain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895600"/>
            <a:ext cx="39667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US" dirty="0" smtClean="0"/>
              <a:t>Gets new domain service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dirty="0" smtClean="0"/>
              <a:t>Gets every entity type</a:t>
            </a:r>
          </a:p>
          <a:p>
            <a:pPr marL="914400" lvl="1" indent="-457200" algn="l"/>
            <a:r>
              <a:rPr lang="en-US" dirty="0" smtClean="0"/>
              <a:t>	associated with service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3379113"/>
            <a:ext cx="2405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Add new entity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064913"/>
            <a:ext cx="2482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Gets new entity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3810000"/>
            <a:ext cx="3252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Delete entity property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8457" y="4522113"/>
            <a:ext cx="2981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Gets updated entity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4293513"/>
            <a:ext cx="3399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Add metadata to entity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5029200"/>
            <a:ext cx="2981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Gets updated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Default Design - DPE PPT Template">
  <a:themeElements>
    <a:clrScheme name="Default Design - DPE PPT Template 2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 - DPE PP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accent1">
                <a:gamma/>
                <a:shade val="82353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accent1">
                <a:gamma/>
                <a:shade val="82353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- DPE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- DPE PPT Template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8DB4300D1324A92477E64B996B7EE" ma:contentTypeVersion="0" ma:contentTypeDescription="Create a new document." ma:contentTypeScope="" ma:versionID="77e22f6d63df6ef7ecc89f27de1182be">
  <xsd:schema xmlns:xsd="http://www.w3.org/2001/XMLSchema" xmlns:p="http://schemas.microsoft.com/office/2006/metadata/properties" xmlns:ns2="43DB58A5-D100-4A32-9247-7E64B996B7EE" targetNamespace="http://schemas.microsoft.com/office/2006/metadata/properties" ma:root="true" ma:fieldsID="768e23d0849baff6e7959e075cb3f35e" ns2:_="">
    <xsd:import namespace="43DB58A5-D100-4A32-9247-7E64B996B7EE"/>
    <xsd:element name="properties">
      <xsd:complexType>
        <xsd:sequence>
          <xsd:element name="documentManagement">
            <xsd:complexType>
              <xsd:all>
                <xsd:element ref="ns2:Content_x0020_Type" minOccurs="0"/>
                <xsd:element ref="ns2:Status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3DB58A5-D100-4A32-9247-7E64B996B7EE" elementFormDefault="qualified">
    <xsd:import namespace="http://schemas.microsoft.com/office/2006/documentManagement/types"/>
    <xsd:element name="Content_x0020_Type" ma:index="8" nillable="true" ma:displayName="Content Type" ma:format="Dropdown" ma:internalName="Content_x0020_Type">
      <xsd:simpleType>
        <xsd:restriction base="dms:Choice">
          <xsd:enumeration value="Presentation"/>
          <xsd:enumeration value="Demos"/>
          <xsd:enumeration value="Lab Spec"/>
        </xsd:restriction>
      </xsd:simpleType>
    </xsd:element>
    <xsd:element name="Status" ma:index="9" nillable="true" ma:displayName="Status" ma:default="" ma:format="Dropdown" ma:internalName="Status">
      <xsd:simpleType>
        <xsd:restriction base="dms:Choice">
          <xsd:enumeration value="Draft"/>
          <xsd:enumeration value="Final draft"/>
          <xsd:enumeration value="Ready for handoff"/>
          <xsd:enumeration value="Complete"/>
        </xsd:restriction>
      </xsd:simpleType>
    </xsd:element>
    <xsd:element name="Description0" ma:index="10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Content_x0020_Type xmlns="43DB58A5-D100-4A32-9247-7E64B996B7EE">Presentation</Content_x0020_Type>
    <Description0 xmlns="43DB58A5-D100-4A32-9247-7E64B996B7EE">As per other deck but white on blue Tahoma</Description0>
    <Status xmlns="43DB58A5-D100-4A32-9247-7E64B996B7EE">Final draft</Status>
  </documentManagement>
</p:properties>
</file>

<file path=customXml/itemProps1.xml><?xml version="1.0" encoding="utf-8"?>
<ds:datastoreItem xmlns:ds="http://schemas.openxmlformats.org/officeDocument/2006/customXml" ds:itemID="{EB71F3FB-361C-4DB8-8743-C2E9E4E3C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AC574F-A7EC-425A-A14F-7F151312013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EF2C303-5AF6-45E4-B3B2-337FCCBAD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DB58A5-D100-4A32-9247-7E64B996B7E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84BE5ECC-BD83-4F37-A1FF-C24A87765A57}">
  <ds:schemaRefs>
    <ds:schemaRef ds:uri="http://schemas.microsoft.com/office/2006/metadata/properties"/>
    <ds:schemaRef ds:uri="43DB58A5-D100-4A32-9247-7E64B996B7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9023</TotalTime>
  <Words>275</Words>
  <Application>Microsoft Office PowerPoint</Application>
  <PresentationFormat>On-screen Show (4:3)</PresentationFormat>
  <Paragraphs>86</Paragraphs>
  <Slides>16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 - DPE PPT Template</vt:lpstr>
      <vt:lpstr>Visual Studio 2010 and .NET Framework 4  Training Workshop</vt:lpstr>
      <vt:lpstr>Presentation Outline (hidden slide):</vt:lpstr>
      <vt:lpstr>A Lap Around .NET RIA Services</vt:lpstr>
      <vt:lpstr>Client / Server</vt:lpstr>
      <vt:lpstr>What if the application boundary isn’t actually necessary at all?</vt:lpstr>
      <vt:lpstr>Client / Server (cont.)</vt:lpstr>
      <vt:lpstr>There is a good chance you’ve done this already, but not explicitly</vt:lpstr>
      <vt:lpstr>Domain Service</vt:lpstr>
      <vt:lpstr>Code Projection</vt:lpstr>
      <vt:lpstr>What does this “code projection” process really buy us though?</vt:lpstr>
      <vt:lpstr>Domain Services Code Projection</vt:lpstr>
      <vt:lpstr>Sometimes you need more than projection…</vt:lpstr>
      <vt:lpstr>Shared Code</vt:lpstr>
      <vt:lpstr>Application Services</vt:lpstr>
      <vt:lpstr>Application Services</vt:lpstr>
      <vt:lpstr>Slide 16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RIA Services</dc:title>
  <dc:creator>Microsoft Developer and Platform Evangelism</dc:creator>
  <cp:lastModifiedBy>Jason Olson (DPE)</cp:lastModifiedBy>
  <cp:revision>433</cp:revision>
  <dcterms:created xsi:type="dcterms:W3CDTF">2004-11-05T17:26:10Z</dcterms:created>
  <dcterms:modified xsi:type="dcterms:W3CDTF">2009-04-27T19:58:26Z</dcterms:modified>
  <cp:version>1.0.0</cp:version>
  <dc:description>
	In this presentation, you will be introduced to .NET RIA Services, a framework for making it easier to construct of client/server applications using Silverlight.
by Microsoft Developer and Platform Evangelism
</dc:descript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dshadle</vt:lpwstr>
  </property>
  <property fmtid="{D5CDD505-2E9C-101B-9397-08002B2CF9AE}" pid="5" name="_Category">
    <vt:lpwstr/>
  </property>
  <property fmtid="{D5CDD505-2E9C-101B-9397-08002B2CF9AE}" pid="6" name="Slides">
    <vt:lpwstr>52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</Properties>
</file>