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2"/>
    <p:sldMasterId id="2147483946" r:id="rId3"/>
    <p:sldMasterId id="2147483971" r:id="rId4"/>
    <p:sldMasterId id="2147483978" r:id="rId5"/>
    <p:sldMasterId id="2147483980" r:id="rId6"/>
  </p:sldMasterIdLst>
  <p:notesMasterIdLst>
    <p:notesMasterId r:id="rId42"/>
  </p:notesMasterIdLst>
  <p:handoutMasterIdLst>
    <p:handoutMasterId r:id="rId43"/>
  </p:handoutMasterIdLst>
  <p:sldIdLst>
    <p:sldId id="410" r:id="rId7"/>
    <p:sldId id="412" r:id="rId8"/>
    <p:sldId id="413" r:id="rId9"/>
    <p:sldId id="414" r:id="rId10"/>
    <p:sldId id="415" r:id="rId11"/>
    <p:sldId id="416" r:id="rId12"/>
    <p:sldId id="417" r:id="rId13"/>
    <p:sldId id="446" r:id="rId14"/>
    <p:sldId id="422" r:id="rId15"/>
    <p:sldId id="423" r:id="rId16"/>
    <p:sldId id="424" r:id="rId17"/>
    <p:sldId id="425" r:id="rId18"/>
    <p:sldId id="448" r:id="rId19"/>
    <p:sldId id="455" r:id="rId20"/>
    <p:sldId id="456" r:id="rId21"/>
    <p:sldId id="457" r:id="rId22"/>
    <p:sldId id="458" r:id="rId23"/>
    <p:sldId id="427" r:id="rId24"/>
    <p:sldId id="428" r:id="rId25"/>
    <p:sldId id="429" r:id="rId26"/>
    <p:sldId id="449" r:id="rId27"/>
    <p:sldId id="431" r:id="rId28"/>
    <p:sldId id="432" r:id="rId29"/>
    <p:sldId id="433" r:id="rId30"/>
    <p:sldId id="434" r:id="rId31"/>
    <p:sldId id="450" r:id="rId32"/>
    <p:sldId id="436" r:id="rId33"/>
    <p:sldId id="437" r:id="rId34"/>
    <p:sldId id="438" r:id="rId35"/>
    <p:sldId id="451" r:id="rId36"/>
    <p:sldId id="453" r:id="rId37"/>
    <p:sldId id="454" r:id="rId38"/>
    <p:sldId id="440" r:id="rId39"/>
    <p:sldId id="441" r:id="rId40"/>
    <p:sldId id="411" r:id="rId41"/>
  </p:sldIdLst>
  <p:sldSz cx="9144000" cy="6858000" type="screen4x3"/>
  <p:notesSz cx="6858000" cy="9144000"/>
  <p:defaultTextStyle>
    <a:defPPr>
      <a:defRPr lang="en-US"/>
    </a:defPPr>
    <a:lvl1pPr algn="l" defTabSz="912813" rtl="0" fontAlgn="base">
      <a:spcBef>
        <a:spcPct val="0"/>
      </a:spcBef>
      <a:spcAft>
        <a:spcPct val="0"/>
      </a:spcAft>
      <a:defRPr kern="1200">
        <a:solidFill>
          <a:schemeClr val="tx1"/>
        </a:solidFill>
        <a:latin typeface="Arial" charset="0"/>
        <a:ea typeface="+mn-ea"/>
        <a:cs typeface="+mn-cs"/>
      </a:defRPr>
    </a:lvl1pPr>
    <a:lvl2pPr marL="455613" indent="1588" algn="l" defTabSz="912813" rtl="0" fontAlgn="base">
      <a:spcBef>
        <a:spcPct val="0"/>
      </a:spcBef>
      <a:spcAft>
        <a:spcPct val="0"/>
      </a:spcAft>
      <a:defRPr kern="1200">
        <a:solidFill>
          <a:schemeClr val="tx1"/>
        </a:solidFill>
        <a:latin typeface="Arial" charset="0"/>
        <a:ea typeface="+mn-ea"/>
        <a:cs typeface="+mn-cs"/>
      </a:defRPr>
    </a:lvl2pPr>
    <a:lvl3pPr marL="912813" indent="1588" algn="l" defTabSz="912813" rtl="0" fontAlgn="base">
      <a:spcBef>
        <a:spcPct val="0"/>
      </a:spcBef>
      <a:spcAft>
        <a:spcPct val="0"/>
      </a:spcAft>
      <a:defRPr kern="1200">
        <a:solidFill>
          <a:schemeClr val="tx1"/>
        </a:solidFill>
        <a:latin typeface="Arial" charset="0"/>
        <a:ea typeface="+mn-ea"/>
        <a:cs typeface="+mn-cs"/>
      </a:defRPr>
    </a:lvl3pPr>
    <a:lvl4pPr marL="1370013" indent="1588" algn="l" defTabSz="912813" rtl="0" fontAlgn="base">
      <a:spcBef>
        <a:spcPct val="0"/>
      </a:spcBef>
      <a:spcAft>
        <a:spcPct val="0"/>
      </a:spcAft>
      <a:defRPr kern="1200">
        <a:solidFill>
          <a:schemeClr val="tx1"/>
        </a:solidFill>
        <a:latin typeface="Arial" charset="0"/>
        <a:ea typeface="+mn-ea"/>
        <a:cs typeface="+mn-cs"/>
      </a:defRPr>
    </a:lvl4pPr>
    <a:lvl5pPr marL="1827213" indent="1588" algn="l" defTabSz="912813"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ireh" initials="ce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0DB"/>
    <a:srgbClr val="9ACAA7"/>
    <a:srgbClr val="2CD858"/>
    <a:srgbClr val="0DB33D"/>
    <a:srgbClr val="2D6316"/>
    <a:srgbClr val="AFD5B9"/>
    <a:srgbClr val="99CC00"/>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6" autoAdjust="0"/>
    <p:restoredTop sz="62828" autoAdjust="0"/>
  </p:normalViewPr>
  <p:slideViewPr>
    <p:cSldViewPr>
      <p:cViewPr varScale="1">
        <p:scale>
          <a:sx n="82" d="100"/>
          <a:sy n="82" d="100"/>
        </p:scale>
        <p:origin x="-1608" y="-96"/>
      </p:cViewPr>
      <p:guideLst>
        <p:guide orient="horz" pos="144"/>
        <p:guide orient="horz" pos="1488"/>
        <p:guide orient="horz" pos="1200"/>
        <p:guide orient="horz" pos="2304"/>
        <p:guide orient="horz" pos="892"/>
        <p:guide pos="2880"/>
        <p:guide pos="244"/>
        <p:guide pos="460"/>
        <p:guide pos="5516"/>
        <p:guide pos="862"/>
        <p:guide pos="5299"/>
        <p:guide pos="8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776"/>
    </p:cViewPr>
  </p:sorterViewPr>
  <p:notesViewPr>
    <p:cSldViewPr>
      <p:cViewPr varScale="1">
        <p:scale>
          <a:sx n="86" d="100"/>
          <a:sy n="86" d="100"/>
        </p:scale>
        <p:origin x="-24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2.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4.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ommentAuthors" Target="commentAuthors.xml"/><Relationship Id="rId4" Type="http://schemas.openxmlformats.org/officeDocument/2006/relationships/slideMaster" Target="slideMasters/slideMaster3.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Calibri"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latin typeface="Calibri" pitchFamily="34" charset="0"/>
              </a:defRPr>
            </a:lvl1pPr>
          </a:lstStyle>
          <a:p>
            <a:pPr>
              <a:defRPr/>
            </a:pPr>
            <a:fld id="{F9D134D1-A57B-4813-906C-C24C64866106}" type="datetimeFigureOut">
              <a:rPr lang="en-US"/>
              <a:pPr>
                <a:defRPr/>
              </a:pPr>
              <a:t>4/8/2010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fontAlgn="auto">
              <a:spcBef>
                <a:spcPts val="0"/>
              </a:spcBef>
              <a:spcAft>
                <a:spcPts val="0"/>
              </a:spcAft>
              <a:defRPr sz="500">
                <a:solidFill>
                  <a:srgbClr val="000000"/>
                </a:solidFill>
                <a:latin typeface="Calibri" pitchFamily="34" charset="0"/>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Calibri" pitchFamily="34" charset="0"/>
              </a:defRPr>
            </a:lvl1pPr>
          </a:lstStyle>
          <a:p>
            <a:pPr>
              <a:defRPr/>
            </a:pPr>
            <a:fld id="{9D0CD9EA-8260-4073-8AEC-7829289A625B}" type="slidenum">
              <a:rPr lang="en-US"/>
              <a:pPr>
                <a:defRPr/>
              </a:pPr>
              <a:t>‹#›</a:t>
            </a:fld>
            <a:endParaRPr lang="en-US" dirty="0"/>
          </a:p>
        </p:txBody>
      </p:sp>
    </p:spTree>
    <p:extLst>
      <p:ext uri="{BB962C8B-B14F-4D97-AF65-F5344CB8AC3E}">
        <p14:creationId xmlns:p14="http://schemas.microsoft.com/office/powerpoint/2010/main" val="2863673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fontAlgn="auto">
              <a:spcBef>
                <a:spcPts val="0"/>
              </a:spcBef>
              <a:spcAft>
                <a:spcPts val="0"/>
              </a:spcAft>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fontAlgn="auto">
              <a:spcBef>
                <a:spcPts val="0"/>
              </a:spcBef>
              <a:spcAft>
                <a:spcPts val="0"/>
              </a:spcAft>
              <a:defRPr sz="1200">
                <a:latin typeface="Calibri" pitchFamily="34" charset="0"/>
              </a:defRPr>
            </a:lvl1pPr>
          </a:lstStyle>
          <a:p>
            <a:pPr>
              <a:defRPr/>
            </a:pPr>
            <a:fld id="{CAC3C5EB-2B4C-473F-97A5-66602188608B}" type="datetimeFigureOut">
              <a:rPr lang="en-US"/>
              <a:pPr>
                <a:defRPr/>
              </a:pPr>
              <a:t>4/8/2010</a:t>
            </a:fld>
            <a:endParaRPr lang="en-US" dirty="0"/>
          </a:p>
        </p:txBody>
      </p:sp>
      <p:sp>
        <p:nvSpPr>
          <p:cNvPr id="4" name="Slide Image Placeholder 3"/>
          <p:cNvSpPr>
            <a:spLocks noGrp="1" noRot="1" noChangeAspect="1"/>
          </p:cNvSpPr>
          <p:nvPr>
            <p:ph type="sldImg" idx="2"/>
          </p:nvPr>
        </p:nvSpPr>
        <p:spPr>
          <a:xfrm>
            <a:off x="1535113" y="457200"/>
            <a:ext cx="3736975" cy="280193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fontAlgn="auto">
              <a:spcBef>
                <a:spcPts val="0"/>
              </a:spcBef>
              <a:spcAft>
                <a:spcPts val="0"/>
              </a:spcAft>
              <a:defRPr sz="500">
                <a:solidFill>
                  <a:srgbClr val="000000"/>
                </a:solidFill>
                <a:latin typeface="+mn-lt"/>
              </a:defRPr>
            </a:lvl1pPr>
          </a:lstStyle>
          <a:p>
            <a:pPr>
              <a:defRPr/>
            </a:pPr>
            <a:r>
              <a:rPr lang="en-US"/>
              <a:t>© 2008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endParaRPr lang="en-US"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914363" fontAlgn="auto">
              <a:spcBef>
                <a:spcPts val="0"/>
              </a:spcBef>
              <a:spcAft>
                <a:spcPts val="0"/>
              </a:spcAft>
              <a:defRPr sz="1200">
                <a:latin typeface="Calibri" pitchFamily="34" charset="0"/>
              </a:defRPr>
            </a:lvl1pPr>
          </a:lstStyle>
          <a:p>
            <a:pPr>
              <a:defRPr/>
            </a:pPr>
            <a:fld id="{97D2036F-163D-4C42-9540-86365D1CC1D4}" type="slidenum">
              <a:rPr lang="en-US"/>
              <a:pPr>
                <a:defRPr/>
              </a:pPr>
              <a:t>‹#›</a:t>
            </a:fld>
            <a:endParaRPr lang="en-US" dirty="0"/>
          </a:p>
        </p:txBody>
      </p:sp>
    </p:spTree>
    <p:extLst>
      <p:ext uri="{BB962C8B-B14F-4D97-AF65-F5344CB8AC3E}">
        <p14:creationId xmlns:p14="http://schemas.microsoft.com/office/powerpoint/2010/main" val="657183198"/>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Calibri"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kern="1200" dirty="0" smtClean="0">
                <a:solidFill>
                  <a:schemeClr val="tx1"/>
                </a:solidFill>
                <a:latin typeface="Calibri" pitchFamily="34" charset="0"/>
                <a:ea typeface="+mn-ea"/>
                <a:cs typeface="+mn-cs"/>
              </a:rPr>
              <a:t>The .NET Framework 4 release will include several enhancements to the framework that make application development easier. In this session, you’ll look at several sample applications that demonstrate how this release of the framework makes development easier. You’ll look at the new Managed Extensibility Framework,  changes to the CLR and C# and VB, improvements to data access, services and workflow technologies. You’ll also see how enhancements to ASP.NET and Windows Presentation Foundation make building end-user applications easier.</a:t>
            </a:r>
            <a:endParaRPr lang="en-US" sz="900" kern="1200" dirty="0">
              <a:solidFill>
                <a:schemeClr val="tx1"/>
              </a:solidFill>
              <a:latin typeface="Calibri"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97D2036F-163D-4C42-9540-86365D1CC1D4}"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C837248A-CD45-4BB9-81F4-DDD45E4318F2}" type="slidenum">
              <a:rPr lang="en-US" smtClean="0"/>
              <a:pPr/>
              <a:t>20</a:t>
            </a:fld>
            <a:endParaRPr lang="en-US" smtClean="0"/>
          </a:p>
        </p:txBody>
      </p:sp>
      <p:sp>
        <p:nvSpPr>
          <p:cNvPr id="3" name="Notes Placeholder 2"/>
          <p:cNvSpPr>
            <a:spLocks noGrp="1"/>
          </p:cNvSpPr>
          <p:nvPr>
            <p:ph type="body" idx="1"/>
          </p:nvPr>
        </p:nvSpPr>
        <p:spPr/>
        <p:txBody>
          <a:bodyPr>
            <a:normAutofit/>
          </a:bodyPr>
          <a:lstStyle/>
          <a:p>
            <a:r>
              <a:rPr lang="en-GB" b="1" dirty="0" smtClean="0"/>
              <a:t>MESSAGING:</a:t>
            </a:r>
          </a:p>
          <a:p>
            <a:r>
              <a:rPr lang="en-GB" dirty="0" smtClean="0"/>
              <a:t>PLINQ is a technology that allows developers to _easily_ leverage</a:t>
            </a:r>
            <a:r>
              <a:rPr lang="en-GB" baseline="0" dirty="0" smtClean="0"/>
              <a:t> </a:t>
            </a:r>
            <a:r>
              <a:rPr lang="en-GB" baseline="0" dirty="0" err="1" smtClean="0"/>
              <a:t>manycore</a:t>
            </a:r>
            <a:r>
              <a:rPr lang="en-GB" baseline="0" dirty="0" smtClean="0"/>
              <a:t>. The great thing about PLINQ is that if you are using LINQ-to-objects, there is a very minimal impact to your code in order for it to use PLINQ. All it takes to use PLINQ is adding “.</a:t>
            </a:r>
            <a:r>
              <a:rPr lang="en-GB" baseline="0" dirty="0" err="1" smtClean="0"/>
              <a:t>AsParallel</a:t>
            </a:r>
            <a:r>
              <a:rPr lang="en-GB" baseline="0" dirty="0" smtClean="0"/>
              <a:t>()” to your query. This will turn the query into a PLINQ query and will use the PLINQ execution engine when executed.</a:t>
            </a:r>
          </a:p>
          <a:p>
            <a:endParaRPr lang="en-GB" baseline="0" dirty="0" smtClean="0"/>
          </a:p>
          <a:p>
            <a:r>
              <a:rPr lang="en-GB" baseline="0" dirty="0" smtClean="0"/>
              <a:t>One small change, and your code now takes advantage of all the hardware available to you.</a:t>
            </a:r>
          </a:p>
          <a:p>
            <a:endParaRPr lang="en-GB" baseline="0" dirty="0" smtClean="0"/>
          </a:p>
          <a:p>
            <a:r>
              <a:rPr lang="en-GB" b="1" baseline="0" dirty="0" smtClean="0"/>
              <a:t>NOTES:</a:t>
            </a:r>
          </a:p>
          <a:p>
            <a:r>
              <a:rPr lang="en-GB" baseline="0" dirty="0" err="1" smtClean="0"/>
              <a:t>AsParallel</a:t>
            </a:r>
            <a:r>
              <a:rPr lang="en-GB" baseline="0" dirty="0" smtClean="0"/>
              <a:t>() works by returning an </a:t>
            </a:r>
            <a:r>
              <a:rPr lang="en-GB" baseline="0" dirty="0" err="1" smtClean="0"/>
              <a:t>IParallelEnumerable</a:t>
            </a:r>
            <a:r>
              <a:rPr lang="en-GB" baseline="0" dirty="0" smtClean="0"/>
              <a:t> so every subsequent query operator works against the new </a:t>
            </a:r>
            <a:r>
              <a:rPr lang="en-GB" baseline="0" dirty="0" err="1" smtClean="0"/>
              <a:t>IParallelEnumerable</a:t>
            </a:r>
            <a:r>
              <a:rPr lang="en-GB" baseline="0" dirty="0" smtClean="0"/>
              <a:t> rather than the normal </a:t>
            </a:r>
            <a:r>
              <a:rPr lang="en-GB" baseline="0" dirty="0" err="1" smtClean="0"/>
              <a:t>IEnumerable</a:t>
            </a:r>
            <a:r>
              <a:rPr lang="en-GB" baseline="0" dirty="0" smtClean="0"/>
              <a:t>. See the hands-on lab for Parallel Extensions for more details.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pt-BR" smtClean="0"/>
          </a:p>
        </p:txBody>
      </p:sp>
      <p:sp>
        <p:nvSpPr>
          <p:cNvPr id="4096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0B386F1D-F51B-4F80-87CF-26C110C0FCA5}" type="datetime8">
              <a:rPr lang="en-US" smtClean="0"/>
              <a:pPr defTabSz="912813" fontAlgn="base">
                <a:spcBef>
                  <a:spcPct val="0"/>
                </a:spcBef>
                <a:spcAft>
                  <a:spcPct val="0"/>
                </a:spcAft>
              </a:pPr>
              <a:t>4/8/2010 5:21 PM</a:t>
            </a:fld>
            <a:endParaRPr lang="en-US" smtClean="0"/>
          </a:p>
        </p:txBody>
      </p:sp>
      <p:sp>
        <p:nvSpPr>
          <p:cNvPr id="4096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chemeClr val="tx1"/>
                </a:solidFill>
              </a:rPr>
            </a:br>
            <a:r>
              <a:rPr lang="en-US" smtClean="0">
                <a:solidFill>
                  <a:schemeClr val="tx1"/>
                </a:solidFill>
              </a:rPr>
              <a:t>MICROSOFT MAKES NO WARRANTIES, EXPRESS, IMPLIED OR STATUTORY, AS TO THE INFORMATION IN THIS PRESENTATION.</a:t>
            </a:r>
          </a:p>
          <a:p>
            <a:pPr defTabSz="912813" fontAlgn="base">
              <a:spcBef>
                <a:spcPct val="0"/>
              </a:spcBef>
              <a:spcAft>
                <a:spcPct val="0"/>
              </a:spcAft>
              <a:defRPr/>
            </a:pPr>
            <a:endParaRPr lang="en-US" smtClean="0">
              <a:solidFill>
                <a:schemeClr val="tx1"/>
              </a:solidFill>
            </a:endParaRPr>
          </a:p>
        </p:txBody>
      </p:sp>
      <p:sp>
        <p:nvSpPr>
          <p:cNvPr id="4096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B2F0C97-E4D6-4BF1-A104-DA59DC98407D}" type="slidenum">
              <a:rPr lang="en-US" smtClean="0"/>
              <a:pPr defTabSz="912813" fontAlgn="base">
                <a:spcBef>
                  <a:spcPct val="0"/>
                </a:spcBef>
                <a:spcAft>
                  <a:spcPct val="0"/>
                </a:spcAft>
              </a:pPr>
              <a:t>21</a:t>
            </a:fld>
            <a:endParaRPr lang="en-US" smtClean="0"/>
          </a:p>
        </p:txBody>
      </p:sp>
      <p:sp>
        <p:nvSpPr>
          <p:cNvPr id="40966" name="Slide Image Placeholder 11"/>
          <p:cNvSpPr>
            <a:spLocks noGrp="1" noRot="1" noChangeAspect="1" noTextEdit="1"/>
          </p:cNvSpPr>
          <p:nvPr>
            <p:ph type="sldImg"/>
          </p:nvPr>
        </p:nvSpPr>
        <p:spPr bwMode="auto">
          <a:noFill/>
          <a:ln>
            <a:solidFill>
              <a:srgbClr val="000000"/>
            </a:solidFill>
            <a:miter lim="800000"/>
            <a:headEnd/>
            <a:tailEnd/>
          </a:ln>
        </p:spPr>
      </p:sp>
      <p:sp>
        <p:nvSpPr>
          <p:cNvPr id="40967"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There</a:t>
            </a:r>
            <a:r>
              <a:rPr lang="en-US" baseline="0" dirty="0" smtClean="0"/>
              <a:t> is a good reason why the Dynamic Language Runtime (DLR) exists. The problem is that, today, dynamically-typed languages like Python and Ruby can’t easily run directly on top of the CLR as the CLR is primarily designed for statically-typed languages. By creating the DLR, we help plug that hole and allow dynamically-typed languages to run on top of the CLR (by working </a:t>
            </a:r>
            <a:r>
              <a:rPr lang="en-US" baseline="0" smtClean="0"/>
              <a:t>through the DLR).</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pPr>
              <a:buFontTx/>
              <a:buChar char="-"/>
            </a:pPr>
            <a:r>
              <a:rPr lang="en-US" dirty="0" smtClean="0"/>
              <a:t>The</a:t>
            </a:r>
            <a:r>
              <a:rPr lang="en-US" baseline="0" dirty="0" smtClean="0"/>
              <a:t> DLR </a:t>
            </a:r>
            <a:r>
              <a:rPr lang="en-US" dirty="0" smtClean="0"/>
              <a:t>provides </a:t>
            </a:r>
            <a:r>
              <a:rPr lang="en-US" baseline="0" dirty="0" smtClean="0"/>
              <a:t>core services that are necessary for dynamically-typed languages to work on the CLR</a:t>
            </a:r>
          </a:p>
          <a:p>
            <a:pPr>
              <a:buFontTx/>
              <a:buChar char="-"/>
            </a:pPr>
            <a:r>
              <a:rPr lang="en-US" baseline="0" dirty="0" smtClean="0"/>
              <a:t>The DLR also provides other services that can be used by statically-typed languages as well to achieve more dynamic behavior:</a:t>
            </a:r>
          </a:p>
          <a:p>
            <a:pPr lvl="1">
              <a:buFontTx/>
              <a:buChar char="-"/>
            </a:pPr>
            <a:r>
              <a:rPr lang="en-US" baseline="0" dirty="0" smtClean="0"/>
              <a:t>Expression Trees (including Statements)</a:t>
            </a:r>
          </a:p>
          <a:p>
            <a:pPr lvl="1">
              <a:buFontTx/>
              <a:buChar char="-"/>
            </a:pPr>
            <a:r>
              <a:rPr lang="en-US" baseline="0" dirty="0" smtClean="0"/>
              <a:t>Dynamic Dispatch</a:t>
            </a:r>
          </a:p>
          <a:p>
            <a:pPr lvl="1">
              <a:buFontTx/>
              <a:buChar char="-"/>
            </a:pPr>
            <a:r>
              <a:rPr lang="en-US" baseline="0" dirty="0" smtClean="0"/>
              <a:t>Call Site Caching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The power of the DLR is that there are many binders</a:t>
            </a:r>
            <a:r>
              <a:rPr lang="en-US" baseline="0" dirty="0" smtClean="0"/>
              <a:t> for the DLR. Yes, we can </a:t>
            </a:r>
            <a:r>
              <a:rPr lang="en-US" baseline="0" dirty="0" err="1" smtClean="0"/>
              <a:t>interop</a:t>
            </a:r>
            <a:r>
              <a:rPr lang="en-US" baseline="0" dirty="0" smtClean="0"/>
              <a:t> with dynamic languages like Python and Ruby like we expect to. However, perhaps even more importantly, there are binders available for .NET, </a:t>
            </a:r>
            <a:r>
              <a:rPr lang="en-US" baseline="0" dirty="0" err="1" smtClean="0"/>
              <a:t>Silverlight</a:t>
            </a:r>
            <a:r>
              <a:rPr lang="en-US" baseline="0" dirty="0" smtClean="0"/>
              <a:t>, and Office. This allows us to interact between these platforms in very powerful ways that we were unable to currently.</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As</a:t>
            </a:r>
            <a:r>
              <a:rPr lang="en-US" baseline="0" dirty="0" smtClean="0"/>
              <a:t> long as we stay in our statically-typed world, interacting with objects is a pleasant and intuitive experience. However, as soon as you step out of that boundary and have to start using reflection, your code becomes much less elegant, harder to read, and harder to maintain. </a:t>
            </a:r>
          </a:p>
          <a:p>
            <a:endParaRPr lang="en-US" baseline="0" dirty="0" smtClean="0"/>
          </a:p>
          <a:p>
            <a:r>
              <a:rPr lang="en-US" baseline="0" dirty="0" smtClean="0"/>
              <a:t>Using </a:t>
            </a:r>
            <a:r>
              <a:rPr lang="en-US" baseline="0" dirty="0" err="1" smtClean="0"/>
              <a:t>ScriptObject</a:t>
            </a:r>
            <a:r>
              <a:rPr lang="en-US" baseline="0" dirty="0" smtClean="0"/>
              <a:t> in the DLR makes this a bit easier as it provides some direct method calls to invoke methods with specific parameters. And while this is an improvement, it’s still a departure from the way we are used to interacting with objects.</a:t>
            </a:r>
          </a:p>
          <a:p>
            <a:endParaRPr lang="en-US" baseline="0" dirty="0" smtClean="0"/>
          </a:p>
          <a:p>
            <a:r>
              <a:rPr lang="en-US" baseline="0" dirty="0" smtClean="0"/>
              <a:t>Using the new dynamic keyword in C# 4, we can call the .Add method above exactly as it were statically typed like in our first code snippet. In this case, the calc object is statically typed to be dynamic (yes, that’s true). Once we have a dynamic object references, we can dynamically invoke methods, do dynamic conversion, etc.</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pt-BR" smtClean="0"/>
          </a:p>
        </p:txBody>
      </p:sp>
      <p:sp>
        <p:nvSpPr>
          <p:cNvPr id="4096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0B386F1D-F51B-4F80-87CF-26C110C0FCA5}" type="datetime8">
              <a:rPr lang="en-US" smtClean="0"/>
              <a:pPr defTabSz="912813" fontAlgn="base">
                <a:spcBef>
                  <a:spcPct val="0"/>
                </a:spcBef>
                <a:spcAft>
                  <a:spcPct val="0"/>
                </a:spcAft>
              </a:pPr>
              <a:t>4/8/2010 5:21 PM</a:t>
            </a:fld>
            <a:endParaRPr lang="en-US" smtClean="0"/>
          </a:p>
        </p:txBody>
      </p:sp>
      <p:sp>
        <p:nvSpPr>
          <p:cNvPr id="4096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chemeClr val="tx1"/>
                </a:solidFill>
              </a:rPr>
            </a:br>
            <a:r>
              <a:rPr lang="en-US" smtClean="0">
                <a:solidFill>
                  <a:schemeClr val="tx1"/>
                </a:solidFill>
              </a:rPr>
              <a:t>MICROSOFT MAKES NO WARRANTIES, EXPRESS, IMPLIED OR STATUTORY, AS TO THE INFORMATION IN THIS PRESENTATION.</a:t>
            </a:r>
          </a:p>
          <a:p>
            <a:pPr defTabSz="912813" fontAlgn="base">
              <a:spcBef>
                <a:spcPct val="0"/>
              </a:spcBef>
              <a:spcAft>
                <a:spcPct val="0"/>
              </a:spcAft>
              <a:defRPr/>
            </a:pPr>
            <a:endParaRPr lang="en-US" smtClean="0">
              <a:solidFill>
                <a:schemeClr val="tx1"/>
              </a:solidFill>
            </a:endParaRPr>
          </a:p>
        </p:txBody>
      </p:sp>
      <p:sp>
        <p:nvSpPr>
          <p:cNvPr id="4096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B2F0C97-E4D6-4BF1-A104-DA59DC98407D}" type="slidenum">
              <a:rPr lang="en-US" smtClean="0"/>
              <a:pPr defTabSz="912813" fontAlgn="base">
                <a:spcBef>
                  <a:spcPct val="0"/>
                </a:spcBef>
                <a:spcAft>
                  <a:spcPct val="0"/>
                </a:spcAft>
              </a:pPr>
              <a:t>26</a:t>
            </a:fld>
            <a:endParaRPr lang="en-US" smtClean="0"/>
          </a:p>
        </p:txBody>
      </p:sp>
      <p:sp>
        <p:nvSpPr>
          <p:cNvPr id="40966" name="Slide Image Placeholder 11"/>
          <p:cNvSpPr>
            <a:spLocks noGrp="1" noRot="1" noChangeAspect="1" noTextEdit="1"/>
          </p:cNvSpPr>
          <p:nvPr>
            <p:ph type="sldImg"/>
          </p:nvPr>
        </p:nvSpPr>
        <p:spPr bwMode="auto">
          <a:noFill/>
          <a:ln>
            <a:solidFill>
              <a:srgbClr val="000000"/>
            </a:solidFill>
            <a:miter lim="800000"/>
            <a:headEnd/>
            <a:tailEnd/>
          </a:ln>
        </p:spPr>
      </p:sp>
      <p:sp>
        <p:nvSpPr>
          <p:cNvPr id="40967"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Office has thousands of APIs for </a:t>
            </a:r>
            <a:r>
              <a:rPr lang="en-US" dirty="0" err="1" smtClean="0"/>
              <a:t>addins</a:t>
            </a:r>
            <a:r>
              <a:rPr lang="en-US" dirty="0" smtClean="0"/>
              <a:t> exposed through COM. But COM was designed for native code. </a:t>
            </a:r>
            <a:r>
              <a:rPr lang="en-US" dirty="0" err="1" smtClean="0"/>
              <a:t>Interop</a:t>
            </a:r>
            <a:r>
              <a:rPr lang="en-US" dirty="0" smtClean="0"/>
              <a:t> Assemblies help</a:t>
            </a:r>
            <a:r>
              <a:rPr lang="en-US" baseline="0" dirty="0" smtClean="0"/>
              <a:t> “translate” between managed and native code by containing all the marshalling data necessary to make communication possible.</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MESSAGING:</a:t>
            </a:r>
          </a:p>
          <a:p>
            <a:r>
              <a:rPr lang="en-US" baseline="0" dirty="0" smtClean="0"/>
              <a:t>Let’s look at Office as an example. Add-ins in Excel, for instance, may very well need to talk to each other -&gt; Because they have to talk to each other, they have to be using the same types for Excel -&gt; Because of the way the type system works in the CLR, these types must also be in the same assembly -&gt; So, the assembly is required to be in a common location (e.g. the GAC) in order for the add-ins to function properly.</a:t>
            </a:r>
          </a:p>
          <a:p>
            <a:endParaRPr lang="en-US" baseline="0" dirty="0" smtClean="0"/>
          </a:p>
          <a:p>
            <a:r>
              <a:rPr lang="en-US" baseline="0" dirty="0" smtClean="0"/>
              <a:t>Well, Office currently does not require the .NET Framework to be installed on a machine. If a machine doesn’t have .NET installed, there’s no GAC, and hence nothing to deploy the PIA into. Herein lies the problem. Even if an add-in is only using a single function, </a:t>
            </a:r>
            <a:r>
              <a:rPr lang="en-US" baseline="0" dirty="0" err="1" smtClean="0"/>
              <a:t>enum</a:t>
            </a:r>
            <a:r>
              <a:rPr lang="en-US" baseline="0" dirty="0" smtClean="0"/>
              <a:t>, etc. from the </a:t>
            </a:r>
            <a:r>
              <a:rPr lang="en-US" baseline="0" dirty="0" err="1" smtClean="0"/>
              <a:t>interop</a:t>
            </a:r>
            <a:r>
              <a:rPr lang="en-US" baseline="0" dirty="0" smtClean="0"/>
              <a:t> assembly, the add-in must deploy the entire PIA along with itself. Office PIA is around 10-20mb, it’s HUGE. So you might have a 100k add-in “bringing along” a 20mb PIA.</a:t>
            </a:r>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There</a:t>
            </a:r>
            <a:r>
              <a:rPr lang="en-US" baseline="0" dirty="0" smtClean="0"/>
              <a:t> are two primary things that enable PIAs to be buried, forever, never to rise again. </a:t>
            </a:r>
          </a:p>
          <a:p>
            <a:pPr marL="228600" indent="-228600">
              <a:buAutoNum type="arabicParenR"/>
            </a:pPr>
            <a:r>
              <a:rPr lang="en-US" baseline="0" dirty="0" smtClean="0"/>
              <a:t>Compiler enhancements (this embedding works down to the method level even, so even a full interface is not required).</a:t>
            </a:r>
          </a:p>
          <a:p>
            <a:pPr marL="228600" indent="-228600">
              <a:buAutoNum type="arabicParenR"/>
            </a:pPr>
            <a:r>
              <a:rPr lang="en-US" baseline="0" dirty="0" smtClean="0"/>
              <a:t>Runtime enhancements</a:t>
            </a:r>
          </a:p>
          <a:p>
            <a:pPr marL="685800" lvl="1" indent="-228600">
              <a:buAutoNum type="arabicParenR"/>
            </a:pPr>
            <a:r>
              <a:rPr lang="en-US" baseline="0" dirty="0" smtClean="0"/>
              <a:t>Even though they are in different assemblies</a:t>
            </a:r>
          </a:p>
          <a:p>
            <a:pPr marL="685800" lvl="1" indent="-228600">
              <a:buAutoNum type="arabicParenR"/>
            </a:pPr>
            <a:r>
              <a:rPr lang="en-US" baseline="0" dirty="0" smtClean="0"/>
              <a:t>Even though they may have different subsets</a:t>
            </a:r>
          </a:p>
          <a:p>
            <a:pPr marL="228600" indent="-228600">
              <a:buAutoNum type="arabicParenR"/>
            </a:pPr>
            <a:endParaRPr lang="en-US" baseline="0" dirty="0" smtClean="0"/>
          </a:p>
          <a:p>
            <a:pPr marL="228600" indent="-228600">
              <a:buNone/>
            </a:pPr>
            <a:r>
              <a:rPr lang="en-US" baseline="0" dirty="0" smtClean="0"/>
              <a:t>Hence, type equivalence allows two interfaces, </a:t>
            </a:r>
            <a:r>
              <a:rPr lang="en-US" baseline="0" dirty="0" err="1" smtClean="0"/>
              <a:t>enums</a:t>
            </a:r>
            <a:r>
              <a:rPr lang="en-US" baseline="0" dirty="0" smtClean="0"/>
              <a:t>, delegates and plain-old-data-structures to mark themselves as equivalent with each other.</a:t>
            </a:r>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Big</a:t>
            </a:r>
            <a:r>
              <a:rPr lang="en-US" baseline="0" dirty="0" smtClean="0"/>
              <a:t> news about Web Forms 4 is that Dynamic Data will be rolled into Web Forms 4 so it’s not a separate “project”\”assembly”\etc. with .NET 4</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pt-BR" smtClean="0"/>
          </a:p>
        </p:txBody>
      </p:sp>
      <p:sp>
        <p:nvSpPr>
          <p:cNvPr id="4096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0B386F1D-F51B-4F80-87CF-26C110C0FCA5}" type="datetime8">
              <a:rPr lang="en-US" smtClean="0"/>
              <a:pPr defTabSz="912813" fontAlgn="base">
                <a:spcBef>
                  <a:spcPct val="0"/>
                </a:spcBef>
                <a:spcAft>
                  <a:spcPct val="0"/>
                </a:spcAft>
              </a:pPr>
              <a:t>4/8/2010 5:21 PM</a:t>
            </a:fld>
            <a:endParaRPr lang="en-US" smtClean="0"/>
          </a:p>
        </p:txBody>
      </p:sp>
      <p:sp>
        <p:nvSpPr>
          <p:cNvPr id="4096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chemeClr val="tx1"/>
                </a:solidFill>
              </a:rPr>
            </a:br>
            <a:r>
              <a:rPr lang="en-US" smtClean="0">
                <a:solidFill>
                  <a:schemeClr val="tx1"/>
                </a:solidFill>
              </a:rPr>
              <a:t>MICROSOFT MAKES NO WARRANTIES, EXPRESS, IMPLIED OR STATUTORY, AS TO THE INFORMATION IN THIS PRESENTATION.</a:t>
            </a:r>
          </a:p>
          <a:p>
            <a:pPr defTabSz="912813" fontAlgn="base">
              <a:spcBef>
                <a:spcPct val="0"/>
              </a:spcBef>
              <a:spcAft>
                <a:spcPct val="0"/>
              </a:spcAft>
              <a:defRPr/>
            </a:pPr>
            <a:endParaRPr lang="en-US" smtClean="0">
              <a:solidFill>
                <a:schemeClr val="tx1"/>
              </a:solidFill>
            </a:endParaRPr>
          </a:p>
        </p:txBody>
      </p:sp>
      <p:sp>
        <p:nvSpPr>
          <p:cNvPr id="4096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B2F0C97-E4D6-4BF1-A104-DA59DC98407D}" type="slidenum">
              <a:rPr lang="en-US" smtClean="0"/>
              <a:pPr defTabSz="912813" fontAlgn="base">
                <a:spcBef>
                  <a:spcPct val="0"/>
                </a:spcBef>
                <a:spcAft>
                  <a:spcPct val="0"/>
                </a:spcAft>
              </a:pPr>
              <a:t>30</a:t>
            </a:fld>
            <a:endParaRPr lang="en-US" smtClean="0"/>
          </a:p>
        </p:txBody>
      </p:sp>
      <p:sp>
        <p:nvSpPr>
          <p:cNvPr id="40966" name="Slide Image Placeholder 11"/>
          <p:cNvSpPr>
            <a:spLocks noGrp="1" noRot="1" noChangeAspect="1" noTextEdit="1"/>
          </p:cNvSpPr>
          <p:nvPr>
            <p:ph type="sldImg"/>
          </p:nvPr>
        </p:nvSpPr>
        <p:spPr bwMode="auto">
          <a:noFill/>
          <a:ln>
            <a:solidFill>
              <a:srgbClr val="000000"/>
            </a:solidFill>
            <a:miter lim="800000"/>
            <a:headEnd/>
            <a:tailEnd/>
          </a:ln>
        </p:spPr>
      </p:sp>
      <p:sp>
        <p:nvSpPr>
          <p:cNvPr id="40967"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MESSAGING:</a:t>
            </a:r>
          </a:p>
          <a:p>
            <a:r>
              <a:rPr lang="en-US" sz="1200" dirty="0" smtClean="0"/>
              <a:t>Side X Side releases solve app </a:t>
            </a:r>
            <a:r>
              <a:rPr lang="en-US" sz="1200" dirty="0" err="1" smtClean="0"/>
              <a:t>compat</a:t>
            </a:r>
            <a:r>
              <a:rPr lang="en-US" sz="1200" dirty="0" smtClean="0"/>
              <a:t> issue</a:t>
            </a:r>
          </a:p>
          <a:p>
            <a:r>
              <a:rPr lang="en-US" sz="1200" dirty="0" smtClean="0"/>
              <a:t>COM objects and other </a:t>
            </a:r>
            <a:r>
              <a:rPr lang="en-US" sz="1200" dirty="0" err="1" smtClean="0"/>
              <a:t>addins</a:t>
            </a:r>
            <a:r>
              <a:rPr lang="en-US" sz="1200" dirty="0" smtClean="0"/>
              <a:t> for different layers of the same cake can easily live together on the same runtime</a:t>
            </a:r>
          </a:p>
          <a:p>
            <a:r>
              <a:rPr lang="en-US" sz="1200" dirty="0" smtClean="0"/>
              <a:t>Highly compatible – but only certain kinds of functionality can be added</a:t>
            </a:r>
          </a:p>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Run both 2.0-based and 4.0-based CLR in the </a:t>
            </a:r>
            <a:r>
              <a:rPr lang="en-US" i="1" dirty="0" smtClean="0"/>
              <a:t>same process</a:t>
            </a:r>
          </a:p>
          <a:p>
            <a:pPr lvl="1"/>
            <a:r>
              <a:rPr lang="en-US" dirty="0" smtClean="0"/>
              <a:t>Old components use old CLR</a:t>
            </a:r>
          </a:p>
          <a:p>
            <a:pPr lvl="1"/>
            <a:r>
              <a:rPr lang="en-US" dirty="0" smtClean="0"/>
              <a:t>New components use new CLR</a:t>
            </a:r>
          </a:p>
          <a:p>
            <a:pPr marL="0" marR="0" lvl="1" indent="0" algn="l" defTabSz="914400" rtl="0" eaLnBrk="0" fontAlgn="base" latinLnBrk="0" hangingPunct="0">
              <a:lnSpc>
                <a:spcPct val="100000"/>
              </a:lnSpc>
              <a:spcBef>
                <a:spcPct val="30000"/>
              </a:spcBef>
              <a:spcAft>
                <a:spcPct val="0"/>
              </a:spcAft>
              <a:buClrTx/>
              <a:buSzTx/>
              <a:buFontTx/>
              <a:buNone/>
              <a:tabLst/>
              <a:defRPr/>
            </a:pPr>
            <a:r>
              <a:rPr kumimoji="0" lang="en-US" sz="2000" b="0" i="0" u="none" strike="noStrike" kern="0" cap="none" spc="0" normalizeH="0" baseline="0" noProof="0" dirty="0" smtClean="0">
                <a:ln>
                  <a:noFill/>
                </a:ln>
                <a:solidFill>
                  <a:schemeClr val="bg1"/>
                </a:solidFill>
                <a:effectLst/>
                <a:uLnTx/>
                <a:uFillTx/>
                <a:latin typeface="Microsoft Sans Serif" pitchFamily="34" charset="0"/>
              </a:rPr>
              <a:t>          Configuration file and hosting APIs give you fine-grained control</a:t>
            </a:r>
          </a:p>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pt-BR" smtClean="0"/>
          </a:p>
        </p:txBody>
      </p:sp>
      <p:sp>
        <p:nvSpPr>
          <p:cNvPr id="4096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0B386F1D-F51B-4F80-87CF-26C110C0FCA5}" type="datetime8">
              <a:rPr lang="en-US" smtClean="0"/>
              <a:pPr defTabSz="912813" fontAlgn="base">
                <a:spcBef>
                  <a:spcPct val="0"/>
                </a:spcBef>
                <a:spcAft>
                  <a:spcPct val="0"/>
                </a:spcAft>
              </a:pPr>
              <a:t>4/8/2010 5:21 PM</a:t>
            </a:fld>
            <a:endParaRPr lang="en-US" smtClean="0"/>
          </a:p>
        </p:txBody>
      </p:sp>
      <p:sp>
        <p:nvSpPr>
          <p:cNvPr id="4096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chemeClr val="tx1"/>
                </a:solidFill>
              </a:rPr>
            </a:br>
            <a:r>
              <a:rPr lang="en-US" smtClean="0">
                <a:solidFill>
                  <a:schemeClr val="tx1"/>
                </a:solidFill>
              </a:rPr>
              <a:t>MICROSOFT MAKES NO WARRANTIES, EXPRESS, IMPLIED OR STATUTORY, AS TO THE INFORMATION IN THIS PRESENTATION.</a:t>
            </a:r>
          </a:p>
          <a:p>
            <a:pPr defTabSz="912813" fontAlgn="base">
              <a:spcBef>
                <a:spcPct val="0"/>
              </a:spcBef>
              <a:spcAft>
                <a:spcPct val="0"/>
              </a:spcAft>
              <a:defRPr/>
            </a:pPr>
            <a:endParaRPr lang="en-US" smtClean="0">
              <a:solidFill>
                <a:schemeClr val="tx1"/>
              </a:solidFill>
            </a:endParaRPr>
          </a:p>
        </p:txBody>
      </p:sp>
      <p:sp>
        <p:nvSpPr>
          <p:cNvPr id="4096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B2F0C97-E4D6-4BF1-A104-DA59DC98407D}" type="slidenum">
              <a:rPr lang="en-US" smtClean="0"/>
              <a:pPr defTabSz="912813" fontAlgn="base">
                <a:spcBef>
                  <a:spcPct val="0"/>
                </a:spcBef>
                <a:spcAft>
                  <a:spcPct val="0"/>
                </a:spcAft>
              </a:pPr>
              <a:t>8</a:t>
            </a:fld>
            <a:endParaRPr lang="en-US" smtClean="0"/>
          </a:p>
        </p:txBody>
      </p:sp>
      <p:sp>
        <p:nvSpPr>
          <p:cNvPr id="40966" name="Slide Image Placeholder 11"/>
          <p:cNvSpPr>
            <a:spLocks noGrp="1" noRot="1" noChangeAspect="1" noTextEdit="1"/>
          </p:cNvSpPr>
          <p:nvPr>
            <p:ph type="sldImg"/>
          </p:nvPr>
        </p:nvSpPr>
        <p:spPr bwMode="auto">
          <a:noFill/>
          <a:ln>
            <a:solidFill>
              <a:srgbClr val="000000"/>
            </a:solidFill>
            <a:miter lim="800000"/>
            <a:headEnd/>
            <a:tailEnd/>
          </a:ln>
        </p:spPr>
      </p:sp>
      <p:sp>
        <p:nvSpPr>
          <p:cNvPr id="40967"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New Library = just an assembly,</a:t>
            </a:r>
            <a:r>
              <a:rPr lang="en-US" baseline="0" dirty="0" smtClean="0"/>
              <a:t> a normal .</a:t>
            </a:r>
            <a:r>
              <a:rPr lang="en-US" baseline="0" dirty="0" err="1" smtClean="0"/>
              <a:t>dll</a:t>
            </a:r>
            <a:r>
              <a:rPr lang="en-US" baseline="0" dirty="0" smtClean="0"/>
              <a:t>, used by any .NET language</a:t>
            </a:r>
          </a:p>
          <a:p>
            <a:r>
              <a:rPr lang="en-US" baseline="0" dirty="0" smtClean="0"/>
              <a:t>Dynamically Composed = composition takes place at runtime and composition behavior differs depending on how it is configured.</a:t>
            </a:r>
            <a:endParaRPr lang="en-US" dirty="0"/>
          </a:p>
        </p:txBody>
      </p:sp>
      <p:sp>
        <p:nvSpPr>
          <p:cNvPr id="4" name="Slide Number Placeholder 3"/>
          <p:cNvSpPr>
            <a:spLocks noGrp="1"/>
          </p:cNvSpPr>
          <p:nvPr>
            <p:ph type="sldNum" sz="quarter" idx="10"/>
          </p:nvPr>
        </p:nvSpPr>
        <p:spPr/>
        <p:txBody>
          <a:bodyPr/>
          <a:lstStyle/>
          <a:p>
            <a:fld id="{AC248039-9E8B-422F-8B1A-4AF677A6F4FF}"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Due to it’s declarative-based and discovery-enabled approach, MEF becomes</a:t>
            </a:r>
            <a:r>
              <a:rPr lang="en-US" baseline="0" dirty="0" smtClean="0"/>
              <a:t> very powerful to use in an application where it is being used to put together a bunch of potentially unknown parts into a working application. You might also think about this as a 3</a:t>
            </a:r>
            <a:r>
              <a:rPr lang="en-US" baseline="30000" dirty="0" smtClean="0"/>
              <a:t>rd</a:t>
            </a:r>
            <a:r>
              <a:rPr lang="en-US" baseline="0" dirty="0" smtClean="0"/>
              <a:t> party extending your application. When you are compiling your application (long before you ship), you have absolutely no idea on what sorts of extensions might be built for your application into the future. That’s the power of extensible applications, they can be extended and used in ways the original authors perhaps didn’t expect, or didn’t have the time to do themselves. </a:t>
            </a:r>
          </a:p>
          <a:p>
            <a:endParaRPr lang="en-US" baseline="0" dirty="0" smtClean="0"/>
          </a:p>
          <a:p>
            <a:r>
              <a:rPr lang="en-US" baseline="0" dirty="0" smtClean="0"/>
              <a:t>If you are concerned strictly with the “known” part of the equation (composing different software entities together that are all known at compile time), there are other solutions that are available today that are very powerful for this scenario: namely </a:t>
            </a:r>
            <a:r>
              <a:rPr lang="en-US" baseline="0" dirty="0" err="1" smtClean="0"/>
              <a:t>IoC</a:t>
            </a:r>
            <a:r>
              <a:rPr lang="en-US" baseline="0" dirty="0" smtClean="0"/>
              <a:t> containers (</a:t>
            </a:r>
            <a:r>
              <a:rPr lang="en-US" baseline="0" dirty="0" err="1" smtClean="0"/>
              <a:t>IoC</a:t>
            </a:r>
            <a:r>
              <a:rPr lang="en-US" baseline="0" dirty="0" smtClean="0"/>
              <a:t> = Inversion of Control). The Managed Extensibility Framework was designed primarily with the unknown aspect of extension in mind. </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pt-BR" smtClean="0"/>
          </a:p>
        </p:txBody>
      </p:sp>
      <p:sp>
        <p:nvSpPr>
          <p:cNvPr id="4096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0B386F1D-F51B-4F80-87CF-26C110C0FCA5}" type="datetime8">
              <a:rPr lang="en-US" smtClean="0"/>
              <a:pPr defTabSz="912813" fontAlgn="base">
                <a:spcBef>
                  <a:spcPct val="0"/>
                </a:spcBef>
                <a:spcAft>
                  <a:spcPct val="0"/>
                </a:spcAft>
              </a:pPr>
              <a:t>4/8/2010 5:21 PM</a:t>
            </a:fld>
            <a:endParaRPr lang="en-US" smtClean="0"/>
          </a:p>
        </p:txBody>
      </p:sp>
      <p:sp>
        <p:nvSpPr>
          <p:cNvPr id="4096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chemeClr val="tx1"/>
                </a:solidFill>
              </a:rPr>
            </a:br>
            <a:r>
              <a:rPr lang="en-US" smtClean="0">
                <a:solidFill>
                  <a:schemeClr val="tx1"/>
                </a:solidFill>
              </a:rPr>
              <a:t>MICROSOFT MAKES NO WARRANTIES, EXPRESS, IMPLIED OR STATUTORY, AS TO THE INFORMATION IN THIS PRESENTATION.</a:t>
            </a:r>
          </a:p>
          <a:p>
            <a:pPr defTabSz="912813" fontAlgn="base">
              <a:spcBef>
                <a:spcPct val="0"/>
              </a:spcBef>
              <a:spcAft>
                <a:spcPct val="0"/>
              </a:spcAft>
              <a:defRPr/>
            </a:pPr>
            <a:endParaRPr lang="en-US" smtClean="0">
              <a:solidFill>
                <a:schemeClr val="tx1"/>
              </a:solidFill>
            </a:endParaRPr>
          </a:p>
        </p:txBody>
      </p:sp>
      <p:sp>
        <p:nvSpPr>
          <p:cNvPr id="4096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B2F0C97-E4D6-4BF1-A104-DA59DC98407D}" type="slidenum">
              <a:rPr lang="en-US" smtClean="0"/>
              <a:pPr defTabSz="912813" fontAlgn="base">
                <a:spcBef>
                  <a:spcPct val="0"/>
                </a:spcBef>
                <a:spcAft>
                  <a:spcPct val="0"/>
                </a:spcAft>
              </a:pPr>
              <a:t>13</a:t>
            </a:fld>
            <a:endParaRPr lang="en-US" smtClean="0"/>
          </a:p>
        </p:txBody>
      </p:sp>
      <p:sp>
        <p:nvSpPr>
          <p:cNvPr id="40966" name="Slide Image Placeholder 11"/>
          <p:cNvSpPr>
            <a:spLocks noGrp="1" noRot="1" noChangeAspect="1" noTextEdit="1"/>
          </p:cNvSpPr>
          <p:nvPr>
            <p:ph type="sldImg"/>
          </p:nvPr>
        </p:nvSpPr>
        <p:spPr bwMode="auto">
          <a:noFill/>
          <a:ln>
            <a:solidFill>
              <a:srgbClr val="000000"/>
            </a:solidFill>
            <a:miter lim="800000"/>
            <a:headEnd/>
            <a:tailEnd/>
          </a:ln>
        </p:spPr>
      </p:sp>
      <p:sp>
        <p:nvSpPr>
          <p:cNvPr id="40967"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endParaRPr lang="pt-BR" smtClean="0"/>
          </a:p>
        </p:txBody>
      </p:sp>
      <p:sp>
        <p:nvSpPr>
          <p:cNvPr id="40963"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0B386F1D-F51B-4F80-87CF-26C110C0FCA5}" type="datetime8">
              <a:rPr lang="en-US" smtClean="0"/>
              <a:pPr defTabSz="912813" fontAlgn="base">
                <a:spcBef>
                  <a:spcPct val="0"/>
                </a:spcBef>
                <a:spcAft>
                  <a:spcPct val="0"/>
                </a:spcAft>
              </a:pPr>
              <a:t>4/8/2010 5:21 PM</a:t>
            </a:fld>
            <a:endParaRPr lang="en-US" smtClean="0"/>
          </a:p>
        </p:txBody>
      </p:sp>
      <p:sp>
        <p:nvSpPr>
          <p:cNvPr id="40964"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mtClean="0">
                <a:solidFill>
                  <a:schemeClr val="tx1"/>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chemeClr val="tx1"/>
                </a:solidFill>
              </a:rPr>
            </a:br>
            <a:r>
              <a:rPr lang="en-US" smtClean="0">
                <a:solidFill>
                  <a:schemeClr val="tx1"/>
                </a:solidFill>
              </a:rPr>
              <a:t>MICROSOFT MAKES NO WARRANTIES, EXPRESS, IMPLIED OR STATUTORY, AS TO THE INFORMATION IN THIS PRESENTATION.</a:t>
            </a:r>
          </a:p>
          <a:p>
            <a:pPr defTabSz="912813" fontAlgn="base">
              <a:spcBef>
                <a:spcPct val="0"/>
              </a:spcBef>
              <a:spcAft>
                <a:spcPct val="0"/>
              </a:spcAft>
              <a:defRPr/>
            </a:pPr>
            <a:endParaRPr lang="en-US" smtClean="0">
              <a:solidFill>
                <a:schemeClr val="tx1"/>
              </a:solidFill>
            </a:endParaRPr>
          </a:p>
        </p:txBody>
      </p:sp>
      <p:sp>
        <p:nvSpPr>
          <p:cNvPr id="40965"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BB2F0C97-E4D6-4BF1-A104-DA59DC98407D}" type="slidenum">
              <a:rPr lang="en-US" smtClean="0"/>
              <a:pPr defTabSz="912813" fontAlgn="base">
                <a:spcBef>
                  <a:spcPct val="0"/>
                </a:spcBef>
                <a:spcAft>
                  <a:spcPct val="0"/>
                </a:spcAft>
              </a:pPr>
              <a:t>17</a:t>
            </a:fld>
            <a:endParaRPr lang="en-US" smtClean="0"/>
          </a:p>
        </p:txBody>
      </p:sp>
      <p:sp>
        <p:nvSpPr>
          <p:cNvPr id="40966" name="Slide Image Placeholder 11"/>
          <p:cNvSpPr>
            <a:spLocks noGrp="1" noRot="1" noChangeAspect="1" noTextEdit="1"/>
          </p:cNvSpPr>
          <p:nvPr>
            <p:ph type="sldImg"/>
          </p:nvPr>
        </p:nvSpPr>
        <p:spPr bwMode="auto">
          <a:noFill/>
          <a:ln>
            <a:solidFill>
              <a:srgbClr val="000000"/>
            </a:solidFill>
            <a:miter lim="800000"/>
            <a:headEnd/>
            <a:tailEnd/>
          </a:ln>
        </p:spPr>
      </p:sp>
      <p:sp>
        <p:nvSpPr>
          <p:cNvPr id="40967"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MESSAGING:</a:t>
            </a:r>
          </a:p>
          <a:p>
            <a:r>
              <a:rPr lang="en-US" dirty="0" smtClean="0"/>
              <a:t>Today, concurrency usually has to be done by the brightest</a:t>
            </a:r>
            <a:r>
              <a:rPr lang="en-US" baseline="0" dirty="0" smtClean="0"/>
              <a:t> developers in a business. The problem with this is that the brightest developers are then being consumed by concurrency minutia rather than being able to be focused on core business problems and helping the business’s bottom line. By providing new libraries and tools that make it easy to write parallel code, we hope to allow the best and brightest developers focus on the business problems at hand. This in turn enables other developers to be able to address concurrency and parallelism.</a:t>
            </a:r>
          </a:p>
          <a:p>
            <a:endParaRPr lang="en-US" baseline="0" dirty="0" smtClean="0"/>
          </a:p>
          <a:p>
            <a:r>
              <a:rPr lang="en-US" baseline="0" dirty="0" smtClean="0"/>
              <a:t>This is the long term goal of Microsoft with the Parallel Computing Initiative. Visual Studio 2010 and .NET Framework 4 is merely the first step being taken in this direction.</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solidFill>
                <a:srgbClr val="91D3AA"/>
              </a:solidFill>
              <a:latin typeface="+mn-lt"/>
            </a:endParaRPr>
          </a:p>
        </p:txBody>
      </p:sp>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NOTE layout - user must hid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B5B78816-B21D-4E08-A119-5B73D37B448C}" type="slidenum">
              <a:rPr lang="en-US" sz="1400" smtClean="0">
                <a:solidFill>
                  <a:srgbClr val="000000"/>
                </a:solidFill>
                <a:latin typeface="+mn-lt"/>
              </a:rPr>
              <a:pPr algn="l" defTabSz="914363" fontAlgn="auto">
                <a:spcBef>
                  <a:spcPts val="0"/>
                </a:spcBef>
                <a:spcAft>
                  <a:spcPts val="0"/>
                </a:spcAft>
                <a:defRPr/>
              </a:pPr>
              <a:t>‹#›</a:t>
            </a:fld>
            <a:endParaRPr lang="en-US" sz="1400" dirty="0">
              <a:solidFill>
                <a:srgbClr val="000000"/>
              </a:solidFill>
              <a:latin typeface="+mn-lt"/>
            </a:endParaRPr>
          </a:p>
        </p:txBody>
      </p:sp>
      <p:sp>
        <p:nvSpPr>
          <p:cNvPr id="2" name="Title 1"/>
          <p:cNvSpPr>
            <a:spLocks noGrp="1"/>
          </p:cNvSpPr>
          <p:nvPr>
            <p:ph type="title"/>
          </p:nvPr>
        </p:nvSpPr>
        <p:spPr bwMode="black"/>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black">
          <a:xfrm>
            <a:off x="381000" y="1799902"/>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bwMode="gray">
          <a:xfrm>
            <a:off x="1" y="6143645"/>
            <a:ext cx="9144001" cy="714358"/>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idden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black">
          <a:xfrm>
            <a:off x="382588" y="1414464"/>
            <a:ext cx="8380412" cy="1686616"/>
          </a:xfrm>
        </p:spPr>
        <p:txBody>
          <a:bodyPr/>
          <a:lstStyle>
            <a:lvl1pPr marR="0" algn="l" defTabSz="914363" rtl="0" eaLnBrk="1" fontAlgn="auto" latinLnBrk="0" hangingPunct="1">
              <a:lnSpc>
                <a:spcPct val="90000"/>
              </a:lnSpc>
              <a:spcBef>
                <a:spcPct val="20000"/>
              </a:spcBef>
              <a:spcAft>
                <a:spcPts val="0"/>
              </a:spcAft>
              <a:buClrTx/>
              <a:buSzTx/>
              <a:buFontTx/>
              <a:buBlip>
                <a:blip r:embed="rId3"/>
              </a:buBlip>
              <a:defRPr lang="pt-BR" sz="2400" kern="1200" baseline="0" dirty="0" smtClean="0">
                <a:solidFill>
                  <a:schemeClr val="tx1"/>
                </a:solidFill>
                <a:effectLst/>
                <a:latin typeface="+mn-lt"/>
                <a:ea typeface="+mn-ea"/>
                <a:cs typeface="+mn-cs"/>
              </a:defRPr>
            </a:lvl1pPr>
            <a:lvl2pPr marR="0" algn="l" defTabSz="914363" rtl="0" eaLnBrk="1" fontAlgn="auto" latinLnBrk="0" hangingPunct="1">
              <a:lnSpc>
                <a:spcPct val="90000"/>
              </a:lnSpc>
              <a:spcBef>
                <a:spcPct val="20000"/>
              </a:spcBef>
              <a:spcAft>
                <a:spcPts val="0"/>
              </a:spcAft>
              <a:buClrTx/>
              <a:buSzTx/>
              <a:buFontTx/>
              <a:buBlip>
                <a:blip r:embed="rId3"/>
              </a:buBlip>
              <a:defRPr lang="pt-BR" sz="2000" kern="1200" baseline="0" dirty="0" smtClean="0">
                <a:solidFill>
                  <a:schemeClr val="tx1"/>
                </a:solidFill>
                <a:effectLst/>
                <a:latin typeface="+mn-lt"/>
                <a:ea typeface="+mn-ea"/>
                <a:cs typeface="+mn-cs"/>
              </a:defRPr>
            </a:lvl2pPr>
            <a:lvl3pPr marR="0" algn="l" defTabSz="914363" rtl="0" eaLnBrk="1" fontAlgn="auto" latinLnBrk="0" hangingPunct="1">
              <a:lnSpc>
                <a:spcPct val="90000"/>
              </a:lnSpc>
              <a:spcBef>
                <a:spcPct val="20000"/>
              </a:spcBef>
              <a:spcAft>
                <a:spcPts val="0"/>
              </a:spcAft>
              <a:buClrTx/>
              <a:buSzTx/>
              <a:buFontTx/>
              <a:buBlip>
                <a:blip r:embed="rId3"/>
              </a:buBlip>
              <a:defRPr lang="pt-BR" sz="2000" kern="1200" baseline="0" dirty="0" smtClean="0">
                <a:solidFill>
                  <a:schemeClr val="tx1"/>
                </a:solidFill>
                <a:effectLst/>
                <a:latin typeface="+mn-lt"/>
                <a:ea typeface="+mn-ea"/>
                <a:cs typeface="+mn-cs"/>
              </a:defRPr>
            </a:lvl3pPr>
            <a:lvl4pPr marR="0" algn="l" defTabSz="914363" rtl="0" eaLnBrk="1" fontAlgn="auto" latinLnBrk="0" hangingPunct="1">
              <a:lnSpc>
                <a:spcPct val="90000"/>
              </a:lnSpc>
              <a:spcBef>
                <a:spcPct val="20000"/>
              </a:spcBef>
              <a:spcAft>
                <a:spcPts val="0"/>
              </a:spcAft>
              <a:buClrTx/>
              <a:buSzTx/>
              <a:buFontTx/>
              <a:buBlip>
                <a:blip r:embed="rId3"/>
              </a:buBlip>
              <a:defRPr lang="pt-BR" sz="2000" kern="1200" baseline="0" dirty="0" smtClean="0">
                <a:solidFill>
                  <a:schemeClr val="tx1"/>
                </a:solidFill>
                <a:effectLst/>
                <a:latin typeface="+mn-lt"/>
                <a:ea typeface="+mn-ea"/>
                <a:cs typeface="+mn-cs"/>
              </a:defRPr>
            </a:lvl4pPr>
            <a:lvl5pPr marR="0" algn="l" defTabSz="914363" rtl="0" eaLnBrk="1" fontAlgn="auto" latinLnBrk="0" hangingPunct="1">
              <a:lnSpc>
                <a:spcPct val="90000"/>
              </a:lnSpc>
              <a:spcBef>
                <a:spcPct val="20000"/>
              </a:spcBef>
              <a:spcAft>
                <a:spcPts val="0"/>
              </a:spcAft>
              <a:buClrTx/>
              <a:buSzTx/>
              <a:buFontTx/>
              <a:buBlip>
                <a:blip r:embed="rId3"/>
              </a:buBlip>
              <a:defRPr lang="en-US" sz="2000" kern="1200" baseline="0" dirty="0">
                <a:solidFill>
                  <a:schemeClr val="tx1"/>
                </a:solidFill>
                <a:effectLst/>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Related Content Layou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lvl="0"/>
            <a:r>
              <a:rPr lang="en-US" noProof="0" smtClean="0"/>
              <a:t>Click to edit Master title style</a:t>
            </a:r>
            <a:endParaRPr lang="en-US" noProof="0" dirty="0"/>
          </a:p>
        </p:txBody>
      </p:sp>
      <p:sp>
        <p:nvSpPr>
          <p:cNvPr id="11" name="Content Placeholder 10"/>
          <p:cNvSpPr>
            <a:spLocks noGrp="1"/>
          </p:cNvSpPr>
          <p:nvPr>
            <p:ph sz="quarter" idx="10"/>
          </p:nvPr>
        </p:nvSpPr>
        <p:spPr>
          <a:xfrm>
            <a:off x="381000" y="1414460"/>
            <a:ext cx="8385048"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chemeClr val="tx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2" name="Content Placeholder 10"/>
          <p:cNvSpPr>
            <a:spLocks noGrp="1"/>
          </p:cNvSpPr>
          <p:nvPr>
            <p:ph sz="quarter" idx="11"/>
          </p:nvPr>
        </p:nvSpPr>
        <p:spPr>
          <a:xfrm>
            <a:off x="381000" y="2347420"/>
            <a:ext cx="8385048"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chemeClr val="tx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3" name="Content Placeholder 10"/>
          <p:cNvSpPr>
            <a:spLocks noGrp="1"/>
          </p:cNvSpPr>
          <p:nvPr>
            <p:ph sz="quarter" idx="12"/>
          </p:nvPr>
        </p:nvSpPr>
        <p:spPr>
          <a:xfrm>
            <a:off x="381000" y="3280383"/>
            <a:ext cx="8385048"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chemeClr val="tx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
        <p:nvSpPr>
          <p:cNvPr id="14" name="Content Placeholder 10"/>
          <p:cNvSpPr>
            <a:spLocks noGrp="1"/>
          </p:cNvSpPr>
          <p:nvPr>
            <p:ph sz="quarter" idx="13"/>
          </p:nvPr>
        </p:nvSpPr>
        <p:spPr>
          <a:xfrm>
            <a:off x="381000" y="4213345"/>
            <a:ext cx="8385048" cy="292697"/>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lstStyle>
            <a:lvl1pPr marL="0" algn="l" defTabSz="914099" rtl="0" eaLnBrk="1" fontAlgn="base" latinLnBrk="0" hangingPunct="1">
              <a:spcBef>
                <a:spcPct val="0"/>
              </a:spcBef>
              <a:spcAft>
                <a:spcPct val="0"/>
              </a:spcAft>
              <a:buFont typeface="Arial" pitchFamily="34" charset="0"/>
              <a:buNone/>
              <a:defRPr lang="en-US" sz="1800" kern="1200">
                <a:solidFill>
                  <a:schemeClr val="tx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2667000"/>
            <a:ext cx="8229600" cy="27432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versation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533400" y="2362200"/>
            <a:ext cx="8153400" cy="30480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alki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381000" y="1704872"/>
            <a:ext cx="4190207"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n-US" smtClean="0"/>
              <a:t>Click to edit Master title style</a:t>
            </a:r>
            <a:endParaRPr lang="en-US" dirty="0"/>
          </a:p>
        </p:txBody>
      </p:sp>
      <p:sp>
        <p:nvSpPr>
          <p:cNvPr id="12" name="Subtitle 2"/>
          <p:cNvSpPr>
            <a:spLocks noGrp="1"/>
          </p:cNvSpPr>
          <p:nvPr>
            <p:ph type="subTitle" idx="1"/>
          </p:nvPr>
        </p:nvSpPr>
        <p:spPr>
          <a:xfrm>
            <a:off x="381000" y="3918605"/>
            <a:ext cx="4191000"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6"/>
          <p:cNvSpPr>
            <a:spLocks noGrp="1"/>
          </p:cNvSpPr>
          <p:nvPr>
            <p:ph type="body" sz="quarter" idx="10" hasCustomPrompt="1"/>
          </p:nvPr>
        </p:nvSpPr>
        <p:spPr>
          <a:xfrm>
            <a:off x="380207" y="1447800"/>
            <a:ext cx="2241550"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7" name="Picture 6" descr="VS Photo.png"/>
          <p:cNvPicPr>
            <a:picLocks noChangeAspect="1"/>
          </p:cNvPicPr>
          <p:nvPr/>
        </p:nvPicPr>
        <p:blipFill>
          <a:blip r:embed="rId3" cstate="email"/>
          <a:srcRect t="2124" b="1821"/>
          <a:stretch>
            <a:fillRect/>
          </a:stretch>
        </p:blipFill>
        <p:spPr>
          <a:xfrm>
            <a:off x="381000" y="2355850"/>
            <a:ext cx="2430766" cy="1555955"/>
          </a:xfrm>
          <a:prstGeom prst="rect">
            <a:avLst/>
          </a:prstGeom>
        </p:spPr>
      </p:pic>
      <p:pic>
        <p:nvPicPr>
          <p:cNvPr id="8" name="Picture 7" descr="VS_h_rgb_r_2.png"/>
          <p:cNvPicPr>
            <a:picLocks noChangeAspect="1"/>
          </p:cNvPicPr>
          <p:nvPr/>
        </p:nvPicPr>
        <p:blipFill>
          <a:blip r:embed="rId4" cstate="email"/>
          <a:stretch>
            <a:fillRect/>
          </a:stretch>
        </p:blipFill>
        <p:spPr>
          <a:xfrm>
            <a:off x="5955647" y="410497"/>
            <a:ext cx="2807353" cy="412954"/>
          </a:xfrm>
          <a:prstGeom prst="rect">
            <a:avLst/>
          </a:prstGeom>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381793" y="2612922"/>
            <a:ext cx="768191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n-US" smtClean="0"/>
              <a:t>Click to edit Master title style</a:t>
            </a:r>
            <a:endParaRPr lang="en-US" dirty="0"/>
          </a:p>
        </p:txBody>
      </p:sp>
      <p:sp>
        <p:nvSpPr>
          <p:cNvPr id="9"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VS_h_rgb_r_2.png"/>
          <p:cNvPicPr>
            <a:picLocks noChangeAspect="1"/>
          </p:cNvPicPr>
          <p:nvPr/>
        </p:nvPicPr>
        <p:blipFill>
          <a:blip r:embed="rId3" cstate="email"/>
          <a:stretch>
            <a:fillRect/>
          </a:stretch>
        </p:blipFill>
        <p:spPr>
          <a:xfrm>
            <a:off x="5955647" y="410497"/>
            <a:ext cx="2807353" cy="412954"/>
          </a:xfrm>
          <a:prstGeom prst="rect">
            <a:avLst/>
          </a:prstGeom>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81000" y="2612922"/>
            <a:ext cx="7681913" cy="533400"/>
          </a:xfrm>
        </p:spPr>
        <p:txBody>
          <a:bodyPr>
            <a:noAutofit/>
          </a:bodyPr>
          <a:lstStyle>
            <a:lvl1pPr>
              <a:lnSpc>
                <a:spcPct val="90000"/>
              </a:lnSpc>
              <a:defRPr sz="4000">
                <a:gradFill>
                  <a:gsLst>
                    <a:gs pos="0">
                      <a:schemeClr val="accent2"/>
                    </a:gs>
                    <a:gs pos="86000">
                      <a:schemeClr val="accent2"/>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accent2"/>
                    </a:gs>
                    <a:gs pos="86000">
                      <a:schemeClr val="accent2"/>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solidFill>
                  <a:schemeClr val="accent2"/>
                </a:soli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VS_h_rgb_r_2.png"/>
          <p:cNvPicPr>
            <a:picLocks noChangeAspect="1"/>
          </p:cNvPicPr>
          <p:nvPr/>
        </p:nvPicPr>
        <p:blipFill>
          <a:blip r:embed="rId3" cstate="email"/>
          <a:stretch>
            <a:fillRect/>
          </a:stretch>
        </p:blipFill>
        <p:spPr>
          <a:xfrm>
            <a:off x="5955647" y="410497"/>
            <a:ext cx="2807353" cy="412954"/>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1080823" y="1905000"/>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4" name="Picture 3" descr="VS_h_rgb_r_2.png"/>
          <p:cNvPicPr>
            <a:picLocks noChangeAspect="1"/>
          </p:cNvPicPr>
          <p:nvPr/>
        </p:nvPicPr>
        <p:blipFill>
          <a:blip r:embed="rId3"/>
          <a:stretch>
            <a:fillRect/>
          </a:stretch>
        </p:blipFill>
        <p:spPr bwMode="black">
          <a:xfrm>
            <a:off x="6733221" y="6332994"/>
            <a:ext cx="2015029" cy="296406"/>
          </a:xfrm>
          <a:prstGeom prst="rect">
            <a:avLst/>
          </a:prstGeom>
        </p:spPr>
      </p:pic>
      <p:sp>
        <p:nvSpPr>
          <p:cNvPr id="5"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6"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p:nvPicPr>
        <p:blipFill>
          <a:blip r:embed="rId2"/>
          <a:stretch>
            <a:fillRect/>
          </a:stretch>
        </p:blipFill>
        <p:spPr bwMode="black">
          <a:xfrm>
            <a:off x="6733221" y="6332994"/>
            <a:ext cx="2015029" cy="296406"/>
          </a:xfrm>
          <a:prstGeom prst="rect">
            <a:avLst/>
          </a:prstGeom>
        </p:spPr>
      </p:pic>
      <p:sp>
        <p:nvSpPr>
          <p:cNvPr id="6"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7"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p:nvPicPr>
        <p:blipFill>
          <a:blip r:embed="rId2"/>
          <a:stretch>
            <a:fillRect/>
          </a:stretch>
        </p:blipFill>
        <p:spPr bwMode="black">
          <a:xfrm>
            <a:off x="6733221" y="6332994"/>
            <a:ext cx="2015029" cy="296406"/>
          </a:xfrm>
          <a:prstGeom prst="rect">
            <a:avLst/>
          </a:prstGeom>
        </p:spPr>
      </p:pic>
      <p:sp>
        <p:nvSpPr>
          <p:cNvPr id="5"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6"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VS_h_rgb_r_2.png"/>
          <p:cNvPicPr>
            <a:picLocks noChangeAspect="1"/>
          </p:cNvPicPr>
          <p:nvPr/>
        </p:nvPicPr>
        <p:blipFill>
          <a:blip r:embed="rId2"/>
          <a:stretch>
            <a:fillRect/>
          </a:stretch>
        </p:blipFill>
        <p:spPr bwMode="black">
          <a:xfrm>
            <a:off x="6733221" y="6332994"/>
            <a:ext cx="2015029" cy="296406"/>
          </a:xfrm>
          <a:prstGeom prst="rect">
            <a:avLst/>
          </a:prstGeom>
        </p:spPr>
      </p:pic>
      <p:sp>
        <p:nvSpPr>
          <p:cNvPr id="6"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7"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VS_h_rgb_r_2.png"/>
          <p:cNvPicPr>
            <a:picLocks noChangeAspect="1"/>
          </p:cNvPicPr>
          <p:nvPr/>
        </p:nvPicPr>
        <p:blipFill>
          <a:blip r:embed="rId2"/>
          <a:stretch>
            <a:fillRect/>
          </a:stretch>
        </p:blipFill>
        <p:spPr bwMode="black">
          <a:xfrm>
            <a:off x="6733221" y="6332994"/>
            <a:ext cx="2015029" cy="296406"/>
          </a:xfrm>
          <a:prstGeom prst="rect">
            <a:avLst/>
          </a:prstGeom>
        </p:spPr>
      </p:pic>
      <p:sp>
        <p:nvSpPr>
          <p:cNvPr id="8" name="Footer Placeholder 5"/>
          <p:cNvSpPr>
            <a:spLocks noGrp="1"/>
          </p:cNvSpPr>
          <p:nvPr>
            <p:ph type="ftr" sz="quarter" idx="10"/>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9" name="Slide Number Placeholder 4"/>
          <p:cNvSpPr>
            <a:spLocks noGrp="1"/>
          </p:cNvSpPr>
          <p:nvPr>
            <p:ph type="sldNum" sz="quarter" idx="11"/>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VS_h_rgb_r_2.png"/>
          <p:cNvPicPr>
            <a:picLocks noChangeAspect="1"/>
          </p:cNvPicPr>
          <p:nvPr/>
        </p:nvPicPr>
        <p:blipFill>
          <a:blip r:embed="rId2"/>
          <a:stretch>
            <a:fillRect/>
          </a:stretch>
        </p:blipFill>
        <p:spPr bwMode="black">
          <a:xfrm>
            <a:off x="6733221" y="6332994"/>
            <a:ext cx="2015029" cy="296406"/>
          </a:xfrm>
          <a:prstGeom prst="rect">
            <a:avLst/>
          </a:prstGeom>
        </p:spPr>
      </p:pic>
      <p:sp>
        <p:nvSpPr>
          <p:cNvPr id="4"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5"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VS_h_rgb_r_2.png"/>
          <p:cNvPicPr>
            <a:picLocks noChangeAspect="1"/>
          </p:cNvPicPr>
          <p:nvPr/>
        </p:nvPicPr>
        <p:blipFill>
          <a:blip r:embed="rId2"/>
          <a:stretch>
            <a:fillRect/>
          </a:stretch>
        </p:blipFill>
        <p:spPr bwMode="black">
          <a:xfrm>
            <a:off x="6733221" y="6332994"/>
            <a:ext cx="2015029" cy="296406"/>
          </a:xfrm>
          <a:prstGeom prst="rect">
            <a:avLst/>
          </a:prstGeom>
        </p:spPr>
      </p:pic>
      <p:sp>
        <p:nvSpPr>
          <p:cNvPr id="3"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4"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8F57B"/>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2667000"/>
            <a:ext cx="8229600" cy="27432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pic>
        <p:nvPicPr>
          <p:cNvPr id="4" name="Picture 7"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8" descr="ContentForground.png"/>
          <p:cNvPicPr>
            <a:picLocks noChangeAspect="1"/>
          </p:cNvPicPr>
          <p:nvPr userDrawn="1"/>
        </p:nvPicPr>
        <p:blipFill>
          <a:blip r:embed="rId3"/>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757293"/>
            <a:ext cx="8382000" cy="1957459"/>
          </a:xfrm>
        </p:spPr>
        <p:txBody>
          <a:bodyPr/>
          <a:lstStyle>
            <a:lvl1pPr marR="0"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1pPr>
            <a:lvl2pPr marR="0"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2pPr>
            <a:lvl3pPr marR="0"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3pPr>
            <a:lvl4pPr marR="0"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4pPr>
            <a:lvl5pPr marR="0" algn="l" defTabSz="914363" rtl="0" eaLnBrk="1" fontAlgn="auto" latinLnBrk="0" hangingPunct="1">
              <a:lnSpc>
                <a:spcPct val="90000"/>
              </a:lnSpc>
              <a:spcBef>
                <a:spcPct val="20000"/>
              </a:spcBef>
              <a:spcAft>
                <a:spcPts val="0"/>
              </a:spcAft>
              <a:buClrTx/>
              <a:buSzTx/>
              <a:buFontTx/>
              <a:buBlip>
                <a:blip r:embed="rId4"/>
              </a:buBlip>
              <a:defRPr lang="en-US" sz="2400" kern="1200" baseline="0" dirty="0">
                <a:solidFill>
                  <a:schemeClr val="tx1"/>
                </a:solidFill>
                <a:effectLst/>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_Demo, Video etc. &quot;special&quot;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3_Demo, Video etc. &quot;special&quot;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4_Demo, Video etc. &quot;special&quot;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5_Demo, Video etc. &quot;special&quot;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6_Demo, Video etc. &quot;special&quot;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versation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533400" y="2362200"/>
            <a:ext cx="8153400" cy="30480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7_Demo, Video etc. &quot;special&quot;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8_Demo, Video etc. &quot;special&quot;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solidFill>
                <a:srgbClr val="91D3AA"/>
              </a:solidFill>
              <a:latin typeface="+mn-lt"/>
            </a:endParaRPr>
          </a:p>
        </p:txBody>
      </p:sp>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7"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6"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pic>
        <p:nvPicPr>
          <p:cNvPr id="5" name="Picture 7"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02A2975F-5710-4877-8349-8E1D91D0CF0D}"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7" name="Picture 8" descr="ContentForground.png"/>
          <p:cNvPicPr>
            <a:picLocks noChangeAspect="1"/>
          </p:cNvPicPr>
          <p:nvPr userDrawn="1"/>
        </p:nvPicPr>
        <p:blipFill>
          <a:blip r:embed="rId3"/>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782084"/>
            <a:ext cx="4114800" cy="2289858"/>
          </a:xfrm>
        </p:spPr>
        <p:txBody>
          <a:bodyPr/>
          <a:lstStyle>
            <a:lvl1pPr marL="339976" marR="0" indent="-339976"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1pPr>
            <a:lvl2pPr marL="673338" marR="0" indent="-325424"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2pPr>
            <a:lvl3pPr marL="953785" marR="0" indent="-288384"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3pPr>
            <a:lvl4pPr marL="1227618" marR="0" indent="-273833"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4pPr>
            <a:lvl5pPr marL="1516002" marR="0" indent="-280447" algn="l" defTabSz="914363" rtl="0" eaLnBrk="1" fontAlgn="auto" latinLnBrk="0" hangingPunct="1">
              <a:lnSpc>
                <a:spcPct val="90000"/>
              </a:lnSpc>
              <a:spcBef>
                <a:spcPct val="20000"/>
              </a:spcBef>
              <a:spcAft>
                <a:spcPts val="0"/>
              </a:spcAft>
              <a:buClrTx/>
              <a:buSzTx/>
              <a:buFontTx/>
              <a:buBlip>
                <a:blip r:embed="rId4"/>
              </a:buBlip>
              <a:defRPr lang="en-US" sz="2400" kern="1200" baseline="0" dirty="0">
                <a:solidFill>
                  <a:schemeClr val="tx1"/>
                </a:solidFill>
                <a:effectLst/>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82084"/>
            <a:ext cx="4114800" cy="2289858"/>
          </a:xfrm>
        </p:spPr>
        <p:txBody>
          <a:bodyPr/>
          <a:lstStyle>
            <a:lvl1pPr marL="347914" marR="0" indent="-347914"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1pPr>
            <a:lvl2pPr marL="673338" marR="0" indent="-339976"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2pPr>
            <a:lvl3pPr marL="961722" marR="0" indent="-302936"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3pPr>
            <a:lvl4pPr marL="1227618" marR="0" indent="-265896"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4pPr>
            <a:lvl5pPr marL="1516002" marR="0" indent="-273833" algn="l" defTabSz="914363" rtl="0" eaLnBrk="1" fontAlgn="auto" latinLnBrk="0" hangingPunct="1">
              <a:lnSpc>
                <a:spcPct val="90000"/>
              </a:lnSpc>
              <a:spcBef>
                <a:spcPct val="20000"/>
              </a:spcBef>
              <a:spcAft>
                <a:spcPts val="0"/>
              </a:spcAft>
              <a:buClrTx/>
              <a:buSzTx/>
              <a:buFontTx/>
              <a:buBlip>
                <a:blip r:embed="rId4"/>
              </a:buBlip>
              <a:defRPr lang="en-US" sz="2400" kern="1200" baseline="0" dirty="0">
                <a:solidFill>
                  <a:schemeClr val="tx1"/>
                </a:solidFill>
                <a:effectLst/>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7"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5"/>
          <p:cNvSpPr>
            <a:spLocks noGrp="1"/>
          </p:cNvSpPr>
          <p:nvPr>
            <p:ph type="ftr" sz="quarter" idx="10"/>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9" name="Slide Number Placeholder 4"/>
          <p:cNvSpPr>
            <a:spLocks noGrp="1"/>
          </p:cNvSpPr>
          <p:nvPr>
            <p:ph type="sldNum" sz="quarter" idx="11"/>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5"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4"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5"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a:ln w="9525">
            <a:noFill/>
            <a:miter lim="800000"/>
            <a:headEnd/>
            <a:tailEnd/>
          </a:ln>
        </p:spPr>
      </p:pic>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smtClean="0"/>
              <a:t>Click to edit Master title style</a:t>
            </a:r>
            <a:endParaRPr lang="en-US"/>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smtClean="0"/>
              <a:t>Click to edit Master subtitle style</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versation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533400" y="2362200"/>
            <a:ext cx="8153400" cy="3048000"/>
          </a:xfrm>
        </p:spPr>
        <p:txBody>
          <a:bodyPr/>
          <a:lstStyle>
            <a:lvl1pPr>
              <a:buNone/>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7"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2C197ADB-AFD7-49CE-8D63-D029D630FE04}"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8" name="Picture 9" descr="ContentForground.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9" name="Picture 10" descr="ContentForground.png"/>
          <p:cNvPicPr>
            <a:picLocks noChangeAspect="1"/>
          </p:cNvPicPr>
          <p:nvPr userDrawn="1"/>
        </p:nvPicPr>
        <p:blipFill>
          <a:blip r:embed="rId3"/>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2154057"/>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624432"/>
            <a:ext cx="4114800" cy="2019014"/>
          </a:xfrm>
        </p:spPr>
        <p:txBody>
          <a:bodyPr/>
          <a:lstStyle>
            <a:lvl1pPr marL="281770" marR="0" indent="-281770"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1pPr>
            <a:lvl2pPr marL="562218" marR="0" indent="-265896" algn="l" defTabSz="914363" rtl="0" eaLnBrk="1" fontAlgn="auto" latinLnBrk="0" hangingPunct="1">
              <a:lnSpc>
                <a:spcPct val="90000"/>
              </a:lnSpc>
              <a:spcBef>
                <a:spcPct val="20000"/>
              </a:spcBef>
              <a:spcAft>
                <a:spcPts val="0"/>
              </a:spcAft>
              <a:buClrTx/>
              <a:buSzTx/>
              <a:buFontTx/>
              <a:buBlip>
                <a:blip r:embed="rId4"/>
              </a:buBlip>
              <a:defRPr lang="pt-BR" sz="2000" kern="1200" baseline="0" dirty="0" smtClean="0">
                <a:solidFill>
                  <a:schemeClr val="tx1"/>
                </a:solidFill>
                <a:effectLst/>
                <a:latin typeface="+mn-lt"/>
                <a:ea typeface="+mn-ea"/>
                <a:cs typeface="+mn-cs"/>
              </a:defRPr>
            </a:lvl2pPr>
            <a:lvl3pPr marL="813562" marR="0" indent="-243407" algn="l" defTabSz="914363" rtl="0" eaLnBrk="1" fontAlgn="auto" latinLnBrk="0" hangingPunct="1">
              <a:lnSpc>
                <a:spcPct val="90000"/>
              </a:lnSpc>
              <a:spcBef>
                <a:spcPct val="20000"/>
              </a:spcBef>
              <a:spcAft>
                <a:spcPts val="0"/>
              </a:spcAft>
              <a:buClrTx/>
              <a:buSzTx/>
              <a:buFontTx/>
              <a:buBlip>
                <a:blip r:embed="rId4"/>
              </a:buBlip>
              <a:defRPr lang="pt-BR" sz="2000" kern="1200" baseline="0" dirty="0" smtClean="0">
                <a:solidFill>
                  <a:schemeClr val="tx1"/>
                </a:solidFill>
                <a:effectLst/>
                <a:latin typeface="+mn-lt"/>
                <a:ea typeface="+mn-ea"/>
                <a:cs typeface="+mn-cs"/>
              </a:defRPr>
            </a:lvl3pPr>
            <a:lvl4pPr marL="1050354" marR="0" indent="-228856" algn="l" defTabSz="914363" rtl="0" eaLnBrk="1" fontAlgn="auto" latinLnBrk="0" hangingPunct="1">
              <a:lnSpc>
                <a:spcPct val="90000"/>
              </a:lnSpc>
              <a:spcBef>
                <a:spcPct val="20000"/>
              </a:spcBef>
              <a:spcAft>
                <a:spcPts val="0"/>
              </a:spcAft>
              <a:buClrTx/>
              <a:buSzTx/>
              <a:buFontTx/>
              <a:buBlip>
                <a:blip r:embed="rId4"/>
              </a:buBlip>
              <a:defRPr lang="pt-BR" sz="2000" kern="1200" baseline="0" dirty="0" smtClean="0">
                <a:solidFill>
                  <a:schemeClr val="tx1"/>
                </a:solidFill>
                <a:effectLst/>
                <a:latin typeface="+mn-lt"/>
                <a:ea typeface="+mn-ea"/>
                <a:cs typeface="+mn-cs"/>
              </a:defRPr>
            </a:lvl4pPr>
            <a:lvl5pPr marL="1279210" marR="0" indent="-206367" algn="l" defTabSz="914363" rtl="0" eaLnBrk="1" fontAlgn="auto" latinLnBrk="0" hangingPunct="1">
              <a:lnSpc>
                <a:spcPct val="90000"/>
              </a:lnSpc>
              <a:spcBef>
                <a:spcPct val="20000"/>
              </a:spcBef>
              <a:spcAft>
                <a:spcPts val="0"/>
              </a:spcAft>
              <a:buClrTx/>
              <a:buSzTx/>
              <a:buFontTx/>
              <a:buBlip>
                <a:blip r:embed="rId4"/>
              </a:buBlip>
              <a:defRPr lang="en-US" sz="2000" kern="1200" baseline="0" dirty="0">
                <a:solidFill>
                  <a:schemeClr val="tx1"/>
                </a:solidFill>
                <a:effectLst/>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2154057"/>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624432"/>
            <a:ext cx="4117974" cy="2019014"/>
          </a:xfrm>
        </p:spPr>
        <p:txBody>
          <a:bodyPr/>
          <a:lstStyle>
            <a:lvl1pPr marL="296321" marR="0" indent="-296321" algn="l" defTabSz="914363" rtl="0" eaLnBrk="1" fontAlgn="auto" latinLnBrk="0" hangingPunct="1">
              <a:lnSpc>
                <a:spcPct val="90000"/>
              </a:lnSpc>
              <a:spcBef>
                <a:spcPct val="20000"/>
              </a:spcBef>
              <a:spcAft>
                <a:spcPts val="0"/>
              </a:spcAft>
              <a:buClrTx/>
              <a:buSzTx/>
              <a:buFontTx/>
              <a:buBlip>
                <a:blip r:embed="rId4"/>
              </a:buBlip>
              <a:defRPr lang="pt-BR" sz="2400" kern="1200" baseline="0" dirty="0" smtClean="0">
                <a:solidFill>
                  <a:schemeClr val="tx1"/>
                </a:solidFill>
                <a:effectLst/>
                <a:latin typeface="+mn-lt"/>
                <a:ea typeface="+mn-ea"/>
                <a:cs typeface="+mn-cs"/>
              </a:defRPr>
            </a:lvl1pPr>
            <a:lvl2pPr marL="570155" marR="0" indent="-273833" algn="l" defTabSz="914363" rtl="0" eaLnBrk="1" fontAlgn="auto" latinLnBrk="0" hangingPunct="1">
              <a:lnSpc>
                <a:spcPct val="90000"/>
              </a:lnSpc>
              <a:spcBef>
                <a:spcPct val="20000"/>
              </a:spcBef>
              <a:spcAft>
                <a:spcPts val="0"/>
              </a:spcAft>
              <a:buClrTx/>
              <a:buSzTx/>
              <a:buFontTx/>
              <a:buBlip>
                <a:blip r:embed="rId4"/>
              </a:buBlip>
              <a:defRPr lang="pt-BR" sz="2000" kern="1200" baseline="0" dirty="0" smtClean="0">
                <a:solidFill>
                  <a:schemeClr val="tx1"/>
                </a:solidFill>
                <a:effectLst/>
                <a:latin typeface="+mn-lt"/>
                <a:ea typeface="+mn-ea"/>
                <a:cs typeface="+mn-cs"/>
              </a:defRPr>
            </a:lvl2pPr>
            <a:lvl3pPr marL="821499" marR="0" indent="-244730" algn="l" defTabSz="914363" rtl="0" eaLnBrk="1" fontAlgn="auto" latinLnBrk="0" hangingPunct="1">
              <a:lnSpc>
                <a:spcPct val="90000"/>
              </a:lnSpc>
              <a:spcBef>
                <a:spcPct val="20000"/>
              </a:spcBef>
              <a:spcAft>
                <a:spcPts val="0"/>
              </a:spcAft>
              <a:buClrTx/>
              <a:buSzTx/>
              <a:buFontTx/>
              <a:buBlip>
                <a:blip r:embed="rId4"/>
              </a:buBlip>
              <a:defRPr lang="pt-BR" sz="2000" kern="1200" baseline="0" dirty="0" smtClean="0">
                <a:solidFill>
                  <a:schemeClr val="tx1"/>
                </a:solidFill>
                <a:effectLst/>
                <a:latin typeface="+mn-lt"/>
                <a:ea typeface="+mn-ea"/>
                <a:cs typeface="+mn-cs"/>
              </a:defRPr>
            </a:lvl3pPr>
            <a:lvl4pPr marL="1050354" marR="0" indent="-236793" algn="l" defTabSz="914363" rtl="0" eaLnBrk="1" fontAlgn="auto" latinLnBrk="0" hangingPunct="1">
              <a:lnSpc>
                <a:spcPct val="90000"/>
              </a:lnSpc>
              <a:spcBef>
                <a:spcPct val="20000"/>
              </a:spcBef>
              <a:spcAft>
                <a:spcPts val="0"/>
              </a:spcAft>
              <a:buClrTx/>
              <a:buSzTx/>
              <a:buFontTx/>
              <a:buBlip>
                <a:blip r:embed="rId4"/>
              </a:buBlip>
              <a:defRPr lang="pt-BR" sz="2000" kern="1200" baseline="0" dirty="0" smtClean="0">
                <a:solidFill>
                  <a:schemeClr val="tx1"/>
                </a:solidFill>
                <a:effectLst/>
                <a:latin typeface="+mn-lt"/>
                <a:ea typeface="+mn-ea"/>
                <a:cs typeface="+mn-cs"/>
              </a:defRPr>
            </a:lvl4pPr>
            <a:lvl5pPr marL="1279210" marR="0" indent="-220919" algn="l" defTabSz="914363" rtl="0" eaLnBrk="1" fontAlgn="auto" latinLnBrk="0" hangingPunct="1">
              <a:lnSpc>
                <a:spcPct val="90000"/>
              </a:lnSpc>
              <a:spcBef>
                <a:spcPct val="20000"/>
              </a:spcBef>
              <a:spcAft>
                <a:spcPts val="0"/>
              </a:spcAft>
              <a:buClrTx/>
              <a:buSzTx/>
              <a:buFontTx/>
              <a:buBlip>
                <a:blip r:embed="rId4"/>
              </a:buBlip>
              <a:defRPr lang="en-US" sz="2000" kern="1200" baseline="0" dirty="0">
                <a:solidFill>
                  <a:schemeClr val="tx1"/>
                </a:solidFill>
                <a:effectLst/>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r>
              <a:rPr lang="en-US" noProof="0" smtClean="0"/>
              <a:t>Click icon to add table</a:t>
            </a:r>
            <a:endParaRPr lang="en-US" noProof="0"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baseline="0">
                <a:solidFill>
                  <a:schemeClr val="bg2"/>
                </a:solidFill>
              </a:defRPr>
            </a:lvl1pPr>
          </a:lstStyle>
          <a:p>
            <a:r>
              <a:rPr lang="en-US" smtClean="0"/>
              <a:t>Click to edit Master title style</a:t>
            </a:r>
            <a:endParaRPr lang="en-US" dirty="0"/>
          </a:p>
        </p:txBody>
      </p:sp>
      <p:sp>
        <p:nvSpPr>
          <p:cNvPr id="3" name="Text Placeholder 2"/>
          <p:cNvSpPr>
            <a:spLocks noGrp="1"/>
          </p:cNvSpPr>
          <p:nvPr>
            <p:ph type="body" sz="half" idx="1"/>
          </p:nvPr>
        </p:nvSpPr>
        <p:spPr>
          <a:xfrm>
            <a:off x="457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48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3"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fld id="{7C6ADEC4-144D-47E1-ACDD-2BBBDF9A45FE}" type="slidenum">
              <a:rPr lang="en-US" sz="1400" smtClean="0">
                <a:latin typeface="+mn-lt"/>
              </a:rPr>
              <a:pPr algn="l" defTabSz="914363" fontAlgn="auto">
                <a:spcBef>
                  <a:spcPts val="0"/>
                </a:spcBef>
                <a:spcAft>
                  <a:spcPts val="0"/>
                </a:spcAft>
                <a:defRPr/>
              </a:pPr>
              <a:t>‹#›</a:t>
            </a:fld>
            <a:endParaRPr lang="en-US" sz="1400" dirty="0">
              <a:latin typeface="+mn-lt"/>
            </a:endParaRPr>
          </a:p>
        </p:txBody>
      </p:sp>
      <p:pic>
        <p:nvPicPr>
          <p:cNvPr id="4" name="Picture 5" descr="ContentForground.png"/>
          <p:cNvPicPr>
            <a:picLocks noChangeAspect="1"/>
          </p:cNvPicPr>
          <p:nvPr userDrawn="1"/>
        </p:nvPicPr>
        <p:blipFill>
          <a:blip r:embed="rId2"/>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990600" y="2362200"/>
            <a:ext cx="7162800" cy="2133600"/>
          </a:xfrm>
        </p:spPr>
        <p:txBody>
          <a:bodyPr>
            <a:normAutofit/>
          </a:bodyPr>
          <a:lstStyle>
            <a:lvl1pPr>
              <a:buNone/>
              <a:defRPr sz="3600"/>
            </a:lvl1pPr>
          </a:lstStyle>
          <a:p>
            <a:pPr lvl="0"/>
            <a:r>
              <a:rPr lang="en-US" smtClean="0"/>
              <a:t>Click to edit Master text styles</a:t>
            </a:r>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7"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white-green code shape.png"/>
          <p:cNvPicPr>
            <a:picLocks noChangeAspect="1"/>
          </p:cNvPicPr>
          <p:nvPr userDrawn="1"/>
        </p:nvPicPr>
        <p:blipFill>
          <a:blip r:embed="rId3"/>
          <a:srcRect/>
          <a:stretch>
            <a:fillRect/>
          </a:stretch>
        </p:blipFill>
        <p:spPr bwMode="white">
          <a:xfrm>
            <a:off x="0" y="500063"/>
            <a:ext cx="9144000" cy="5643581"/>
          </a:xfrm>
          <a:prstGeom prst="rect">
            <a:avLst/>
          </a:prstGeom>
          <a:noFill/>
          <a:ln w="9525">
            <a:noFill/>
            <a:miter lim="800000"/>
            <a:headEnd/>
            <a:tailEnd/>
          </a:ln>
        </p:spPr>
      </p:pic>
      <p:sp>
        <p:nvSpPr>
          <p:cNvPr id="5" name="Slide Number Placeholder 6"/>
          <p:cNvSpPr txBox="1">
            <a:spLocks/>
          </p:cNvSpPr>
          <p:nvPr userDrawn="1"/>
        </p:nvSpPr>
        <p:spPr>
          <a:xfrm>
            <a:off x="95250" y="6400800"/>
            <a:ext cx="2133600" cy="365125"/>
          </a:xfrm>
          <a:prstGeom prst="rect">
            <a:avLst/>
          </a:prstGeom>
        </p:spPr>
        <p:txBody>
          <a:bodyPr lIns="0" tIns="0" rIns="0" bIns="0" anchor="b"/>
          <a:lstStyle>
            <a:lvl1pPr algn="r">
              <a:defRPr sz="1200">
                <a:solidFill>
                  <a:schemeClr val="tx1">
                    <a:tint val="75000"/>
                  </a:schemeClr>
                </a:solidFill>
              </a:defRPr>
            </a:lvl1pPr>
          </a:lstStyle>
          <a:p>
            <a:pPr algn="l" defTabSz="914363" fontAlgn="auto">
              <a:spcBef>
                <a:spcPts val="0"/>
              </a:spcBef>
              <a:spcAft>
                <a:spcPts val="0"/>
              </a:spcAft>
              <a:defRPr/>
            </a:pPr>
            <a:endParaRPr lang="en-US" sz="1400" dirty="0">
              <a:latin typeface="+mn-lt"/>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440769" y="1658635"/>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m branco">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image" Target="../media/image6.jpeg"/><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slideLayout" Target="../slideLayouts/slideLayout40.xml"/><Relationship Id="rId7" Type="http://schemas.openxmlformats.org/officeDocument/2006/relationships/theme" Target="../theme/theme3.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44.xml"/><Relationship Id="rId4" Type="http://schemas.openxmlformats.org/officeDocument/2006/relationships/image" Target="../media/image1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image" Target="../media/image15.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image" Target="../media/image14.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image" Target="../media/image17.png"/><Relationship Id="rId10" Type="http://schemas.openxmlformats.org/officeDocument/2006/relationships/slideLayout" Target="../slideLayouts/slideLayout54.xml"/><Relationship Id="rId19" Type="http://schemas.openxmlformats.org/officeDocument/2006/relationships/theme" Target="../theme/theme5.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image" Target="../media/image1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228600"/>
            <a:ext cx="8375650" cy="1330325"/>
          </a:xfrm>
          <a:prstGeom prst="rect">
            <a:avLst/>
          </a:prstGeom>
        </p:spPr>
        <p:txBody>
          <a:bodyPr vert="horz" wrap="square" lIns="0" tIns="0" rIns="0" bIns="0" rtlCol="0" anchor="t">
            <a:spAutoFit/>
          </a:bodyPr>
          <a:lstStyle/>
          <a:p>
            <a:r>
              <a:rPr lang="pt-BR" dirty="0" smtClean="0"/>
              <a:t>Clique para editar o estilo do título mestre</a:t>
            </a:r>
            <a:endParaRPr lang="en-US" dirty="0"/>
          </a:p>
        </p:txBody>
      </p:sp>
      <p:sp>
        <p:nvSpPr>
          <p:cNvPr id="1029" name="Text Placeholder 2"/>
          <p:cNvSpPr>
            <a:spLocks noGrp="1"/>
          </p:cNvSpPr>
          <p:nvPr>
            <p:ph type="body" idx="1"/>
          </p:nvPr>
        </p:nvSpPr>
        <p:spPr bwMode="auto">
          <a:xfrm>
            <a:off x="387350" y="1761020"/>
            <a:ext cx="8375650" cy="202517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smtClean="0"/>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8" r:id="rId13"/>
    <p:sldLayoutId id="2147483939" r:id="rId14"/>
    <p:sldLayoutId id="2147483940" r:id="rId15"/>
    <p:sldLayoutId id="2147483945" r:id="rId16"/>
  </p:sldLayoutIdLst>
  <p:transition>
    <p:fade/>
  </p:transition>
  <p:txStyles>
    <p:titleStyle>
      <a:lvl1pPr algn="l" defTabSz="912813" rtl="0" eaLnBrk="1" fontAlgn="base" hangingPunct="1">
        <a:lnSpc>
          <a:spcPct val="90000"/>
        </a:lnSpc>
        <a:spcBef>
          <a:spcPct val="0"/>
        </a:spcBef>
        <a:spcAft>
          <a:spcPct val="0"/>
        </a:spcAft>
        <a:defRPr lang="en-US" sz="4800" kern="1200" spc="-100" dirty="0">
          <a:ln w="3175">
            <a:noFill/>
          </a:ln>
          <a:solidFill>
            <a:schemeClr val="tx1"/>
          </a:solidFill>
          <a:effectLst/>
          <a:latin typeface="Calibri" pitchFamily="34" charset="0"/>
          <a:ea typeface="+mn-ea"/>
          <a:cs typeface="Arial" charset="0"/>
        </a:defRPr>
      </a:lvl1pPr>
      <a:lvl2pPr algn="l" defTabSz="912813" rtl="0" eaLnBrk="1" fontAlgn="base" hangingPunct="1">
        <a:lnSpc>
          <a:spcPct val="90000"/>
        </a:lnSpc>
        <a:spcBef>
          <a:spcPct val="0"/>
        </a:spcBef>
        <a:spcAft>
          <a:spcPct val="0"/>
        </a:spcAft>
        <a:defRPr sz="4800">
          <a:solidFill>
            <a:schemeClr val="bg1"/>
          </a:solidFill>
          <a:latin typeface="Calibri" pitchFamily="34" charset="0"/>
          <a:cs typeface="Arial" charset="0"/>
        </a:defRPr>
      </a:lvl2pPr>
      <a:lvl3pPr algn="l" defTabSz="912813" rtl="0" eaLnBrk="1" fontAlgn="base" hangingPunct="1">
        <a:lnSpc>
          <a:spcPct val="90000"/>
        </a:lnSpc>
        <a:spcBef>
          <a:spcPct val="0"/>
        </a:spcBef>
        <a:spcAft>
          <a:spcPct val="0"/>
        </a:spcAft>
        <a:defRPr sz="4800">
          <a:solidFill>
            <a:schemeClr val="bg1"/>
          </a:solidFill>
          <a:latin typeface="Calibri" pitchFamily="34" charset="0"/>
          <a:cs typeface="Arial" charset="0"/>
        </a:defRPr>
      </a:lvl3pPr>
      <a:lvl4pPr algn="l" defTabSz="912813" rtl="0" eaLnBrk="1" fontAlgn="base" hangingPunct="1">
        <a:lnSpc>
          <a:spcPct val="90000"/>
        </a:lnSpc>
        <a:spcBef>
          <a:spcPct val="0"/>
        </a:spcBef>
        <a:spcAft>
          <a:spcPct val="0"/>
        </a:spcAft>
        <a:defRPr sz="4800">
          <a:solidFill>
            <a:schemeClr val="bg1"/>
          </a:solidFill>
          <a:latin typeface="Calibri" pitchFamily="34" charset="0"/>
          <a:cs typeface="Arial" charset="0"/>
        </a:defRPr>
      </a:lvl4pPr>
      <a:lvl5pPr algn="l" defTabSz="912813" rtl="0" eaLnBrk="1" fontAlgn="base" hangingPunct="1">
        <a:lnSpc>
          <a:spcPct val="90000"/>
        </a:lnSpc>
        <a:spcBef>
          <a:spcPct val="0"/>
        </a:spcBef>
        <a:spcAft>
          <a:spcPct val="0"/>
        </a:spcAft>
        <a:defRPr sz="4800">
          <a:solidFill>
            <a:schemeClr val="bg1"/>
          </a:solidFill>
          <a:latin typeface="Calibri" pitchFamily="34" charset="0"/>
          <a:cs typeface="Arial" charset="0"/>
        </a:defRPr>
      </a:lvl5pPr>
      <a:lvl6pPr marL="4572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eaLnBrk="1" fontAlgn="base" hangingPunct="1">
        <a:lnSpc>
          <a:spcPct val="90000"/>
        </a:lnSpc>
        <a:spcBef>
          <a:spcPct val="0"/>
        </a:spcBef>
        <a:spcAft>
          <a:spcPct val="0"/>
        </a:spcAft>
        <a:defRPr sz="4800">
          <a:solidFill>
            <a:schemeClr val="tx1"/>
          </a:solidFill>
          <a:latin typeface="Calibri" pitchFamily="34" charset="0"/>
          <a:cs typeface="Arial" charset="0"/>
        </a:defRPr>
      </a:lvl9pPr>
    </p:titleStyle>
    <p:bodyStyle>
      <a:lvl1pPr marL="463550" marR="0" indent="-463550" algn="l" defTabSz="914363" rtl="0" eaLnBrk="1" fontAlgn="auto" latinLnBrk="0" hangingPunct="1">
        <a:lnSpc>
          <a:spcPct val="90000"/>
        </a:lnSpc>
        <a:spcBef>
          <a:spcPct val="20000"/>
        </a:spcBef>
        <a:spcAft>
          <a:spcPts val="0"/>
        </a:spcAft>
        <a:buClrTx/>
        <a:buSzTx/>
        <a:buFontTx/>
        <a:buBlip>
          <a:blip r:embed="rId19"/>
        </a:buBlip>
        <a:defRPr lang="pt-BR" sz="2400" kern="1200" baseline="0" dirty="0" smtClean="0">
          <a:solidFill>
            <a:schemeClr val="tx1"/>
          </a:solidFill>
          <a:effectLst/>
          <a:latin typeface="+mn-lt"/>
          <a:ea typeface="+mn-ea"/>
          <a:cs typeface="+mn-cs"/>
        </a:defRPr>
      </a:lvl1pPr>
      <a:lvl2pPr marL="833438" marR="0" indent="-369888" algn="l" defTabSz="914363" rtl="0" eaLnBrk="1" fontAlgn="auto" latinLnBrk="0" hangingPunct="1">
        <a:lnSpc>
          <a:spcPct val="90000"/>
        </a:lnSpc>
        <a:spcBef>
          <a:spcPct val="20000"/>
        </a:spcBef>
        <a:spcAft>
          <a:spcPts val="0"/>
        </a:spcAft>
        <a:buClrTx/>
        <a:buSzTx/>
        <a:buFontTx/>
        <a:buBlip>
          <a:blip r:embed="rId19"/>
        </a:buBlip>
        <a:defRPr lang="pt-BR" sz="2400" kern="1200" baseline="0" dirty="0" smtClean="0">
          <a:solidFill>
            <a:schemeClr val="tx1"/>
          </a:solidFill>
          <a:effectLst/>
          <a:latin typeface="+mn-lt"/>
          <a:ea typeface="+mn-ea"/>
          <a:cs typeface="+mn-cs"/>
        </a:defRPr>
      </a:lvl2pPr>
      <a:lvl3pPr marL="1168400" marR="0" indent="-346075" algn="l" defTabSz="914363" rtl="0" eaLnBrk="1" fontAlgn="auto" latinLnBrk="0" hangingPunct="1">
        <a:lnSpc>
          <a:spcPct val="90000"/>
        </a:lnSpc>
        <a:spcBef>
          <a:spcPct val="20000"/>
        </a:spcBef>
        <a:spcAft>
          <a:spcPts val="0"/>
        </a:spcAft>
        <a:buClrTx/>
        <a:buSzTx/>
        <a:buFontTx/>
        <a:buBlip>
          <a:blip r:embed="rId19"/>
        </a:buBlip>
        <a:defRPr lang="pt-BR" sz="2400" kern="1200" baseline="0" dirty="0" smtClean="0">
          <a:solidFill>
            <a:schemeClr val="tx1"/>
          </a:solidFill>
          <a:effectLst/>
          <a:latin typeface="+mn-lt"/>
          <a:ea typeface="+mn-ea"/>
          <a:cs typeface="+mn-cs"/>
        </a:defRPr>
      </a:lvl3pPr>
      <a:lvl4pPr marL="1516063" marR="0" indent="-347663" algn="l" defTabSz="914363" rtl="0" eaLnBrk="1" fontAlgn="auto" latinLnBrk="0" hangingPunct="1">
        <a:lnSpc>
          <a:spcPct val="90000"/>
        </a:lnSpc>
        <a:spcBef>
          <a:spcPct val="20000"/>
        </a:spcBef>
        <a:spcAft>
          <a:spcPts val="0"/>
        </a:spcAft>
        <a:buClrTx/>
        <a:buSzTx/>
        <a:buFontTx/>
        <a:buBlip>
          <a:blip r:embed="rId19"/>
        </a:buBlip>
        <a:defRPr lang="pt-BR" sz="2400" kern="1200" baseline="0" dirty="0" smtClean="0">
          <a:solidFill>
            <a:schemeClr val="tx1"/>
          </a:solidFill>
          <a:effectLst/>
          <a:latin typeface="+mn-lt"/>
          <a:ea typeface="+mn-ea"/>
          <a:cs typeface="+mn-cs"/>
        </a:defRPr>
      </a:lvl4pPr>
      <a:lvl5pPr marL="1852613" marR="0" indent="-325438" algn="l" defTabSz="914363" rtl="0" eaLnBrk="1" fontAlgn="auto" latinLnBrk="0" hangingPunct="1">
        <a:lnSpc>
          <a:spcPct val="90000"/>
        </a:lnSpc>
        <a:spcBef>
          <a:spcPct val="20000"/>
        </a:spcBef>
        <a:spcAft>
          <a:spcPts val="0"/>
        </a:spcAft>
        <a:buClrTx/>
        <a:buSzTx/>
        <a:buFontTx/>
        <a:buBlip>
          <a:blip r:embed="rId19"/>
        </a:buBlip>
        <a:defRPr lang="en-US" sz="2400" kern="1200" baseline="0" dirty="0" smtClean="0">
          <a:solidFill>
            <a:schemeClr val="tx1"/>
          </a:soli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 id="2147483963" r:id="rId17"/>
    <p:sldLayoutId id="2147483964" r:id="rId18"/>
    <p:sldLayoutId id="2147483965" r:id="rId19"/>
    <p:sldLayoutId id="2147483966" r:id="rId20"/>
    <p:sldLayoutId id="2147483967" r:id="rId21"/>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accent6"/>
              </a:gs>
              <a:gs pos="86000">
                <a:schemeClr val="accent6"/>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accent6"/>
              </a:gs>
              <a:gs pos="86000">
                <a:schemeClr val="accent6"/>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accent6"/>
              </a:gs>
              <a:gs pos="86000">
                <a:schemeClr val="accent6"/>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bg1"/>
                </a:solidFill>
              </a:defRPr>
            </a:lvl1pPr>
          </a:lstStyle>
          <a:p>
            <a:r>
              <a:rPr lang="en-US" smtClean="0"/>
              <a:t>Microsoft Confidential</a:t>
            </a:r>
            <a:endParaRPr lang="en-US" dirty="0" smtClean="0"/>
          </a:p>
        </p:txBody>
      </p:sp>
      <p:sp>
        <p:nvSpPr>
          <p:cNvPr id="5"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bg1"/>
                </a:solidFill>
              </a:defRPr>
            </a:lvl1pPr>
          </a:lstStyle>
          <a:p>
            <a:fld id="{1AD4D6FE-0D95-422C-A401-E733BBF8EB0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accent6"/>
              </a:gs>
              <a:gs pos="86000">
                <a:schemeClr val="accent6"/>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accent6"/>
              </a:gs>
              <a:gs pos="86000">
                <a:schemeClr val="accent6"/>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accent6"/>
              </a:gs>
              <a:gs pos="86000">
                <a:schemeClr val="accent6"/>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accent6"/>
              </a:gs>
              <a:gs pos="86000">
                <a:schemeClr val="accent6"/>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5"/>
          <p:cNvSpPr>
            <a:spLocks noGrp="1"/>
          </p:cNvSpPr>
          <p:nvPr>
            <p:ph type="ftr" sz="quarter" idx="3"/>
          </p:nvPr>
        </p:nvSpPr>
        <p:spPr>
          <a:xfrm>
            <a:off x="727587" y="6290084"/>
            <a:ext cx="2895600" cy="365125"/>
          </a:xfrm>
          <a:prstGeom prst="rect">
            <a:avLst/>
          </a:prstGeom>
        </p:spPr>
        <p:txBody>
          <a:bodyPr vert="horz" lIns="0" tIns="0" rIns="0" bIns="0" rtlCol="0" anchor="b" anchorCtr="0"/>
          <a:lstStyle>
            <a:lvl1pPr algn="l">
              <a:defRPr sz="900">
                <a:solidFill>
                  <a:schemeClr val="tx1"/>
                </a:solidFill>
              </a:defRPr>
            </a:lvl1pPr>
          </a:lstStyle>
          <a:p>
            <a:r>
              <a:rPr lang="en-US" dirty="0" smtClean="0"/>
              <a:t>Microsoft Confidential</a:t>
            </a:r>
          </a:p>
        </p:txBody>
      </p:sp>
      <p:sp>
        <p:nvSpPr>
          <p:cNvPr id="6" name="Slide Number Placeholder 4"/>
          <p:cNvSpPr>
            <a:spLocks noGrp="1"/>
          </p:cNvSpPr>
          <p:nvPr>
            <p:ph type="sldNum" sz="quarter" idx="4"/>
          </p:nvPr>
        </p:nvSpPr>
        <p:spPr>
          <a:xfrm>
            <a:off x="381000" y="6290084"/>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79" r:id="rId1"/>
  </p:sldLayoutIdLst>
  <p:transition>
    <p:fade/>
  </p:transition>
  <p:hf hd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gs>
              <a:gs pos="86000">
                <a:schemeClr val="accent2"/>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chemeClr val="accent6"/>
              </a:gs>
              <a:gs pos="86000">
                <a:schemeClr val="accent6"/>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chemeClr val="accent6"/>
              </a:gs>
              <a:gs pos="86000">
                <a:schemeClr val="accent6"/>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chemeClr val="accent6"/>
              </a:gs>
              <a:gs pos="86000">
                <a:schemeClr val="accent6"/>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chemeClr val="accent6"/>
              </a:gs>
              <a:gs pos="86000">
                <a:schemeClr val="accent6"/>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chemeClr val="accent6"/>
              </a:gs>
              <a:gs pos="86000">
                <a:schemeClr val="accent6"/>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pic>
        <p:nvPicPr>
          <p:cNvPr id="1028" name="Picture 18" descr="mslogo_R"/>
          <p:cNvPicPr>
            <a:picLocks noChangeAspect="1" noChangeArrowheads="1"/>
          </p:cNvPicPr>
          <p:nvPr/>
        </p:nvPicPr>
        <p:blipFill>
          <a:blip r:embed="rId21"/>
          <a:srcRect/>
          <a:stretch>
            <a:fillRect/>
          </a:stretch>
        </p:blipFill>
        <p:spPr bwMode="auto">
          <a:xfrm>
            <a:off x="7696200" y="6391275"/>
            <a:ext cx="1428750" cy="466725"/>
          </a:xfrm>
          <a:prstGeom prst="rect">
            <a:avLst/>
          </a:prstGeom>
          <a:noFill/>
          <a:ln w="9525">
            <a:noFill/>
            <a:miter lim="800000"/>
            <a:headEnd/>
            <a:tailEnd/>
          </a:ln>
        </p:spPr>
      </p:pic>
      <p:pic>
        <p:nvPicPr>
          <p:cNvPr id="1029" name="Picture 29" descr="DPE5"/>
          <p:cNvPicPr>
            <a:picLocks noChangeAspect="1" noChangeArrowheads="1"/>
          </p:cNvPicPr>
          <p:nvPr/>
        </p:nvPicPr>
        <p:blipFill>
          <a:blip r:embed="rId22"/>
          <a:srcRect/>
          <a:stretch>
            <a:fillRect/>
          </a:stretch>
        </p:blipFill>
        <p:spPr bwMode="auto">
          <a:xfrm>
            <a:off x="304800" y="6453188"/>
            <a:ext cx="1598613" cy="404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 id="2147483998" r:id="rId18"/>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3600" b="1">
          <a:solidFill>
            <a:srgbClr val="FFCC00"/>
          </a:solidFill>
          <a:latin typeface="+mj-lt"/>
          <a:ea typeface="+mj-ea"/>
          <a:cs typeface="+mj-cs"/>
        </a:defRPr>
      </a:lvl1pPr>
      <a:lvl2pPr algn="l" rtl="0" eaLnBrk="1" fontAlgn="base" hangingPunct="1">
        <a:spcBef>
          <a:spcPct val="0"/>
        </a:spcBef>
        <a:spcAft>
          <a:spcPct val="0"/>
        </a:spcAft>
        <a:defRPr sz="3200" b="1">
          <a:solidFill>
            <a:srgbClr val="FFCC00"/>
          </a:solidFill>
          <a:latin typeface="Tahoma" pitchFamily="34" charset="0"/>
        </a:defRPr>
      </a:lvl2pPr>
      <a:lvl3pPr algn="l" rtl="0" eaLnBrk="1" fontAlgn="base" hangingPunct="1">
        <a:spcBef>
          <a:spcPct val="0"/>
        </a:spcBef>
        <a:spcAft>
          <a:spcPct val="0"/>
        </a:spcAft>
        <a:defRPr sz="3200" b="1">
          <a:solidFill>
            <a:srgbClr val="FFCC00"/>
          </a:solidFill>
          <a:latin typeface="Tahoma" pitchFamily="34" charset="0"/>
        </a:defRPr>
      </a:lvl3pPr>
      <a:lvl4pPr algn="l" rtl="0" eaLnBrk="1" fontAlgn="base" hangingPunct="1">
        <a:spcBef>
          <a:spcPct val="0"/>
        </a:spcBef>
        <a:spcAft>
          <a:spcPct val="0"/>
        </a:spcAft>
        <a:defRPr sz="3200" b="1">
          <a:solidFill>
            <a:srgbClr val="FFCC00"/>
          </a:solidFill>
          <a:latin typeface="Tahoma" pitchFamily="34" charset="0"/>
        </a:defRPr>
      </a:lvl4pPr>
      <a:lvl5pPr algn="l" rtl="0" eaLnBrk="1" fontAlgn="base" hangingPunct="1">
        <a:spcBef>
          <a:spcPct val="0"/>
        </a:spcBef>
        <a:spcAft>
          <a:spcPct val="0"/>
        </a:spcAft>
        <a:defRPr sz="3200" b="1">
          <a:solidFill>
            <a:srgbClr val="FFCC00"/>
          </a:solidFill>
          <a:latin typeface="Tahoma" pitchFamily="34" charset="0"/>
        </a:defRPr>
      </a:lvl5pPr>
      <a:lvl6pPr marL="457200" algn="l" rtl="0" eaLnBrk="1" fontAlgn="base" hangingPunct="1">
        <a:spcBef>
          <a:spcPct val="0"/>
        </a:spcBef>
        <a:spcAft>
          <a:spcPct val="0"/>
        </a:spcAft>
        <a:defRPr sz="3200" b="1">
          <a:solidFill>
            <a:srgbClr val="FFCC00"/>
          </a:solidFill>
          <a:latin typeface="Tahoma" pitchFamily="34" charset="0"/>
        </a:defRPr>
      </a:lvl6pPr>
      <a:lvl7pPr marL="914400" algn="l" rtl="0" eaLnBrk="1" fontAlgn="base" hangingPunct="1">
        <a:spcBef>
          <a:spcPct val="0"/>
        </a:spcBef>
        <a:spcAft>
          <a:spcPct val="0"/>
        </a:spcAft>
        <a:defRPr sz="3200" b="1">
          <a:solidFill>
            <a:srgbClr val="FFCC00"/>
          </a:solidFill>
          <a:latin typeface="Tahoma" pitchFamily="34" charset="0"/>
        </a:defRPr>
      </a:lvl7pPr>
      <a:lvl8pPr marL="1371600" algn="l" rtl="0" eaLnBrk="1" fontAlgn="base" hangingPunct="1">
        <a:spcBef>
          <a:spcPct val="0"/>
        </a:spcBef>
        <a:spcAft>
          <a:spcPct val="0"/>
        </a:spcAft>
        <a:defRPr sz="3200" b="1">
          <a:solidFill>
            <a:srgbClr val="FFCC00"/>
          </a:solidFill>
          <a:latin typeface="Tahoma" pitchFamily="34" charset="0"/>
        </a:defRPr>
      </a:lvl8pPr>
      <a:lvl9pPr marL="1828800" algn="l" rtl="0" eaLnBrk="1" fontAlgn="base" hangingPunct="1">
        <a:spcBef>
          <a:spcPct val="0"/>
        </a:spcBef>
        <a:spcAft>
          <a:spcPct val="0"/>
        </a:spcAft>
        <a:defRPr sz="3200" b="1">
          <a:solidFill>
            <a:srgbClr val="FFCC00"/>
          </a:solidFill>
          <a:latin typeface="Tahoma" pitchFamily="34" charset="0"/>
        </a:defRPr>
      </a:lvl9pPr>
    </p:titleStyle>
    <p:bodyStyle>
      <a:lvl1pPr marL="342900" indent="-342900" algn="l" rtl="0" eaLnBrk="1" fontAlgn="base" hangingPunct="1">
        <a:spcBef>
          <a:spcPct val="20000"/>
        </a:spcBef>
        <a:spcAft>
          <a:spcPct val="0"/>
        </a:spcAft>
        <a:buBlip>
          <a:blip r:embed="rId23"/>
        </a:buBlip>
        <a:defRPr sz="2600">
          <a:solidFill>
            <a:schemeClr val="bg1"/>
          </a:solidFill>
          <a:latin typeface="+mn-lt"/>
          <a:ea typeface="+mn-ea"/>
          <a:cs typeface="+mn-cs"/>
        </a:defRPr>
      </a:lvl1pPr>
      <a:lvl2pPr marL="742950" indent="-285750" algn="l" rtl="0" eaLnBrk="1" fontAlgn="base" hangingPunct="1">
        <a:spcBef>
          <a:spcPct val="20000"/>
        </a:spcBef>
        <a:spcAft>
          <a:spcPct val="0"/>
        </a:spcAft>
        <a:buBlip>
          <a:blip r:embed="rId23"/>
        </a:buBlip>
        <a:defRPr sz="2000">
          <a:solidFill>
            <a:schemeClr val="bg1"/>
          </a:solidFill>
          <a:latin typeface="Microsoft Sans Serif" pitchFamily="34" charset="0"/>
        </a:defRPr>
      </a:lvl2pPr>
      <a:lvl3pPr marL="1143000" indent="-228600" algn="l" rtl="0" eaLnBrk="1" fontAlgn="base" hangingPunct="1">
        <a:spcBef>
          <a:spcPct val="20000"/>
        </a:spcBef>
        <a:spcAft>
          <a:spcPct val="0"/>
        </a:spcAft>
        <a:buBlip>
          <a:blip r:embed="rId23"/>
        </a:buBlip>
        <a:defRPr sz="2000">
          <a:solidFill>
            <a:schemeClr val="bg1"/>
          </a:solidFill>
          <a:latin typeface="+mn-lt"/>
        </a:defRPr>
      </a:lvl3pPr>
      <a:lvl4pPr marL="1600200" indent="-228600" algn="l" rtl="0" eaLnBrk="1" fontAlgn="base" hangingPunct="1">
        <a:spcBef>
          <a:spcPct val="20000"/>
        </a:spcBef>
        <a:spcAft>
          <a:spcPct val="0"/>
        </a:spcAft>
        <a:buBlip>
          <a:blip r:embed="rId23"/>
        </a:buBlip>
        <a:defRPr sz="1600">
          <a:solidFill>
            <a:schemeClr val="bg1"/>
          </a:solidFill>
          <a:latin typeface="+mn-lt"/>
        </a:defRPr>
      </a:lvl4pPr>
      <a:lvl5pPr marL="2057400" indent="-228600" algn="l" rtl="0" eaLnBrk="1" fontAlgn="base" hangingPunct="1">
        <a:spcBef>
          <a:spcPct val="20000"/>
        </a:spcBef>
        <a:spcAft>
          <a:spcPct val="0"/>
        </a:spcAft>
        <a:buBlip>
          <a:blip r:embed="rId23"/>
        </a:buBlip>
        <a:defRPr sz="1400">
          <a:solidFill>
            <a:schemeClr val="bg1"/>
          </a:solidFill>
          <a:latin typeface="+mn-lt"/>
        </a:defRPr>
      </a:lvl5pPr>
      <a:lvl6pPr marL="2514600" indent="-228600" algn="l" rtl="0" eaLnBrk="1" fontAlgn="base" hangingPunct="1">
        <a:spcBef>
          <a:spcPct val="20000"/>
        </a:spcBef>
        <a:spcAft>
          <a:spcPct val="0"/>
        </a:spcAft>
        <a:buBlip>
          <a:blip r:embed="rId23"/>
        </a:buBlip>
        <a:defRPr sz="1400">
          <a:solidFill>
            <a:schemeClr val="bg1"/>
          </a:solidFill>
          <a:latin typeface="+mn-lt"/>
        </a:defRPr>
      </a:lvl6pPr>
      <a:lvl7pPr marL="2971800" indent="-228600" algn="l" rtl="0" eaLnBrk="1" fontAlgn="base" hangingPunct="1">
        <a:spcBef>
          <a:spcPct val="20000"/>
        </a:spcBef>
        <a:spcAft>
          <a:spcPct val="0"/>
        </a:spcAft>
        <a:buBlip>
          <a:blip r:embed="rId23"/>
        </a:buBlip>
        <a:defRPr sz="1400">
          <a:solidFill>
            <a:schemeClr val="bg1"/>
          </a:solidFill>
          <a:latin typeface="+mn-lt"/>
        </a:defRPr>
      </a:lvl7pPr>
      <a:lvl8pPr marL="3429000" indent="-228600" algn="l" rtl="0" eaLnBrk="1" fontAlgn="base" hangingPunct="1">
        <a:spcBef>
          <a:spcPct val="20000"/>
        </a:spcBef>
        <a:spcAft>
          <a:spcPct val="0"/>
        </a:spcAft>
        <a:buBlip>
          <a:blip r:embed="rId23"/>
        </a:buBlip>
        <a:defRPr sz="1400">
          <a:solidFill>
            <a:schemeClr val="bg1"/>
          </a:solidFill>
          <a:latin typeface="+mn-lt"/>
        </a:defRPr>
      </a:lvl8pPr>
      <a:lvl9pPr marL="3886200" indent="-228600" algn="l" rtl="0" eaLnBrk="1" fontAlgn="base" hangingPunct="1">
        <a:spcBef>
          <a:spcPct val="20000"/>
        </a:spcBef>
        <a:spcAft>
          <a:spcPct val="0"/>
        </a:spcAft>
        <a:buBlip>
          <a:blip r:embed="rId23"/>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4.xml"/><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7.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7.xml"/><Relationship Id="rId4" Type="http://schemas.openxmlformats.org/officeDocument/2006/relationships/image" Target="../media/image2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p:cNvSpPr>
          <p:nvPr/>
        </p:nvSpPr>
        <p:spPr bwMode="auto">
          <a:xfrm>
            <a:off x="730250" y="1683909"/>
            <a:ext cx="7681913" cy="1329595"/>
          </a:xfrm>
          <a:prstGeom prst="rect">
            <a:avLst/>
          </a:prstGeom>
          <a:noFill/>
          <a:ln w="9525">
            <a:noFill/>
            <a:miter lim="800000"/>
            <a:headEnd/>
            <a:tailEnd/>
          </a:ln>
        </p:spPr>
        <p:txBody>
          <a:bodyPr lIns="0" tIns="0" rIns="0" bIns="0" anchor="ctr">
            <a:spAutoFit/>
          </a:bodyPr>
          <a:lstStyle/>
          <a:p>
            <a:pPr defTabSz="914363" fontAlgn="auto">
              <a:lnSpc>
                <a:spcPct val="90000"/>
              </a:lnSpc>
              <a:spcAft>
                <a:spcPts val="0"/>
              </a:spcAft>
              <a:defRPr/>
            </a:pPr>
            <a:r>
              <a:rPr lang="en-US" sz="4800" spc="-100" dirty="0" smtClean="0">
                <a:ln w="3175">
                  <a:noFill/>
                </a:ln>
                <a:solidFill>
                  <a:schemeClr val="bg1"/>
                </a:solidFill>
                <a:effectLst>
                  <a:outerShdw blurRad="38100" dist="38100" dir="2700000" algn="tl">
                    <a:srgbClr val="000000">
                      <a:alpha val="43137"/>
                    </a:srgbClr>
                  </a:outerShdw>
                </a:effectLst>
                <a:latin typeface="Calibri" pitchFamily="34" charset="0"/>
                <a:cs typeface="Arial" charset="0"/>
              </a:rPr>
              <a:t>Visual Studio 2010 and</a:t>
            </a:r>
          </a:p>
          <a:p>
            <a:pPr defTabSz="914363" fontAlgn="auto">
              <a:lnSpc>
                <a:spcPct val="90000"/>
              </a:lnSpc>
              <a:spcAft>
                <a:spcPts val="0"/>
              </a:spcAft>
              <a:defRPr/>
            </a:pPr>
            <a:r>
              <a:rPr lang="en-US" sz="4800" spc="-100" dirty="0" smtClean="0">
                <a:ln w="3175">
                  <a:noFill/>
                </a:ln>
                <a:solidFill>
                  <a:schemeClr val="bg1"/>
                </a:solidFill>
                <a:effectLst>
                  <a:outerShdw blurRad="38100" dist="38100" dir="2700000" algn="tl">
                    <a:srgbClr val="000000">
                      <a:alpha val="43137"/>
                    </a:srgbClr>
                  </a:outerShdw>
                </a:effectLst>
                <a:latin typeface="Calibri" pitchFamily="34" charset="0"/>
                <a:cs typeface="Arial" charset="0"/>
              </a:rPr>
              <a:t>	.NET Framework 4</a:t>
            </a:r>
            <a:endParaRPr lang="en-US" sz="4800" spc="-100" dirty="0">
              <a:ln w="3175">
                <a:noFill/>
              </a:ln>
              <a:solidFill>
                <a:schemeClr val="bg1"/>
              </a:solidFill>
              <a:effectLst>
                <a:outerShdw blurRad="38100" dist="38100" dir="2700000" algn="tl">
                  <a:srgbClr val="000000">
                    <a:alpha val="43137"/>
                  </a:srgbClr>
                </a:outerShdw>
              </a:effectLst>
              <a:latin typeface="Calibri" pitchFamily="34" charset="0"/>
              <a:cs typeface="Arial" charset="0"/>
            </a:endParaRPr>
          </a:p>
        </p:txBody>
      </p:sp>
      <p:sp>
        <p:nvSpPr>
          <p:cNvPr id="3" name="Subtitle 2"/>
          <p:cNvSpPr>
            <a:spLocks/>
          </p:cNvSpPr>
          <p:nvPr/>
        </p:nvSpPr>
        <p:spPr bwMode="auto">
          <a:xfrm>
            <a:off x="730250" y="3554413"/>
            <a:ext cx="7681913" cy="1329595"/>
          </a:xfrm>
          <a:prstGeom prst="rect">
            <a:avLst/>
          </a:prstGeom>
          <a:noFill/>
          <a:ln w="9525">
            <a:noFill/>
            <a:miter lim="800000"/>
            <a:headEnd/>
            <a:tailEnd/>
          </a:ln>
        </p:spPr>
        <p:txBody>
          <a:bodyPr lIns="0" tIns="0" rIns="0" bIns="0">
            <a:spAutoFit/>
          </a:bodyPr>
          <a:lstStyle/>
          <a:p>
            <a:pPr defTabSz="914363" fontAlgn="auto">
              <a:lnSpc>
                <a:spcPct val="90000"/>
              </a:lnSpc>
              <a:spcBef>
                <a:spcPts val="0"/>
              </a:spcBef>
              <a:spcAft>
                <a:spcPts val="0"/>
              </a:spcAft>
              <a:buSzPct val="120000"/>
              <a:defRPr/>
            </a:pPr>
            <a:r>
              <a:rPr lang="en-US" sz="3200" dirty="0" smtClean="0">
                <a:solidFill>
                  <a:schemeClr val="tx1">
                    <a:tint val="75000"/>
                  </a:schemeClr>
                </a:solidFill>
                <a:effectLst>
                  <a:outerShdw blurRad="38100" dist="38100" dir="2700000" algn="tl">
                    <a:srgbClr val="000000">
                      <a:alpha val="43137"/>
                    </a:srgbClr>
                  </a:outerShdw>
                </a:effectLst>
                <a:latin typeface="Calibri" pitchFamily="34" charset="0"/>
              </a:rPr>
              <a:t>Name</a:t>
            </a:r>
          </a:p>
          <a:p>
            <a:pPr defTabSz="914363" fontAlgn="auto">
              <a:lnSpc>
                <a:spcPct val="90000"/>
              </a:lnSpc>
              <a:spcBef>
                <a:spcPts val="0"/>
              </a:spcBef>
              <a:spcAft>
                <a:spcPts val="0"/>
              </a:spcAft>
              <a:buSzPct val="120000"/>
              <a:defRPr/>
            </a:pPr>
            <a:r>
              <a:rPr lang="en-US" sz="3200" dirty="0" smtClean="0">
                <a:solidFill>
                  <a:schemeClr val="tx1">
                    <a:tint val="75000"/>
                  </a:schemeClr>
                </a:solidFill>
                <a:effectLst>
                  <a:outerShdw blurRad="38100" dist="38100" dir="2700000" algn="tl">
                    <a:srgbClr val="000000">
                      <a:alpha val="43137"/>
                    </a:srgbClr>
                  </a:outerShdw>
                </a:effectLst>
                <a:latin typeface="Calibri" pitchFamily="34" charset="0"/>
              </a:rPr>
              <a:t>Title</a:t>
            </a:r>
          </a:p>
          <a:p>
            <a:pPr defTabSz="914363" fontAlgn="auto">
              <a:lnSpc>
                <a:spcPct val="90000"/>
              </a:lnSpc>
              <a:spcBef>
                <a:spcPts val="0"/>
              </a:spcBef>
              <a:spcAft>
                <a:spcPts val="0"/>
              </a:spcAft>
              <a:buSzPct val="120000"/>
              <a:defRPr/>
            </a:pPr>
            <a:r>
              <a:rPr lang="en-US" sz="3200" dirty="0" smtClean="0">
                <a:solidFill>
                  <a:schemeClr val="tx1">
                    <a:tint val="75000"/>
                  </a:schemeClr>
                </a:solidFill>
                <a:effectLst>
                  <a:outerShdw blurRad="38100" dist="38100" dir="2700000" algn="tl">
                    <a:srgbClr val="000000">
                      <a:alpha val="43137"/>
                    </a:srgbClr>
                  </a:outerShdw>
                </a:effectLst>
                <a:latin typeface="Calibri" pitchFamily="34" charset="0"/>
              </a:rPr>
              <a:t>Microsoft Corporation</a:t>
            </a:r>
            <a:endParaRPr lang="en-US" sz="3200" dirty="0">
              <a:solidFill>
                <a:schemeClr val="tx1">
                  <a:tint val="75000"/>
                </a:schemeClr>
              </a:solidFill>
              <a:effectLst>
                <a:outerShdw blurRad="38100" dist="38100" dir="2700000" algn="tl">
                  <a:srgbClr val="000000">
                    <a:alpha val="43137"/>
                  </a:srgbClr>
                </a:outerShdw>
              </a:effectLst>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Extensibility Framework?</a:t>
            </a:r>
            <a:endParaRPr lang="en-US" dirty="0"/>
          </a:p>
        </p:txBody>
      </p:sp>
      <p:sp>
        <p:nvSpPr>
          <p:cNvPr id="3" name="Content Placeholder 2"/>
          <p:cNvSpPr>
            <a:spLocks noGrp="1"/>
          </p:cNvSpPr>
          <p:nvPr>
            <p:ph idx="1"/>
          </p:nvPr>
        </p:nvSpPr>
        <p:spPr>
          <a:xfrm>
            <a:off x="457200" y="2286000"/>
            <a:ext cx="8229600" cy="3962400"/>
          </a:xfrm>
        </p:spPr>
        <p:txBody>
          <a:bodyPr/>
          <a:lstStyle/>
          <a:p>
            <a:pPr>
              <a:buNone/>
            </a:pPr>
            <a:r>
              <a:rPr lang="en-US" dirty="0" smtClean="0"/>
              <a:t>The </a:t>
            </a:r>
            <a:r>
              <a:rPr lang="en-US" b="1" dirty="0" smtClean="0">
                <a:solidFill>
                  <a:schemeClr val="accent1"/>
                </a:solidFill>
              </a:rPr>
              <a:t>Managed Extensibility Framework </a:t>
            </a:r>
            <a:r>
              <a:rPr lang="en-US" dirty="0" smtClean="0">
                <a:solidFill>
                  <a:schemeClr val="accent1"/>
                </a:solidFill>
              </a:rPr>
              <a:t>(MEF) is a </a:t>
            </a:r>
            <a:r>
              <a:rPr lang="en-US" b="1" dirty="0" smtClean="0">
                <a:solidFill>
                  <a:schemeClr val="accent1"/>
                </a:solidFill>
              </a:rPr>
              <a:t>new library</a:t>
            </a:r>
            <a:r>
              <a:rPr lang="en-US" dirty="0" smtClean="0">
                <a:solidFill>
                  <a:schemeClr val="accent1"/>
                </a:solidFill>
              </a:rPr>
              <a:t> </a:t>
            </a:r>
            <a:r>
              <a:rPr lang="en-US" dirty="0" smtClean="0"/>
              <a:t>in the .NET Framework that enables greater reuse of applications and components. Using MEF, .NET applications can make the shift from being statically compiled to </a:t>
            </a:r>
            <a:r>
              <a:rPr lang="en-US" b="1" dirty="0" smtClean="0">
                <a:solidFill>
                  <a:schemeClr val="accent1"/>
                </a:solidFill>
              </a:rPr>
              <a:t>dynamically composed</a:t>
            </a:r>
            <a:endParaRPr lang="en-US" b="1" dirty="0">
              <a:solidFill>
                <a:schemeClr val="accent1"/>
              </a:solidFill>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Open/Closed Principle</a:t>
            </a:r>
            <a:endParaRPr lang="en-US" dirty="0"/>
          </a:p>
        </p:txBody>
      </p:sp>
      <p:sp>
        <p:nvSpPr>
          <p:cNvPr id="3" name="Text Placeholder 2"/>
          <p:cNvSpPr>
            <a:spLocks noGrp="1"/>
          </p:cNvSpPr>
          <p:nvPr>
            <p:ph type="body" sz="quarter" idx="10"/>
          </p:nvPr>
        </p:nvSpPr>
        <p:spPr>
          <a:xfrm>
            <a:off x="981634" y="1062318"/>
            <a:ext cx="7781365" cy="4760258"/>
          </a:xfrm>
        </p:spPr>
        <p:txBody>
          <a:bodyPr anchor="ctr"/>
          <a:lstStyle/>
          <a:p>
            <a:pPr algn="ctr">
              <a:buNone/>
            </a:pPr>
            <a:r>
              <a:rPr lang="en-US" sz="3600" dirty="0" smtClean="0"/>
              <a:t>Software entities should be </a:t>
            </a:r>
          </a:p>
          <a:p>
            <a:pPr algn="ctr">
              <a:buNone/>
            </a:pPr>
            <a:r>
              <a:rPr lang="en-US" sz="3600" i="1" dirty="0" smtClean="0">
                <a:solidFill>
                  <a:schemeClr val="accent1"/>
                </a:solidFill>
              </a:rPr>
              <a:t>open for extension</a:t>
            </a:r>
            <a:r>
              <a:rPr lang="en-US" sz="3600" dirty="0" smtClean="0"/>
              <a:t>, </a:t>
            </a:r>
          </a:p>
          <a:p>
            <a:pPr algn="ctr">
              <a:buNone/>
            </a:pPr>
            <a:r>
              <a:rPr lang="en-US" sz="3600" dirty="0" smtClean="0"/>
              <a:t>but </a:t>
            </a:r>
            <a:r>
              <a:rPr lang="en-US" sz="3600" i="1" dirty="0" smtClean="0">
                <a:solidFill>
                  <a:schemeClr val="accent1"/>
                </a:solidFill>
              </a:rPr>
              <a:t>closed for modification</a:t>
            </a:r>
            <a:r>
              <a:rPr lang="en-US" sz="3600" dirty="0" smtClean="0"/>
              <a:t>.</a:t>
            </a:r>
          </a:p>
          <a:p>
            <a:pPr algn="ctr">
              <a:buNone/>
            </a:pPr>
            <a:endParaRPr 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363071"/>
            <a:ext cx="8382000" cy="5405717"/>
          </a:xfrm>
        </p:spPr>
        <p:txBody>
          <a:bodyPr anchor="ctr"/>
          <a:lstStyle/>
          <a:p>
            <a:pPr algn="ctr">
              <a:buNone/>
            </a:pPr>
            <a:r>
              <a:rPr lang="en-US" sz="6000" spc="-200" dirty="0" smtClean="0"/>
              <a:t>Known</a:t>
            </a:r>
            <a:r>
              <a:rPr lang="en-US" sz="6000" dirty="0" smtClean="0"/>
              <a:t>   </a:t>
            </a:r>
            <a:r>
              <a:rPr lang="en-US" sz="6000" dirty="0" smtClean="0">
                <a:solidFill>
                  <a:schemeClr val="accent1"/>
                </a:solidFill>
              </a:rPr>
              <a:t>   vs.     </a:t>
            </a:r>
            <a:r>
              <a:rPr lang="en-US" sz="6000" spc="-400" dirty="0" smtClean="0">
                <a:solidFill>
                  <a:schemeClr val="accent5"/>
                </a:solidFill>
              </a:rPr>
              <a:t>Un</a:t>
            </a:r>
            <a:r>
              <a:rPr lang="en-US" sz="6000" spc="-200" dirty="0" smtClean="0"/>
              <a:t>known</a:t>
            </a:r>
            <a:endParaRPr lang="en-US" sz="6000" spc="-2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914363" fontAlgn="auto">
              <a:spcAft>
                <a:spcPts val="0"/>
              </a:spcAft>
              <a:defRPr/>
            </a:pPr>
            <a:r>
              <a:rPr lang="en-US" b="1" dirty="0" smtClean="0"/>
              <a:t>Client Applications</a:t>
            </a:r>
            <a:br>
              <a:rPr lang="en-US" b="1" dirty="0" smtClean="0"/>
            </a:br>
            <a:r>
              <a:rPr lang="en-US" dirty="0" smtClean="0"/>
              <a:t>	</a:t>
            </a:r>
            <a:r>
              <a:rPr lang="en-US" i="1" dirty="0" smtClean="0"/>
              <a:t>WPF 4 </a:t>
            </a:r>
            <a:r>
              <a:rPr lang="en-US" i="1" dirty="0" err="1" smtClean="0"/>
              <a:t>DataGrid</a:t>
            </a:r>
            <a:r>
              <a:rPr lang="en-US" i="1" dirty="0" smtClean="0"/>
              <a:t> / MEF</a:t>
            </a:r>
            <a:endParaRPr dirty="0">
              <a:solidFill>
                <a:schemeClr val="tx1"/>
              </a:solidFill>
              <a:effectLst>
                <a:outerShdw blurRad="38100" dist="38100" dir="2700000" algn="tl">
                  <a:srgbClr val="000000">
                    <a:alpha val="43137"/>
                  </a:srgbClr>
                </a:outerShdw>
              </a:effectLst>
            </a:endParaRPr>
          </a:p>
        </p:txBody>
      </p:sp>
      <p:pic>
        <p:nvPicPr>
          <p:cNvPr id="20484" name="Text Placeholder 3"/>
          <p:cNvPicPr>
            <a:picLocks noGrp="1" noChangeArrowheads="1"/>
          </p:cNvPicPr>
          <p:nvPr>
            <p:ph idx="1"/>
          </p:nvPr>
        </p:nvPicPr>
        <p:blipFill>
          <a:blip r:embed="rId3">
            <a:lum bright="100000"/>
          </a:blip>
          <a:stretch>
            <a:fillRect/>
          </a:stretch>
        </p:blipFill>
        <p:spPr>
          <a:xfrm>
            <a:off x="676318" y="2758355"/>
            <a:ext cx="7791363" cy="1950889"/>
          </a:xfr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Entity Framework 4</a:t>
            </a:r>
            <a:endParaRPr lang="en-US" dirty="0"/>
          </a:p>
        </p:txBody>
      </p:sp>
      <p:sp>
        <p:nvSpPr>
          <p:cNvPr id="3" name="Content Placeholder 2"/>
          <p:cNvSpPr>
            <a:spLocks noGrp="1"/>
          </p:cNvSpPr>
          <p:nvPr>
            <p:ph idx="1"/>
          </p:nvPr>
        </p:nvSpPr>
        <p:spPr/>
        <p:txBody>
          <a:bodyPr/>
          <a:lstStyle/>
          <a:p>
            <a:r>
              <a:rPr lang="en-US" dirty="0" smtClean="0"/>
              <a:t>Model-First </a:t>
            </a:r>
          </a:p>
          <a:p>
            <a:pPr>
              <a:buNone/>
            </a:pPr>
            <a:endParaRPr lang="en-US" dirty="0" smtClean="0"/>
          </a:p>
          <a:p>
            <a:r>
              <a:rPr lang="en-US" dirty="0" smtClean="0"/>
              <a:t>POCO</a:t>
            </a:r>
          </a:p>
          <a:p>
            <a:pPr>
              <a:buNone/>
            </a:pPr>
            <a:endParaRPr lang="en-US" dirty="0" smtClean="0"/>
          </a:p>
          <a:p>
            <a:r>
              <a:rPr lang="en-US" dirty="0" smtClean="0"/>
              <a:t>Lazy Loading</a:t>
            </a:r>
          </a:p>
          <a:p>
            <a:endParaRPr lang="en-US" dirty="0" smtClean="0"/>
          </a:p>
          <a:p>
            <a:r>
              <a:rPr lang="en-US" dirty="0" smtClean="0"/>
              <a:t>Foreign Keys</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228600"/>
            <a:ext cx="8375650" cy="664797"/>
          </a:xfrm>
        </p:spPr>
        <p:txBody>
          <a:bodyPr/>
          <a:lstStyle/>
          <a:p>
            <a:r>
              <a:rPr lang="en-US" dirty="0" smtClean="0"/>
              <a:t>A</a:t>
            </a:r>
            <a:r>
              <a:rPr dirty="0" smtClean="0"/>
              <a:t> lot of new for WF/WCF 4</a:t>
            </a:r>
            <a:endParaRPr lang="en-US" dirty="0"/>
          </a:p>
        </p:txBody>
      </p:sp>
      <p:sp>
        <p:nvSpPr>
          <p:cNvPr id="3" name="Content Placeholder 2"/>
          <p:cNvSpPr>
            <a:spLocks noGrp="1"/>
          </p:cNvSpPr>
          <p:nvPr>
            <p:ph idx="1"/>
          </p:nvPr>
        </p:nvSpPr>
        <p:spPr>
          <a:xfrm>
            <a:off x="381000" y="1757293"/>
            <a:ext cx="8382000" cy="4179606"/>
          </a:xfrm>
        </p:spPr>
        <p:txBody>
          <a:bodyPr/>
          <a:lstStyle/>
          <a:p>
            <a:r>
              <a:rPr lang="en-US" sz="2800" dirty="0"/>
              <a:t>XAML-only workflows are the new default</a:t>
            </a:r>
          </a:p>
          <a:p>
            <a:pPr lvl="1"/>
            <a:r>
              <a:rPr lang="en-US" sz="2400" dirty="0"/>
              <a:t>Unified model between WF, WCF, and WPF</a:t>
            </a:r>
          </a:p>
          <a:p>
            <a:r>
              <a:rPr lang="en-US" sz="2800" dirty="0"/>
              <a:t>Extended base activity library</a:t>
            </a:r>
          </a:p>
          <a:p>
            <a:r>
              <a:rPr lang="en-US" sz="2800" dirty="0"/>
              <a:t>Simplified WF programming model</a:t>
            </a:r>
          </a:p>
          <a:p>
            <a:r>
              <a:rPr lang="en-US" sz="2800" dirty="0"/>
              <a:t>Support for arguments, variables, expressions</a:t>
            </a:r>
          </a:p>
          <a:p>
            <a:r>
              <a:rPr lang="en-US" sz="2800" dirty="0"/>
              <a:t>Major improvements to WCF integration</a:t>
            </a:r>
          </a:p>
          <a:p>
            <a:r>
              <a:rPr lang="en-US" sz="2800" dirty="0"/>
              <a:t>Runtime and designer </a:t>
            </a:r>
            <a:r>
              <a:rPr lang="en-US" sz="2800" dirty="0" smtClean="0"/>
              <a:t>improvements</a:t>
            </a:r>
          </a:p>
          <a:p>
            <a:r>
              <a:rPr lang="en-US" sz="2800" dirty="0" smtClean="0"/>
              <a:t>Service discovery for WCF</a:t>
            </a:r>
            <a:endParaRPr lang="en-US" sz="2800" dirty="0"/>
          </a:p>
          <a:p>
            <a:r>
              <a:rPr lang="en-US" sz="2800" dirty="0"/>
              <a:t>Hosting &amp; management via "</a:t>
            </a:r>
            <a:r>
              <a:rPr lang="en-US" sz="2800" dirty="0" smtClean="0"/>
              <a:t>Dublin“</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ADO.NET Data Services 1.5</a:t>
            </a:r>
            <a:endParaRPr lang="en-US" dirty="0"/>
          </a:p>
        </p:txBody>
      </p:sp>
      <p:sp>
        <p:nvSpPr>
          <p:cNvPr id="3" name="Content Placeholder 2"/>
          <p:cNvSpPr>
            <a:spLocks noGrp="1"/>
          </p:cNvSpPr>
          <p:nvPr>
            <p:ph idx="1"/>
          </p:nvPr>
        </p:nvSpPr>
        <p:spPr>
          <a:xfrm>
            <a:off x="381000" y="1757293"/>
            <a:ext cx="8382000" cy="3582519"/>
          </a:xfrm>
        </p:spPr>
        <p:txBody>
          <a:bodyPr/>
          <a:lstStyle/>
          <a:p>
            <a:r>
              <a:rPr lang="en-US" dirty="0"/>
              <a:t>Server Enhancements</a:t>
            </a:r>
          </a:p>
          <a:p>
            <a:pPr lvl="1"/>
            <a:r>
              <a:rPr lang="en-US" dirty="0"/>
              <a:t>Row count</a:t>
            </a:r>
          </a:p>
          <a:p>
            <a:pPr lvl="1"/>
            <a:r>
              <a:rPr lang="en-US" dirty="0"/>
              <a:t>Server-side paging</a:t>
            </a:r>
          </a:p>
          <a:p>
            <a:pPr lvl="1"/>
            <a:r>
              <a:rPr lang="en-US" dirty="0"/>
              <a:t>Friendly feeds</a:t>
            </a:r>
          </a:p>
          <a:p>
            <a:pPr lvl="1"/>
            <a:r>
              <a:rPr lang="en-US" dirty="0"/>
              <a:t>BLOB </a:t>
            </a:r>
            <a:r>
              <a:rPr lang="en-US" dirty="0" smtClean="0"/>
              <a:t>streams</a:t>
            </a:r>
          </a:p>
          <a:p>
            <a:pPr lvl="1">
              <a:buNone/>
            </a:pPr>
            <a:endParaRPr lang="en-US" dirty="0"/>
          </a:p>
          <a:p>
            <a:r>
              <a:rPr lang="en-US" dirty="0"/>
              <a:t>Client Enhancements</a:t>
            </a:r>
          </a:p>
          <a:p>
            <a:pPr lvl="1"/>
            <a:r>
              <a:rPr lang="en-US" dirty="0"/>
              <a:t>Row Count</a:t>
            </a:r>
          </a:p>
          <a:p>
            <a:pPr lvl="1"/>
            <a:r>
              <a:rPr lang="en-US" dirty="0"/>
              <a:t>WPF/SL data binding</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914363" fontAlgn="auto">
              <a:spcAft>
                <a:spcPts val="0"/>
              </a:spcAft>
              <a:defRPr/>
            </a:pPr>
            <a:r>
              <a:rPr lang="en-US" b="1" dirty="0" smtClean="0"/>
              <a:t>ADO.NET Data Services</a:t>
            </a:r>
            <a:br>
              <a:rPr lang="en-US" b="1" dirty="0" smtClean="0"/>
            </a:br>
            <a:r>
              <a:rPr lang="en-US" dirty="0" smtClean="0"/>
              <a:t>	</a:t>
            </a:r>
            <a:r>
              <a:rPr lang="en-US" i="1" dirty="0" smtClean="0"/>
              <a:t>Row Count and Server-Side Paging</a:t>
            </a:r>
            <a:endParaRPr dirty="0">
              <a:solidFill>
                <a:schemeClr val="tx1"/>
              </a:solidFill>
              <a:effectLst>
                <a:outerShdw blurRad="38100" dist="38100" dir="2700000" algn="tl">
                  <a:srgbClr val="000000">
                    <a:alpha val="43137"/>
                  </a:srgbClr>
                </a:outerShdw>
              </a:effectLst>
            </a:endParaRPr>
          </a:p>
        </p:txBody>
      </p:sp>
      <p:pic>
        <p:nvPicPr>
          <p:cNvPr id="20484" name="Text Placeholder 3"/>
          <p:cNvPicPr>
            <a:picLocks noGrp="1" noChangeArrowheads="1"/>
          </p:cNvPicPr>
          <p:nvPr>
            <p:ph idx="1"/>
          </p:nvPr>
        </p:nvPicPr>
        <p:blipFill>
          <a:blip r:embed="rId3">
            <a:lum bright="100000"/>
          </a:blip>
          <a:stretch>
            <a:fillRect/>
          </a:stretch>
        </p:blipFill>
        <p:spPr>
          <a:xfrm>
            <a:off x="676318" y="2758355"/>
            <a:ext cx="7791363" cy="1950889"/>
          </a:xfrm>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Parallel Computing Initiative</a:t>
            </a:r>
            <a:endParaRPr lang="en-US" dirty="0"/>
          </a:p>
        </p:txBody>
      </p:sp>
      <p:sp>
        <p:nvSpPr>
          <p:cNvPr id="4" name="Content Placeholder 2"/>
          <p:cNvSpPr>
            <a:spLocks noGrp="1"/>
          </p:cNvSpPr>
          <p:nvPr>
            <p:ph idx="1"/>
          </p:nvPr>
        </p:nvSpPr>
        <p:spPr>
          <a:xfrm>
            <a:off x="990600" y="1905000"/>
            <a:ext cx="7162800" cy="1600200"/>
          </a:xfrm>
          <a:prstGeom prst="rect">
            <a:avLst/>
          </a:prstGeom>
        </p:spPr>
        <p:txBody>
          <a:bodyPr/>
          <a:lstStyle/>
          <a:p>
            <a:pPr>
              <a:buNone/>
            </a:pPr>
            <a:r>
              <a:rPr lang="en-US" dirty="0" smtClean="0"/>
              <a:t>Letting the </a:t>
            </a:r>
            <a:r>
              <a:rPr lang="en-US" b="1" dirty="0" smtClean="0">
                <a:solidFill>
                  <a:schemeClr val="accent1"/>
                </a:solidFill>
              </a:rPr>
              <a:t>brightest developers </a:t>
            </a:r>
            <a:r>
              <a:rPr lang="en-US" dirty="0" smtClean="0"/>
              <a:t>solve </a:t>
            </a:r>
            <a:r>
              <a:rPr lang="en-US" i="1" dirty="0" smtClean="0"/>
              <a:t>business</a:t>
            </a:r>
            <a:r>
              <a:rPr lang="en-US" dirty="0" smtClean="0"/>
              <a:t> problems, </a:t>
            </a:r>
            <a:r>
              <a:rPr lang="en-US" i="1" dirty="0" smtClean="0"/>
              <a:t>not concurrency</a:t>
            </a:r>
            <a:r>
              <a:rPr lang="en-US" dirty="0" smtClean="0"/>
              <a:t> problems.</a:t>
            </a:r>
            <a:endParaRPr lang="en-US" dirty="0"/>
          </a:p>
        </p:txBody>
      </p:sp>
      <p:sp>
        <p:nvSpPr>
          <p:cNvPr id="5" name="Content Placeholder 2"/>
          <p:cNvSpPr>
            <a:spLocks noGrp="1"/>
          </p:cNvSpPr>
          <p:nvPr>
            <p:ph sz="quarter" idx="4294967295"/>
          </p:nvPr>
        </p:nvSpPr>
        <p:spPr>
          <a:xfrm>
            <a:off x="0" y="4800600"/>
            <a:ext cx="7162800" cy="609600"/>
          </a:xfrm>
          <a:prstGeom prst="rect">
            <a:avLst/>
          </a:prstGeom>
        </p:spPr>
        <p:txBody>
          <a:bodyPr/>
          <a:lstStyle/>
          <a:p>
            <a:pPr algn="ctr">
              <a:buNone/>
            </a:pPr>
            <a:r>
              <a:rPr lang="en-US" sz="3200" i="1" dirty="0" smtClean="0">
                <a:solidFill>
                  <a:schemeClr val="accent1"/>
                </a:solidFill>
              </a:rPr>
              <a:t>”</a:t>
            </a:r>
            <a:r>
              <a:rPr lang="en-US" sz="3200" i="1" dirty="0">
                <a:solidFill>
                  <a:schemeClr val="accent1"/>
                </a:solidFill>
              </a:rPr>
              <a:t>Concurrency </a:t>
            </a:r>
            <a:r>
              <a:rPr lang="en-US" sz="3200" i="1" dirty="0" smtClean="0">
                <a:solidFill>
                  <a:schemeClr val="accent1"/>
                </a:solidFill>
              </a:rPr>
              <a:t>for the </a:t>
            </a:r>
            <a:r>
              <a:rPr lang="en-US" sz="3200" i="1" dirty="0" smtClean="0">
                <a:solidFill>
                  <a:schemeClr val="accent1"/>
                </a:solidFill>
              </a:rPr>
              <a:t>masses”</a:t>
            </a:r>
            <a:endParaRPr lang="en-US" sz="3200" i="1" dirty="0">
              <a:solidFill>
                <a:schemeClr val="accent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Parallel Computing with .NET 4</a:t>
            </a:r>
            <a:endParaRPr lang="en-US" dirty="0"/>
          </a:p>
        </p:txBody>
      </p:sp>
      <p:sp>
        <p:nvSpPr>
          <p:cNvPr id="3" name="Content Placeholder 2"/>
          <p:cNvSpPr>
            <a:spLocks noGrp="1"/>
          </p:cNvSpPr>
          <p:nvPr>
            <p:ph idx="1"/>
          </p:nvPr>
        </p:nvSpPr>
        <p:spPr>
          <a:xfrm>
            <a:off x="1169894" y="1412874"/>
            <a:ext cx="7593106" cy="4561205"/>
          </a:xfrm>
        </p:spPr>
        <p:txBody>
          <a:bodyPr/>
          <a:lstStyle/>
          <a:p>
            <a:pPr marL="514350" indent="-514350">
              <a:buFont typeface="+mj-lt"/>
              <a:buAutoNum type="arabicPeriod"/>
            </a:pPr>
            <a:r>
              <a:rPr lang="en-US" dirty="0" smtClean="0"/>
              <a:t>Task Parallel Library (TPL)</a:t>
            </a:r>
          </a:p>
          <a:p>
            <a:pPr marL="514350" indent="-514350">
              <a:buNone/>
            </a:pPr>
            <a:endParaRPr lang="en-US" dirty="0" smtClean="0"/>
          </a:p>
          <a:p>
            <a:pPr marL="514350" indent="-514350">
              <a:buFont typeface="+mj-lt"/>
              <a:buAutoNum type="arabicPeriod" startAt="2"/>
            </a:pPr>
            <a:r>
              <a:rPr lang="en-US" dirty="0" smtClean="0"/>
              <a:t>Parallel LINQ (PLINQ)</a:t>
            </a:r>
          </a:p>
          <a:p>
            <a:pPr marL="514350" indent="-514350">
              <a:buNone/>
            </a:pPr>
            <a:endParaRPr lang="en-US" dirty="0" smtClean="0"/>
          </a:p>
          <a:p>
            <a:pPr marL="514350" indent="-514350">
              <a:buFont typeface="+mj-lt"/>
              <a:buAutoNum type="arabicPeriod" startAt="3"/>
            </a:pPr>
            <a:r>
              <a:rPr lang="en-US" dirty="0" smtClean="0"/>
              <a:t>Coordination Data Structures (CDS)</a:t>
            </a:r>
          </a:p>
          <a:p>
            <a:pPr marL="514350" indent="-514350">
              <a:buNone/>
            </a:pPr>
            <a:endParaRPr lang="en-US" dirty="0" smtClean="0"/>
          </a:p>
          <a:p>
            <a:pPr marL="514350" indent="-514350">
              <a:buFont typeface="+mj-lt"/>
              <a:buAutoNum type="arabicPeriod" startAt="4"/>
            </a:pPr>
            <a:r>
              <a:rPr lang="en-US" dirty="0" err="1" smtClean="0"/>
              <a:t>System.Threading</a:t>
            </a:r>
            <a:r>
              <a:rPr lang="en-US" dirty="0" smtClean="0"/>
              <a:t> Improvements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 Look Back</a:t>
            </a:r>
            <a:r>
              <a:rPr lang="en-US" dirty="0" smtClean="0"/>
              <a:t>…</a:t>
            </a:r>
            <a:endParaRPr lang="en-US" dirty="0"/>
          </a:p>
        </p:txBody>
      </p:sp>
      <p:sp>
        <p:nvSpPr>
          <p:cNvPr id="4" name="Rounded Rectangle 3"/>
          <p:cNvSpPr/>
          <p:nvPr/>
        </p:nvSpPr>
        <p:spPr bwMode="auto">
          <a:xfrm>
            <a:off x="685800" y="3429000"/>
            <a:ext cx="1772840" cy="7858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1.0</a:t>
            </a:r>
          </a:p>
        </p:txBody>
      </p:sp>
      <p:sp>
        <p:nvSpPr>
          <p:cNvPr id="5" name="Rounded Rectangle 4"/>
          <p:cNvSpPr/>
          <p:nvPr/>
        </p:nvSpPr>
        <p:spPr bwMode="auto">
          <a:xfrm>
            <a:off x="2819400" y="3429000"/>
            <a:ext cx="1772840" cy="7858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1.1</a:t>
            </a:r>
          </a:p>
        </p:txBody>
      </p:sp>
      <p:sp>
        <p:nvSpPr>
          <p:cNvPr id="6" name="Rounded Rectangle 5"/>
          <p:cNvSpPr/>
          <p:nvPr/>
        </p:nvSpPr>
        <p:spPr bwMode="auto">
          <a:xfrm>
            <a:off x="4876800" y="3429000"/>
            <a:ext cx="1772840" cy="7858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2.0</a:t>
            </a:r>
          </a:p>
        </p:txBody>
      </p:sp>
      <p:sp>
        <p:nvSpPr>
          <p:cNvPr id="7" name="Rounded Rectangle 6"/>
          <p:cNvSpPr/>
          <p:nvPr/>
        </p:nvSpPr>
        <p:spPr bwMode="auto">
          <a:xfrm>
            <a:off x="5029200" y="2971800"/>
            <a:ext cx="1447800" cy="4810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3.0</a:t>
            </a:r>
          </a:p>
        </p:txBody>
      </p:sp>
      <p:sp>
        <p:nvSpPr>
          <p:cNvPr id="8" name="Rounded Rectangle 7"/>
          <p:cNvSpPr/>
          <p:nvPr/>
        </p:nvSpPr>
        <p:spPr bwMode="auto">
          <a:xfrm>
            <a:off x="5181600" y="2514600"/>
            <a:ext cx="1143000" cy="4810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3.5</a:t>
            </a:r>
          </a:p>
        </p:txBody>
      </p:sp>
      <p:sp>
        <p:nvSpPr>
          <p:cNvPr id="9" name="Rounded Rectangle 8"/>
          <p:cNvSpPr/>
          <p:nvPr/>
        </p:nvSpPr>
        <p:spPr bwMode="auto">
          <a:xfrm>
            <a:off x="6858000" y="3429000"/>
            <a:ext cx="1772840" cy="7858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4</a:t>
            </a:r>
          </a:p>
        </p:txBody>
      </p:sp>
      <p:sp>
        <p:nvSpPr>
          <p:cNvPr id="10" name="TextBox 9"/>
          <p:cNvSpPr txBox="1"/>
          <p:nvPr/>
        </p:nvSpPr>
        <p:spPr>
          <a:xfrm>
            <a:off x="990600" y="4191000"/>
            <a:ext cx="1295400" cy="400110"/>
          </a:xfrm>
          <a:prstGeom prst="rect">
            <a:avLst/>
          </a:prstGeom>
          <a:noFill/>
        </p:spPr>
        <p:txBody>
          <a:bodyPr wrap="square" rtlCol="0">
            <a:spAutoFit/>
          </a:bodyPr>
          <a:lstStyle/>
          <a:p>
            <a:pPr algn="ctr"/>
            <a:r>
              <a:rPr lang="en-US" sz="2000" dirty="0" smtClean="0">
                <a:solidFill>
                  <a:schemeClr val="bg1"/>
                </a:solidFill>
              </a:rPr>
              <a:t>2002</a:t>
            </a:r>
            <a:endParaRPr lang="en-US" sz="2000" dirty="0">
              <a:solidFill>
                <a:schemeClr val="bg1"/>
              </a:solidFill>
            </a:endParaRPr>
          </a:p>
        </p:txBody>
      </p:sp>
      <p:sp>
        <p:nvSpPr>
          <p:cNvPr id="11" name="TextBox 10"/>
          <p:cNvSpPr txBox="1"/>
          <p:nvPr/>
        </p:nvSpPr>
        <p:spPr>
          <a:xfrm>
            <a:off x="3048000" y="4191000"/>
            <a:ext cx="1295400" cy="400110"/>
          </a:xfrm>
          <a:prstGeom prst="rect">
            <a:avLst/>
          </a:prstGeom>
          <a:noFill/>
        </p:spPr>
        <p:txBody>
          <a:bodyPr wrap="square" rtlCol="0">
            <a:spAutoFit/>
          </a:bodyPr>
          <a:lstStyle/>
          <a:p>
            <a:pPr algn="ctr"/>
            <a:r>
              <a:rPr lang="en-US" sz="2000" dirty="0" smtClean="0">
                <a:solidFill>
                  <a:schemeClr val="bg1"/>
                </a:solidFill>
              </a:rPr>
              <a:t>2003</a:t>
            </a:r>
            <a:endParaRPr lang="en-US" sz="2000" dirty="0">
              <a:solidFill>
                <a:schemeClr val="bg1"/>
              </a:solidFill>
            </a:endParaRPr>
          </a:p>
        </p:txBody>
      </p:sp>
      <p:sp>
        <p:nvSpPr>
          <p:cNvPr id="12" name="TextBox 11"/>
          <p:cNvSpPr txBox="1"/>
          <p:nvPr/>
        </p:nvSpPr>
        <p:spPr>
          <a:xfrm>
            <a:off x="6781800" y="4191000"/>
            <a:ext cx="1960960" cy="400110"/>
          </a:xfrm>
          <a:prstGeom prst="rect">
            <a:avLst/>
          </a:prstGeom>
          <a:noFill/>
        </p:spPr>
        <p:txBody>
          <a:bodyPr wrap="square" rtlCol="0">
            <a:spAutoFit/>
          </a:bodyPr>
          <a:lstStyle/>
          <a:p>
            <a:pPr algn="ctr"/>
            <a:r>
              <a:rPr lang="en-US" sz="2000" dirty="0" smtClean="0">
                <a:solidFill>
                  <a:schemeClr val="bg1"/>
                </a:solidFill>
              </a:rPr>
              <a:t>2008 CTP</a:t>
            </a:r>
            <a:endParaRPr lang="en-US" sz="2000" dirty="0">
              <a:solidFill>
                <a:schemeClr val="bg1"/>
              </a:solidFill>
            </a:endParaRPr>
          </a:p>
        </p:txBody>
      </p:sp>
      <p:sp>
        <p:nvSpPr>
          <p:cNvPr id="13" name="TextBox 12"/>
          <p:cNvSpPr txBox="1"/>
          <p:nvPr/>
        </p:nvSpPr>
        <p:spPr>
          <a:xfrm>
            <a:off x="5181600" y="4191000"/>
            <a:ext cx="1295400" cy="400110"/>
          </a:xfrm>
          <a:prstGeom prst="rect">
            <a:avLst/>
          </a:prstGeom>
          <a:noFill/>
        </p:spPr>
        <p:txBody>
          <a:bodyPr wrap="square" rtlCol="0">
            <a:spAutoFit/>
          </a:bodyPr>
          <a:lstStyle/>
          <a:p>
            <a:pPr algn="ctr"/>
            <a:r>
              <a:rPr lang="en-US" sz="2000" dirty="0" smtClean="0">
                <a:solidFill>
                  <a:schemeClr val="bg1"/>
                </a:solidFill>
              </a:rPr>
              <a:t>2005-08</a:t>
            </a:r>
            <a:endParaRPr lang="en-US" sz="2000" dirty="0">
              <a:solidFill>
                <a:schemeClr val="bg1"/>
              </a:solidFill>
            </a:endParaRPr>
          </a:p>
        </p:txBody>
      </p:sp>
      <p:sp>
        <p:nvSpPr>
          <p:cNvPr id="14" name="Rounded Rectangle 13"/>
          <p:cNvSpPr/>
          <p:nvPr/>
        </p:nvSpPr>
        <p:spPr bwMode="auto">
          <a:xfrm>
            <a:off x="990600" y="4876800"/>
            <a:ext cx="1219200" cy="557274"/>
          </a:xfrm>
          <a:prstGeom prst="roundRect">
            <a:avLst>
              <a:gd name="adj" fmla="val 9033"/>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CLR 1.0</a:t>
            </a:r>
          </a:p>
        </p:txBody>
      </p:sp>
      <p:sp>
        <p:nvSpPr>
          <p:cNvPr id="15" name="Rounded Rectangle 14"/>
          <p:cNvSpPr/>
          <p:nvPr/>
        </p:nvSpPr>
        <p:spPr bwMode="auto">
          <a:xfrm>
            <a:off x="3124200" y="4876800"/>
            <a:ext cx="1219200" cy="557274"/>
          </a:xfrm>
          <a:prstGeom prst="roundRect">
            <a:avLst>
              <a:gd name="adj" fmla="val 9033"/>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CLR 1.1</a:t>
            </a:r>
          </a:p>
        </p:txBody>
      </p:sp>
      <p:sp>
        <p:nvSpPr>
          <p:cNvPr id="16" name="Rounded Rectangle 15"/>
          <p:cNvSpPr/>
          <p:nvPr/>
        </p:nvSpPr>
        <p:spPr bwMode="auto">
          <a:xfrm>
            <a:off x="5181600" y="4876800"/>
            <a:ext cx="1219200" cy="557274"/>
          </a:xfrm>
          <a:prstGeom prst="roundRect">
            <a:avLst>
              <a:gd name="adj" fmla="val 9033"/>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CLR 2.0</a:t>
            </a:r>
          </a:p>
        </p:txBody>
      </p:sp>
      <p:sp>
        <p:nvSpPr>
          <p:cNvPr id="17" name="Rounded Rectangle 16"/>
          <p:cNvSpPr/>
          <p:nvPr/>
        </p:nvSpPr>
        <p:spPr bwMode="auto">
          <a:xfrm>
            <a:off x="7162800" y="4876800"/>
            <a:ext cx="1219200" cy="557274"/>
          </a:xfrm>
          <a:prstGeom prst="roundRect">
            <a:avLst>
              <a:gd name="adj" fmla="val 9033"/>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CLR 4</a:t>
            </a:r>
          </a:p>
        </p:txBody>
      </p:sp>
      <p:sp>
        <p:nvSpPr>
          <p:cNvPr id="18" name="Rounded Rectangle 17"/>
          <p:cNvSpPr/>
          <p:nvPr/>
        </p:nvSpPr>
        <p:spPr bwMode="auto">
          <a:xfrm>
            <a:off x="5334000" y="2057400"/>
            <a:ext cx="838200" cy="4810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SP1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p:bldP spid="12" grpId="0"/>
      <p:bldP spid="13" grpId="0"/>
      <p:bldP spid="15"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8231"/>
          <p:cNvSpPr>
            <a:spLocks noGrp="1" noChangeArrowheads="1"/>
          </p:cNvSpPr>
          <p:nvPr>
            <p:ph type="title"/>
          </p:nvPr>
        </p:nvSpPr>
        <p:spPr/>
        <p:txBody>
          <a:bodyPr/>
          <a:lstStyle/>
          <a:p>
            <a:pPr lvl="0"/>
            <a:r>
              <a:rPr lang="en-US" dirty="0" smtClean="0"/>
              <a:t>Parallel LINQ</a:t>
            </a:r>
          </a:p>
        </p:txBody>
      </p:sp>
      <p:sp>
        <p:nvSpPr>
          <p:cNvPr id="31746" name="Shape 8232"/>
          <p:cNvSpPr>
            <a:spLocks noGrp="1" noChangeArrowheads="1"/>
          </p:cNvSpPr>
          <p:nvPr>
            <p:ph idx="1"/>
          </p:nvPr>
        </p:nvSpPr>
        <p:spPr>
          <a:xfrm>
            <a:off x="381000" y="1076698"/>
            <a:ext cx="8382000" cy="4561205"/>
          </a:xfrm>
        </p:spPr>
        <p:txBody>
          <a:bodyPr/>
          <a:lstStyle/>
          <a:p>
            <a:pPr>
              <a:buNone/>
            </a:pPr>
            <a:endParaRPr lang="en-US" dirty="0" smtClean="0"/>
          </a:p>
          <a:p>
            <a:pPr>
              <a:buNone/>
            </a:pPr>
            <a:r>
              <a:rPr lang="en-US" dirty="0" smtClean="0">
                <a:solidFill>
                  <a:schemeClr val="accent1"/>
                </a:solidFill>
              </a:rPr>
              <a:t>Parallel LINQ (PLINQ)</a:t>
            </a:r>
            <a:r>
              <a:rPr lang="en-US" b="1" dirty="0" smtClean="0"/>
              <a:t> </a:t>
            </a:r>
            <a:r>
              <a:rPr lang="en-US" dirty="0" smtClean="0"/>
              <a:t>enables developers to </a:t>
            </a:r>
            <a:r>
              <a:rPr lang="en-US" b="1" dirty="0" smtClean="0">
                <a:solidFill>
                  <a:schemeClr val="accent1"/>
                </a:solidFill>
              </a:rPr>
              <a:t>easily leverage </a:t>
            </a:r>
            <a:r>
              <a:rPr lang="en-US" dirty="0" err="1" smtClean="0"/>
              <a:t>manycore</a:t>
            </a:r>
            <a:r>
              <a:rPr lang="en-US" dirty="0" smtClean="0"/>
              <a:t> with a </a:t>
            </a:r>
            <a:r>
              <a:rPr lang="en-US" b="1" dirty="0" smtClean="0">
                <a:solidFill>
                  <a:schemeClr val="accent1"/>
                </a:solidFill>
              </a:rPr>
              <a:t>minimal impact</a:t>
            </a:r>
            <a:r>
              <a:rPr lang="en-US" dirty="0" smtClean="0">
                <a:solidFill>
                  <a:schemeClr val="accent1"/>
                </a:solidFill>
              </a:rPr>
              <a:t> </a:t>
            </a:r>
            <a:r>
              <a:rPr lang="en-US" dirty="0" smtClean="0"/>
              <a:t>to existing LINQ programming model</a:t>
            </a:r>
          </a:p>
        </p:txBody>
      </p:sp>
      <p:sp>
        <p:nvSpPr>
          <p:cNvPr id="14" name="Rectangle 13"/>
          <p:cNvSpPr/>
          <p:nvPr/>
        </p:nvSpPr>
        <p:spPr>
          <a:xfrm>
            <a:off x="1066800" y="3645334"/>
            <a:ext cx="6822831" cy="2246769"/>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var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q = from p in people</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where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p.Name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queryInfo.Name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&amp;&amp; </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p.State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queryInfo.State</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&amp;&amp;</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p.Year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&gt;=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yearStart</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&amp;&amp;</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p.Year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&lt;=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yearEnd</a:t>
            </a:r>
            <a:endPar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endParaRP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orderby</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t>
            </a:r>
            <a:r>
              <a:rPr kumimoji="0" lang="en-US" sz="2000" b="1" i="0" u="none" strike="noStrike" kern="1200" cap="none" spc="0" normalizeH="0" baseline="0" noProof="0" dirty="0" err="1" smtClean="0">
                <a:ln>
                  <a:noFill/>
                </a:ln>
                <a:solidFill>
                  <a:srgbClr val="DEDEDE"/>
                </a:solidFill>
                <a:effectLst/>
                <a:uLnTx/>
                <a:uFillTx/>
                <a:latin typeface="Consolas" pitchFamily="49" charset="0"/>
                <a:cs typeface="Courier New" pitchFamily="49" charset="0"/>
              </a:rPr>
              <a:t>p.Year</a:t>
            </a: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ascending</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DEDEDE"/>
                </a:solidFill>
                <a:effectLst/>
                <a:uLnTx/>
                <a:uFillTx/>
                <a:latin typeface="Consolas" pitchFamily="49" charset="0"/>
                <a:cs typeface="Courier New" pitchFamily="49" charset="0"/>
              </a:rPr>
              <a:t>        select p;</a:t>
            </a:r>
            <a:endParaRPr kumimoji="0" lang="en-US" sz="2000" b="1" i="0" u="none" strike="noStrike" kern="1200" cap="none" spc="0" normalizeH="0" baseline="0" noProof="0" dirty="0">
              <a:ln>
                <a:noFill/>
              </a:ln>
              <a:solidFill>
                <a:srgbClr val="DEDEDE"/>
              </a:solidFill>
              <a:effectLst/>
              <a:uLnTx/>
              <a:uFillTx/>
              <a:latin typeface="Consolas" pitchFamily="49" charset="0"/>
              <a:cs typeface="Courier New" pitchFamily="49" charset="0"/>
            </a:endParaRPr>
          </a:p>
        </p:txBody>
      </p:sp>
      <p:sp>
        <p:nvSpPr>
          <p:cNvPr id="15" name="TextBox 14"/>
          <p:cNvSpPr txBox="1"/>
          <p:nvPr/>
        </p:nvSpPr>
        <p:spPr>
          <a:xfrm>
            <a:off x="4419600" y="3645334"/>
            <a:ext cx="2943688" cy="400110"/>
          </a:xfrm>
          <a:prstGeom prst="rect">
            <a:avLst/>
          </a:prstGeom>
          <a:noFill/>
        </p:spPr>
        <p:txBody>
          <a:bodyPr wrap="square" rtlCol="0">
            <a:spAutoFit/>
          </a:bodyPr>
          <a:lstStyle/>
          <a:p>
            <a:pPr algn="l" defTabSz="914363" rtl="0"/>
            <a:r>
              <a:rPr lang="en-US" sz="2000" b="1" kern="1200" dirty="0" smtClean="0">
                <a:solidFill>
                  <a:schemeClr val="accent3"/>
                </a:solidFill>
                <a:effectLst>
                  <a:glow rad="228600">
                    <a:srgbClr val="80BFF2">
                      <a:satMod val="175000"/>
                      <a:alpha val="40000"/>
                    </a:srgbClr>
                  </a:glow>
                </a:effectLst>
                <a:latin typeface="Consolas" pitchFamily="49" charset="0"/>
                <a:cs typeface="Courier New" pitchFamily="49" charset="0"/>
              </a:rPr>
              <a:t>.</a:t>
            </a:r>
            <a:r>
              <a:rPr lang="en-US" sz="2000" b="1" kern="1200" dirty="0" err="1" smtClean="0">
                <a:solidFill>
                  <a:schemeClr val="accent3"/>
                </a:solidFill>
                <a:effectLst>
                  <a:glow rad="228600">
                    <a:srgbClr val="80BFF2">
                      <a:satMod val="175000"/>
                      <a:alpha val="40000"/>
                    </a:srgbClr>
                  </a:glow>
                </a:effectLst>
                <a:latin typeface="Consolas" pitchFamily="49" charset="0"/>
                <a:cs typeface="Courier New" pitchFamily="49" charset="0"/>
              </a:rPr>
              <a:t>AsParallel</a:t>
            </a:r>
            <a:r>
              <a:rPr lang="en-US" sz="2000" b="1" kern="1200" dirty="0" smtClean="0">
                <a:solidFill>
                  <a:schemeClr val="accent3"/>
                </a:solidFill>
                <a:effectLst>
                  <a:glow rad="228600">
                    <a:srgbClr val="80BFF2">
                      <a:satMod val="175000"/>
                      <a:alpha val="40000"/>
                    </a:srgbClr>
                  </a:glow>
                </a:effectLst>
                <a:latin typeface="Consolas" pitchFamily="49" charset="0"/>
                <a:cs typeface="Courier New" pitchFamily="49" charset="0"/>
              </a:rPr>
              <a:t>()</a:t>
            </a:r>
            <a:endParaRPr lang="en-US" sz="2000" b="1" kern="1200" dirty="0">
              <a:solidFill>
                <a:schemeClr val="accent3"/>
              </a:solidFill>
              <a:effectLst>
                <a:glow rad="228600">
                  <a:srgbClr val="80BFF2">
                    <a:satMod val="175000"/>
                    <a:alpha val="40000"/>
                  </a:srgbClr>
                </a:glow>
              </a:effectLst>
              <a:latin typeface="Consolas" pitchFamily="49" charset="0"/>
              <a:cs typeface="Courier New" pitchFamily="49" charset="0"/>
            </a:endParaRPr>
          </a:p>
        </p:txBody>
      </p:sp>
    </p:spTree>
  </p:cSld>
  <p:clrMapOvr>
    <a:masterClrMapping/>
  </p:clrMapOvr>
  <p:transition advTm="6000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914363" fontAlgn="auto">
              <a:spcAft>
                <a:spcPts val="0"/>
              </a:spcAft>
              <a:defRPr/>
            </a:pPr>
            <a:r>
              <a:rPr lang="en-US" b="1" dirty="0" smtClean="0"/>
              <a:t>Parallel Computing</a:t>
            </a:r>
            <a:br>
              <a:rPr lang="en-US" b="1" dirty="0" smtClean="0"/>
            </a:br>
            <a:r>
              <a:rPr lang="en-US" dirty="0" smtClean="0"/>
              <a:t>	</a:t>
            </a:r>
            <a:r>
              <a:rPr lang="en-US" i="1" dirty="0" smtClean="0"/>
              <a:t>Parallel LINQ (PLINQ)</a:t>
            </a:r>
            <a:endParaRPr dirty="0">
              <a:solidFill>
                <a:schemeClr val="tx1"/>
              </a:solidFill>
              <a:effectLst>
                <a:outerShdw blurRad="38100" dist="38100" dir="2700000" algn="tl">
                  <a:srgbClr val="000000">
                    <a:alpha val="43137"/>
                  </a:srgbClr>
                </a:outerShdw>
              </a:effectLst>
            </a:endParaRPr>
          </a:p>
        </p:txBody>
      </p:sp>
      <p:pic>
        <p:nvPicPr>
          <p:cNvPr id="20484" name="Text Placeholder 3"/>
          <p:cNvPicPr>
            <a:picLocks noGrp="1" noChangeArrowheads="1"/>
          </p:cNvPicPr>
          <p:nvPr>
            <p:ph idx="1"/>
          </p:nvPr>
        </p:nvPicPr>
        <p:blipFill>
          <a:blip r:embed="rId3">
            <a:lum bright="100000"/>
          </a:blip>
          <a:stretch>
            <a:fillRect/>
          </a:stretch>
        </p:blipFill>
        <p:spPr>
          <a:xfrm>
            <a:off x="676318" y="2758355"/>
            <a:ext cx="7791363" cy="1950889"/>
          </a:xfr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09600" y="5105400"/>
            <a:ext cx="7924800" cy="6858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Common Language Runtime</a:t>
            </a:r>
          </a:p>
        </p:txBody>
      </p:sp>
      <p:sp>
        <p:nvSpPr>
          <p:cNvPr id="6" name="TextBox 5"/>
          <p:cNvSpPr txBox="1"/>
          <p:nvPr/>
        </p:nvSpPr>
        <p:spPr>
          <a:xfrm>
            <a:off x="914400" y="2971800"/>
            <a:ext cx="2362200" cy="461665"/>
          </a:xfrm>
          <a:prstGeom prst="rect">
            <a:avLst/>
          </a:prstGeom>
          <a:noFill/>
        </p:spPr>
        <p:txBody>
          <a:bodyPr wrap="square" rtlCol="0">
            <a:spAutoFit/>
          </a:bodyPr>
          <a:lstStyle/>
          <a:p>
            <a:pPr algn="ctr"/>
            <a:r>
              <a:rPr lang="en-US" sz="2400" dirty="0" smtClean="0">
                <a:solidFill>
                  <a:schemeClr val="bg1"/>
                </a:solidFill>
              </a:rPr>
              <a:t>Statically-Typed</a:t>
            </a:r>
            <a:endParaRPr lang="en-US" sz="2400" dirty="0">
              <a:solidFill>
                <a:schemeClr val="bg1"/>
              </a:solidFill>
            </a:endParaRPr>
          </a:p>
        </p:txBody>
      </p:sp>
      <p:sp>
        <p:nvSpPr>
          <p:cNvPr id="7" name="Rectangle 6"/>
          <p:cNvSpPr/>
          <p:nvPr/>
        </p:nvSpPr>
        <p:spPr bwMode="auto">
          <a:xfrm>
            <a:off x="1143000" y="3810000"/>
            <a:ext cx="990600" cy="4572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C#</a:t>
            </a:r>
          </a:p>
        </p:txBody>
      </p:sp>
      <p:sp>
        <p:nvSpPr>
          <p:cNvPr id="8" name="Rectangle 7"/>
          <p:cNvSpPr/>
          <p:nvPr/>
        </p:nvSpPr>
        <p:spPr bwMode="auto">
          <a:xfrm>
            <a:off x="2286000" y="3505200"/>
            <a:ext cx="990600" cy="4572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VB</a:t>
            </a:r>
          </a:p>
        </p:txBody>
      </p:sp>
      <p:sp>
        <p:nvSpPr>
          <p:cNvPr id="9" name="Rectangle 8"/>
          <p:cNvSpPr/>
          <p:nvPr/>
        </p:nvSpPr>
        <p:spPr bwMode="auto">
          <a:xfrm>
            <a:off x="6629400" y="2057400"/>
            <a:ext cx="1219200" cy="4572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Ruby</a:t>
            </a:r>
          </a:p>
        </p:txBody>
      </p:sp>
      <p:sp>
        <p:nvSpPr>
          <p:cNvPr id="10" name="Rectangle 9"/>
          <p:cNvSpPr/>
          <p:nvPr/>
        </p:nvSpPr>
        <p:spPr bwMode="auto">
          <a:xfrm>
            <a:off x="5257800" y="2362200"/>
            <a:ext cx="1219200" cy="4572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Python</a:t>
            </a:r>
          </a:p>
        </p:txBody>
      </p:sp>
      <p:cxnSp>
        <p:nvCxnSpPr>
          <p:cNvPr id="11" name="Straight Arrow Connector 10"/>
          <p:cNvCxnSpPr>
            <a:stCxn id="7" idx="2"/>
          </p:cNvCxnSpPr>
          <p:nvPr/>
        </p:nvCxnSpPr>
        <p:spPr bwMode="auto">
          <a:xfrm rot="5400000">
            <a:off x="1200150" y="4667250"/>
            <a:ext cx="8382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15" name="Straight Arrow Connector 14"/>
          <p:cNvCxnSpPr>
            <a:stCxn id="8" idx="2"/>
          </p:cNvCxnSpPr>
          <p:nvPr/>
        </p:nvCxnSpPr>
        <p:spPr bwMode="auto">
          <a:xfrm rot="5400000">
            <a:off x="2190750" y="4514850"/>
            <a:ext cx="11430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16" name="Straight Arrow Connector 15"/>
          <p:cNvCxnSpPr/>
          <p:nvPr/>
        </p:nvCxnSpPr>
        <p:spPr bwMode="auto">
          <a:xfrm rot="5400000">
            <a:off x="4743450" y="3943350"/>
            <a:ext cx="22860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FF0000"/>
            </a:solidFill>
            <a:prstDash val="dash"/>
            <a:round/>
            <a:headEnd type="none" w="med" len="med"/>
            <a:tailEnd type="arrow"/>
          </a:ln>
          <a:effectLst/>
        </p:spPr>
      </p:cxnSp>
      <p:cxnSp>
        <p:nvCxnSpPr>
          <p:cNvPr id="18" name="Straight Arrow Connector 17"/>
          <p:cNvCxnSpPr>
            <a:stCxn id="9" idx="2"/>
          </p:cNvCxnSpPr>
          <p:nvPr/>
        </p:nvCxnSpPr>
        <p:spPr bwMode="auto">
          <a:xfrm rot="5400000">
            <a:off x="5943600" y="3810000"/>
            <a:ext cx="2590800" cy="1588"/>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FF0000"/>
            </a:solidFill>
            <a:prstDash val="dash"/>
            <a:round/>
            <a:headEnd type="none" w="med" len="med"/>
            <a:tailEnd type="arrow"/>
          </a:ln>
          <a:effectLst/>
        </p:spPr>
      </p:cxnSp>
      <p:sp>
        <p:nvSpPr>
          <p:cNvPr id="19" name="TextBox 18"/>
          <p:cNvSpPr txBox="1"/>
          <p:nvPr/>
        </p:nvSpPr>
        <p:spPr>
          <a:xfrm>
            <a:off x="4876800" y="1524000"/>
            <a:ext cx="2971800" cy="461665"/>
          </a:xfrm>
          <a:prstGeom prst="rect">
            <a:avLst/>
          </a:prstGeom>
          <a:noFill/>
        </p:spPr>
        <p:txBody>
          <a:bodyPr wrap="square" rtlCol="0">
            <a:spAutoFit/>
          </a:bodyPr>
          <a:lstStyle/>
          <a:p>
            <a:pPr algn="ctr"/>
            <a:r>
              <a:rPr lang="en-US" sz="2400" dirty="0" smtClean="0">
                <a:solidFill>
                  <a:schemeClr val="bg1"/>
                </a:solidFill>
              </a:rPr>
              <a:t>Dynamically-Typed</a:t>
            </a:r>
            <a:endParaRPr lang="en-US" sz="2400" dirty="0">
              <a:solidFill>
                <a:schemeClr val="bg1"/>
              </a:solidFill>
            </a:endParaRPr>
          </a:p>
        </p:txBody>
      </p:sp>
      <p:sp>
        <p:nvSpPr>
          <p:cNvPr id="14" name="Title 13"/>
          <p:cNvSpPr>
            <a:spLocks noGrp="1"/>
          </p:cNvSpPr>
          <p:nvPr>
            <p:ph type="title"/>
          </p:nvPr>
        </p:nvSpPr>
        <p:spPr/>
        <p:txBody>
          <a:bodyPr/>
          <a:lstStyle/>
          <a:p>
            <a:r>
              <a:rPr smtClean="0"/>
              <a:t>Why the DLR?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09600" y="5105400"/>
            <a:ext cx="7924800" cy="6858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Common Language Runtime</a:t>
            </a:r>
          </a:p>
        </p:txBody>
      </p:sp>
      <p:sp>
        <p:nvSpPr>
          <p:cNvPr id="6" name="TextBox 5"/>
          <p:cNvSpPr txBox="1"/>
          <p:nvPr/>
        </p:nvSpPr>
        <p:spPr>
          <a:xfrm>
            <a:off x="1143000" y="2971800"/>
            <a:ext cx="2133600" cy="400110"/>
          </a:xfrm>
          <a:prstGeom prst="rect">
            <a:avLst/>
          </a:prstGeom>
          <a:noFill/>
        </p:spPr>
        <p:txBody>
          <a:bodyPr wrap="square" rtlCol="0">
            <a:spAutoFit/>
          </a:bodyPr>
          <a:lstStyle/>
          <a:p>
            <a:pPr algn="ctr"/>
            <a:r>
              <a:rPr lang="en-US" sz="2000" dirty="0" smtClean="0">
                <a:solidFill>
                  <a:schemeClr val="bg1"/>
                </a:solidFill>
              </a:rPr>
              <a:t>Statically-Typed</a:t>
            </a:r>
            <a:endParaRPr lang="en-US" sz="2000" dirty="0">
              <a:solidFill>
                <a:schemeClr val="bg1"/>
              </a:solidFill>
            </a:endParaRPr>
          </a:p>
        </p:txBody>
      </p:sp>
      <p:sp>
        <p:nvSpPr>
          <p:cNvPr id="7" name="Rectangle 6"/>
          <p:cNvSpPr/>
          <p:nvPr/>
        </p:nvSpPr>
        <p:spPr bwMode="auto">
          <a:xfrm>
            <a:off x="1143000" y="3810000"/>
            <a:ext cx="990600" cy="4572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C#</a:t>
            </a:r>
          </a:p>
        </p:txBody>
      </p:sp>
      <p:sp>
        <p:nvSpPr>
          <p:cNvPr id="8" name="Rectangle 7"/>
          <p:cNvSpPr/>
          <p:nvPr/>
        </p:nvSpPr>
        <p:spPr bwMode="auto">
          <a:xfrm>
            <a:off x="2286000" y="3505200"/>
            <a:ext cx="990600" cy="4572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VB</a:t>
            </a:r>
          </a:p>
        </p:txBody>
      </p:sp>
      <p:sp>
        <p:nvSpPr>
          <p:cNvPr id="9" name="Rectangle 8"/>
          <p:cNvSpPr/>
          <p:nvPr/>
        </p:nvSpPr>
        <p:spPr bwMode="auto">
          <a:xfrm>
            <a:off x="6629400" y="2057400"/>
            <a:ext cx="1219200" cy="4572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Ruby</a:t>
            </a:r>
          </a:p>
        </p:txBody>
      </p:sp>
      <p:sp>
        <p:nvSpPr>
          <p:cNvPr id="10" name="Rectangle 9"/>
          <p:cNvSpPr/>
          <p:nvPr/>
        </p:nvSpPr>
        <p:spPr bwMode="auto">
          <a:xfrm>
            <a:off x="5257800" y="2362200"/>
            <a:ext cx="1219200" cy="4572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effectLst/>
                <a:latin typeface="+mj-lt"/>
              </a:rPr>
              <a:t>Python</a:t>
            </a:r>
          </a:p>
        </p:txBody>
      </p:sp>
      <p:sp>
        <p:nvSpPr>
          <p:cNvPr id="19" name="TextBox 18"/>
          <p:cNvSpPr txBox="1"/>
          <p:nvPr/>
        </p:nvSpPr>
        <p:spPr>
          <a:xfrm>
            <a:off x="5257800" y="1524000"/>
            <a:ext cx="2590800" cy="400110"/>
          </a:xfrm>
          <a:prstGeom prst="rect">
            <a:avLst/>
          </a:prstGeom>
          <a:noFill/>
        </p:spPr>
        <p:txBody>
          <a:bodyPr wrap="square" rtlCol="0">
            <a:spAutoFit/>
          </a:bodyPr>
          <a:lstStyle/>
          <a:p>
            <a:pPr algn="ctr"/>
            <a:r>
              <a:rPr lang="en-US" sz="2000" dirty="0" smtClean="0">
                <a:solidFill>
                  <a:schemeClr val="bg1"/>
                </a:solidFill>
              </a:rPr>
              <a:t>Dynamically-Typed</a:t>
            </a:r>
            <a:endParaRPr lang="en-US" sz="2000" dirty="0">
              <a:solidFill>
                <a:schemeClr val="bg1"/>
              </a:solidFill>
            </a:endParaRPr>
          </a:p>
        </p:txBody>
      </p:sp>
      <p:sp>
        <p:nvSpPr>
          <p:cNvPr id="14" name="Rounded Rectangle 13"/>
          <p:cNvSpPr/>
          <p:nvPr/>
        </p:nvSpPr>
        <p:spPr bwMode="auto">
          <a:xfrm>
            <a:off x="4038600" y="3657600"/>
            <a:ext cx="4495800" cy="6858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solidFill>
                  <a:schemeClr val="tx1"/>
                </a:solidFill>
                <a:effectLst/>
                <a:latin typeface="+mj-lt"/>
              </a:rPr>
              <a:t>Dynamic Language Runtime</a:t>
            </a:r>
          </a:p>
        </p:txBody>
      </p:sp>
      <p:cxnSp>
        <p:nvCxnSpPr>
          <p:cNvPr id="17" name="Straight Arrow Connector 16"/>
          <p:cNvCxnSpPr/>
          <p:nvPr/>
        </p:nvCxnSpPr>
        <p:spPr bwMode="auto">
          <a:xfrm rot="5400000">
            <a:off x="5467350" y="3219450"/>
            <a:ext cx="8382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0" name="Straight Arrow Connector 19"/>
          <p:cNvCxnSpPr/>
          <p:nvPr/>
        </p:nvCxnSpPr>
        <p:spPr bwMode="auto">
          <a:xfrm rot="5400000">
            <a:off x="6686550" y="3067050"/>
            <a:ext cx="11430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2" name="Straight Arrow Connector 21"/>
          <p:cNvCxnSpPr>
            <a:stCxn id="14" idx="2"/>
          </p:cNvCxnSpPr>
          <p:nvPr/>
        </p:nvCxnSpPr>
        <p:spPr bwMode="auto">
          <a:xfrm rot="5400000">
            <a:off x="5886450" y="4705350"/>
            <a:ext cx="7620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5" name="Straight Arrow Connector 24"/>
          <p:cNvCxnSpPr/>
          <p:nvPr/>
        </p:nvCxnSpPr>
        <p:spPr bwMode="auto">
          <a:xfrm>
            <a:off x="3276600" y="3886200"/>
            <a:ext cx="762000" cy="1588"/>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8" name="Straight Arrow Connector 27"/>
          <p:cNvCxnSpPr/>
          <p:nvPr/>
        </p:nvCxnSpPr>
        <p:spPr bwMode="auto">
          <a:xfrm>
            <a:off x="2133600" y="4114800"/>
            <a:ext cx="1905000" cy="1588"/>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sp>
        <p:nvSpPr>
          <p:cNvPr id="18" name="Title 17"/>
          <p:cNvSpPr>
            <a:spLocks noGrp="1"/>
          </p:cNvSpPr>
          <p:nvPr>
            <p:ph type="title"/>
          </p:nvPr>
        </p:nvSpPr>
        <p:spPr/>
        <p:txBody>
          <a:bodyPr/>
          <a:lstStyle/>
          <a:p>
            <a:r>
              <a:rPr smtClean="0"/>
              <a:t>Why the DLR?</a:t>
            </a:r>
            <a:endParaRPr lang="en-US" dirty="0"/>
          </a:p>
        </p:txBody>
      </p:sp>
      <p:cxnSp>
        <p:nvCxnSpPr>
          <p:cNvPr id="21" name="Straight Arrow Connector 20"/>
          <p:cNvCxnSpPr/>
          <p:nvPr/>
        </p:nvCxnSpPr>
        <p:spPr bwMode="auto">
          <a:xfrm rot="5400000">
            <a:off x="1200150" y="4667250"/>
            <a:ext cx="8382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cxnSp>
        <p:nvCxnSpPr>
          <p:cNvPr id="23" name="Straight Arrow Connector 22"/>
          <p:cNvCxnSpPr/>
          <p:nvPr/>
        </p:nvCxnSpPr>
        <p:spPr bwMode="auto">
          <a:xfrm rot="5400000">
            <a:off x="2190750" y="4514850"/>
            <a:ext cx="1143000" cy="38100"/>
          </a:xfrm>
          <a:prstGeom prst="straightConnector1">
            <a:avLst/>
          </a:prstGeom>
          <a:gradFill rotWithShape="1">
            <a:gsLst>
              <a:gs pos="0">
                <a:schemeClr val="accent1"/>
              </a:gs>
              <a:gs pos="100000">
                <a:schemeClr val="accent1">
                  <a:gamma/>
                  <a:shade val="82353"/>
                  <a:invGamma/>
                </a:schemeClr>
              </a:gs>
            </a:gsLst>
            <a:lin ang="5400000" scaled="1"/>
          </a:gradFill>
          <a:ln w="38100" cap="flat" cmpd="sng" algn="ctr">
            <a:solidFill>
              <a:srgbClr val="92D050"/>
            </a:solidFill>
            <a:prstDash val="dash"/>
            <a:round/>
            <a:headEnd type="none" w="med" len="med"/>
            <a:tailEnd type="arrow"/>
          </a:ln>
          <a:effec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81000" y="3962400"/>
            <a:ext cx="1600200" cy="1143000"/>
          </a:xfrm>
          <a:prstGeom prst="downArrow">
            <a:avLst>
              <a:gd name="adj1" fmla="val 67511"/>
              <a:gd name="adj2" fmla="val 50000"/>
            </a:avLst>
          </a:prstGeom>
          <a:solidFill>
            <a:schemeClr val="bg1"/>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smtClean="0">
                <a:solidFill>
                  <a:schemeClr val="tx1"/>
                </a:solidFill>
              </a:rPr>
              <a:t>Python</a:t>
            </a:r>
            <a:br>
              <a:rPr lang="en-US" sz="1800" dirty="0" smtClean="0">
                <a:solidFill>
                  <a:schemeClr val="tx1"/>
                </a:solidFill>
              </a:rPr>
            </a:br>
            <a:r>
              <a:rPr lang="en-US" sz="1800" dirty="0" smtClean="0">
                <a:solidFill>
                  <a:schemeClr val="tx1"/>
                </a:solidFill>
              </a:rPr>
              <a:t>Binder</a:t>
            </a:r>
          </a:p>
        </p:txBody>
      </p:sp>
      <p:sp>
        <p:nvSpPr>
          <p:cNvPr id="23" name="AutoShape 18"/>
          <p:cNvSpPr>
            <a:spLocks noChangeArrowheads="1"/>
          </p:cNvSpPr>
          <p:nvPr/>
        </p:nvSpPr>
        <p:spPr bwMode="auto">
          <a:xfrm>
            <a:off x="2057400" y="3962400"/>
            <a:ext cx="1600200" cy="1143000"/>
          </a:xfrm>
          <a:prstGeom prst="downArrow">
            <a:avLst>
              <a:gd name="adj1" fmla="val 67511"/>
              <a:gd name="adj2" fmla="val 50000"/>
            </a:avLst>
          </a:prstGeom>
          <a:solidFill>
            <a:schemeClr val="bg1"/>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smtClean="0">
                <a:solidFill>
                  <a:schemeClr val="tx1"/>
                </a:solidFill>
              </a:rPr>
              <a:t>Ruby</a:t>
            </a:r>
            <a:br>
              <a:rPr lang="en-US" sz="1800" dirty="0" smtClean="0">
                <a:solidFill>
                  <a:schemeClr val="tx1"/>
                </a:solidFill>
              </a:rPr>
            </a:br>
            <a:r>
              <a:rPr lang="en-US" sz="1800" dirty="0" smtClean="0">
                <a:solidFill>
                  <a:schemeClr val="tx1"/>
                </a:solidFill>
              </a:rPr>
              <a:t>Binder</a:t>
            </a:r>
          </a:p>
        </p:txBody>
      </p:sp>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solidFill>
            <a:schemeClr val="bg1"/>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smtClean="0">
                <a:solidFill>
                  <a:schemeClr val="tx1"/>
                </a:solidFill>
              </a:rPr>
              <a:t>COM</a:t>
            </a:r>
            <a:br>
              <a:rPr lang="en-US" sz="1800" dirty="0" smtClean="0">
                <a:solidFill>
                  <a:schemeClr val="tx1"/>
                </a:solidFill>
              </a:rPr>
            </a:br>
            <a:r>
              <a:rPr lang="en-US" sz="1800" dirty="0" smtClean="0">
                <a:solidFill>
                  <a:schemeClr val="tx1"/>
                </a:solidFill>
              </a:rPr>
              <a:t>Binder</a:t>
            </a:r>
          </a:p>
        </p:txBody>
      </p:sp>
      <p:sp>
        <p:nvSpPr>
          <p:cNvPr id="21" name="AutoShape 18"/>
          <p:cNvSpPr>
            <a:spLocks noChangeArrowheads="1"/>
          </p:cNvSpPr>
          <p:nvPr/>
        </p:nvSpPr>
        <p:spPr bwMode="auto">
          <a:xfrm>
            <a:off x="5410200" y="3962400"/>
            <a:ext cx="1600200" cy="1143000"/>
          </a:xfrm>
          <a:prstGeom prst="downArrow">
            <a:avLst>
              <a:gd name="adj1" fmla="val 73041"/>
              <a:gd name="adj2" fmla="val 50000"/>
            </a:avLst>
          </a:prstGeom>
          <a:solidFill>
            <a:schemeClr val="bg1"/>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err="1" smtClean="0">
                <a:solidFill>
                  <a:schemeClr val="tx1"/>
                </a:solidFill>
              </a:rPr>
              <a:t>JScript</a:t>
            </a:r>
            <a:r>
              <a:rPr lang="en-US" sz="1800" dirty="0" smtClean="0">
                <a:solidFill>
                  <a:schemeClr val="tx1"/>
                </a:solidFill>
              </a:rPr>
              <a:t/>
            </a:r>
            <a:br>
              <a:rPr lang="en-US" sz="1800" dirty="0" smtClean="0">
                <a:solidFill>
                  <a:schemeClr val="tx1"/>
                </a:solidFill>
              </a:rPr>
            </a:br>
            <a:r>
              <a:rPr lang="en-US" sz="1800" dirty="0" smtClean="0">
                <a:solidFill>
                  <a:schemeClr val="tx1"/>
                </a:solidFill>
              </a:rPr>
              <a:t>Binder</a:t>
            </a:r>
          </a:p>
        </p:txBody>
      </p:sp>
      <p:sp>
        <p:nvSpPr>
          <p:cNvPr id="18" name="AutoShape 18"/>
          <p:cNvSpPr>
            <a:spLocks noChangeArrowheads="1"/>
          </p:cNvSpPr>
          <p:nvPr/>
        </p:nvSpPr>
        <p:spPr bwMode="auto">
          <a:xfrm>
            <a:off x="3733800" y="3962400"/>
            <a:ext cx="1600200" cy="1143000"/>
          </a:xfrm>
          <a:prstGeom prst="downArrow">
            <a:avLst>
              <a:gd name="adj1" fmla="val 67511"/>
              <a:gd name="adj2" fmla="val 50000"/>
            </a:avLst>
          </a:prstGeom>
          <a:solidFill>
            <a:schemeClr val="bg1"/>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smtClean="0">
                <a:solidFill>
                  <a:schemeClr val="tx1"/>
                </a:solidFill>
              </a:rPr>
              <a:t>Object</a:t>
            </a:r>
            <a:br>
              <a:rPr lang="en-US" sz="1800" dirty="0" smtClean="0">
                <a:solidFill>
                  <a:schemeClr val="tx1"/>
                </a:solidFill>
              </a:rPr>
            </a:br>
            <a:r>
              <a:rPr lang="en-US" sz="1800" dirty="0" smtClean="0">
                <a:solidFill>
                  <a:schemeClr val="tx1"/>
                </a:solidFill>
              </a:rPr>
              <a:t>Binder</a:t>
            </a:r>
          </a:p>
        </p:txBody>
      </p:sp>
      <p:sp>
        <p:nvSpPr>
          <p:cNvPr id="2" name="Title 1"/>
          <p:cNvSpPr>
            <a:spLocks noGrp="1"/>
          </p:cNvSpPr>
          <p:nvPr>
            <p:ph type="title"/>
          </p:nvPr>
        </p:nvSpPr>
        <p:spPr/>
        <p:txBody>
          <a:bodyPr/>
          <a:lstStyle/>
          <a:p>
            <a:r>
              <a:rPr smtClean="0"/>
              <a:t>.NET Dynamic Programming</a:t>
            </a:r>
            <a:endParaRPr lang="en-US" dirty="0"/>
          </a:p>
        </p:txBody>
      </p:sp>
      <p:sp>
        <p:nvSpPr>
          <p:cNvPr id="3" name="Rounded Rectangle 2"/>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5" name="Rounded Rectangle 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6" name="Rounded Rectangle 5"/>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7" name="Rounded Rectangle 6"/>
          <p:cNvSpPr/>
          <p:nvPr/>
        </p:nvSpPr>
        <p:spPr bwMode="auto">
          <a:xfrm>
            <a:off x="20574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pic>
        <p:nvPicPr>
          <p:cNvPr id="9" name="Picture 8" descr="image002_thumb.jpg"/>
          <p:cNvPicPr>
            <a:picLocks noChangeAspect="1"/>
          </p:cNvPicPr>
          <p:nvPr/>
        </p:nvPicPr>
        <p:blipFill>
          <a:blip r:embed="rId3"/>
          <a:stretch>
            <a:fillRect/>
          </a:stretch>
        </p:blipFill>
        <p:spPr>
          <a:xfrm>
            <a:off x="5715000" y="5125466"/>
            <a:ext cx="990600" cy="1102868"/>
          </a:xfrm>
          <a:prstGeom prst="rect">
            <a:avLst/>
          </a:prstGeom>
        </p:spPr>
      </p:pic>
      <p:pic>
        <p:nvPicPr>
          <p:cNvPr id="10" name="Picture 2" descr="C:\Users\jimhug.REDMOND\Pictures\python-logo-master-v3-TM.png"/>
          <p:cNvPicPr>
            <a:picLocks noChangeAspect="1" noChangeArrowheads="1"/>
          </p:cNvPicPr>
          <p:nvPr/>
        </p:nvPicPr>
        <p:blipFill>
          <a:blip r:embed="rId4" cstate="print"/>
          <a:srcRect l="12006" r="6533"/>
          <a:stretch>
            <a:fillRect/>
          </a:stretch>
        </p:blipFill>
        <p:spPr bwMode="auto">
          <a:xfrm>
            <a:off x="495300" y="5392620"/>
            <a:ext cx="1371600" cy="568560"/>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2571748" y="5391148"/>
            <a:ext cx="571504" cy="571504"/>
          </a:xfrm>
          <a:prstGeom prst="rect">
            <a:avLst/>
          </a:prstGeom>
          <a:noFill/>
          <a:ln w="9525">
            <a:noFill/>
            <a:miter lim="800000"/>
            <a:headEnd/>
            <a:tailEnd/>
          </a:ln>
        </p:spPr>
      </p:pic>
      <p:pic>
        <p:nvPicPr>
          <p:cNvPr id="12" name="Picture 2"/>
          <p:cNvPicPr>
            <a:picLocks noChangeAspect="1" noChangeArrowheads="1"/>
          </p:cNvPicPr>
          <p:nvPr/>
        </p:nvPicPr>
        <p:blipFill>
          <a:blip r:embed="rId6"/>
          <a:srcRect/>
          <a:stretch>
            <a:fillRect/>
          </a:stretch>
        </p:blipFill>
        <p:spPr bwMode="auto">
          <a:xfrm>
            <a:off x="7386634" y="5279058"/>
            <a:ext cx="1000132" cy="795685"/>
          </a:xfrm>
          <a:prstGeom prst="rect">
            <a:avLst/>
          </a:prstGeom>
          <a:noFill/>
          <a:ln w="9525">
            <a:noFill/>
            <a:miter lim="800000"/>
            <a:headEnd/>
            <a:tailEnd/>
          </a:ln>
          <a:effectLst/>
        </p:spPr>
      </p:pic>
      <p:sp>
        <p:nvSpPr>
          <p:cNvPr id="13" name="Rounded Rectangle 12"/>
          <p:cNvSpPr/>
          <p:nvPr/>
        </p:nvSpPr>
        <p:spPr bwMode="auto">
          <a:xfrm>
            <a:off x="381000" y="2362200"/>
            <a:ext cx="8305800" cy="1600200"/>
          </a:xfrm>
          <a:prstGeom prst="roundRect">
            <a:avLst/>
          </a:prstGeom>
          <a:ln>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800" dirty="0" smtClean="0">
                <a:solidFill>
                  <a:srgbClr val="FFFFFF"/>
                </a:solidFill>
              </a:rPr>
              <a:t>Dynamic Language Runtime</a:t>
            </a:r>
          </a:p>
        </p:txBody>
      </p:sp>
      <p:sp>
        <p:nvSpPr>
          <p:cNvPr id="25" name="AutoShape 18"/>
          <p:cNvSpPr>
            <a:spLocks noChangeArrowheads="1"/>
          </p:cNvSpPr>
          <p:nvPr/>
        </p:nvSpPr>
        <p:spPr bwMode="auto">
          <a:xfrm>
            <a:off x="609600" y="3124200"/>
            <a:ext cx="2514600" cy="533400"/>
          </a:xfrm>
          <a:prstGeom prst="roundRect">
            <a:avLst>
              <a:gd name="adj"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3276600" y="3124200"/>
            <a:ext cx="2514600" cy="533400"/>
          </a:xfrm>
          <a:prstGeom prst="roundRect">
            <a:avLst>
              <a:gd name="adj"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124200"/>
            <a:ext cx="2514600" cy="533400"/>
          </a:xfrm>
          <a:prstGeom prst="roundRect">
            <a:avLst>
              <a:gd name="adj"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4478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err="1" smtClean="0">
                <a:solidFill>
                  <a:schemeClr val="tx1"/>
                </a:solidFill>
              </a:rPr>
              <a:t>IronPython</a:t>
            </a:r>
            <a:endParaRPr lang="en-US" sz="1800" dirty="0" smtClean="0">
              <a:solidFill>
                <a:schemeClr val="tx1"/>
              </a:solidFill>
            </a:endParaRPr>
          </a:p>
        </p:txBody>
      </p:sp>
      <p:sp>
        <p:nvSpPr>
          <p:cNvPr id="29" name="AutoShape 18"/>
          <p:cNvSpPr>
            <a:spLocks noChangeArrowheads="1"/>
          </p:cNvSpPr>
          <p:nvPr/>
        </p:nvSpPr>
        <p:spPr bwMode="auto">
          <a:xfrm>
            <a:off x="2133600" y="14478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err="1" smtClean="0">
                <a:solidFill>
                  <a:schemeClr val="tx1"/>
                </a:solidFill>
              </a:rPr>
              <a:t>IronRuby</a:t>
            </a:r>
            <a:endParaRPr lang="en-US" sz="1800" dirty="0" smtClean="0">
              <a:solidFill>
                <a:schemeClr val="tx1"/>
              </a:solidFill>
            </a:endParaRPr>
          </a:p>
        </p:txBody>
      </p:sp>
      <p:sp>
        <p:nvSpPr>
          <p:cNvPr id="30" name="AutoShape 18"/>
          <p:cNvSpPr>
            <a:spLocks noChangeArrowheads="1"/>
          </p:cNvSpPr>
          <p:nvPr/>
        </p:nvSpPr>
        <p:spPr bwMode="auto">
          <a:xfrm>
            <a:off x="3810000" y="14478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smtClean="0">
                <a:solidFill>
                  <a:schemeClr val="tx1"/>
                </a:solidFill>
              </a:rPr>
              <a:t>C#</a:t>
            </a:r>
          </a:p>
        </p:txBody>
      </p:sp>
      <p:sp>
        <p:nvSpPr>
          <p:cNvPr id="31" name="AutoShape 18"/>
          <p:cNvSpPr>
            <a:spLocks noChangeArrowheads="1"/>
          </p:cNvSpPr>
          <p:nvPr/>
        </p:nvSpPr>
        <p:spPr bwMode="auto">
          <a:xfrm>
            <a:off x="5410200" y="14478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smtClean="0">
                <a:solidFill>
                  <a:schemeClr val="tx1"/>
                </a:solidFill>
              </a:rPr>
              <a:t>VB.NET</a:t>
            </a:r>
          </a:p>
        </p:txBody>
      </p:sp>
      <p:sp>
        <p:nvSpPr>
          <p:cNvPr id="32" name="AutoShape 18"/>
          <p:cNvSpPr>
            <a:spLocks noChangeArrowheads="1"/>
          </p:cNvSpPr>
          <p:nvPr/>
        </p:nvSpPr>
        <p:spPr bwMode="auto">
          <a:xfrm>
            <a:off x="7086600" y="14478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800" dirty="0" smtClean="0">
                <a:solidFill>
                  <a:schemeClr val="tx1"/>
                </a:solidFill>
              </a:rPr>
              <a:t>Others…</a:t>
            </a:r>
          </a:p>
        </p:txBody>
      </p:sp>
      <p:pic>
        <p:nvPicPr>
          <p:cNvPr id="33" name="Picture 32" descr="NET_v_rgb.png"/>
          <p:cNvPicPr>
            <a:picLocks noChangeAspect="1"/>
          </p:cNvPicPr>
          <p:nvPr/>
        </p:nvPicPr>
        <p:blipFill>
          <a:blip r:embed="rId7"/>
          <a:stretch>
            <a:fillRect/>
          </a:stretch>
        </p:blipFill>
        <p:spPr>
          <a:xfrm>
            <a:off x="4025567" y="5193984"/>
            <a:ext cx="1016667" cy="9658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1" grpId="0" animBg="1"/>
      <p:bldP spid="18" grpId="0" animBg="1"/>
      <p:bldP spid="3" grpId="0" animBg="1"/>
      <p:bldP spid="5" grpId="0" animBg="1"/>
      <p:bldP spid="6" grpId="0" animBg="1"/>
      <p:bldP spid="7" grpId="0" animBg="1"/>
      <p:bldP spid="8" grpId="0" animBg="1"/>
      <p:bldP spid="28" grpId="0" animBg="1"/>
      <p:bldP spid="29" grpId="0" animBg="1"/>
      <p:bldP spid="30" grpId="0" animBg="1"/>
      <p:bldP spid="3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Typed Objects</a:t>
            </a:r>
            <a:endParaRPr lang="en-US" dirty="0"/>
          </a:p>
        </p:txBody>
      </p:sp>
      <p:sp>
        <p:nvSpPr>
          <p:cNvPr id="5" name="TextBox 4"/>
          <p:cNvSpPr txBox="1"/>
          <p:nvPr/>
        </p:nvSpPr>
        <p:spPr>
          <a:xfrm>
            <a:off x="2209800" y="1447800"/>
            <a:ext cx="4572000" cy="677108"/>
          </a:xfrm>
          <a:prstGeom prst="rect">
            <a:avLst/>
          </a:prstGeom>
        </p:spPr>
        <p:style>
          <a:lnRef idx="1">
            <a:schemeClr val="accent1"/>
          </a:lnRef>
          <a:fillRef idx="2">
            <a:schemeClr val="accent1"/>
          </a:fillRef>
          <a:effectRef idx="1">
            <a:schemeClr val="accent1"/>
          </a:effectRef>
          <a:fontRef idx="minor">
            <a:schemeClr val="dk1"/>
          </a:fontRef>
        </p:style>
        <p:txBody>
          <a:bodyPr wrap="square" lIns="182880" tIns="91440" rIns="182880" bIns="91440" rtlCol="0">
            <a:spAutoFit/>
          </a:bodyPr>
          <a:lstStyle/>
          <a:p>
            <a:pPr algn="l"/>
            <a:r>
              <a:rPr lang="en-US" sz="1600" dirty="0" smtClean="0">
                <a:solidFill>
                  <a:srgbClr val="2B91AF"/>
                </a:solidFill>
                <a:latin typeface="Consolas" pitchFamily="49" charset="0"/>
                <a:ea typeface="Calibri"/>
                <a:cs typeface="Times New Roman"/>
              </a:rPr>
              <a:t>Calculator</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pPr algn="l"/>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err="1" smtClean="0">
                <a:latin typeface="Consolas" pitchFamily="49" charset="0"/>
              </a:rPr>
              <a:t>calc.Add</a:t>
            </a:r>
            <a:r>
              <a:rPr lang="en-US" sz="1600" dirty="0" smtClean="0">
                <a:latin typeface="Consolas" pitchFamily="49" charset="0"/>
              </a:rPr>
              <a:t>(10, 20);</a:t>
            </a:r>
          </a:p>
        </p:txBody>
      </p:sp>
      <p:sp>
        <p:nvSpPr>
          <p:cNvPr id="6" name="TextBox 5"/>
          <p:cNvSpPr txBox="1"/>
          <p:nvPr/>
        </p:nvSpPr>
        <p:spPr>
          <a:xfrm>
            <a:off x="914400" y="2286000"/>
            <a:ext cx="5105400" cy="1661993"/>
          </a:xfrm>
          <a:prstGeom prst="rect">
            <a:avLst/>
          </a:prstGeom>
        </p:spPr>
        <p:style>
          <a:lnRef idx="1">
            <a:schemeClr val="accent1"/>
          </a:lnRef>
          <a:fillRef idx="2">
            <a:schemeClr val="accent1"/>
          </a:fillRef>
          <a:effectRef idx="1">
            <a:schemeClr val="accent1"/>
          </a:effectRef>
          <a:fontRef idx="minor">
            <a:schemeClr val="dk1"/>
          </a:fontRef>
        </p:style>
        <p:txBody>
          <a:bodyPr wrap="square" lIns="182880" tIns="91440" rIns="182880" bIns="91440" rtlCol="0">
            <a:spAutoFit/>
          </a:bodyPr>
          <a:lstStyle/>
          <a:p>
            <a:pPr algn="l"/>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pPr algn="l"/>
            <a:r>
              <a:rPr lang="en-US" sz="1600" dirty="0" smtClean="0">
                <a:solidFill>
                  <a:srgbClr val="2B91AF"/>
                </a:solidFill>
                <a:latin typeface="Consolas" pitchFamily="49" charset="0"/>
                <a:ea typeface="Calibri"/>
                <a:cs typeface="Times New Roman"/>
              </a:rPr>
              <a:t>Type</a:t>
            </a:r>
            <a:r>
              <a:rPr lang="en-US" sz="1600" dirty="0" smtClean="0">
                <a:latin typeface="Consolas" pitchFamily="49" charset="0"/>
              </a:rPr>
              <a:t> </a:t>
            </a:r>
            <a:r>
              <a:rPr lang="en-US" sz="1600" dirty="0" err="1" smtClean="0">
                <a:latin typeface="Consolas" pitchFamily="49" charset="0"/>
              </a:rPr>
              <a:t>calcType</a:t>
            </a:r>
            <a:r>
              <a:rPr lang="en-US" sz="1600" dirty="0" smtClean="0">
                <a:latin typeface="Consolas" pitchFamily="49" charset="0"/>
              </a:rPr>
              <a:t> = </a:t>
            </a:r>
            <a:r>
              <a:rPr lang="en-US" sz="1600" dirty="0" err="1" smtClean="0">
                <a:latin typeface="Consolas" pitchFamily="49" charset="0"/>
              </a:rPr>
              <a:t>calc.GetType</a:t>
            </a:r>
            <a:r>
              <a:rPr lang="en-US" sz="1600" dirty="0" smtClean="0">
                <a:latin typeface="Consolas" pitchFamily="49" charset="0"/>
              </a:rPr>
              <a:t>();</a:t>
            </a:r>
          </a:p>
          <a:p>
            <a:pPr algn="l"/>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res = </a:t>
            </a:r>
            <a:r>
              <a:rPr lang="en-US" sz="1600" dirty="0" err="1" smtClean="0">
                <a:latin typeface="Consolas" pitchFamily="49" charset="0"/>
              </a:rPr>
              <a:t>calcType.InvokeMember</a:t>
            </a:r>
            <a:r>
              <a:rPr lang="en-US" sz="1600" dirty="0" smtClean="0">
                <a:latin typeface="Consolas" pitchFamily="49" charset="0"/>
              </a:rPr>
              <a:t>(</a:t>
            </a:r>
            <a:r>
              <a:rPr lang="en-US" sz="1600" dirty="0" smtClean="0">
                <a:solidFill>
                  <a:srgbClr val="A31515"/>
                </a:solidFill>
                <a:latin typeface="Consolas" pitchFamily="49" charset="0"/>
              </a:rPr>
              <a:t>"Add"</a:t>
            </a:r>
            <a:r>
              <a:rPr lang="en-US" sz="1600" dirty="0" smtClean="0">
                <a:latin typeface="Consolas" pitchFamily="49" charset="0"/>
              </a:rPr>
              <a:t>,</a:t>
            </a:r>
          </a:p>
          <a:p>
            <a:pPr algn="l"/>
            <a:r>
              <a:rPr lang="en-US" sz="1600" dirty="0" smtClean="0">
                <a:latin typeface="Consolas" pitchFamily="49" charset="0"/>
              </a:rPr>
              <a:t>    </a:t>
            </a:r>
            <a:r>
              <a:rPr lang="en-US" sz="1600" dirty="0" err="1" smtClean="0">
                <a:latin typeface="Consolas" pitchFamily="49" charset="0"/>
              </a:rPr>
              <a:t>BindingFlags.InvokeMethod</a:t>
            </a:r>
            <a:r>
              <a:rPr lang="en-US" sz="1600" dirty="0" smtClean="0">
                <a:latin typeface="Consolas" pitchFamily="49" charset="0"/>
              </a:rPr>
              <a:t>, </a:t>
            </a:r>
            <a:r>
              <a:rPr lang="en-US" sz="1600" dirty="0" smtClean="0">
                <a:solidFill>
                  <a:srgbClr val="0000FF"/>
                </a:solidFill>
                <a:latin typeface="Consolas" pitchFamily="49" charset="0"/>
                <a:ea typeface="Calibri"/>
                <a:cs typeface="Times New Roman"/>
              </a:rPr>
              <a:t>null</a:t>
            </a:r>
            <a:r>
              <a:rPr lang="en-US" sz="1600" dirty="0" smtClean="0">
                <a:latin typeface="Consolas" pitchFamily="49" charset="0"/>
              </a:rPr>
              <a:t>,</a:t>
            </a:r>
          </a:p>
          <a:p>
            <a:pPr algn="l"/>
            <a:r>
              <a:rPr lang="en-US" sz="1600" dirty="0" smtClean="0">
                <a:latin typeface="Consolas" pitchFamily="49" charset="0"/>
              </a:rPr>
              <a:t>    </a:t>
            </a:r>
            <a:r>
              <a:rPr lang="en-US" sz="1600" dirty="0" smtClean="0">
                <a:solidFill>
                  <a:srgbClr val="0000FF"/>
                </a:solidFill>
                <a:latin typeface="Consolas" pitchFamily="49" charset="0"/>
                <a:ea typeface="Calibri"/>
                <a:cs typeface="Times New Roman"/>
              </a:rPr>
              <a:t>new</a:t>
            </a:r>
            <a:r>
              <a:rPr lang="en-US" sz="1600" dirty="0" smtClean="0">
                <a:latin typeface="Consolas" pitchFamily="49" charset="0"/>
              </a:rPr>
              <a:t> </a:t>
            </a:r>
            <a:r>
              <a:rPr lang="en-US" sz="1600" dirty="0" smtClean="0">
                <a:solidFill>
                  <a:srgbClr val="0000FF"/>
                </a:solidFill>
                <a:latin typeface="Consolas" pitchFamily="49" charset="0"/>
                <a:cs typeface="Times New Roman"/>
              </a:rPr>
              <a:t>object</a:t>
            </a:r>
            <a:r>
              <a:rPr lang="en-US" sz="1600" dirty="0" smtClean="0">
                <a:latin typeface="Consolas" pitchFamily="49" charset="0"/>
              </a:rPr>
              <a:t>[] { 10, 20 });</a:t>
            </a:r>
          </a:p>
          <a:p>
            <a:pPr algn="l"/>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Convert.ToInt32(res);</a:t>
            </a:r>
          </a:p>
        </p:txBody>
      </p:sp>
      <p:sp>
        <p:nvSpPr>
          <p:cNvPr id="7" name="TextBox 6"/>
          <p:cNvSpPr txBox="1"/>
          <p:nvPr/>
        </p:nvSpPr>
        <p:spPr>
          <a:xfrm>
            <a:off x="3581400" y="3429000"/>
            <a:ext cx="48768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lIns="182880" tIns="91440" rIns="182880" bIns="91440" rtlCol="0">
            <a:spAutoFit/>
          </a:bodyPr>
          <a:lstStyle/>
          <a:p>
            <a:pPr algn="l"/>
            <a:r>
              <a:rPr lang="en-US" sz="1600" dirty="0" err="1" smtClean="0">
                <a:solidFill>
                  <a:srgbClr val="2B91AF"/>
                </a:solidFill>
                <a:latin typeface="Consolas" pitchFamily="49" charset="0"/>
                <a:ea typeface="Calibri"/>
                <a:cs typeface="Times New Roman"/>
              </a:rPr>
              <a:t>ScriptObject</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pPr algn="l"/>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res = </a:t>
            </a:r>
            <a:r>
              <a:rPr lang="en-US" sz="1600" dirty="0" err="1" smtClean="0">
                <a:latin typeface="Consolas" pitchFamily="49" charset="0"/>
              </a:rPr>
              <a:t>calc.Invoke</a:t>
            </a:r>
            <a:r>
              <a:rPr lang="en-US" sz="1600" dirty="0" smtClean="0">
                <a:latin typeface="Consolas" pitchFamily="49" charset="0"/>
              </a:rPr>
              <a:t>(</a:t>
            </a:r>
            <a:r>
              <a:rPr lang="en-US" sz="1600" dirty="0" smtClean="0">
                <a:solidFill>
                  <a:srgbClr val="A31515"/>
                </a:solidFill>
                <a:latin typeface="Consolas" pitchFamily="49" charset="0"/>
              </a:rPr>
              <a:t>"Add"</a:t>
            </a:r>
            <a:r>
              <a:rPr lang="en-US" sz="1600" dirty="0" smtClean="0">
                <a:latin typeface="Consolas" pitchFamily="49" charset="0"/>
              </a:rPr>
              <a:t>, 10, 20);</a:t>
            </a:r>
          </a:p>
          <a:p>
            <a:pPr algn="l"/>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smtClean="0">
                <a:solidFill>
                  <a:srgbClr val="2B91AF"/>
                </a:solidFill>
                <a:latin typeface="Consolas" pitchFamily="49" charset="0"/>
                <a:ea typeface="Calibri"/>
                <a:cs typeface="Times New Roman"/>
              </a:rPr>
              <a:t>Convert</a:t>
            </a:r>
            <a:r>
              <a:rPr lang="en-US" sz="1600" dirty="0" smtClean="0">
                <a:latin typeface="Consolas" pitchFamily="49" charset="0"/>
              </a:rPr>
              <a:t>.ToInt32(res);</a:t>
            </a:r>
          </a:p>
        </p:txBody>
      </p:sp>
      <p:sp>
        <p:nvSpPr>
          <p:cNvPr id="8" name="TextBox 7"/>
          <p:cNvSpPr txBox="1"/>
          <p:nvPr/>
        </p:nvSpPr>
        <p:spPr>
          <a:xfrm>
            <a:off x="2895600" y="4572000"/>
            <a:ext cx="4114800" cy="677108"/>
          </a:xfrm>
          <a:prstGeom prst="rect">
            <a:avLst/>
          </a:prstGeom>
        </p:spPr>
        <p:style>
          <a:lnRef idx="1">
            <a:schemeClr val="accent1"/>
          </a:lnRef>
          <a:fillRef idx="2">
            <a:schemeClr val="accent1"/>
          </a:fillRef>
          <a:effectRef idx="1">
            <a:schemeClr val="accent1"/>
          </a:effectRef>
          <a:fontRef idx="minor">
            <a:schemeClr val="dk1"/>
          </a:fontRef>
        </p:style>
        <p:txBody>
          <a:bodyPr wrap="square" lIns="182880" tIns="91440" rIns="182880" bIns="91440" rtlCol="0">
            <a:spAutoFit/>
          </a:bodyPr>
          <a:lstStyle/>
          <a:p>
            <a:pPr algn="l"/>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pPr algn="l"/>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err="1" smtClean="0">
                <a:latin typeface="Consolas" pitchFamily="49" charset="0"/>
              </a:rPr>
              <a:t>calc.Add</a:t>
            </a:r>
            <a:r>
              <a:rPr lang="en-US" sz="1600" dirty="0" smtClean="0">
                <a:latin typeface="Consolas" pitchFamily="49" charset="0"/>
              </a:rPr>
              <a:t>(10, 20);</a:t>
            </a:r>
          </a:p>
        </p:txBody>
      </p:sp>
      <p:sp>
        <p:nvSpPr>
          <p:cNvPr id="9" name="Rounded Rectangular Callout 8"/>
          <p:cNvSpPr/>
          <p:nvPr/>
        </p:nvSpPr>
        <p:spPr>
          <a:xfrm>
            <a:off x="457200" y="4114800"/>
            <a:ext cx="2057400" cy="838200"/>
          </a:xfrm>
          <a:prstGeom prst="wedgeRoundRectCallout">
            <a:avLst>
              <a:gd name="adj1" fmla="val 73797"/>
              <a:gd name="adj2" fmla="val 3157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smtClean="0"/>
              <a:t>Statically</a:t>
            </a:r>
            <a:r>
              <a:rPr lang="en-US" sz="2000" dirty="0" smtClean="0"/>
              <a:t> typed to be dynamic</a:t>
            </a:r>
            <a:endParaRPr lang="en-US" sz="2000" dirty="0"/>
          </a:p>
        </p:txBody>
      </p:sp>
      <p:sp>
        <p:nvSpPr>
          <p:cNvPr id="10" name="Rounded Rectangular Callout 9"/>
          <p:cNvSpPr/>
          <p:nvPr/>
        </p:nvSpPr>
        <p:spPr>
          <a:xfrm>
            <a:off x="4800600" y="5410200"/>
            <a:ext cx="2438400" cy="838200"/>
          </a:xfrm>
          <a:prstGeom prst="wedgeRoundRectCallout">
            <a:avLst>
              <a:gd name="adj1" fmla="val -52578"/>
              <a:gd name="adj2" fmla="val -8036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Dynamic method invocation</a:t>
            </a:r>
            <a:endParaRPr lang="en-US" sz="2000" dirty="0"/>
          </a:p>
        </p:txBody>
      </p:sp>
      <p:sp>
        <p:nvSpPr>
          <p:cNvPr id="11" name="Rounded Rectangular Callout 10"/>
          <p:cNvSpPr/>
          <p:nvPr/>
        </p:nvSpPr>
        <p:spPr>
          <a:xfrm>
            <a:off x="1828800" y="5410200"/>
            <a:ext cx="2057400" cy="838200"/>
          </a:xfrm>
          <a:prstGeom prst="wedgeRoundRectCallout">
            <a:avLst>
              <a:gd name="adj1" fmla="val 53702"/>
              <a:gd name="adj2" fmla="val -8510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Dynamic conversion</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914363" fontAlgn="auto">
              <a:spcAft>
                <a:spcPts val="0"/>
              </a:spcAft>
              <a:defRPr/>
            </a:pPr>
            <a:r>
              <a:rPr lang="en-US" b="1" dirty="0" smtClean="0"/>
              <a:t>DLR Integration</a:t>
            </a:r>
            <a:endParaRPr dirty="0">
              <a:solidFill>
                <a:schemeClr val="tx1"/>
              </a:solidFill>
              <a:effectLst>
                <a:outerShdw blurRad="38100" dist="38100" dir="2700000" algn="tl">
                  <a:srgbClr val="000000">
                    <a:alpha val="43137"/>
                  </a:srgbClr>
                </a:outerShdw>
              </a:effectLst>
            </a:endParaRPr>
          </a:p>
        </p:txBody>
      </p:sp>
      <p:pic>
        <p:nvPicPr>
          <p:cNvPr id="20484" name="Text Placeholder 3"/>
          <p:cNvPicPr>
            <a:picLocks noGrp="1" noChangeArrowheads="1"/>
          </p:cNvPicPr>
          <p:nvPr>
            <p:ph idx="1"/>
          </p:nvPr>
        </p:nvPicPr>
        <p:blipFill>
          <a:blip r:embed="rId3">
            <a:lum bright="100000"/>
          </a:blip>
          <a:stretch>
            <a:fillRect/>
          </a:stretch>
        </p:blipFill>
        <p:spPr>
          <a:xfrm>
            <a:off x="676318" y="2758355"/>
            <a:ext cx="7791363" cy="1950889"/>
          </a:xfr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Equivalence</a:t>
            </a:r>
            <a:endParaRPr lang="en-US" dirty="0"/>
          </a:p>
        </p:txBody>
      </p:sp>
      <p:sp>
        <p:nvSpPr>
          <p:cNvPr id="3" name="Content Placeholder 2"/>
          <p:cNvSpPr>
            <a:spLocks noGrp="1"/>
          </p:cNvSpPr>
          <p:nvPr>
            <p:ph idx="1"/>
          </p:nvPr>
        </p:nvSpPr>
        <p:spPr>
          <a:xfrm>
            <a:off x="457200" y="1828800"/>
            <a:ext cx="8229600" cy="4419600"/>
          </a:xfrm>
        </p:spPr>
        <p:txBody>
          <a:bodyPr/>
          <a:lstStyle/>
          <a:p>
            <a:pPr>
              <a:buNone/>
            </a:pPr>
            <a:r>
              <a:rPr lang="en-US" sz="3600" dirty="0" err="1" smtClean="0"/>
              <a:t>Interop</a:t>
            </a:r>
            <a:r>
              <a:rPr lang="en-US" sz="3600" dirty="0" smtClean="0"/>
              <a:t> Assemblies translate between </a:t>
            </a:r>
            <a:r>
              <a:rPr lang="en-US" sz="3600" b="1" dirty="0" smtClean="0">
                <a:solidFill>
                  <a:schemeClr val="accent1"/>
                </a:solidFill>
              </a:rPr>
              <a:t>managed code </a:t>
            </a:r>
            <a:r>
              <a:rPr lang="en-US" sz="3600" dirty="0" smtClean="0"/>
              <a:t>and </a:t>
            </a:r>
            <a:r>
              <a:rPr lang="en-US" sz="3600" b="1" dirty="0" smtClean="0">
                <a:solidFill>
                  <a:schemeClr val="accent1"/>
                </a:solidFill>
              </a:rPr>
              <a:t>COM</a:t>
            </a:r>
          </a:p>
          <a:p>
            <a:pPr>
              <a:buNone/>
            </a:pPr>
            <a:endParaRPr lang="en-US" sz="3600" b="1" dirty="0" smtClean="0"/>
          </a:p>
          <a:p>
            <a:pPr algn="r">
              <a:buNone/>
            </a:pPr>
            <a:r>
              <a:rPr lang="en-US" sz="2800" i="1" dirty="0" smtClean="0"/>
              <a:t>For each interface, </a:t>
            </a:r>
            <a:r>
              <a:rPr lang="en-US" sz="2800" i="1" dirty="0" err="1" smtClean="0"/>
              <a:t>struct</a:t>
            </a:r>
            <a:r>
              <a:rPr lang="en-US" sz="2800" i="1" dirty="0" smtClean="0"/>
              <a:t>, </a:t>
            </a:r>
            <a:r>
              <a:rPr lang="en-US" sz="2800" i="1" dirty="0" err="1" smtClean="0"/>
              <a:t>enum</a:t>
            </a:r>
            <a:r>
              <a:rPr lang="en-US" sz="2800" i="1" dirty="0" smtClean="0"/>
              <a:t>, </a:t>
            </a:r>
          </a:p>
          <a:p>
            <a:pPr algn="r">
              <a:buNone/>
            </a:pPr>
            <a:r>
              <a:rPr lang="en-US" sz="2800" i="1" dirty="0" smtClean="0"/>
              <a:t>delegate, and member, contains a </a:t>
            </a:r>
          </a:p>
          <a:p>
            <a:pPr algn="r">
              <a:buNone/>
            </a:pPr>
            <a:r>
              <a:rPr lang="en-US" sz="2800" i="1" dirty="0" smtClean="0"/>
              <a:t>managed equivalent with marshalling data</a:t>
            </a:r>
            <a:endParaRPr lang="en-US" sz="2800" i="1"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90488"/>
            <a:ext cx="8229600" cy="1143000"/>
          </a:xfrm>
        </p:spPr>
        <p:txBody>
          <a:bodyPr/>
          <a:lstStyle/>
          <a:p>
            <a:r>
              <a:rPr lang="en-US" sz="5400" dirty="0" smtClean="0"/>
              <a:t>However!</a:t>
            </a:r>
            <a:endParaRPr lang="en-US" sz="5400" dirty="0"/>
          </a:p>
        </p:txBody>
      </p:sp>
      <p:sp>
        <p:nvSpPr>
          <p:cNvPr id="3" name="Content Placeholder 2"/>
          <p:cNvSpPr>
            <a:spLocks noGrp="1"/>
          </p:cNvSpPr>
          <p:nvPr>
            <p:ph sz="quarter" idx="10"/>
          </p:nvPr>
        </p:nvSpPr>
        <p:spPr>
          <a:xfrm>
            <a:off x="381000" y="2514600"/>
            <a:ext cx="8305800" cy="3048000"/>
          </a:xfrm>
        </p:spPr>
        <p:txBody>
          <a:bodyPr/>
          <a:lstStyle/>
          <a:p>
            <a:pPr algn="ctr"/>
            <a:r>
              <a:rPr lang="en-US" sz="4800" i="1" dirty="0" smtClean="0"/>
              <a:t>Primary </a:t>
            </a:r>
            <a:r>
              <a:rPr lang="en-US" sz="4800" i="1" dirty="0" err="1" smtClean="0"/>
              <a:t>Interop</a:t>
            </a:r>
            <a:r>
              <a:rPr lang="en-US" sz="4800" i="1" dirty="0" smtClean="0"/>
              <a:t> Assemblies </a:t>
            </a:r>
            <a:r>
              <a:rPr lang="en-US" sz="4800" dirty="0" smtClean="0"/>
              <a:t>cause </a:t>
            </a:r>
            <a:r>
              <a:rPr lang="en-US" sz="4800" b="1" dirty="0" smtClean="0">
                <a:solidFill>
                  <a:schemeClr val="accent1"/>
                </a:solidFill>
              </a:rPr>
              <a:t>many pain points</a:t>
            </a:r>
            <a:r>
              <a:rPr lang="en-US" sz="4800" b="1" dirty="0" smtClean="0"/>
              <a:t>…</a:t>
            </a:r>
            <a:endParaRPr lang="en-US" sz="4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Away, PIA!</a:t>
            </a:r>
            <a:endParaRPr lang="en-US" dirty="0"/>
          </a:p>
        </p:txBody>
      </p:sp>
      <p:sp>
        <p:nvSpPr>
          <p:cNvPr id="3" name="Content Placeholder 2"/>
          <p:cNvSpPr>
            <a:spLocks noGrp="1"/>
          </p:cNvSpPr>
          <p:nvPr>
            <p:ph idx="1"/>
          </p:nvPr>
        </p:nvSpPr>
        <p:spPr>
          <a:xfrm>
            <a:off x="457200" y="1676400"/>
            <a:ext cx="8229600" cy="4343400"/>
          </a:xfrm>
        </p:spPr>
        <p:txBody>
          <a:bodyPr/>
          <a:lstStyle/>
          <a:p>
            <a:pPr marL="514350" indent="-514350">
              <a:buFont typeface="+mj-lt"/>
              <a:buAutoNum type="arabicPeriod"/>
            </a:pPr>
            <a:r>
              <a:rPr lang="en-US" sz="3200" dirty="0" smtClean="0"/>
              <a:t>Compilers </a:t>
            </a:r>
            <a:r>
              <a:rPr lang="en-US" sz="3200" b="1" dirty="0" smtClean="0">
                <a:solidFill>
                  <a:schemeClr val="accent1"/>
                </a:solidFill>
              </a:rPr>
              <a:t>embed</a:t>
            </a:r>
            <a:r>
              <a:rPr lang="en-US" sz="3200" dirty="0" smtClean="0">
                <a:solidFill>
                  <a:schemeClr val="accent1"/>
                </a:solidFill>
              </a:rPr>
              <a:t> </a:t>
            </a:r>
            <a:r>
              <a:rPr lang="en-US" sz="3200" dirty="0" smtClean="0"/>
              <a:t>the portions of the </a:t>
            </a:r>
            <a:r>
              <a:rPr lang="en-US" sz="3200" dirty="0" err="1" smtClean="0"/>
              <a:t>interop</a:t>
            </a:r>
            <a:r>
              <a:rPr lang="en-US" sz="3200" dirty="0" smtClean="0"/>
              <a:t> assemblies that the add-ins </a:t>
            </a:r>
            <a:r>
              <a:rPr lang="en-US" sz="3200" b="1" dirty="0" smtClean="0">
                <a:solidFill>
                  <a:schemeClr val="accent1"/>
                </a:solidFill>
              </a:rPr>
              <a:t>actually use</a:t>
            </a:r>
          </a:p>
          <a:p>
            <a:pPr marL="514350" indent="-514350">
              <a:buFont typeface="+mj-lt"/>
              <a:buAutoNum type="arabicPeriod"/>
            </a:pPr>
            <a:endParaRPr lang="en-US" sz="3200" dirty="0" smtClean="0"/>
          </a:p>
          <a:p>
            <a:pPr marL="514350" indent="-514350">
              <a:buFont typeface="+mj-lt"/>
              <a:buAutoNum type="arabicPeriod"/>
            </a:pPr>
            <a:r>
              <a:rPr lang="en-US" sz="3200" dirty="0" smtClean="0"/>
              <a:t>Runtime </a:t>
            </a:r>
            <a:r>
              <a:rPr lang="en-US" sz="3200" b="1" dirty="0" smtClean="0">
                <a:solidFill>
                  <a:schemeClr val="accent1"/>
                </a:solidFill>
              </a:rPr>
              <a:t>ensures </a:t>
            </a:r>
            <a:r>
              <a:rPr lang="en-US" sz="3200" dirty="0" smtClean="0"/>
              <a:t>the embedded definitions of these types are </a:t>
            </a:r>
            <a:r>
              <a:rPr lang="en-US" sz="3200" b="1" dirty="0" smtClean="0">
                <a:solidFill>
                  <a:schemeClr val="accent1"/>
                </a:solidFill>
              </a:rPr>
              <a:t>considered equivalent</a:t>
            </a:r>
          </a:p>
          <a:p>
            <a:pPr marL="514350" indent="-514350">
              <a:buFont typeface="+mj-lt"/>
              <a:buAutoNum type="arabicPeriod"/>
            </a:pPr>
            <a:endParaRPr lang="en-US" sz="32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.NET Framework</a:t>
            </a:r>
            <a:endParaRPr lang="en-US" dirty="0"/>
          </a:p>
        </p:txBody>
      </p:sp>
      <p:grpSp>
        <p:nvGrpSpPr>
          <p:cNvPr id="3" name="Group 23"/>
          <p:cNvGrpSpPr/>
          <p:nvPr/>
        </p:nvGrpSpPr>
        <p:grpSpPr>
          <a:xfrm>
            <a:off x="609600" y="3429000"/>
            <a:ext cx="7924800" cy="2362200"/>
            <a:chOff x="1219200" y="4114800"/>
            <a:chExt cx="7924800" cy="2362200"/>
          </a:xfrm>
        </p:grpSpPr>
        <p:sp>
          <p:nvSpPr>
            <p:cNvPr id="5" name="Rounded Rectangle 4"/>
            <p:cNvSpPr/>
            <p:nvPr/>
          </p:nvSpPr>
          <p:spPr bwMode="auto">
            <a:xfrm>
              <a:off x="1219200" y="4953000"/>
              <a:ext cx="7924800" cy="1524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solidFill>
                  <a:schemeClr val="tx1"/>
                </a:solidFill>
              </a:endParaRPr>
            </a:p>
          </p:txBody>
        </p:sp>
        <p:sp>
          <p:nvSpPr>
            <p:cNvPr id="6" name="Rounded Rectangle 5"/>
            <p:cNvSpPr/>
            <p:nvPr/>
          </p:nvSpPr>
          <p:spPr bwMode="auto">
            <a:xfrm>
              <a:off x="1371600" y="4114800"/>
              <a:ext cx="7543800" cy="685800"/>
            </a:xfrm>
            <a:prstGeom prst="roundRect">
              <a:avLst>
                <a:gd name="adj" fmla="val 903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rPr>
                <a:t>Base Class Libraries</a:t>
              </a:r>
            </a:p>
          </p:txBody>
        </p:sp>
        <p:sp>
          <p:nvSpPr>
            <p:cNvPr id="7" name="TextBox 6"/>
            <p:cNvSpPr txBox="1"/>
            <p:nvPr/>
          </p:nvSpPr>
          <p:spPr>
            <a:xfrm>
              <a:off x="3886200" y="5029200"/>
              <a:ext cx="2514600" cy="584775"/>
            </a:xfrm>
            <a:prstGeom prst="rect">
              <a:avLst/>
            </a:prstGeom>
            <a:noFill/>
          </p:spPr>
          <p:txBody>
            <a:bodyPr wrap="square" rtlCol="0">
              <a:spAutoFit/>
            </a:bodyPr>
            <a:lstStyle/>
            <a:p>
              <a:pPr algn="ctr"/>
              <a:r>
                <a:rPr lang="en-US" sz="3200" dirty="0" smtClean="0"/>
                <a:t>The CLR</a:t>
              </a:r>
              <a:endParaRPr lang="en-US" sz="3200" dirty="0"/>
            </a:p>
          </p:txBody>
        </p:sp>
        <p:sp>
          <p:nvSpPr>
            <p:cNvPr id="8" name="TextBox 7"/>
            <p:cNvSpPr txBox="1"/>
            <p:nvPr/>
          </p:nvSpPr>
          <p:spPr>
            <a:xfrm>
              <a:off x="1447800" y="5638800"/>
              <a:ext cx="685800" cy="338554"/>
            </a:xfrm>
            <a:prstGeom prst="rect">
              <a:avLst/>
            </a:prstGeom>
            <a:noFill/>
          </p:spPr>
          <p:txBody>
            <a:bodyPr wrap="square" rtlCol="0">
              <a:spAutoFit/>
            </a:bodyPr>
            <a:lstStyle/>
            <a:p>
              <a:endParaRPr lang="en-US" sz="1600" dirty="0"/>
            </a:p>
          </p:txBody>
        </p:sp>
        <p:sp>
          <p:nvSpPr>
            <p:cNvPr id="9" name="Rounded Rectangle 8"/>
            <p:cNvSpPr/>
            <p:nvPr/>
          </p:nvSpPr>
          <p:spPr bwMode="auto">
            <a:xfrm>
              <a:off x="1524000" y="5638800"/>
              <a:ext cx="1143000" cy="685800"/>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tx1"/>
                  </a:solidFill>
                </a:rPr>
                <a:t>JIT &amp; NGEN</a:t>
              </a:r>
            </a:p>
          </p:txBody>
        </p:sp>
        <p:sp>
          <p:nvSpPr>
            <p:cNvPr id="10" name="Rounded Rectangle 9"/>
            <p:cNvSpPr/>
            <p:nvPr/>
          </p:nvSpPr>
          <p:spPr bwMode="auto">
            <a:xfrm>
              <a:off x="2819400" y="5638800"/>
              <a:ext cx="1371600" cy="685800"/>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tx1"/>
                  </a:solidFill>
                </a:rPr>
                <a:t>Garbage Collector</a:t>
              </a:r>
            </a:p>
          </p:txBody>
        </p:sp>
        <p:sp>
          <p:nvSpPr>
            <p:cNvPr id="11" name="Rounded Rectangle 10"/>
            <p:cNvSpPr/>
            <p:nvPr/>
          </p:nvSpPr>
          <p:spPr bwMode="auto">
            <a:xfrm>
              <a:off x="4343400" y="5638800"/>
              <a:ext cx="1371600" cy="685800"/>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tx1"/>
                  </a:solidFill>
                </a:rPr>
                <a:t>Security Model</a:t>
              </a:r>
            </a:p>
          </p:txBody>
        </p:sp>
        <p:sp>
          <p:nvSpPr>
            <p:cNvPr id="12" name="Rounded Rectangle 11"/>
            <p:cNvSpPr/>
            <p:nvPr/>
          </p:nvSpPr>
          <p:spPr bwMode="auto">
            <a:xfrm>
              <a:off x="5867400" y="5638800"/>
              <a:ext cx="1524000" cy="685800"/>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tx1"/>
                  </a:solidFill>
                </a:rPr>
                <a:t>Exception Handling</a:t>
              </a:r>
            </a:p>
          </p:txBody>
        </p:sp>
        <p:sp>
          <p:nvSpPr>
            <p:cNvPr id="13" name="Rounded Rectangle 12"/>
            <p:cNvSpPr/>
            <p:nvPr/>
          </p:nvSpPr>
          <p:spPr bwMode="auto">
            <a:xfrm>
              <a:off x="7543800" y="5638800"/>
              <a:ext cx="1371600" cy="685800"/>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solidFill>
                    <a:schemeClr val="tx1"/>
                  </a:solidFill>
                </a:rPr>
                <a:t>Loader &amp; Binder</a:t>
              </a:r>
            </a:p>
          </p:txBody>
        </p:sp>
      </p:grpSp>
      <p:sp>
        <p:nvSpPr>
          <p:cNvPr id="14" name="Rounded Rectangle 13"/>
          <p:cNvSpPr/>
          <p:nvPr/>
        </p:nvSpPr>
        <p:spPr bwMode="auto">
          <a:xfrm>
            <a:off x="762000" y="1676400"/>
            <a:ext cx="990600" cy="167640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WPF</a:t>
            </a:r>
          </a:p>
        </p:txBody>
      </p:sp>
      <p:sp>
        <p:nvSpPr>
          <p:cNvPr id="15" name="Rounded Rectangle 14"/>
          <p:cNvSpPr/>
          <p:nvPr/>
        </p:nvSpPr>
        <p:spPr bwMode="auto">
          <a:xfrm>
            <a:off x="1828800" y="1676400"/>
            <a:ext cx="990600" cy="167640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Win Forms</a:t>
            </a:r>
          </a:p>
        </p:txBody>
      </p:sp>
      <p:sp>
        <p:nvSpPr>
          <p:cNvPr id="16" name="Rounded Rectangle 15"/>
          <p:cNvSpPr/>
          <p:nvPr/>
        </p:nvSpPr>
        <p:spPr bwMode="auto">
          <a:xfrm>
            <a:off x="2895600" y="1676400"/>
            <a:ext cx="1143000" cy="167640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DLR</a:t>
            </a:r>
          </a:p>
        </p:txBody>
      </p:sp>
      <p:sp>
        <p:nvSpPr>
          <p:cNvPr id="17" name="Rounded Rectangle 16"/>
          <p:cNvSpPr/>
          <p:nvPr/>
        </p:nvSpPr>
        <p:spPr bwMode="auto">
          <a:xfrm>
            <a:off x="4114800" y="1676400"/>
            <a:ext cx="990600" cy="167640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ASP.NET</a:t>
            </a:r>
          </a:p>
        </p:txBody>
      </p:sp>
      <p:sp>
        <p:nvSpPr>
          <p:cNvPr id="18" name="Rounded Rectangle 17"/>
          <p:cNvSpPr/>
          <p:nvPr/>
        </p:nvSpPr>
        <p:spPr bwMode="auto">
          <a:xfrm>
            <a:off x="5181600" y="1676400"/>
            <a:ext cx="990600" cy="167640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WCF</a:t>
            </a:r>
          </a:p>
        </p:txBody>
      </p:sp>
      <p:sp>
        <p:nvSpPr>
          <p:cNvPr id="19" name="Rounded Rectangle 18"/>
          <p:cNvSpPr/>
          <p:nvPr/>
        </p:nvSpPr>
        <p:spPr bwMode="auto">
          <a:xfrm>
            <a:off x="7315200" y="1676400"/>
            <a:ext cx="990600" cy="167640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And more!</a:t>
            </a:r>
          </a:p>
        </p:txBody>
      </p:sp>
      <p:sp>
        <p:nvSpPr>
          <p:cNvPr id="20" name="Rounded Rectangle 19"/>
          <p:cNvSpPr/>
          <p:nvPr/>
        </p:nvSpPr>
        <p:spPr bwMode="auto">
          <a:xfrm>
            <a:off x="6248400" y="1676400"/>
            <a:ext cx="990600" cy="167640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dirty="0" smtClean="0">
                <a:solidFill>
                  <a:schemeClr val="bg1"/>
                </a:solidFill>
              </a:rPr>
              <a:t>LINQ</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914363" fontAlgn="auto">
              <a:spcAft>
                <a:spcPts val="0"/>
              </a:spcAft>
              <a:defRPr/>
            </a:pPr>
            <a:r>
              <a:rPr lang="en-US" b="1" dirty="0" smtClean="0"/>
              <a:t>CLR 4</a:t>
            </a:r>
            <a:br>
              <a:rPr lang="en-US" b="1" dirty="0" smtClean="0"/>
            </a:br>
            <a:r>
              <a:rPr lang="en-US" dirty="0" smtClean="0"/>
              <a:t>	</a:t>
            </a:r>
            <a:r>
              <a:rPr lang="en-US" i="1" dirty="0" smtClean="0"/>
              <a:t>Type Equivalence</a:t>
            </a:r>
            <a:endParaRPr dirty="0">
              <a:solidFill>
                <a:schemeClr val="tx1"/>
              </a:solidFill>
              <a:effectLst>
                <a:outerShdw blurRad="38100" dist="38100" dir="2700000" algn="tl">
                  <a:srgbClr val="000000">
                    <a:alpha val="43137"/>
                  </a:srgbClr>
                </a:outerShdw>
              </a:effectLst>
            </a:endParaRPr>
          </a:p>
        </p:txBody>
      </p:sp>
      <p:pic>
        <p:nvPicPr>
          <p:cNvPr id="20484" name="Text Placeholder 3"/>
          <p:cNvPicPr>
            <a:picLocks noGrp="1" noChangeArrowheads="1"/>
          </p:cNvPicPr>
          <p:nvPr>
            <p:ph idx="1"/>
          </p:nvPr>
        </p:nvPicPr>
        <p:blipFill>
          <a:blip r:embed="rId3">
            <a:lum bright="100000"/>
          </a:blip>
          <a:stretch>
            <a:fillRect/>
          </a:stretch>
        </p:blipFill>
        <p:spPr>
          <a:xfrm>
            <a:off x="676318" y="2758355"/>
            <a:ext cx="7791363" cy="1950889"/>
          </a:xfr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 Framework Compatibility</a:t>
            </a:r>
            <a:endParaRPr lang="en-US" dirty="0"/>
          </a:p>
        </p:txBody>
      </p:sp>
      <p:sp>
        <p:nvSpPr>
          <p:cNvPr id="3" name="Content Placeholder 2"/>
          <p:cNvSpPr>
            <a:spLocks noGrp="1"/>
          </p:cNvSpPr>
          <p:nvPr>
            <p:ph idx="1"/>
          </p:nvPr>
        </p:nvSpPr>
        <p:spPr/>
        <p:txBody>
          <a:bodyPr/>
          <a:lstStyle/>
          <a:p>
            <a:endParaRPr lang="en-US" smtClean="0"/>
          </a:p>
          <a:p>
            <a:r>
              <a:rPr lang="en-US" smtClean="0"/>
              <a:t>.NET 4.0 is a highly compatible release</a:t>
            </a:r>
          </a:p>
          <a:p>
            <a:r>
              <a:rPr lang="en-US" smtClean="0"/>
              <a:t>.NET 4.0 does not auto–roll forward</a:t>
            </a:r>
          </a:p>
          <a:p>
            <a:pPr lvl="1"/>
            <a:r>
              <a:rPr lang="en-US" smtClean="0"/>
              <a:t>You must add a configuration file with a specific switch to get 3.5 apps to run on 4.0</a:t>
            </a:r>
            <a:endParaRPr lang="en-US" dirty="0" smtClean="0"/>
          </a:p>
        </p:txBody>
      </p:sp>
    </p:spTree>
  </p:cSld>
  <p:clrMapOvr>
    <a:masterClrMapping/>
  </p:clrMapOvr>
  <p:transition advTm="40625">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 Compatibility</a:t>
            </a:r>
            <a:endParaRPr lang="en-US" sz="2400" dirty="0"/>
          </a:p>
        </p:txBody>
      </p:sp>
      <p:sp>
        <p:nvSpPr>
          <p:cNvPr id="3" name="Content Placeholder 2"/>
          <p:cNvSpPr>
            <a:spLocks noGrp="1"/>
          </p:cNvSpPr>
          <p:nvPr>
            <p:ph idx="1"/>
          </p:nvPr>
        </p:nvSpPr>
        <p:spPr>
          <a:xfrm>
            <a:off x="304800" y="1233714"/>
            <a:ext cx="8229600" cy="5014685"/>
          </a:xfrm>
        </p:spPr>
        <p:txBody>
          <a:bodyPr/>
          <a:lstStyle/>
          <a:p>
            <a:pPr marL="461963" lvl="1" indent="-4763">
              <a:buNone/>
            </a:pPr>
            <a:r>
              <a:rPr lang="en-US" sz="4000" b="1" i="1" dirty="0" smtClean="0"/>
              <a:t>Hang on… if 4.0 is compatible, </a:t>
            </a:r>
            <a:br>
              <a:rPr lang="en-US" sz="4000" b="1" i="1" dirty="0" smtClean="0"/>
            </a:br>
            <a:r>
              <a:rPr lang="en-US" sz="4000" b="1" i="1" dirty="0" smtClean="0"/>
              <a:t>why not run 3.5 apps automatically on 4.0?</a:t>
            </a:r>
          </a:p>
          <a:p>
            <a:pPr lvl="1"/>
            <a:r>
              <a:rPr lang="en-US" sz="3600" dirty="0" smtClean="0"/>
              <a:t>The BEST thing is always to prefer running on the version of the framework you built </a:t>
            </a:r>
            <a:r>
              <a:rPr lang="en-US" sz="3600" dirty="0" smtClean="0"/>
              <a:t>against</a:t>
            </a:r>
            <a:endParaRPr lang="en-US" sz="3600" dirty="0" smtClean="0"/>
          </a:p>
        </p:txBody>
      </p:sp>
    </p:spTree>
  </p:cSld>
  <p:clrMapOvr>
    <a:masterClrMapping/>
  </p:clrMapOvr>
  <p:transition advTm="39125">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2 - Existing Side-By-Side</a:t>
            </a:r>
            <a:endParaRPr lang="en-US" dirty="0"/>
          </a:p>
        </p:txBody>
      </p:sp>
      <p:sp>
        <p:nvSpPr>
          <p:cNvPr id="15" name="Rectangle 14"/>
          <p:cNvSpPr/>
          <p:nvPr/>
        </p:nvSpPr>
        <p:spPr bwMode="auto">
          <a:xfrm>
            <a:off x="1600200" y="1524000"/>
            <a:ext cx="5715000" cy="3352800"/>
          </a:xfrm>
          <a:prstGeom prst="rect">
            <a:avLst/>
          </a:prstGeom>
          <a:noFill/>
          <a:ln w="28575" cap="flat" cmpd="sng" algn="ctr">
            <a:solidFill>
              <a:schemeClr val="bg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21" name="Rounded Rectangle 20"/>
          <p:cNvSpPr/>
          <p:nvPr/>
        </p:nvSpPr>
        <p:spPr bwMode="auto">
          <a:xfrm>
            <a:off x="1600200" y="4800600"/>
            <a:ext cx="5715000" cy="762000"/>
          </a:xfrm>
          <a:prstGeom prst="roundRect">
            <a:avLst>
              <a:gd name="adj" fmla="val 9033"/>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Host Process (i.e. Outlook)</a:t>
            </a:r>
          </a:p>
        </p:txBody>
      </p:sp>
      <p:grpSp>
        <p:nvGrpSpPr>
          <p:cNvPr id="3" name="Group 16"/>
          <p:cNvGrpSpPr/>
          <p:nvPr/>
        </p:nvGrpSpPr>
        <p:grpSpPr>
          <a:xfrm>
            <a:off x="1824319" y="1752600"/>
            <a:ext cx="3124200" cy="2919474"/>
            <a:chOff x="3962400" y="1752600"/>
            <a:chExt cx="3124200" cy="2919474"/>
          </a:xfrm>
        </p:grpSpPr>
        <p:sp>
          <p:nvSpPr>
            <p:cNvPr id="16" name="Rounded Rectangle 15"/>
            <p:cNvSpPr/>
            <p:nvPr/>
          </p:nvSpPr>
          <p:spPr bwMode="auto">
            <a:xfrm>
              <a:off x="4495800" y="3733800"/>
              <a:ext cx="2133600" cy="9382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2.0</a:t>
              </a:r>
            </a:p>
          </p:txBody>
        </p:sp>
        <p:sp>
          <p:nvSpPr>
            <p:cNvPr id="18" name="Rounded Rectangle 17"/>
            <p:cNvSpPr/>
            <p:nvPr/>
          </p:nvSpPr>
          <p:spPr bwMode="auto">
            <a:xfrm>
              <a:off x="3962400" y="1752600"/>
              <a:ext cx="990600" cy="838200"/>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2.0 add-in</a:t>
              </a:r>
            </a:p>
          </p:txBody>
        </p:sp>
        <p:sp>
          <p:nvSpPr>
            <p:cNvPr id="19" name="Rounded Rectangle 18"/>
            <p:cNvSpPr/>
            <p:nvPr/>
          </p:nvSpPr>
          <p:spPr bwMode="auto">
            <a:xfrm>
              <a:off x="4876800" y="3276600"/>
              <a:ext cx="1371600" cy="6334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3.0</a:t>
              </a:r>
            </a:p>
          </p:txBody>
        </p:sp>
        <p:sp>
          <p:nvSpPr>
            <p:cNvPr id="20" name="Rounded Rectangle 19"/>
            <p:cNvSpPr/>
            <p:nvPr/>
          </p:nvSpPr>
          <p:spPr bwMode="auto">
            <a:xfrm>
              <a:off x="5105400" y="2743200"/>
              <a:ext cx="914400" cy="6334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3.5</a:t>
              </a:r>
            </a:p>
          </p:txBody>
        </p:sp>
        <p:sp>
          <p:nvSpPr>
            <p:cNvPr id="22" name="Rounded Rectangle 21"/>
            <p:cNvSpPr/>
            <p:nvPr/>
          </p:nvSpPr>
          <p:spPr bwMode="auto">
            <a:xfrm>
              <a:off x="5029200" y="1752600"/>
              <a:ext cx="990600" cy="838200"/>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3.0 add-in</a:t>
              </a:r>
            </a:p>
          </p:txBody>
        </p:sp>
        <p:sp>
          <p:nvSpPr>
            <p:cNvPr id="23" name="Rounded Rectangle 22"/>
            <p:cNvSpPr/>
            <p:nvPr/>
          </p:nvSpPr>
          <p:spPr bwMode="auto">
            <a:xfrm>
              <a:off x="6096000" y="1752600"/>
              <a:ext cx="990600" cy="838200"/>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3.5 add-in</a:t>
              </a:r>
            </a:p>
          </p:txBody>
        </p:sp>
      </p:grpSp>
      <p:sp>
        <p:nvSpPr>
          <p:cNvPr id="25" name="Rounded Rectangle 24"/>
          <p:cNvSpPr/>
          <p:nvPr/>
        </p:nvSpPr>
        <p:spPr bwMode="auto">
          <a:xfrm>
            <a:off x="5706035" y="1752600"/>
            <a:ext cx="990600" cy="83820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1.1 add-in</a:t>
            </a:r>
          </a:p>
        </p:txBody>
      </p:sp>
      <p:pic>
        <p:nvPicPr>
          <p:cNvPr id="1027" name="Picture 3" descr="C:\Users\jasolson\AppData\Local\Microsoft\Windows\Temporary Internet Files\Content.IE5\M0YASGC9\MCj04325370000[1].png"/>
          <p:cNvPicPr>
            <a:picLocks noChangeAspect="1" noChangeArrowheads="1"/>
          </p:cNvPicPr>
          <p:nvPr/>
        </p:nvPicPr>
        <p:blipFill>
          <a:blip r:embed="rId3"/>
          <a:srcRect/>
          <a:stretch>
            <a:fillRect/>
          </a:stretch>
        </p:blipFill>
        <p:spPr bwMode="auto">
          <a:xfrm>
            <a:off x="5643282" y="1586753"/>
            <a:ext cx="1143000" cy="1143000"/>
          </a:xfrm>
          <a:prstGeom prst="rect">
            <a:avLst/>
          </a:prstGeom>
          <a:noFill/>
        </p:spPr>
      </p:pic>
      <p:sp>
        <p:nvSpPr>
          <p:cNvPr id="13" name="Rounded Rectangle 12"/>
          <p:cNvSpPr/>
          <p:nvPr/>
        </p:nvSpPr>
        <p:spPr bwMode="auto">
          <a:xfrm>
            <a:off x="5325035" y="3200400"/>
            <a:ext cx="1828800" cy="1471674"/>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1.1</a:t>
            </a:r>
          </a:p>
        </p:txBody>
      </p:sp>
      <p:pic>
        <p:nvPicPr>
          <p:cNvPr id="14" name="Picture 3" descr="C:\Users\jasolson\AppData\Local\Microsoft\Windows\Temporary Internet Files\Content.IE5\M0YASGC9\MCj04325370000[1].png"/>
          <p:cNvPicPr>
            <a:picLocks noChangeAspect="1" noChangeArrowheads="1"/>
          </p:cNvPicPr>
          <p:nvPr/>
        </p:nvPicPr>
        <p:blipFill>
          <a:blip r:embed="rId3"/>
          <a:srcRect/>
          <a:stretch>
            <a:fillRect/>
          </a:stretch>
        </p:blipFill>
        <p:spPr bwMode="auto">
          <a:xfrm>
            <a:off x="5351929" y="3012142"/>
            <a:ext cx="1828800" cy="18288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1600200" y="1524000"/>
            <a:ext cx="5715000" cy="3352800"/>
          </a:xfrm>
          <a:prstGeom prst="rect">
            <a:avLst/>
          </a:prstGeom>
          <a:noFill/>
          <a:ln w="28575" cap="flat" cmpd="sng" algn="ctr">
            <a:solidFill>
              <a:schemeClr val="bg1"/>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2" name="Title 1"/>
          <p:cNvSpPr>
            <a:spLocks noGrp="1"/>
          </p:cNvSpPr>
          <p:nvPr>
            <p:ph type="title"/>
          </p:nvPr>
        </p:nvSpPr>
        <p:spPr/>
        <p:txBody>
          <a:bodyPr/>
          <a:lstStyle/>
          <a:p>
            <a:r>
              <a:rPr lang="en-US" dirty="0" smtClean="0"/>
              <a:t>CLR 4 - In-Process Side-By-Side</a:t>
            </a:r>
            <a:endParaRPr lang="en-US" dirty="0"/>
          </a:p>
        </p:txBody>
      </p:sp>
      <p:sp>
        <p:nvSpPr>
          <p:cNvPr id="5" name="Rounded Rectangle 4"/>
          <p:cNvSpPr/>
          <p:nvPr/>
        </p:nvSpPr>
        <p:spPr bwMode="auto">
          <a:xfrm>
            <a:off x="2362200" y="3733800"/>
            <a:ext cx="2133600" cy="9382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2.0</a:t>
            </a:r>
          </a:p>
        </p:txBody>
      </p:sp>
      <p:sp>
        <p:nvSpPr>
          <p:cNvPr id="6" name="Rounded Rectangle 5"/>
          <p:cNvSpPr/>
          <p:nvPr/>
        </p:nvSpPr>
        <p:spPr bwMode="auto">
          <a:xfrm>
            <a:off x="5334000" y="3124200"/>
            <a:ext cx="1772840" cy="1547874"/>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.NET 4.0</a:t>
            </a:r>
          </a:p>
        </p:txBody>
      </p:sp>
      <p:sp>
        <p:nvSpPr>
          <p:cNvPr id="7" name="Rounded Rectangle 6"/>
          <p:cNvSpPr/>
          <p:nvPr/>
        </p:nvSpPr>
        <p:spPr bwMode="auto">
          <a:xfrm>
            <a:off x="1828800" y="1752600"/>
            <a:ext cx="990600" cy="838200"/>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2.0 add-in</a:t>
            </a:r>
          </a:p>
        </p:txBody>
      </p:sp>
      <p:sp>
        <p:nvSpPr>
          <p:cNvPr id="9" name="Rounded Rectangle 8"/>
          <p:cNvSpPr/>
          <p:nvPr/>
        </p:nvSpPr>
        <p:spPr bwMode="auto">
          <a:xfrm>
            <a:off x="2743200" y="3276600"/>
            <a:ext cx="1371600" cy="6334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3.0</a:t>
            </a:r>
          </a:p>
        </p:txBody>
      </p:sp>
      <p:sp>
        <p:nvSpPr>
          <p:cNvPr id="10" name="Rounded Rectangle 9"/>
          <p:cNvSpPr/>
          <p:nvPr/>
        </p:nvSpPr>
        <p:spPr bwMode="auto">
          <a:xfrm>
            <a:off x="2971800" y="2743200"/>
            <a:ext cx="914400" cy="633474"/>
          </a:xfrm>
          <a:prstGeom prst="roundRect">
            <a:avLst>
              <a:gd name="adj" fmla="val 9033"/>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tx1"/>
                </a:solidFill>
              </a:rPr>
              <a:t>3.5</a:t>
            </a:r>
          </a:p>
        </p:txBody>
      </p:sp>
      <p:sp>
        <p:nvSpPr>
          <p:cNvPr id="13" name="Rounded Rectangle 12"/>
          <p:cNvSpPr/>
          <p:nvPr/>
        </p:nvSpPr>
        <p:spPr bwMode="auto">
          <a:xfrm>
            <a:off x="1600200" y="4800600"/>
            <a:ext cx="5715000" cy="762000"/>
          </a:xfrm>
          <a:prstGeom prst="roundRect">
            <a:avLst>
              <a:gd name="adj" fmla="val 9033"/>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rPr>
              <a:t>Host Process (i.e. Outlook)</a:t>
            </a:r>
          </a:p>
        </p:txBody>
      </p:sp>
      <p:sp>
        <p:nvSpPr>
          <p:cNvPr id="16" name="Rounded Rectangle 15"/>
          <p:cNvSpPr/>
          <p:nvPr/>
        </p:nvSpPr>
        <p:spPr bwMode="auto">
          <a:xfrm>
            <a:off x="2895600" y="1752600"/>
            <a:ext cx="990600" cy="838200"/>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3.0 add-in</a:t>
            </a:r>
          </a:p>
        </p:txBody>
      </p:sp>
      <p:sp>
        <p:nvSpPr>
          <p:cNvPr id="17" name="Rounded Rectangle 16"/>
          <p:cNvSpPr/>
          <p:nvPr/>
        </p:nvSpPr>
        <p:spPr bwMode="auto">
          <a:xfrm>
            <a:off x="3962400" y="1752600"/>
            <a:ext cx="990600" cy="838200"/>
          </a:xfrm>
          <a:prstGeom prst="roundRect">
            <a:avLst>
              <a:gd name="adj" fmla="val 90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tx1"/>
                </a:solidFill>
              </a:rPr>
              <a:t>3.5 add-in</a:t>
            </a:r>
          </a:p>
        </p:txBody>
      </p:sp>
      <p:sp>
        <p:nvSpPr>
          <p:cNvPr id="18" name="Rounded Rectangle 17"/>
          <p:cNvSpPr/>
          <p:nvPr/>
        </p:nvSpPr>
        <p:spPr bwMode="auto">
          <a:xfrm>
            <a:off x="5715000" y="1752600"/>
            <a:ext cx="990600" cy="83820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rPr>
              <a:t>4.0 add-in</a:t>
            </a:r>
          </a:p>
        </p:txBody>
      </p:sp>
      <p:pic>
        <p:nvPicPr>
          <p:cNvPr id="2050" name="Picture 2" descr="C:\Users\jasolson\AppData\Local\Microsoft\Windows\Temporary Internet Files\Content.IE5\MN3PKFIJ\MCj04244660000[1].wmf"/>
          <p:cNvPicPr>
            <a:picLocks noChangeAspect="1" noChangeArrowheads="1"/>
          </p:cNvPicPr>
          <p:nvPr/>
        </p:nvPicPr>
        <p:blipFill>
          <a:blip r:embed="rId3"/>
          <a:srcRect/>
          <a:stretch>
            <a:fillRect/>
          </a:stretch>
        </p:blipFill>
        <p:spPr bwMode="auto">
          <a:xfrm>
            <a:off x="457200" y="2057400"/>
            <a:ext cx="1974850" cy="1698625"/>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0"/>
            <a:ext cx="6332538" cy="3915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pPr lvl="0"/>
            <a:r>
              <a:rPr lang="en-US" smtClean="0"/>
              <a:t>Visual Studio 2010 Training Kit</a:t>
            </a:r>
            <a:endParaRPr lang="en-US" dirty="0"/>
          </a:p>
        </p:txBody>
      </p:sp>
      <p:sp>
        <p:nvSpPr>
          <p:cNvPr id="5" name="Text Placeholder 4"/>
          <p:cNvSpPr>
            <a:spLocks noGrp="1"/>
          </p:cNvSpPr>
          <p:nvPr>
            <p:ph type="body" sz="quarter" idx="10"/>
          </p:nvPr>
        </p:nvSpPr>
        <p:spPr/>
        <p:txBody>
          <a:bodyPr/>
          <a:lstStyle/>
          <a:p>
            <a:r>
              <a:rPr lang="en-US" smtClean="0"/>
              <a:t>Download at http://tinyurl.com/vs2010trainingkit</a:t>
            </a:r>
            <a:br>
              <a:rPr lang="en-US" smtClean="0"/>
            </a:b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a:xfrm>
            <a:off x="4876800" y="421344"/>
            <a:ext cx="3772123" cy="2657402"/>
            <a:chOff x="5208495" y="421344"/>
            <a:chExt cx="3772123" cy="2657402"/>
          </a:xfrm>
        </p:grpSpPr>
        <p:pic>
          <p:nvPicPr>
            <p:cNvPr id="1037" name="Picture 13" descr="C:\Users\jasolson\AppData\Local\Microsoft\Windows\Temporary Internet Files\Content.IE5\9W6T06QF\MCj04315760000[1].png"/>
            <p:cNvPicPr>
              <a:picLocks noChangeAspect="1" noChangeArrowheads="1"/>
            </p:cNvPicPr>
            <p:nvPr/>
          </p:nvPicPr>
          <p:blipFill>
            <a:blip r:embed="rId3"/>
            <a:srcRect/>
            <a:stretch>
              <a:fillRect/>
            </a:stretch>
          </p:blipFill>
          <p:spPr bwMode="auto">
            <a:xfrm>
              <a:off x="6508378" y="990328"/>
              <a:ext cx="1233660" cy="1241885"/>
            </a:xfrm>
            <a:prstGeom prst="rect">
              <a:avLst/>
            </a:prstGeom>
            <a:noFill/>
          </p:spPr>
        </p:pic>
        <p:sp>
          <p:nvSpPr>
            <p:cNvPr id="26" name="TextBox 25"/>
            <p:cNvSpPr txBox="1"/>
            <p:nvPr/>
          </p:nvSpPr>
          <p:spPr>
            <a:xfrm>
              <a:off x="5208495" y="421344"/>
              <a:ext cx="3772123" cy="646331"/>
            </a:xfrm>
            <a:prstGeom prst="rect">
              <a:avLst/>
            </a:prstGeom>
            <a:noFill/>
          </p:spPr>
          <p:txBody>
            <a:bodyPr wrap="none" rtlCol="0">
              <a:spAutoFit/>
            </a:bodyPr>
            <a:lstStyle/>
            <a:p>
              <a:r>
                <a:rPr lang="en-US" sz="3600" b="1" dirty="0" smtClean="0">
                  <a:solidFill>
                    <a:schemeClr val="accent3">
                      <a:lumMod val="60000"/>
                      <a:lumOff val="40000"/>
                    </a:schemeClr>
                  </a:solidFill>
                  <a:effectLst>
                    <a:outerShdw blurRad="38100" dist="38100" dir="2700000" algn="tl">
                      <a:srgbClr val="000000">
                        <a:alpha val="43137"/>
                      </a:srgbClr>
                    </a:outerShdw>
                  </a:effectLst>
                </a:rPr>
                <a:t>Client Applications</a:t>
              </a:r>
              <a:endParaRPr lang="en-US" sz="3600" b="1" dirty="0">
                <a:solidFill>
                  <a:schemeClr val="accent3">
                    <a:lumMod val="60000"/>
                    <a:lumOff val="40000"/>
                  </a:schemeClr>
                </a:solidFill>
                <a:effectLst>
                  <a:outerShdw blurRad="38100" dist="38100" dir="2700000" algn="tl">
                    <a:srgbClr val="000000">
                      <a:alpha val="43137"/>
                    </a:srgbClr>
                  </a:outerShdw>
                </a:effectLst>
              </a:endParaRPr>
            </a:p>
          </p:txBody>
        </p:sp>
        <p:sp>
          <p:nvSpPr>
            <p:cNvPr id="27" name="TextBox 26"/>
            <p:cNvSpPr txBox="1"/>
            <p:nvPr/>
          </p:nvSpPr>
          <p:spPr>
            <a:xfrm>
              <a:off x="5701553" y="2124639"/>
              <a:ext cx="2877670" cy="954107"/>
            </a:xfrm>
            <a:prstGeom prst="rect">
              <a:avLst/>
            </a:prstGeom>
            <a:noFill/>
          </p:spPr>
          <p:txBody>
            <a:bodyPr wrap="square" rtlCol="0">
              <a:spAutoFit/>
            </a:bodyPr>
            <a:lstStyle/>
            <a:p>
              <a:pPr algn="ctr"/>
              <a:r>
                <a:rPr lang="en-US" sz="2800" i="1" dirty="0" smtClean="0">
                  <a:solidFill>
                    <a:schemeClr val="accent3">
                      <a:lumMod val="60000"/>
                      <a:lumOff val="40000"/>
                    </a:schemeClr>
                  </a:solidFill>
                </a:rPr>
                <a:t>WPF 4</a:t>
              </a:r>
            </a:p>
            <a:p>
              <a:pPr algn="ctr"/>
              <a:r>
                <a:rPr lang="en-US" sz="2800" i="1" dirty="0" smtClean="0">
                  <a:solidFill>
                    <a:schemeClr val="accent3">
                      <a:lumMod val="60000"/>
                      <a:lumOff val="40000"/>
                    </a:schemeClr>
                  </a:solidFill>
                </a:rPr>
                <a:t>MEF</a:t>
              </a:r>
              <a:endParaRPr lang="en-US" sz="2800" i="1" dirty="0">
                <a:solidFill>
                  <a:schemeClr val="accent3">
                    <a:lumMod val="60000"/>
                    <a:lumOff val="40000"/>
                  </a:schemeClr>
                </a:solidFill>
              </a:endParaRPr>
            </a:p>
          </p:txBody>
        </p:sp>
      </p:grpSp>
      <p:grpSp>
        <p:nvGrpSpPr>
          <p:cNvPr id="3" name="Group 37"/>
          <p:cNvGrpSpPr/>
          <p:nvPr/>
        </p:nvGrpSpPr>
        <p:grpSpPr>
          <a:xfrm>
            <a:off x="376519" y="421344"/>
            <a:ext cx="3546740" cy="2657402"/>
            <a:chOff x="376519" y="421344"/>
            <a:chExt cx="3546740" cy="2657402"/>
          </a:xfrm>
        </p:grpSpPr>
        <p:pic>
          <p:nvPicPr>
            <p:cNvPr id="1042" name="Picture 18" descr="C:\Users\jasolson\AppData\Local\Microsoft\Windows\Temporary Internet Files\Content.IE5\QLV25OOL\MCj04380610000[1].png"/>
            <p:cNvPicPr>
              <a:picLocks noChangeAspect="1" noChangeArrowheads="1"/>
            </p:cNvPicPr>
            <p:nvPr/>
          </p:nvPicPr>
          <p:blipFill>
            <a:blip r:embed="rId4"/>
            <a:srcRect/>
            <a:stretch>
              <a:fillRect/>
            </a:stretch>
          </p:blipFill>
          <p:spPr bwMode="auto">
            <a:xfrm>
              <a:off x="1613648" y="1144028"/>
              <a:ext cx="926820" cy="926820"/>
            </a:xfrm>
            <a:prstGeom prst="rect">
              <a:avLst/>
            </a:prstGeom>
            <a:noFill/>
          </p:spPr>
        </p:pic>
        <p:sp>
          <p:nvSpPr>
            <p:cNvPr id="25" name="TextBox 24"/>
            <p:cNvSpPr txBox="1"/>
            <p:nvPr/>
          </p:nvSpPr>
          <p:spPr>
            <a:xfrm>
              <a:off x="376519" y="421344"/>
              <a:ext cx="3546740" cy="646331"/>
            </a:xfrm>
            <a:prstGeom prst="rect">
              <a:avLst/>
            </a:prstGeom>
            <a:noFill/>
          </p:spPr>
          <p:txBody>
            <a:bodyPr wrap="none" rtlCol="0">
              <a:spAutoFit/>
            </a:bodyPr>
            <a:lstStyle/>
            <a:p>
              <a:r>
                <a:rPr lang="en-US" sz="3600" b="1" dirty="0" smtClean="0">
                  <a:solidFill>
                    <a:schemeClr val="accent3">
                      <a:lumMod val="60000"/>
                      <a:lumOff val="40000"/>
                    </a:schemeClr>
                  </a:solidFill>
                  <a:effectLst>
                    <a:outerShdw blurRad="38100" dist="38100" dir="2700000" algn="tl">
                      <a:srgbClr val="000000">
                        <a:alpha val="43137"/>
                      </a:srgbClr>
                    </a:outerShdw>
                  </a:effectLst>
                </a:rPr>
                <a:t>Web Applications</a:t>
              </a:r>
              <a:endParaRPr lang="en-US" sz="3600" b="1" dirty="0">
                <a:solidFill>
                  <a:schemeClr val="accent3">
                    <a:lumMod val="60000"/>
                    <a:lumOff val="40000"/>
                  </a:schemeClr>
                </a:solidFill>
                <a:effectLst>
                  <a:outerShdw blurRad="38100" dist="38100" dir="2700000" algn="tl">
                    <a:srgbClr val="000000">
                      <a:alpha val="43137"/>
                    </a:srgbClr>
                  </a:outerShdw>
                </a:effectLst>
              </a:endParaRPr>
            </a:p>
          </p:txBody>
        </p:sp>
        <p:sp>
          <p:nvSpPr>
            <p:cNvPr id="28" name="TextBox 27"/>
            <p:cNvSpPr txBox="1"/>
            <p:nvPr/>
          </p:nvSpPr>
          <p:spPr>
            <a:xfrm>
              <a:off x="730625" y="2124639"/>
              <a:ext cx="2877670" cy="954107"/>
            </a:xfrm>
            <a:prstGeom prst="rect">
              <a:avLst/>
            </a:prstGeom>
            <a:noFill/>
          </p:spPr>
          <p:txBody>
            <a:bodyPr wrap="square" rtlCol="0">
              <a:spAutoFit/>
            </a:bodyPr>
            <a:lstStyle/>
            <a:p>
              <a:pPr algn="ctr"/>
              <a:r>
                <a:rPr lang="en-US" sz="2800" i="1" dirty="0" smtClean="0">
                  <a:solidFill>
                    <a:schemeClr val="accent3">
                      <a:lumMod val="60000"/>
                      <a:lumOff val="40000"/>
                    </a:schemeClr>
                  </a:solidFill>
                </a:rPr>
                <a:t>Web Forms 4</a:t>
              </a:r>
            </a:p>
            <a:p>
              <a:pPr algn="ctr"/>
              <a:r>
                <a:rPr lang="en-US" sz="2800" i="1" dirty="0" smtClean="0">
                  <a:solidFill>
                    <a:schemeClr val="accent3">
                      <a:lumMod val="60000"/>
                      <a:lumOff val="40000"/>
                    </a:schemeClr>
                  </a:solidFill>
                </a:rPr>
                <a:t>AJAX 4</a:t>
              </a:r>
              <a:endParaRPr lang="en-US" sz="2800" i="1" dirty="0">
                <a:solidFill>
                  <a:schemeClr val="accent3">
                    <a:lumMod val="60000"/>
                    <a:lumOff val="40000"/>
                  </a:schemeClr>
                </a:solidFill>
              </a:endParaRPr>
            </a:p>
          </p:txBody>
        </p:sp>
      </p:grpSp>
      <p:grpSp>
        <p:nvGrpSpPr>
          <p:cNvPr id="4" name="Group 39"/>
          <p:cNvGrpSpPr/>
          <p:nvPr/>
        </p:nvGrpSpPr>
        <p:grpSpPr>
          <a:xfrm>
            <a:off x="3164542" y="3666565"/>
            <a:ext cx="2877670" cy="2213067"/>
            <a:chOff x="3164542" y="3666565"/>
            <a:chExt cx="2877670" cy="2213067"/>
          </a:xfrm>
        </p:grpSpPr>
        <p:pic>
          <p:nvPicPr>
            <p:cNvPr id="36" name="Picture 23" descr="C:\Users\jasolson\AppData\Local\Microsoft\Windows\Temporary Internet Files\Content.IE5\VUWZV3BO\MCj04352420000[1].png"/>
            <p:cNvPicPr>
              <a:picLocks noChangeAspect="1" noChangeArrowheads="1"/>
            </p:cNvPicPr>
            <p:nvPr/>
          </p:nvPicPr>
          <p:blipFill>
            <a:blip r:embed="rId5"/>
            <a:srcRect/>
            <a:stretch>
              <a:fillRect/>
            </a:stretch>
          </p:blipFill>
          <p:spPr bwMode="auto">
            <a:xfrm>
              <a:off x="4495801" y="4385148"/>
              <a:ext cx="553569" cy="1095275"/>
            </a:xfrm>
            <a:prstGeom prst="rect">
              <a:avLst/>
            </a:prstGeom>
            <a:noFill/>
          </p:spPr>
        </p:pic>
        <p:sp>
          <p:nvSpPr>
            <p:cNvPr id="33" name="TextBox 32"/>
            <p:cNvSpPr txBox="1"/>
            <p:nvPr/>
          </p:nvSpPr>
          <p:spPr>
            <a:xfrm>
              <a:off x="3249706" y="3666565"/>
              <a:ext cx="2719271" cy="646331"/>
            </a:xfrm>
            <a:prstGeom prst="rect">
              <a:avLst/>
            </a:prstGeom>
            <a:noFill/>
          </p:spPr>
          <p:txBody>
            <a:bodyPr wrap="none" rtlCol="0">
              <a:spAutoFit/>
            </a:bodyPr>
            <a:lstStyle/>
            <a:p>
              <a:r>
                <a:rPr lang="en-US" sz="3600" b="1" dirty="0" smtClean="0">
                  <a:solidFill>
                    <a:schemeClr val="accent3">
                      <a:lumMod val="60000"/>
                      <a:lumOff val="40000"/>
                    </a:schemeClr>
                  </a:solidFill>
                  <a:effectLst>
                    <a:outerShdw blurRad="38100" dist="38100" dir="2700000" algn="tl">
                      <a:srgbClr val="000000">
                        <a:alpha val="43137"/>
                      </a:srgbClr>
                    </a:outerShdw>
                  </a:effectLst>
                </a:rPr>
                <a:t>Client/Server</a:t>
              </a:r>
              <a:endParaRPr lang="en-US" sz="3600" b="1" dirty="0">
                <a:solidFill>
                  <a:schemeClr val="accent3">
                    <a:lumMod val="60000"/>
                    <a:lumOff val="40000"/>
                  </a:schemeClr>
                </a:solidFill>
                <a:effectLst>
                  <a:outerShdw blurRad="38100" dist="38100" dir="2700000" algn="tl">
                    <a:srgbClr val="000000">
                      <a:alpha val="43137"/>
                    </a:srgbClr>
                  </a:outerShdw>
                </a:effectLst>
              </a:endParaRPr>
            </a:p>
          </p:txBody>
        </p:sp>
        <p:sp>
          <p:nvSpPr>
            <p:cNvPr id="34" name="TextBox 33"/>
            <p:cNvSpPr txBox="1"/>
            <p:nvPr/>
          </p:nvSpPr>
          <p:spPr>
            <a:xfrm>
              <a:off x="3164542" y="5356412"/>
              <a:ext cx="2877670" cy="523220"/>
            </a:xfrm>
            <a:prstGeom prst="rect">
              <a:avLst/>
            </a:prstGeom>
            <a:noFill/>
          </p:spPr>
          <p:txBody>
            <a:bodyPr wrap="square" rtlCol="0">
              <a:spAutoFit/>
            </a:bodyPr>
            <a:lstStyle/>
            <a:p>
              <a:pPr algn="ctr"/>
              <a:r>
                <a:rPr lang="en-US" sz="2800" i="1" dirty="0" smtClean="0">
                  <a:solidFill>
                    <a:schemeClr val="accent3">
                      <a:lumMod val="60000"/>
                      <a:lumOff val="40000"/>
                    </a:schemeClr>
                  </a:solidFill>
                </a:rPr>
                <a:t>WCF 4</a:t>
              </a:r>
            </a:p>
          </p:txBody>
        </p:sp>
        <p:pic>
          <p:nvPicPr>
            <p:cNvPr id="1047" name="Picture 23" descr="C:\Users\jasolson\AppData\Local\Microsoft\Windows\Temporary Internet Files\Content.IE5\VUWZV3BO\MCj04352420000[1].png"/>
            <p:cNvPicPr>
              <a:picLocks noChangeAspect="1" noChangeArrowheads="1"/>
            </p:cNvPicPr>
            <p:nvPr/>
          </p:nvPicPr>
          <p:blipFill>
            <a:blip r:embed="rId5"/>
            <a:srcRect/>
            <a:stretch>
              <a:fillRect/>
            </a:stretch>
          </p:blipFill>
          <p:spPr bwMode="auto">
            <a:xfrm>
              <a:off x="4101354" y="4394113"/>
              <a:ext cx="553569" cy="1095275"/>
            </a:xfrm>
            <a:prstGeom prst="rect">
              <a:avLst/>
            </a:prstGeom>
            <a:noFill/>
          </p:spPr>
        </p:pic>
      </p:gr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mtClean="0"/>
              <a:t>The Building Blocks</a:t>
            </a:r>
            <a:r>
              <a:rPr lang="en-US" dirty="0" smtClean="0"/>
              <a:t>…</a:t>
            </a:r>
            <a:endParaRPr lang="en-US" dirty="0"/>
          </a:p>
        </p:txBody>
      </p:sp>
      <p:grpSp>
        <p:nvGrpSpPr>
          <p:cNvPr id="3" name="Group 3"/>
          <p:cNvGrpSpPr/>
          <p:nvPr/>
        </p:nvGrpSpPr>
        <p:grpSpPr>
          <a:xfrm>
            <a:off x="502024" y="963707"/>
            <a:ext cx="4476110" cy="2520844"/>
            <a:chOff x="3164542" y="3666565"/>
            <a:chExt cx="4476110" cy="2520844"/>
          </a:xfrm>
        </p:grpSpPr>
        <p:pic>
          <p:nvPicPr>
            <p:cNvPr id="5" name="Picture 23" descr="C:\Users\jasolson\AppData\Local\Microsoft\Windows\Temporary Internet Files\Content.IE5\VUWZV3BO\MCj04352420000[1].png"/>
            <p:cNvPicPr>
              <a:picLocks noChangeAspect="1" noChangeArrowheads="1"/>
            </p:cNvPicPr>
            <p:nvPr/>
          </p:nvPicPr>
          <p:blipFill>
            <a:blip r:embed="rId2"/>
            <a:srcRect/>
            <a:stretch>
              <a:fillRect/>
            </a:stretch>
          </p:blipFill>
          <p:spPr bwMode="auto">
            <a:xfrm>
              <a:off x="4926105" y="4331360"/>
              <a:ext cx="553569" cy="1095275"/>
            </a:xfrm>
            <a:prstGeom prst="rect">
              <a:avLst/>
            </a:prstGeom>
            <a:noFill/>
          </p:spPr>
        </p:pic>
        <p:sp>
          <p:nvSpPr>
            <p:cNvPr id="6" name="TextBox 5"/>
            <p:cNvSpPr txBox="1"/>
            <p:nvPr/>
          </p:nvSpPr>
          <p:spPr>
            <a:xfrm>
              <a:off x="3249706" y="3666565"/>
              <a:ext cx="4390946" cy="646331"/>
            </a:xfrm>
            <a:prstGeom prst="rect">
              <a:avLst/>
            </a:prstGeom>
            <a:noFill/>
          </p:spPr>
          <p:txBody>
            <a:bodyPr wrap="none" rtlCol="0">
              <a:spAutoFit/>
            </a:bodyPr>
            <a:lstStyle/>
            <a:p>
              <a:r>
                <a:rPr lang="en-US" sz="3600" b="1" dirty="0" smtClean="0">
                  <a:solidFill>
                    <a:schemeClr val="bg1"/>
                  </a:solidFill>
                  <a:effectLst>
                    <a:outerShdw blurRad="38100" dist="38100" dir="2700000" algn="tl">
                      <a:srgbClr val="000000">
                        <a:alpha val="43137"/>
                      </a:srgbClr>
                    </a:outerShdw>
                  </a:effectLst>
                </a:rPr>
                <a:t>Parallel Computing</a:t>
              </a:r>
              <a:endParaRPr lang="en-US" sz="3600" b="1" dirty="0">
                <a:solidFill>
                  <a:schemeClr val="bg1"/>
                </a:solidFill>
                <a:effectLst>
                  <a:outerShdw blurRad="38100" dist="38100" dir="2700000" algn="tl">
                    <a:srgbClr val="000000">
                      <a:alpha val="43137"/>
                    </a:srgbClr>
                  </a:outerShdw>
                </a:effectLst>
              </a:endParaRPr>
            </a:p>
          </p:txBody>
        </p:sp>
        <p:sp>
          <p:nvSpPr>
            <p:cNvPr id="7" name="TextBox 6"/>
            <p:cNvSpPr txBox="1"/>
            <p:nvPr/>
          </p:nvSpPr>
          <p:spPr>
            <a:xfrm>
              <a:off x="3164542" y="5356412"/>
              <a:ext cx="3841376" cy="830997"/>
            </a:xfrm>
            <a:prstGeom prst="rect">
              <a:avLst/>
            </a:prstGeom>
            <a:noFill/>
          </p:spPr>
          <p:txBody>
            <a:bodyPr wrap="square" rtlCol="0">
              <a:spAutoFit/>
            </a:bodyPr>
            <a:lstStyle/>
            <a:p>
              <a:pPr algn="ctr"/>
              <a:r>
                <a:rPr lang="en-US" sz="2400" i="1" dirty="0" smtClean="0">
                  <a:solidFill>
                    <a:schemeClr val="bg1"/>
                  </a:solidFill>
                </a:rPr>
                <a:t>Task Parallel Library</a:t>
              </a:r>
            </a:p>
            <a:p>
              <a:pPr algn="ctr"/>
              <a:r>
                <a:rPr lang="en-US" sz="2400" i="1" dirty="0" smtClean="0">
                  <a:solidFill>
                    <a:schemeClr val="bg1"/>
                  </a:solidFill>
                </a:rPr>
                <a:t>Parallel LINQ</a:t>
              </a:r>
            </a:p>
          </p:txBody>
        </p:sp>
        <p:pic>
          <p:nvPicPr>
            <p:cNvPr id="8" name="Picture 23" descr="C:\Users\jasolson\AppData\Local\Microsoft\Windows\Temporary Internet Files\Content.IE5\VUWZV3BO\MCj04352420000[1].png"/>
            <p:cNvPicPr>
              <a:picLocks noChangeAspect="1" noChangeArrowheads="1"/>
            </p:cNvPicPr>
            <p:nvPr/>
          </p:nvPicPr>
          <p:blipFill>
            <a:blip r:embed="rId2"/>
            <a:srcRect/>
            <a:stretch>
              <a:fillRect/>
            </a:stretch>
          </p:blipFill>
          <p:spPr bwMode="auto">
            <a:xfrm>
              <a:off x="4531658" y="4340325"/>
              <a:ext cx="553569" cy="1095275"/>
            </a:xfrm>
            <a:prstGeom prst="rect">
              <a:avLst/>
            </a:prstGeom>
            <a:noFill/>
          </p:spPr>
        </p:pic>
      </p:grpSp>
      <p:grpSp>
        <p:nvGrpSpPr>
          <p:cNvPr id="4" name="Group 15"/>
          <p:cNvGrpSpPr/>
          <p:nvPr/>
        </p:nvGrpSpPr>
        <p:grpSpPr>
          <a:xfrm>
            <a:off x="4930588" y="963707"/>
            <a:ext cx="3863788" cy="2520844"/>
            <a:chOff x="4930588" y="1125071"/>
            <a:chExt cx="3863788" cy="2520844"/>
          </a:xfrm>
        </p:grpSpPr>
        <p:pic>
          <p:nvPicPr>
            <p:cNvPr id="2050" name="Picture 2" descr="C:\Users\jasolson\AppData\Local\Microsoft\Windows\Temporary Internet Files\Content.IE5\QLV25OOL\MCj04338510000[1].png"/>
            <p:cNvPicPr>
              <a:picLocks noChangeAspect="1" noChangeArrowheads="1"/>
            </p:cNvPicPr>
            <p:nvPr/>
          </p:nvPicPr>
          <p:blipFill>
            <a:blip r:embed="rId3"/>
            <a:srcRect/>
            <a:stretch>
              <a:fillRect/>
            </a:stretch>
          </p:blipFill>
          <p:spPr bwMode="auto">
            <a:xfrm>
              <a:off x="6548343" y="1842246"/>
              <a:ext cx="780303" cy="780303"/>
            </a:xfrm>
            <a:prstGeom prst="rect">
              <a:avLst/>
            </a:prstGeom>
            <a:noFill/>
          </p:spPr>
        </p:pic>
        <p:grpSp>
          <p:nvGrpSpPr>
            <p:cNvPr id="9" name="Group 9"/>
            <p:cNvGrpSpPr/>
            <p:nvPr/>
          </p:nvGrpSpPr>
          <p:grpSpPr>
            <a:xfrm>
              <a:off x="4930588" y="1125071"/>
              <a:ext cx="3863788" cy="2520844"/>
              <a:chOff x="3164542" y="3666565"/>
              <a:chExt cx="3863788" cy="2520844"/>
            </a:xfrm>
          </p:grpSpPr>
          <p:sp>
            <p:nvSpPr>
              <p:cNvPr id="12" name="TextBox 11"/>
              <p:cNvSpPr txBox="1"/>
              <p:nvPr/>
            </p:nvSpPr>
            <p:spPr>
              <a:xfrm>
                <a:off x="3249706" y="3666565"/>
                <a:ext cx="3778624" cy="646331"/>
              </a:xfrm>
              <a:prstGeom prst="rect">
                <a:avLst/>
              </a:prstGeom>
              <a:noFill/>
            </p:spPr>
            <p:txBody>
              <a:bodyPr wrap="square" rtlCol="0">
                <a:spAutoFit/>
              </a:bodyPr>
              <a:lstStyle/>
              <a:p>
                <a:pPr algn="ctr"/>
                <a:r>
                  <a:rPr lang="en-US" sz="3600" b="1" dirty="0" smtClean="0">
                    <a:solidFill>
                      <a:schemeClr val="bg1"/>
                    </a:solidFill>
                    <a:effectLst>
                      <a:outerShdw blurRad="38100" dist="38100" dir="2700000" algn="tl">
                        <a:srgbClr val="000000">
                          <a:alpha val="43137"/>
                        </a:srgbClr>
                      </a:outerShdw>
                    </a:effectLst>
                  </a:rPr>
                  <a:t>Data Access</a:t>
                </a:r>
                <a:endParaRPr lang="en-US" sz="3600" b="1" dirty="0">
                  <a:solidFill>
                    <a:schemeClr val="bg1"/>
                  </a:solidFill>
                  <a:effectLst>
                    <a:outerShdw blurRad="38100" dist="38100" dir="2700000" algn="tl">
                      <a:srgbClr val="000000">
                        <a:alpha val="43137"/>
                      </a:srgbClr>
                    </a:outerShdw>
                  </a:effectLst>
                </a:endParaRPr>
              </a:p>
            </p:txBody>
          </p:sp>
          <p:sp>
            <p:nvSpPr>
              <p:cNvPr id="13" name="TextBox 12"/>
              <p:cNvSpPr txBox="1"/>
              <p:nvPr/>
            </p:nvSpPr>
            <p:spPr>
              <a:xfrm>
                <a:off x="3164542" y="5356412"/>
                <a:ext cx="3841376" cy="830997"/>
              </a:xfrm>
              <a:prstGeom prst="rect">
                <a:avLst/>
              </a:prstGeom>
              <a:noFill/>
            </p:spPr>
            <p:txBody>
              <a:bodyPr wrap="square" rtlCol="0">
                <a:spAutoFit/>
              </a:bodyPr>
              <a:lstStyle/>
              <a:p>
                <a:pPr algn="ctr"/>
                <a:r>
                  <a:rPr lang="en-US" sz="2400" i="1" dirty="0" smtClean="0">
                    <a:solidFill>
                      <a:schemeClr val="bg1"/>
                    </a:solidFill>
                  </a:rPr>
                  <a:t>Entity Framework 4</a:t>
                </a:r>
              </a:p>
              <a:p>
                <a:pPr algn="ctr"/>
                <a:r>
                  <a:rPr lang="en-US" sz="2400" i="1" dirty="0" smtClean="0">
                    <a:solidFill>
                      <a:schemeClr val="bg1"/>
                    </a:solidFill>
                  </a:rPr>
                  <a:t>Data Services 1.5</a:t>
                </a:r>
              </a:p>
            </p:txBody>
          </p:sp>
        </p:grpSp>
      </p:grpSp>
      <p:grpSp>
        <p:nvGrpSpPr>
          <p:cNvPr id="10" name="Group 21"/>
          <p:cNvGrpSpPr/>
          <p:nvPr/>
        </p:nvGrpSpPr>
        <p:grpSpPr>
          <a:xfrm>
            <a:off x="2649070" y="3630707"/>
            <a:ext cx="3863788" cy="2580895"/>
            <a:chOff x="2649070" y="3711389"/>
            <a:chExt cx="3863788" cy="2580895"/>
          </a:xfrm>
        </p:grpSpPr>
        <p:pic>
          <p:nvPicPr>
            <p:cNvPr id="2051" name="Picture 3" descr="C:\Users\jasolson\AppData\Local\Microsoft\Windows\Temporary Internet Files\Content.IE5\VUWZV3BO\MCj01965180000[1].wmf"/>
            <p:cNvPicPr>
              <a:picLocks noChangeAspect="1" noChangeArrowheads="1"/>
            </p:cNvPicPr>
            <p:nvPr/>
          </p:nvPicPr>
          <p:blipFill>
            <a:blip r:embed="rId4"/>
            <a:srcRect/>
            <a:stretch>
              <a:fillRect/>
            </a:stretch>
          </p:blipFill>
          <p:spPr bwMode="auto">
            <a:xfrm>
              <a:off x="4168589" y="4302556"/>
              <a:ext cx="888347" cy="816104"/>
            </a:xfrm>
            <a:prstGeom prst="rect">
              <a:avLst/>
            </a:prstGeom>
            <a:noFill/>
          </p:spPr>
        </p:pic>
        <p:grpSp>
          <p:nvGrpSpPr>
            <p:cNvPr id="11" name="Group 9"/>
            <p:cNvGrpSpPr/>
            <p:nvPr/>
          </p:nvGrpSpPr>
          <p:grpSpPr>
            <a:xfrm>
              <a:off x="2649070" y="3711389"/>
              <a:ext cx="3863788" cy="2580895"/>
              <a:chOff x="3164542" y="3666565"/>
              <a:chExt cx="3863788" cy="2580895"/>
            </a:xfrm>
          </p:grpSpPr>
          <p:sp>
            <p:nvSpPr>
              <p:cNvPr id="20" name="TextBox 19"/>
              <p:cNvSpPr txBox="1"/>
              <p:nvPr/>
            </p:nvSpPr>
            <p:spPr>
              <a:xfrm>
                <a:off x="3249706" y="3666565"/>
                <a:ext cx="3778624" cy="646331"/>
              </a:xfrm>
              <a:prstGeom prst="rect">
                <a:avLst/>
              </a:prstGeom>
              <a:noFill/>
            </p:spPr>
            <p:txBody>
              <a:bodyPr wrap="square" rtlCol="0">
                <a:spAutoFit/>
              </a:bodyPr>
              <a:lstStyle/>
              <a:p>
                <a:pPr algn="ctr"/>
                <a:r>
                  <a:rPr lang="en-US" sz="3600" b="1" dirty="0" smtClean="0">
                    <a:solidFill>
                      <a:schemeClr val="bg1"/>
                    </a:solidFill>
                    <a:effectLst>
                      <a:outerShdw blurRad="38100" dist="38100" dir="2700000" algn="tl">
                        <a:srgbClr val="000000">
                          <a:alpha val="43137"/>
                        </a:srgbClr>
                      </a:outerShdw>
                    </a:effectLst>
                  </a:rPr>
                  <a:t>Runtime</a:t>
                </a:r>
                <a:endParaRPr lang="en-US" sz="3600" b="1" dirty="0">
                  <a:solidFill>
                    <a:schemeClr val="bg1"/>
                  </a:solidFill>
                  <a:effectLst>
                    <a:outerShdw blurRad="38100" dist="38100" dir="2700000" algn="tl">
                      <a:srgbClr val="000000">
                        <a:alpha val="43137"/>
                      </a:srgbClr>
                    </a:outerShdw>
                  </a:effectLst>
                </a:endParaRPr>
              </a:p>
            </p:txBody>
          </p:sp>
          <p:sp>
            <p:nvSpPr>
              <p:cNvPr id="21" name="TextBox 20"/>
              <p:cNvSpPr txBox="1"/>
              <p:nvPr/>
            </p:nvSpPr>
            <p:spPr>
              <a:xfrm>
                <a:off x="3164542" y="5047131"/>
                <a:ext cx="3841376" cy="1200329"/>
              </a:xfrm>
              <a:prstGeom prst="rect">
                <a:avLst/>
              </a:prstGeom>
              <a:noFill/>
            </p:spPr>
            <p:txBody>
              <a:bodyPr wrap="square" rtlCol="0">
                <a:spAutoFit/>
              </a:bodyPr>
              <a:lstStyle/>
              <a:p>
                <a:pPr algn="ctr"/>
                <a:r>
                  <a:rPr lang="en-US" sz="2400" i="1" dirty="0" smtClean="0">
                    <a:solidFill>
                      <a:schemeClr val="bg1"/>
                    </a:solidFill>
                  </a:rPr>
                  <a:t>DLR Integration</a:t>
                </a:r>
              </a:p>
              <a:p>
                <a:pPr algn="ctr"/>
                <a:r>
                  <a:rPr lang="en-US" sz="2400" i="1" dirty="0" smtClean="0">
                    <a:solidFill>
                      <a:schemeClr val="bg1"/>
                    </a:solidFill>
                  </a:rPr>
                  <a:t>Type Equivalence</a:t>
                </a:r>
              </a:p>
              <a:p>
                <a:pPr algn="ctr"/>
                <a:r>
                  <a:rPr lang="en-US" sz="2400" i="1" dirty="0" smtClean="0">
                    <a:solidFill>
                      <a:schemeClr val="bg1"/>
                    </a:solidFill>
                  </a:rPr>
                  <a:t>In-Process </a:t>
                </a:r>
                <a:r>
                  <a:rPr lang="en-US" sz="2400" i="1" dirty="0" err="1" smtClean="0">
                    <a:solidFill>
                      <a:schemeClr val="bg1"/>
                    </a:solidFill>
                  </a:rPr>
                  <a:t>SxS</a:t>
                </a:r>
                <a:endParaRPr lang="en-US" sz="2400" i="1" dirty="0" smtClean="0">
                  <a:solidFill>
                    <a:schemeClr val="bg1"/>
                  </a:solidFill>
                </a:endParaRPr>
              </a:p>
            </p:txBody>
          </p:sp>
        </p:grpSp>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anchor="t"/>
          <a:lstStyle/>
          <a:p>
            <a:pPr algn="l"/>
            <a:r>
              <a:rPr lang="en-US" sz="4000" b="0" dirty="0" smtClean="0"/>
              <a:t>Web Forms 4 - Client ID</a:t>
            </a:r>
            <a:endParaRPr lang="en-US" sz="4000" b="0" dirty="0"/>
          </a:p>
        </p:txBody>
      </p:sp>
      <p:sp>
        <p:nvSpPr>
          <p:cNvPr id="3" name="Rectangle 2"/>
          <p:cNvSpPr/>
          <p:nvPr/>
        </p:nvSpPr>
        <p:spPr bwMode="auto">
          <a:xfrm>
            <a:off x="609600" y="1295400"/>
            <a:ext cx="4953000" cy="31242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1) </a:t>
            </a:r>
            <a:r>
              <a:rPr lang="en-US" sz="2200" dirty="0" smtClean="0">
                <a:solidFill>
                  <a:schemeClr val="bg1"/>
                </a:solidFill>
                <a:latin typeface="Tahoma" pitchFamily="34" charset="0"/>
              </a:rPr>
              <a:t>User Control </a:t>
            </a:r>
            <a:r>
              <a:rPr kumimoji="0" lang="en-US" sz="2200" b="0" i="0" u="none" strike="noStrike" cap="none" normalizeH="0" baseline="0" dirty="0" smtClean="0">
                <a:solidFill>
                  <a:schemeClr val="bg1"/>
                </a:solidFill>
                <a:effectLst/>
                <a:latin typeface="Tahoma" pitchFamily="34" charset="0"/>
              </a:rPr>
              <a:t>(No</a:t>
            </a:r>
            <a:r>
              <a:rPr kumimoji="0" lang="en-US" sz="2200" b="0" i="0" u="none" strike="noStrike" cap="none" normalizeH="0" dirty="0" smtClean="0">
                <a:solidFill>
                  <a:schemeClr val="bg1"/>
                </a:solidFill>
                <a:effectLst/>
                <a:latin typeface="Tahoma" pitchFamily="34" charset="0"/>
              </a:rPr>
              <a:t> ID)</a:t>
            </a:r>
            <a:endParaRPr kumimoji="0" lang="en-US" sz="2200" b="0" i="0" u="none" strike="noStrike" cap="none" normalizeH="0" baseline="0" dirty="0" smtClean="0">
              <a:solidFill>
                <a:schemeClr val="bg1"/>
              </a:solidFill>
              <a:effectLst/>
              <a:latin typeface="Tahoma" pitchFamily="34" charset="0"/>
            </a:endParaRPr>
          </a:p>
        </p:txBody>
      </p:sp>
      <p:sp>
        <p:nvSpPr>
          <p:cNvPr id="4" name="Rectangle 3"/>
          <p:cNvSpPr/>
          <p:nvPr/>
        </p:nvSpPr>
        <p:spPr bwMode="auto">
          <a:xfrm>
            <a:off x="914400" y="1905000"/>
            <a:ext cx="4343400" cy="2286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2) User Control (“</a:t>
            </a:r>
            <a:r>
              <a:rPr kumimoji="0" lang="en-US" sz="2200" b="0" i="0" u="none" strike="noStrike" cap="none" normalizeH="0" baseline="0" dirty="0" err="1" smtClean="0">
                <a:solidFill>
                  <a:schemeClr val="bg1"/>
                </a:solidFill>
                <a:effectLst/>
                <a:latin typeface="Tahoma" pitchFamily="34" charset="0"/>
              </a:rPr>
              <a:t>HeaderForm</a:t>
            </a:r>
            <a:r>
              <a:rPr kumimoji="0" lang="en-US" sz="2200" b="0" i="0" u="none" strike="noStrike" cap="none" normalizeH="0" baseline="0" dirty="0" smtClean="0">
                <a:solidFill>
                  <a:schemeClr val="bg1"/>
                </a:solidFill>
                <a:effectLst/>
                <a:latin typeface="Tahoma" pitchFamily="34" charset="0"/>
              </a:rPr>
              <a:t>”)</a:t>
            </a:r>
          </a:p>
        </p:txBody>
      </p:sp>
      <p:sp>
        <p:nvSpPr>
          <p:cNvPr id="5" name="TextBox 4"/>
          <p:cNvSpPr txBox="1"/>
          <p:nvPr/>
        </p:nvSpPr>
        <p:spPr>
          <a:xfrm>
            <a:off x="5750859" y="2509537"/>
            <a:ext cx="3393141" cy="523220"/>
          </a:xfrm>
          <a:prstGeom prst="rect">
            <a:avLst/>
          </a:prstGeom>
          <a:noFill/>
        </p:spPr>
        <p:txBody>
          <a:bodyPr wrap="square" rtlCol="0">
            <a:spAutoFit/>
          </a:bodyPr>
          <a:lstStyle/>
          <a:p>
            <a:pPr algn="l"/>
            <a:r>
              <a:rPr lang="en-US" sz="2800" i="1" dirty="0" smtClean="0">
                <a:solidFill>
                  <a:schemeClr val="accent3">
                    <a:lumMod val="40000"/>
                    <a:lumOff val="60000"/>
                  </a:schemeClr>
                </a:solidFill>
              </a:rPr>
              <a:t>Control Hierarchy</a:t>
            </a:r>
            <a:endParaRPr lang="en-US" sz="2800" i="1" dirty="0">
              <a:solidFill>
                <a:schemeClr val="accent3">
                  <a:lumMod val="40000"/>
                  <a:lumOff val="60000"/>
                </a:schemeClr>
              </a:solidFill>
            </a:endParaRPr>
          </a:p>
        </p:txBody>
      </p:sp>
      <p:sp>
        <p:nvSpPr>
          <p:cNvPr id="6" name="Rectangle 5"/>
          <p:cNvSpPr/>
          <p:nvPr/>
        </p:nvSpPr>
        <p:spPr bwMode="auto">
          <a:xfrm>
            <a:off x="1219200" y="2590800"/>
            <a:ext cx="3733800" cy="12954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3) Drop Down List (“States”)</a:t>
            </a:r>
          </a:p>
        </p:txBody>
      </p:sp>
      <p:sp>
        <p:nvSpPr>
          <p:cNvPr id="21" name="TextBox 20"/>
          <p:cNvSpPr txBox="1"/>
          <p:nvPr/>
        </p:nvSpPr>
        <p:spPr>
          <a:xfrm>
            <a:off x="1192307" y="4494945"/>
            <a:ext cx="4241867" cy="1569660"/>
          </a:xfrm>
          <a:prstGeom prst="rect">
            <a:avLst/>
          </a:prstGeom>
          <a:noFill/>
        </p:spPr>
        <p:txBody>
          <a:bodyPr wrap="none" rtlCol="0">
            <a:spAutoFit/>
          </a:bodyPr>
          <a:lstStyle/>
          <a:p>
            <a:pPr algn="l"/>
            <a:r>
              <a:rPr lang="en-US" sz="2400" u="sng" dirty="0" smtClean="0">
                <a:solidFill>
                  <a:schemeClr val="bg1"/>
                </a:solidFill>
              </a:rPr>
              <a:t>Resulting Client IDs:</a:t>
            </a:r>
          </a:p>
          <a:p>
            <a:pPr marL="457200" indent="-457200" algn="l">
              <a:buAutoNum type="arabicParenR"/>
            </a:pPr>
            <a:r>
              <a:rPr lang="en-US" sz="2400" dirty="0" smtClean="0">
                <a:solidFill>
                  <a:schemeClr val="bg1"/>
                </a:solidFill>
              </a:rPr>
              <a:t>ctl00</a:t>
            </a:r>
          </a:p>
          <a:p>
            <a:pPr marL="457200" indent="-457200" algn="l">
              <a:buAutoNum type="arabicParenR"/>
            </a:pPr>
            <a:r>
              <a:rPr lang="en-US" sz="2400" dirty="0" smtClean="0">
                <a:solidFill>
                  <a:schemeClr val="bg1"/>
                </a:solidFill>
              </a:rPr>
              <a:t>ctl00_HeaderForm</a:t>
            </a:r>
          </a:p>
          <a:p>
            <a:pPr marL="457200" indent="-457200" algn="l">
              <a:buFontTx/>
              <a:buAutoNum type="arabicParenR"/>
            </a:pPr>
            <a:r>
              <a:rPr lang="en-US" sz="2400" dirty="0" smtClean="0">
                <a:solidFill>
                  <a:schemeClr val="bg1"/>
                </a:solidFill>
              </a:rPr>
              <a:t>ctl00_HeaderForm_States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anchor="t"/>
          <a:lstStyle/>
          <a:p>
            <a:pPr algn="l"/>
            <a:r>
              <a:rPr lang="en-US" sz="4000" b="0" dirty="0" smtClean="0"/>
              <a:t>Web Forms 4 - Routing</a:t>
            </a:r>
            <a:endParaRPr lang="en-US" sz="4000" b="0" dirty="0"/>
          </a:p>
        </p:txBody>
      </p:sp>
      <p:sp>
        <p:nvSpPr>
          <p:cNvPr id="3" name="Right Arrow 2"/>
          <p:cNvSpPr/>
          <p:nvPr/>
        </p:nvSpPr>
        <p:spPr bwMode="auto">
          <a:xfrm>
            <a:off x="1869141" y="1452282"/>
            <a:ext cx="1752600" cy="10668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sng" strike="noStrike" cap="none" normalizeH="0" baseline="0" dirty="0" smtClean="0">
                <a:solidFill>
                  <a:schemeClr val="bg1"/>
                </a:solidFill>
                <a:effectLst/>
                <a:latin typeface="Tahoma" pitchFamily="34" charset="0"/>
              </a:rPr>
              <a:t>Request:</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solidFill>
                  <a:schemeClr val="bg1"/>
                </a:solidFill>
              </a:rPr>
              <a:t>Products/Bikes</a:t>
            </a:r>
            <a:endParaRPr kumimoji="0" lang="en-US" sz="1600" b="0" i="0" u="none" strike="noStrike" cap="none" normalizeH="0" baseline="0" dirty="0" smtClean="0">
              <a:solidFill>
                <a:schemeClr val="bg1"/>
              </a:solidFill>
              <a:effectLst/>
              <a:latin typeface="Tahoma" pitchFamily="34" charset="0"/>
            </a:endParaRPr>
          </a:p>
        </p:txBody>
      </p:sp>
      <p:sp>
        <p:nvSpPr>
          <p:cNvPr id="4" name="Rectangle 3"/>
          <p:cNvSpPr/>
          <p:nvPr/>
        </p:nvSpPr>
        <p:spPr bwMode="auto">
          <a:xfrm>
            <a:off x="4002741" y="1376082"/>
            <a:ext cx="3124200" cy="12192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solidFill>
                  <a:schemeClr val="tx1"/>
                </a:solidFill>
                <a:effectLst/>
                <a:latin typeface="Tahoma" pitchFamily="34" charset="0"/>
              </a:rPr>
              <a:t>ASP.NET</a:t>
            </a:r>
            <a:r>
              <a:rPr kumimoji="0" lang="en-US" sz="1600" b="1" i="0" u="none" strike="noStrike" cap="none" normalizeH="0" dirty="0" smtClean="0">
                <a:solidFill>
                  <a:schemeClr val="tx1"/>
                </a:solidFill>
                <a:effectLst/>
                <a:latin typeface="Tahoma" pitchFamily="34" charset="0"/>
              </a:rPr>
              <a:t> Routing</a:t>
            </a:r>
          </a:p>
          <a:p>
            <a:pPr marL="0" marR="0" indent="0" algn="ctr" defTabSz="914400" rtl="0" eaLnBrk="1" fontAlgn="base" latinLnBrk="0" hangingPunct="1">
              <a:lnSpc>
                <a:spcPct val="100000"/>
              </a:lnSpc>
              <a:spcBef>
                <a:spcPct val="0"/>
              </a:spcBef>
              <a:spcAft>
                <a:spcPct val="0"/>
              </a:spcAft>
              <a:buClrTx/>
              <a:buSzTx/>
              <a:buFontTx/>
              <a:buNone/>
              <a:tabLst/>
            </a:pPr>
            <a:endParaRPr lang="en-US" sz="1600" baseline="0" dirty="0" smtClean="0">
              <a:solidFill>
                <a:schemeClr val="tx1"/>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sng" strike="noStrike" cap="none" normalizeH="0" dirty="0" smtClean="0">
                <a:solidFill>
                  <a:schemeClr val="tx1"/>
                </a:solidFill>
                <a:effectLst/>
                <a:latin typeface="Tahoma" pitchFamily="34" charset="0"/>
              </a:rPr>
              <a:t>Route:</a:t>
            </a:r>
          </a:p>
          <a:p>
            <a:pPr marL="0" marR="0" indent="0" algn="ctr" defTabSz="914400" rtl="0" eaLnBrk="1" fontAlgn="base" latinLnBrk="0" hangingPunct="1">
              <a:lnSpc>
                <a:spcPct val="100000"/>
              </a:lnSpc>
              <a:spcBef>
                <a:spcPct val="0"/>
              </a:spcBef>
              <a:spcAft>
                <a:spcPct val="0"/>
              </a:spcAft>
              <a:buClrTx/>
              <a:buSzTx/>
              <a:buFontTx/>
              <a:buNone/>
              <a:tabLst/>
            </a:pPr>
            <a:r>
              <a:rPr lang="en-US" sz="1600" baseline="0" dirty="0" smtClean="0">
                <a:solidFill>
                  <a:schemeClr val="tx1"/>
                </a:solidFill>
              </a:rPr>
              <a:t>Product/{name}</a:t>
            </a:r>
            <a:r>
              <a:rPr lang="en-US" sz="1600" dirty="0" smtClean="0">
                <a:solidFill>
                  <a:schemeClr val="tx1"/>
                </a:solidFill>
              </a:rPr>
              <a:t> -&gt; Product.aspx</a:t>
            </a:r>
            <a:endParaRPr kumimoji="0" lang="en-US" sz="1600" b="0" i="0" u="none" strike="noStrike" cap="none" normalizeH="0" baseline="0" dirty="0" smtClean="0">
              <a:solidFill>
                <a:schemeClr val="tx1"/>
              </a:solidFill>
              <a:effectLst/>
              <a:latin typeface="Tahoma" pitchFamily="34" charset="0"/>
            </a:endParaRPr>
          </a:p>
        </p:txBody>
      </p:sp>
      <p:sp>
        <p:nvSpPr>
          <p:cNvPr id="5" name="Rectangle 4"/>
          <p:cNvSpPr/>
          <p:nvPr/>
        </p:nvSpPr>
        <p:spPr bwMode="auto">
          <a:xfrm>
            <a:off x="4002741" y="3814482"/>
            <a:ext cx="3124200" cy="1981200"/>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solidFill>
                  <a:schemeClr val="tx1"/>
                </a:solidFill>
                <a:effectLst/>
                <a:latin typeface="Tahoma" pitchFamily="34" charset="0"/>
              </a:rPr>
              <a:t>WebForms Page</a:t>
            </a:r>
            <a:endParaRPr kumimoji="0" lang="en-US" sz="1600" b="1" i="0" u="none" strike="noStrike" cap="none" normalizeH="0" dirty="0" smtClean="0">
              <a:solidFill>
                <a:schemeClr val="tx1"/>
              </a:solidFill>
              <a:effectLst/>
              <a:latin typeface="Tahom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US" sz="1600" baseline="0" dirty="0" smtClean="0">
              <a:solidFill>
                <a:schemeClr val="tx1"/>
              </a:solidFill>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sng" strike="noStrike" cap="none" normalizeH="0" dirty="0" smtClean="0">
                <a:solidFill>
                  <a:schemeClr val="tx1"/>
                </a:solidFill>
                <a:effectLst/>
                <a:latin typeface="Tahoma" pitchFamily="34" charset="0"/>
              </a:rPr>
              <a:t>File Name:</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solidFill>
                  <a:schemeClr val="tx1"/>
                </a:solidFill>
              </a:rPr>
              <a:t>Product.aspx</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latin typeface="Tahom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sz="1600" u="sng" dirty="0" smtClean="0">
                <a:solidFill>
                  <a:schemeClr val="tx1"/>
                </a:solidFill>
                <a:latin typeface="Tahoma" pitchFamily="34" charset="0"/>
              </a:rPr>
              <a:t>Route Values: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latin typeface="Tahoma" pitchFamily="34" charset="0"/>
              </a:rPr>
              <a:t>Name = “Bikes”</a:t>
            </a:r>
          </a:p>
        </p:txBody>
      </p:sp>
      <p:sp>
        <p:nvSpPr>
          <p:cNvPr id="7" name="Left Arrow 6"/>
          <p:cNvSpPr/>
          <p:nvPr/>
        </p:nvSpPr>
        <p:spPr bwMode="auto">
          <a:xfrm>
            <a:off x="1792941" y="4347882"/>
            <a:ext cx="1828800" cy="1066800"/>
          </a:xfrm>
          <a:prstGeom prst="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bg1"/>
                </a:solidFill>
                <a:effectLst/>
                <a:latin typeface="Tahoma" pitchFamily="34" charset="0"/>
              </a:rPr>
              <a:t>Response</a:t>
            </a:r>
          </a:p>
        </p:txBody>
      </p:sp>
      <p:sp>
        <p:nvSpPr>
          <p:cNvPr id="9" name="Down Arrow 8"/>
          <p:cNvSpPr/>
          <p:nvPr/>
        </p:nvSpPr>
        <p:spPr bwMode="auto">
          <a:xfrm>
            <a:off x="5145741" y="2900082"/>
            <a:ext cx="685800" cy="68580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tx1"/>
              </a:solidFill>
              <a:effectLst/>
              <a:latin typeface="Tahoma" pitchFamily="34"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defTabSz="914363" fontAlgn="auto">
              <a:spcAft>
                <a:spcPts val="0"/>
              </a:spcAft>
              <a:defRPr/>
            </a:pPr>
            <a:r>
              <a:rPr lang="en-US" b="1" dirty="0" smtClean="0"/>
              <a:t>ASP.NET Web Forms 4</a:t>
            </a:r>
            <a:br>
              <a:rPr lang="en-US" b="1" dirty="0" smtClean="0"/>
            </a:br>
            <a:r>
              <a:rPr lang="en-US" dirty="0" smtClean="0"/>
              <a:t>	</a:t>
            </a:r>
            <a:r>
              <a:rPr lang="en-US" i="1" dirty="0" smtClean="0"/>
              <a:t>Client Id / Routing</a:t>
            </a:r>
            <a:endParaRPr dirty="0">
              <a:solidFill>
                <a:schemeClr val="tx1"/>
              </a:solidFill>
              <a:effectLst>
                <a:outerShdw blurRad="38100" dist="38100" dir="2700000" algn="tl">
                  <a:srgbClr val="000000">
                    <a:alpha val="43137"/>
                  </a:srgbClr>
                </a:outerShdw>
              </a:effectLst>
            </a:endParaRPr>
          </a:p>
        </p:txBody>
      </p:sp>
      <p:pic>
        <p:nvPicPr>
          <p:cNvPr id="20484" name="Text Placeholder 3"/>
          <p:cNvPicPr>
            <a:picLocks noGrp="1" noChangeArrowheads="1"/>
          </p:cNvPicPr>
          <p:nvPr>
            <p:ph idx="1"/>
          </p:nvPr>
        </p:nvPicPr>
        <p:blipFill>
          <a:blip r:embed="rId3">
            <a:lum bright="100000"/>
          </a:blip>
          <a:stretch>
            <a:fillRect/>
          </a:stretch>
        </p:blipFill>
        <p:spPr>
          <a:xfrm>
            <a:off x="676318" y="2758355"/>
            <a:ext cx="7791363" cy="1950889"/>
          </a:xfr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WPF 4</a:t>
            </a:r>
            <a:endParaRPr lang="en-US" dirty="0"/>
          </a:p>
        </p:txBody>
      </p:sp>
      <p:sp>
        <p:nvSpPr>
          <p:cNvPr id="3" name="Content Placeholder 2"/>
          <p:cNvSpPr>
            <a:spLocks noGrp="1"/>
          </p:cNvSpPr>
          <p:nvPr>
            <p:ph idx="1"/>
          </p:nvPr>
        </p:nvSpPr>
        <p:spPr>
          <a:xfrm>
            <a:off x="381000" y="1757293"/>
            <a:ext cx="8382000" cy="2769989"/>
          </a:xfrm>
        </p:spPr>
        <p:txBody>
          <a:bodyPr/>
          <a:lstStyle/>
          <a:p>
            <a:r>
              <a:rPr lang="en-US" dirty="0" smtClean="0"/>
              <a:t>Data Grid</a:t>
            </a:r>
          </a:p>
          <a:p>
            <a:pPr>
              <a:buNone/>
            </a:pPr>
            <a:endParaRPr lang="en-US" dirty="0" smtClean="0"/>
          </a:p>
          <a:p>
            <a:r>
              <a:rPr lang="en-US" dirty="0" smtClean="0"/>
              <a:t>Ribbon</a:t>
            </a:r>
          </a:p>
          <a:p>
            <a:pPr>
              <a:buNone/>
            </a:pPr>
            <a:endParaRPr lang="en-US" dirty="0" smtClean="0"/>
          </a:p>
          <a:p>
            <a:r>
              <a:rPr lang="en-US" dirty="0" smtClean="0"/>
              <a:t>Multi-Touch</a:t>
            </a:r>
          </a:p>
          <a:p>
            <a:endParaRPr lang="en-US" dirty="0"/>
          </a:p>
          <a:p>
            <a:r>
              <a:rPr lang="en-US" dirty="0" smtClean="0"/>
              <a:t>Windows 7 Enhancements</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_template_teched_brasil_2009_v2">
  <a:themeElements>
    <a:clrScheme name="TechEd 2008 colors">
      <a:dk1>
        <a:srgbClr val="000000"/>
      </a:dk1>
      <a:lt1>
        <a:srgbClr val="FFFFFF"/>
      </a:lt1>
      <a:dk2>
        <a:srgbClr val="5F5F5F"/>
      </a:dk2>
      <a:lt2>
        <a:srgbClr val="2DB557"/>
      </a:lt2>
      <a:accent1>
        <a:srgbClr val="FFC000"/>
      </a:accent1>
      <a:accent2>
        <a:srgbClr val="2DB557"/>
      </a:accent2>
      <a:accent3>
        <a:srgbClr val="DF8045"/>
      </a:accent3>
      <a:accent4>
        <a:srgbClr val="2A86DA"/>
      </a:accent4>
      <a:accent5>
        <a:srgbClr val="FF9929"/>
      </a:accent5>
      <a:accent6>
        <a:srgbClr val="808080"/>
      </a:accent6>
      <a:hlink>
        <a:srgbClr val="AAF0BC"/>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7-20472_Visual_Studio_Template_Light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3D67AA"/>
      </a:hlink>
      <a:folHlink>
        <a:srgbClr val="3D67AA"/>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solidFill>
              <a:schemeClr val="accent6"/>
            </a:solidFill>
          </a:defRPr>
        </a:defPPr>
      </a:lstStyle>
    </a:txDef>
  </a:objectDefaults>
  <a:extraClrSchemeLst/>
</a:theme>
</file>

<file path=ppt/theme/theme3.xml><?xml version="1.0" encoding="utf-8"?>
<a:theme xmlns:a="http://schemas.openxmlformats.org/drawingml/2006/main" name="1_7-20472_Visual_Studio_Template_Light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3D67AA"/>
      </a:hlink>
      <a:folHlink>
        <a:srgbClr val="3D67AA"/>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solidFill>
              <a:schemeClr val="accent6"/>
            </a:solidFill>
          </a:defRPr>
        </a:defPPr>
      </a:lstStyle>
    </a:txDef>
  </a:objectDefaults>
  <a:extraClrSchemeLst/>
</a:theme>
</file>

<file path=ppt/theme/theme4.xml><?xml version="1.0" encoding="utf-8"?>
<a:theme xmlns:a="http://schemas.openxmlformats.org/drawingml/2006/main" name="White with Consolas font for code slides">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DEE6F3"/>
      </a:hlink>
      <a:folHlink>
        <a:srgbClr val="DEE6F3"/>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2009-07-13T17:15:18Z</outs:dateTime>
      <outs:isPinned>true</outs:isPinned>
    </outs:relatedDate>
    <outs:relatedDate>
      <outs:type>2</outs:type>
      <outs:displayName>Created</outs:displayName>
      <outs:dateTime>2009-06-23T22:32:40Z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stephanie.sarmiento</outs:displayName>
          <outs:accountName/>
        </outs:relatedPerson>
      </outs:people>
      <outs:source>0</outs:source>
      <outs:isPinned>true</outs:isPinned>
    </outs:relatedPeopleItem>
    <outs:relatedPeopleItem>
      <outs:category>Last modified by</outs:category>
      <outs:people>
        <outs:relatedPerson>
          <outs:displayName>stephanie.sarmiento</outs:displayName>
          <outs:accountName/>
        </outs:relatedPerson>
      </outs:people>
      <outs:source>0</outs:source>
      <outs:isPinned>true</outs:isPinned>
    </outs:relatedPeopleItem>
    <outs:relatedPeopleItem>
      <outs:category>Manager</outs:category>
      <outs:people>
        <outs:relatedPerson>
          <outs:displayName>&lt;Content Manager Name Here&gt;</outs:displayName>
          <outs:accountName/>
        </outs:relatedPerson>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DAF14A66-298D-48A9-9F9A-F81C83E9EB02}">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ppt_template_teched_brasil_2009_v2</Template>
  <TotalTime>1862</TotalTime>
  <Words>2743</Words>
  <Application>Microsoft Office PowerPoint</Application>
  <PresentationFormat>On-screen Show (4:3)</PresentationFormat>
  <Paragraphs>342</Paragraphs>
  <Slides>35</Slides>
  <Notes>24</Notes>
  <HiddenSlides>0</HiddenSlides>
  <MMClips>0</MMClips>
  <ScaleCrop>false</ScaleCrop>
  <HeadingPairs>
    <vt:vector size="4" baseType="variant">
      <vt:variant>
        <vt:lpstr>Theme</vt:lpstr>
      </vt:variant>
      <vt:variant>
        <vt:i4>5</vt:i4>
      </vt:variant>
      <vt:variant>
        <vt:lpstr>Slide Titles</vt:lpstr>
      </vt:variant>
      <vt:variant>
        <vt:i4>35</vt:i4>
      </vt:variant>
    </vt:vector>
  </HeadingPairs>
  <TitlesOfParts>
    <vt:vector size="40" baseType="lpstr">
      <vt:lpstr>ppt_template_teched_brasil_2009_v2</vt:lpstr>
      <vt:lpstr>7-20472_Visual_Studio_Template_Light_4x3</vt:lpstr>
      <vt:lpstr>1_7-20472_Visual_Studio_Template_Light_4x3</vt:lpstr>
      <vt:lpstr>White with Consolas font for code slides</vt:lpstr>
      <vt:lpstr>Default Design - DPE PPT Template</vt:lpstr>
      <vt:lpstr>PowerPoint Presentation</vt:lpstr>
      <vt:lpstr>A Look Back…</vt:lpstr>
      <vt:lpstr>The .NET Framework</vt:lpstr>
      <vt:lpstr>PowerPoint Presentation</vt:lpstr>
      <vt:lpstr>The Building Blocks…</vt:lpstr>
      <vt:lpstr>Web Forms 4 - Client ID</vt:lpstr>
      <vt:lpstr>Web Forms 4 - Routing</vt:lpstr>
      <vt:lpstr>ASP.NET Web Forms 4  Client Id / Routing</vt:lpstr>
      <vt:lpstr>WPF 4</vt:lpstr>
      <vt:lpstr>Managed Extensibility Framework?</vt:lpstr>
      <vt:lpstr>Open/Closed Principle</vt:lpstr>
      <vt:lpstr>PowerPoint Presentation</vt:lpstr>
      <vt:lpstr>Client Applications  WPF 4 DataGrid / MEF</vt:lpstr>
      <vt:lpstr>Entity Framework 4</vt:lpstr>
      <vt:lpstr>A lot of new for WF/WCF 4</vt:lpstr>
      <vt:lpstr>ADO.NET Data Services 1.5</vt:lpstr>
      <vt:lpstr>ADO.NET Data Services  Row Count and Server-Side Paging</vt:lpstr>
      <vt:lpstr>The Parallel Computing Initiative</vt:lpstr>
      <vt:lpstr>Parallel Computing with .NET 4</vt:lpstr>
      <vt:lpstr>Parallel LINQ</vt:lpstr>
      <vt:lpstr>Parallel Computing  Parallel LINQ (PLINQ)</vt:lpstr>
      <vt:lpstr>Why the DLR?</vt:lpstr>
      <vt:lpstr>Why the DLR?</vt:lpstr>
      <vt:lpstr>.NET Dynamic Programming</vt:lpstr>
      <vt:lpstr>Dynamically Typed Objects</vt:lpstr>
      <vt:lpstr>DLR Integration</vt:lpstr>
      <vt:lpstr>Type Equivalence</vt:lpstr>
      <vt:lpstr>However!</vt:lpstr>
      <vt:lpstr>Go Away, PIA!</vt:lpstr>
      <vt:lpstr>CLR 4  Type Equivalence</vt:lpstr>
      <vt:lpstr>.NET Framework Compatibility</vt:lpstr>
      <vt:lpstr>.NET Framework Compatibility</vt:lpstr>
      <vt:lpstr>CLR 2 - Existing Side-By-Side</vt:lpstr>
      <vt:lpstr>CLR 4 - In-Process Side-By-Side</vt:lpstr>
      <vt:lpstr>Visual Studio 2010 Training Kit</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 Around the .NET Framework 4</dc:title>
  <dc:subject>Tech Ed 2008</dc:subject>
  <dc:creator>Microsoft Developer and Platform Evangelism</dc:creator>
  <cp:keywords>Technical, partners and customers, dev, developers, developer, IT IT Pro Pros Professionals,</cp:keywords>
  <dc:description>This presentation goes over the new technologies and enhancements being made in the version 4 release of the .NET Framework.
by Microsoft Developer and Platform Evangelism
</dc:description>
  <cp:lastModifiedBy>Drew Robbins</cp:lastModifiedBy>
  <cp:revision>64</cp:revision>
  <dcterms:created xsi:type="dcterms:W3CDTF">2009-08-17T19:43:13Z</dcterms:created>
  <dcterms:modified xsi:type="dcterms:W3CDTF">2010-04-09T00:30:34Z</dcterms:modified>
  <cp:version>1.0.0</cp:version>
</cp:coreProperties>
</file>