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27"/>
  </p:notesMasterIdLst>
  <p:handoutMasterIdLst>
    <p:handoutMasterId r:id="rId28"/>
  </p:handoutMasterIdLst>
  <p:sldIdLst>
    <p:sldId id="264" r:id="rId5"/>
    <p:sldId id="280" r:id="rId6"/>
    <p:sldId id="294" r:id="rId7"/>
    <p:sldId id="295" r:id="rId8"/>
    <p:sldId id="289" r:id="rId9"/>
    <p:sldId id="301" r:id="rId10"/>
    <p:sldId id="296" r:id="rId11"/>
    <p:sldId id="290" r:id="rId12"/>
    <p:sldId id="281" r:id="rId13"/>
    <p:sldId id="291" r:id="rId14"/>
    <p:sldId id="282" r:id="rId15"/>
    <p:sldId id="288" r:id="rId16"/>
    <p:sldId id="284" r:id="rId17"/>
    <p:sldId id="285" r:id="rId18"/>
    <p:sldId id="298" r:id="rId19"/>
    <p:sldId id="297" r:id="rId20"/>
    <p:sldId id="293" r:id="rId21"/>
    <p:sldId id="274" r:id="rId22"/>
    <p:sldId id="299" r:id="rId23"/>
    <p:sldId id="286" r:id="rId24"/>
    <p:sldId id="287" r:id="rId25"/>
    <p:sldId id="300" r:id="rId2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13" autoAdjust="0"/>
    <p:restoredTop sz="74000" autoAdjust="0"/>
  </p:normalViewPr>
  <p:slideViewPr>
    <p:cSldViewPr>
      <p:cViewPr varScale="1">
        <p:scale>
          <a:sx n="101" d="100"/>
          <a:sy n="101" d="100"/>
        </p:scale>
        <p:origin x="-191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2382" y="-57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355F3A88-AED2-49DF-8D0B-16A11929D121}" type="datetimeFigureOut">
              <a:rPr lang="en-US" smtClean="0"/>
              <a:pPr/>
              <a:t>12/28/2009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8DB5502C-18E8-4566-B1C4-78411AF13E3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smtClean="0"/>
            </a:lvl1pPr>
          </a:lstStyle>
          <a:p>
            <a:pPr>
              <a:defRPr/>
            </a:pPr>
            <a:endParaRPr lang="en-US"/>
          </a:p>
        </p:txBody>
      </p:sp>
      <p:sp>
        <p:nvSpPr>
          <p:cNvPr id="11267"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smtClean="0"/>
            </a:lvl1pPr>
          </a:lstStyle>
          <a:p>
            <a:pPr>
              <a:defRPr/>
            </a:pPr>
            <a:endParaRPr lang="en-US"/>
          </a:p>
        </p:txBody>
      </p:sp>
      <p:sp>
        <p:nvSpPr>
          <p:cNvPr id="604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smtClean="0"/>
            </a:lvl1pPr>
          </a:lstStyle>
          <a:p>
            <a:pPr>
              <a:defRPr/>
            </a:pPr>
            <a:fld id="{1AF2B828-8CC0-442C-A3B0-20F14BADDD2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12/28/2009 1:08 PM</a:t>
            </a:fld>
            <a:endParaRPr lang="en-US" dirty="0"/>
          </a:p>
        </p:txBody>
      </p:sp>
      <p:sp>
        <p:nvSpPr>
          <p:cNvPr id="6" name="Footer Placeholder 5"/>
          <p:cNvSpPr>
            <a:spLocks noGrp="1"/>
          </p:cNvSpPr>
          <p:nvPr>
            <p:ph type="ftr" sz="quarter" idx="12"/>
          </p:nvPr>
        </p:nvSpPr>
        <p:spPr>
          <a:xfrm>
            <a:off x="0" y="8829967"/>
            <a:ext cx="6309360" cy="46482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309359" y="8829967"/>
            <a:ext cx="699418" cy="46482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Backstage view is the new view for working with a document. The ribbon</a:t>
            </a:r>
            <a:r>
              <a:rPr lang="en-US" baseline="0" dirty="0" smtClean="0"/>
              <a:t> is all about the content inside a document. Backstage view is all about operations performed on the document itself. You get here by clicking the Office button.</a:t>
            </a:r>
          </a:p>
          <a:p>
            <a:endParaRPr lang="en-US" baseline="0" dirty="0" smtClean="0"/>
          </a:p>
          <a:p>
            <a:r>
              <a:rPr lang="en-US" baseline="0" dirty="0" smtClean="0"/>
              <a:t>Also point out the names for the various elements of the Backstage view</a:t>
            </a:r>
            <a:endParaRPr lang="en-US" dirty="0"/>
          </a:p>
        </p:txBody>
      </p:sp>
      <p:sp>
        <p:nvSpPr>
          <p:cNvPr id="4" name="Slide Number Placeholder 3"/>
          <p:cNvSpPr>
            <a:spLocks noGrp="1"/>
          </p:cNvSpPr>
          <p:nvPr>
            <p:ph type="sldNum" sz="quarter" idx="10"/>
          </p:nvPr>
        </p:nvSpPr>
        <p:spPr/>
        <p:txBody>
          <a:bodyPr/>
          <a:lstStyle/>
          <a:p>
            <a:pPr>
              <a:defRPr/>
            </a:pPr>
            <a:fld id="{1AF2B828-8CC0-442C-A3B0-20F14BADDD2C}"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the XML to create a</a:t>
            </a:r>
            <a:r>
              <a:rPr lang="en-US" baseline="0" dirty="0" smtClean="0"/>
              <a:t>n extension to the Backstage view – use the </a:t>
            </a:r>
            <a:r>
              <a:rPr lang="en-US" baseline="0" dirty="0" err="1" smtClean="0"/>
              <a:t>outspace</a:t>
            </a:r>
            <a:r>
              <a:rPr lang="en-US" baseline="0" dirty="0" smtClean="0"/>
              <a:t> element</a:t>
            </a:r>
            <a:endParaRPr lang="en-US" dirty="0"/>
          </a:p>
        </p:txBody>
      </p:sp>
      <p:sp>
        <p:nvSpPr>
          <p:cNvPr id="4" name="Slide Number Placeholder 3"/>
          <p:cNvSpPr>
            <a:spLocks noGrp="1"/>
          </p:cNvSpPr>
          <p:nvPr>
            <p:ph type="sldNum" sz="quarter" idx="10"/>
          </p:nvPr>
        </p:nvSpPr>
        <p:spPr/>
        <p:txBody>
          <a:bodyPr/>
          <a:lstStyle/>
          <a:p>
            <a:pPr>
              <a:defRPr/>
            </a:pPr>
            <a:fld id="{1AF2B828-8CC0-442C-A3B0-20F14BADDD2C}"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Details on supported things</a:t>
            </a:r>
            <a:endParaRPr lang="en-US" dirty="0"/>
          </a:p>
        </p:txBody>
      </p:sp>
      <p:sp>
        <p:nvSpPr>
          <p:cNvPr id="4" name="Slide Number Placeholder 3"/>
          <p:cNvSpPr>
            <a:spLocks noGrp="1"/>
          </p:cNvSpPr>
          <p:nvPr>
            <p:ph type="sldNum" sz="quarter" idx="10"/>
          </p:nvPr>
        </p:nvSpPr>
        <p:spPr/>
        <p:txBody>
          <a:bodyPr/>
          <a:lstStyle/>
          <a:p>
            <a:pPr>
              <a:defRPr/>
            </a:pPr>
            <a:fld id="{1AF2B828-8CC0-442C-A3B0-20F14BADDD2C}"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demo is a sample add-in that uses many of the customizations presented</a:t>
            </a:r>
          </a:p>
          <a:p>
            <a:r>
              <a:rPr lang="en-US" dirty="0" smtClean="0"/>
              <a:t>  Show</a:t>
            </a:r>
            <a:r>
              <a:rPr lang="en-US" baseline="0" dirty="0" smtClean="0"/>
              <a:t> off a premade demo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12/28/2009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12/28/2009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is used to cover the basic idea</a:t>
            </a:r>
            <a:r>
              <a:rPr lang="en-US" baseline="0" dirty="0" smtClean="0"/>
              <a:t> of a custom task pane. Not much has changed in this version, but we cover it here to be complete. Emphasize that the CTP can be used with a variety of supporting technologies like WPF controls or WCF services providing data. We’ll also show in another presentation how to get data from </a:t>
            </a:r>
            <a:r>
              <a:rPr lang="en-US" baseline="0" smtClean="0"/>
              <a:t>cloud services.</a:t>
            </a:r>
            <a:endParaRPr lang="en-US"/>
          </a:p>
        </p:txBody>
      </p:sp>
      <p:sp>
        <p:nvSpPr>
          <p:cNvPr id="4" name="Slide Number Placeholder 3"/>
          <p:cNvSpPr>
            <a:spLocks noGrp="1"/>
          </p:cNvSpPr>
          <p:nvPr>
            <p:ph type="sldNum" sz="quarter" idx="10"/>
          </p:nvPr>
        </p:nvSpPr>
        <p:spPr/>
        <p:txBody>
          <a:bodyPr/>
          <a:lstStyle/>
          <a:p>
            <a:pPr>
              <a:defRPr/>
            </a:pPr>
            <a:fld id="{1AF2B828-8CC0-442C-A3B0-20F14BADDD2C}"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demo is a sample add-in that uses many of the customizations presented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12/28/2009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12/28/2009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Outlook is different. It has support for Form regions. These regions may be created in Outlook itself or in </a:t>
            </a:r>
            <a:r>
              <a:rPr lang="en-US" smtClean="0"/>
              <a:t>Visual Studio.</a:t>
            </a:r>
            <a:endParaRPr lang="en-US" dirty="0"/>
          </a:p>
        </p:txBody>
      </p:sp>
      <p:sp>
        <p:nvSpPr>
          <p:cNvPr id="4" name="Slide Number Placeholder 3"/>
          <p:cNvSpPr>
            <a:spLocks noGrp="1"/>
          </p:cNvSpPr>
          <p:nvPr>
            <p:ph type="sldNum" sz="quarter" idx="10"/>
          </p:nvPr>
        </p:nvSpPr>
        <p:spPr/>
        <p:txBody>
          <a:bodyPr/>
          <a:lstStyle/>
          <a:p>
            <a:pPr>
              <a:defRPr/>
            </a:pPr>
            <a:fld id="{1AF2B828-8CC0-442C-A3B0-20F14BADDD2C}"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12/28/2009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12/28/2009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this slide to go bullet-by-bullet and simply explain everything that’s available in Visual Studio 2010</a:t>
            </a:r>
            <a:endParaRPr lang="en-US" dirty="0"/>
          </a:p>
        </p:txBody>
      </p:sp>
      <p:sp>
        <p:nvSpPr>
          <p:cNvPr id="4" name="Slide Number Placeholder 3"/>
          <p:cNvSpPr>
            <a:spLocks noGrp="1"/>
          </p:cNvSpPr>
          <p:nvPr>
            <p:ph type="sldNum" sz="quarter" idx="10"/>
          </p:nvPr>
        </p:nvSpPr>
        <p:spPr/>
        <p:txBody>
          <a:bodyPr/>
          <a:lstStyle/>
          <a:p>
            <a:pPr>
              <a:defRPr/>
            </a:pPr>
            <a:fld id="{1AF2B828-8CC0-442C-A3B0-20F14BADDD2C}"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demo is a premade scenario that shows all of the pieces</a:t>
            </a:r>
            <a:r>
              <a:rPr lang="en-US" baseline="0" dirty="0" smtClean="0"/>
              <a:t> in place.  Each part will be detailed later.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12/28/2009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12/28/2009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this slide to explain the two ways to create a ribbon. You can use the designer for basic customizations, but the XML is required for more complex things. We’ll see these as the presentation continues.</a:t>
            </a:r>
            <a:endParaRPr lang="en-US" dirty="0"/>
          </a:p>
        </p:txBody>
      </p:sp>
      <p:sp>
        <p:nvSpPr>
          <p:cNvPr id="4" name="Slide Number Placeholder 3"/>
          <p:cNvSpPr>
            <a:spLocks noGrp="1"/>
          </p:cNvSpPr>
          <p:nvPr>
            <p:ph type="sldNum" sz="quarter" idx="10"/>
          </p:nvPr>
        </p:nvSpPr>
        <p:spPr/>
        <p:txBody>
          <a:bodyPr/>
          <a:lstStyle/>
          <a:p>
            <a:pPr>
              <a:defRPr/>
            </a:pPr>
            <a:fld id="{1AF2B828-8CC0-442C-A3B0-20F14BADDD2C}"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is</a:t>
            </a:r>
            <a:r>
              <a:rPr lang="en-US" baseline="0" dirty="0" smtClean="0"/>
              <a:t> pointing out some new capabilities of the ribbon.</a:t>
            </a:r>
          </a:p>
          <a:p>
            <a:endParaRPr lang="en-US" baseline="0" dirty="0" smtClean="0"/>
          </a:p>
          <a:p>
            <a:r>
              <a:rPr lang="en-US" baseline="0" dirty="0" smtClean="0"/>
              <a:t>Programmatically activating a tab is important because it allows your tab to become visible through context. For example, your tab could come to the front whenever the cursor is inside a table that has a certain style or data.</a:t>
            </a:r>
          </a:p>
          <a:p>
            <a:endParaRPr lang="en-US" dirty="0" smtClean="0"/>
          </a:p>
          <a:p>
            <a:r>
              <a:rPr lang="en-US" dirty="0" smtClean="0"/>
              <a:t>Group scaling just allows your customizations</a:t>
            </a:r>
            <a:r>
              <a:rPr lang="en-US" baseline="0" dirty="0" smtClean="0"/>
              <a:t> to scale nicely as the size of the Office client window changes.</a:t>
            </a:r>
            <a:endParaRPr lang="en-US" dirty="0"/>
          </a:p>
        </p:txBody>
      </p:sp>
      <p:sp>
        <p:nvSpPr>
          <p:cNvPr id="4" name="Slide Number Placeholder 3"/>
          <p:cNvSpPr>
            <a:spLocks noGrp="1"/>
          </p:cNvSpPr>
          <p:nvPr>
            <p:ph type="sldNum" sz="quarter" idx="10"/>
          </p:nvPr>
        </p:nvSpPr>
        <p:spPr/>
        <p:txBody>
          <a:bodyPr/>
          <a:lstStyle/>
          <a:p>
            <a:pPr>
              <a:defRPr/>
            </a:pPr>
            <a:fld id="{1AF2B828-8CC0-442C-A3B0-20F14BADDD2C}"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Create your own context menu. Here you see a </a:t>
            </a:r>
            <a:r>
              <a:rPr lang="en-US" dirty="0" err="1" smtClean="0"/>
              <a:t>flyout</a:t>
            </a:r>
            <a:r>
              <a:rPr lang="en-US" dirty="0" smtClean="0"/>
              <a:t> with colors</a:t>
            </a:r>
            <a:endParaRPr lang="en-US" dirty="0"/>
          </a:p>
        </p:txBody>
      </p:sp>
      <p:sp>
        <p:nvSpPr>
          <p:cNvPr id="4" name="Slide Number Placeholder 3"/>
          <p:cNvSpPr>
            <a:spLocks noGrp="1"/>
          </p:cNvSpPr>
          <p:nvPr>
            <p:ph type="sldNum" sz="quarter" idx="10"/>
          </p:nvPr>
        </p:nvSpPr>
        <p:spPr/>
        <p:txBody>
          <a:bodyPr/>
          <a:lstStyle/>
          <a:p>
            <a:pPr>
              <a:defRPr/>
            </a:pPr>
            <a:fld id="{1AF2B828-8CC0-442C-A3B0-20F14BADDD2C}"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some sample XML for creating  a context menu</a:t>
            </a:r>
            <a:endParaRPr lang="en-US" dirty="0"/>
          </a:p>
        </p:txBody>
      </p:sp>
      <p:sp>
        <p:nvSpPr>
          <p:cNvPr id="4" name="Slide Number Placeholder 3"/>
          <p:cNvSpPr>
            <a:spLocks noGrp="1"/>
          </p:cNvSpPr>
          <p:nvPr>
            <p:ph type="sldNum" sz="quarter" idx="10"/>
          </p:nvPr>
        </p:nvSpPr>
        <p:spPr/>
        <p:txBody>
          <a:bodyPr/>
          <a:lstStyle/>
          <a:p>
            <a:pPr>
              <a:defRPr/>
            </a:pPr>
            <a:fld id="{1AF2B828-8CC0-442C-A3B0-20F14BADDD2C}"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243" name="Rectangle 3"/>
          <p:cNvSpPr>
            <a:spLocks noGrp="1" noChangeArrowheads="1"/>
          </p:cNvSpPr>
          <p:nvPr>
            <p:ph type="ctrTitle"/>
          </p:nvPr>
        </p:nvSpPr>
        <p:spPr>
          <a:xfrm>
            <a:off x="685800" y="2130425"/>
            <a:ext cx="7772400" cy="1470025"/>
          </a:xfrm>
        </p:spPr>
        <p:txBody>
          <a:bodyPr/>
          <a:lstStyle>
            <a:lvl1pPr>
              <a:defRPr sz="3600"/>
            </a:lvl1pPr>
          </a:lstStyle>
          <a:p>
            <a:r>
              <a:rPr lang="en-US" smtClean="0"/>
              <a:t>Click to edit Master title style</a:t>
            </a:r>
            <a:endParaRPr lang="en-US"/>
          </a:p>
        </p:txBody>
      </p:sp>
      <p:sp>
        <p:nvSpPr>
          <p:cNvPr id="10244" name="Rectangle 4"/>
          <p:cNvSpPr>
            <a:spLocks noGrp="1" noChangeArrowheads="1"/>
          </p:cNvSpPr>
          <p:nvPr>
            <p:ph type="subTitle" idx="1"/>
          </p:nvPr>
        </p:nvSpPr>
        <p:spPr>
          <a:xfrm>
            <a:off x="685800" y="3810000"/>
            <a:ext cx="6400800" cy="1752600"/>
          </a:xfrm>
        </p:spPr>
        <p:txBody>
          <a:bodyPr/>
          <a:lstStyle>
            <a:lvl1pPr marL="0" indent="0">
              <a:buFontTx/>
              <a:buNone/>
              <a:defRPr sz="2200"/>
            </a:lvl1pPr>
          </a:lstStyle>
          <a:p>
            <a:r>
              <a:rPr lang="en-US" smtClean="0"/>
              <a:t>Click to edit Master subtitle style</a:t>
            </a:r>
            <a:endParaRPr lang="en-US"/>
          </a:p>
        </p:txBody>
      </p:sp>
      <p:pic>
        <p:nvPicPr>
          <p:cNvPr id="10246" name="Picture 6" descr="mslogo_R-75"/>
          <p:cNvPicPr>
            <a:picLocks noChangeAspect="1" noChangeArrowheads="1"/>
          </p:cNvPicPr>
          <p:nvPr/>
        </p:nvPicPr>
        <p:blipFill>
          <a:blip r:embed="rId2" cstate="print"/>
          <a:srcRect/>
          <a:stretch>
            <a:fillRect/>
          </a:stretch>
        </p:blipFill>
        <p:spPr bwMode="auto">
          <a:xfrm>
            <a:off x="6629400" y="381000"/>
            <a:ext cx="2143125" cy="69532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29" descr="DPE5"/>
          <p:cNvPicPr>
            <a:picLocks noChangeAspect="1" noChangeArrowheads="1"/>
          </p:cNvPicPr>
          <p:nvPr/>
        </p:nvPicPr>
        <p:blipFill>
          <a:blip r:embed="rId2" cstate="print"/>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157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0488"/>
            <a:ext cx="6019800" cy="6157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29" descr="DPE5"/>
          <p:cNvPicPr>
            <a:picLocks noChangeAspect="1" noChangeArrowheads="1"/>
          </p:cNvPicPr>
          <p:nvPr/>
        </p:nvPicPr>
        <p:blipFill>
          <a:blip r:embed="rId2" cstate="print"/>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versation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533400" y="2362200"/>
            <a:ext cx="8153400" cy="3048000"/>
          </a:xfrm>
        </p:spPr>
        <p:txBody>
          <a:bodyPr/>
          <a:lstStyle>
            <a:lvl1pPr>
              <a:buNone/>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29" descr="DPE5"/>
          <p:cNvPicPr>
            <a:picLocks noChangeAspect="1" noChangeArrowheads="1"/>
          </p:cNvPicPr>
          <p:nvPr/>
        </p:nvPicPr>
        <p:blipFill>
          <a:blip r:embed="rId2" cstate="print"/>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29" descr="DPE5"/>
          <p:cNvPicPr>
            <a:picLocks noChangeAspect="1" noChangeArrowheads="1"/>
          </p:cNvPicPr>
          <p:nvPr/>
        </p:nvPicPr>
        <p:blipFill>
          <a:blip r:embed="rId2" cstate="print"/>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5" name="Picture 29" descr="DPE5"/>
          <p:cNvPicPr>
            <a:picLocks noChangeAspect="1" noChangeArrowheads="1"/>
          </p:cNvPicPr>
          <p:nvPr/>
        </p:nvPicPr>
        <p:blipFill>
          <a:blip r:embed="rId2" cstate="print"/>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5" name="Picture 29" descr="DPE5"/>
          <p:cNvPicPr>
            <a:picLocks noChangeAspect="1" noChangeArrowheads="1"/>
          </p:cNvPicPr>
          <p:nvPr/>
        </p:nvPicPr>
        <p:blipFill>
          <a:blip r:embed="rId2" cstate="print"/>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0488"/>
            <a:ext cx="8229600" cy="1143000"/>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pic>
        <p:nvPicPr>
          <p:cNvPr id="1042" name="Picture 18" descr="mslogo_R"/>
          <p:cNvPicPr>
            <a:picLocks noChangeAspect="1" noChangeArrowheads="1"/>
          </p:cNvPicPr>
          <p:nvPr/>
        </p:nvPicPr>
        <p:blipFill>
          <a:blip r:embed="rId17" cstate="print"/>
          <a:srcRect/>
          <a:stretch>
            <a:fillRect/>
          </a:stretch>
        </p:blipFill>
        <p:spPr bwMode="auto">
          <a:xfrm>
            <a:off x="7696200" y="6391275"/>
            <a:ext cx="1428750" cy="466725"/>
          </a:xfrm>
          <a:prstGeom prst="rect">
            <a:avLst/>
          </a:prstGeom>
          <a:noFill/>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9" r:id="rId13"/>
    <p:sldLayoutId id="2147483700" r:id="rId14"/>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200" b="1">
          <a:solidFill>
            <a:srgbClr val="FFCC00"/>
          </a:solidFill>
          <a:latin typeface="+mj-lt"/>
          <a:ea typeface="+mj-ea"/>
          <a:cs typeface="+mj-cs"/>
        </a:defRPr>
      </a:lvl1pPr>
      <a:lvl2pPr algn="l" rtl="0" eaLnBrk="1" fontAlgn="base" hangingPunct="1">
        <a:spcBef>
          <a:spcPct val="0"/>
        </a:spcBef>
        <a:spcAft>
          <a:spcPct val="0"/>
        </a:spcAft>
        <a:defRPr sz="3200" b="1">
          <a:solidFill>
            <a:srgbClr val="FFCC00"/>
          </a:solidFill>
          <a:latin typeface="Tahoma" pitchFamily="34" charset="0"/>
        </a:defRPr>
      </a:lvl2pPr>
      <a:lvl3pPr algn="l" rtl="0" eaLnBrk="1" fontAlgn="base" hangingPunct="1">
        <a:spcBef>
          <a:spcPct val="0"/>
        </a:spcBef>
        <a:spcAft>
          <a:spcPct val="0"/>
        </a:spcAft>
        <a:defRPr sz="3200" b="1">
          <a:solidFill>
            <a:srgbClr val="FFCC00"/>
          </a:solidFill>
          <a:latin typeface="Tahoma" pitchFamily="34" charset="0"/>
        </a:defRPr>
      </a:lvl3pPr>
      <a:lvl4pPr algn="l" rtl="0" eaLnBrk="1" fontAlgn="base" hangingPunct="1">
        <a:spcBef>
          <a:spcPct val="0"/>
        </a:spcBef>
        <a:spcAft>
          <a:spcPct val="0"/>
        </a:spcAft>
        <a:defRPr sz="3200" b="1">
          <a:solidFill>
            <a:srgbClr val="FFCC00"/>
          </a:solidFill>
          <a:latin typeface="Tahoma" pitchFamily="34" charset="0"/>
        </a:defRPr>
      </a:lvl4pPr>
      <a:lvl5pPr algn="l" rtl="0" eaLnBrk="1" fontAlgn="base" hangingPunct="1">
        <a:spcBef>
          <a:spcPct val="0"/>
        </a:spcBef>
        <a:spcAft>
          <a:spcPct val="0"/>
        </a:spcAft>
        <a:defRPr sz="3200" b="1">
          <a:solidFill>
            <a:srgbClr val="FFCC00"/>
          </a:solidFill>
          <a:latin typeface="Tahoma" pitchFamily="34" charset="0"/>
        </a:defRPr>
      </a:lvl5pPr>
      <a:lvl6pPr marL="457200" algn="l" rtl="0" eaLnBrk="1" fontAlgn="base" hangingPunct="1">
        <a:spcBef>
          <a:spcPct val="0"/>
        </a:spcBef>
        <a:spcAft>
          <a:spcPct val="0"/>
        </a:spcAft>
        <a:defRPr sz="3200" b="1">
          <a:solidFill>
            <a:srgbClr val="FFCC00"/>
          </a:solidFill>
          <a:latin typeface="Tahoma" pitchFamily="34" charset="0"/>
        </a:defRPr>
      </a:lvl6pPr>
      <a:lvl7pPr marL="914400" algn="l" rtl="0" eaLnBrk="1" fontAlgn="base" hangingPunct="1">
        <a:spcBef>
          <a:spcPct val="0"/>
        </a:spcBef>
        <a:spcAft>
          <a:spcPct val="0"/>
        </a:spcAft>
        <a:defRPr sz="3200" b="1">
          <a:solidFill>
            <a:srgbClr val="FFCC00"/>
          </a:solidFill>
          <a:latin typeface="Tahoma" pitchFamily="34" charset="0"/>
        </a:defRPr>
      </a:lvl7pPr>
      <a:lvl8pPr marL="1371600" algn="l" rtl="0" eaLnBrk="1" fontAlgn="base" hangingPunct="1">
        <a:spcBef>
          <a:spcPct val="0"/>
        </a:spcBef>
        <a:spcAft>
          <a:spcPct val="0"/>
        </a:spcAft>
        <a:defRPr sz="3200" b="1">
          <a:solidFill>
            <a:srgbClr val="FFCC00"/>
          </a:solidFill>
          <a:latin typeface="Tahoma" pitchFamily="34" charset="0"/>
        </a:defRPr>
      </a:lvl8pPr>
      <a:lvl9pPr marL="1828800" algn="l" rtl="0" eaLnBrk="1" fontAlgn="base" hangingPunct="1">
        <a:spcBef>
          <a:spcPct val="0"/>
        </a:spcBef>
        <a:spcAft>
          <a:spcPct val="0"/>
        </a:spcAft>
        <a:defRPr sz="3200" b="1">
          <a:solidFill>
            <a:srgbClr val="FFCC00"/>
          </a:solidFill>
          <a:latin typeface="Tahoma" pitchFamily="34" charset="0"/>
        </a:defRPr>
      </a:lvl9pPr>
    </p:titleStyle>
    <p:bodyStyle>
      <a:lvl1pPr marL="342900" indent="-342900" algn="l" rtl="0" eaLnBrk="1" fontAlgn="base" hangingPunct="1">
        <a:spcBef>
          <a:spcPct val="20000"/>
        </a:spcBef>
        <a:spcAft>
          <a:spcPct val="0"/>
        </a:spcAft>
        <a:buBlip>
          <a:blip r:embed="rId18"/>
        </a:buBlip>
        <a:defRPr sz="2600">
          <a:solidFill>
            <a:schemeClr val="bg1"/>
          </a:solidFill>
          <a:latin typeface="+mn-lt"/>
          <a:ea typeface="+mn-ea"/>
          <a:cs typeface="+mn-cs"/>
        </a:defRPr>
      </a:lvl1pPr>
      <a:lvl2pPr marL="742950" indent="-285750" algn="l" rtl="0" eaLnBrk="1" fontAlgn="base" hangingPunct="1">
        <a:spcBef>
          <a:spcPct val="20000"/>
        </a:spcBef>
        <a:spcAft>
          <a:spcPct val="0"/>
        </a:spcAft>
        <a:buBlip>
          <a:blip r:embed="rId18"/>
        </a:buBlip>
        <a:defRPr sz="2000">
          <a:solidFill>
            <a:schemeClr val="bg1"/>
          </a:solidFill>
          <a:latin typeface="Microsoft Sans Serif" pitchFamily="34" charset="0"/>
        </a:defRPr>
      </a:lvl2pPr>
      <a:lvl3pPr marL="1143000" indent="-228600" algn="l" rtl="0" eaLnBrk="1" fontAlgn="base" hangingPunct="1">
        <a:spcBef>
          <a:spcPct val="20000"/>
        </a:spcBef>
        <a:spcAft>
          <a:spcPct val="0"/>
        </a:spcAft>
        <a:buBlip>
          <a:blip r:embed="rId18"/>
        </a:buBlip>
        <a:defRPr sz="2000">
          <a:solidFill>
            <a:schemeClr val="bg1"/>
          </a:solidFill>
          <a:latin typeface="+mn-lt"/>
        </a:defRPr>
      </a:lvl3pPr>
      <a:lvl4pPr marL="1600200" indent="-228600" algn="l" rtl="0" eaLnBrk="1" fontAlgn="base" hangingPunct="1">
        <a:spcBef>
          <a:spcPct val="20000"/>
        </a:spcBef>
        <a:spcAft>
          <a:spcPct val="0"/>
        </a:spcAft>
        <a:buBlip>
          <a:blip r:embed="rId18"/>
        </a:buBlip>
        <a:defRPr sz="1600">
          <a:solidFill>
            <a:schemeClr val="bg1"/>
          </a:solidFill>
          <a:latin typeface="+mn-lt"/>
        </a:defRPr>
      </a:lvl4pPr>
      <a:lvl5pPr marL="2057400" indent="-228600" algn="l" rtl="0" eaLnBrk="1" fontAlgn="base" hangingPunct="1">
        <a:spcBef>
          <a:spcPct val="20000"/>
        </a:spcBef>
        <a:spcAft>
          <a:spcPct val="0"/>
        </a:spcAft>
        <a:buBlip>
          <a:blip r:embed="rId18"/>
        </a:buBlip>
        <a:defRPr sz="1400">
          <a:solidFill>
            <a:schemeClr val="bg1"/>
          </a:solidFill>
          <a:latin typeface="+mn-lt"/>
        </a:defRPr>
      </a:lvl5pPr>
      <a:lvl6pPr marL="2514600" indent="-228600" algn="l" rtl="0" eaLnBrk="1" fontAlgn="base" hangingPunct="1">
        <a:spcBef>
          <a:spcPct val="20000"/>
        </a:spcBef>
        <a:spcAft>
          <a:spcPct val="0"/>
        </a:spcAft>
        <a:buBlip>
          <a:blip r:embed="rId18"/>
        </a:buBlip>
        <a:defRPr sz="1400">
          <a:solidFill>
            <a:schemeClr val="bg1"/>
          </a:solidFill>
          <a:latin typeface="+mn-lt"/>
        </a:defRPr>
      </a:lvl6pPr>
      <a:lvl7pPr marL="2971800" indent="-228600" algn="l" rtl="0" eaLnBrk="1" fontAlgn="base" hangingPunct="1">
        <a:spcBef>
          <a:spcPct val="20000"/>
        </a:spcBef>
        <a:spcAft>
          <a:spcPct val="0"/>
        </a:spcAft>
        <a:buBlip>
          <a:blip r:embed="rId18"/>
        </a:buBlip>
        <a:defRPr sz="1400">
          <a:solidFill>
            <a:schemeClr val="bg1"/>
          </a:solidFill>
          <a:latin typeface="+mn-lt"/>
        </a:defRPr>
      </a:lvl7pPr>
      <a:lvl8pPr marL="3429000" indent="-228600" algn="l" rtl="0" eaLnBrk="1" fontAlgn="base" hangingPunct="1">
        <a:spcBef>
          <a:spcPct val="20000"/>
        </a:spcBef>
        <a:spcAft>
          <a:spcPct val="0"/>
        </a:spcAft>
        <a:buBlip>
          <a:blip r:embed="rId18"/>
        </a:buBlip>
        <a:defRPr sz="1400">
          <a:solidFill>
            <a:schemeClr val="bg1"/>
          </a:solidFill>
          <a:latin typeface="+mn-lt"/>
        </a:defRPr>
      </a:lvl8pPr>
      <a:lvl9pPr marL="3886200" indent="-228600" algn="l" rtl="0" eaLnBrk="1" fontAlgn="base" hangingPunct="1">
        <a:spcBef>
          <a:spcPct val="20000"/>
        </a:spcBef>
        <a:spcAft>
          <a:spcPct val="0"/>
        </a:spcAft>
        <a:buBlip>
          <a:blip r:embed="rId18"/>
        </a:buBlip>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Office 2010</a:t>
            </a:r>
            <a:br>
              <a:rPr lang="en-US" dirty="0" smtClean="0"/>
            </a:br>
            <a:r>
              <a:rPr lang="en-US" dirty="0" smtClean="0"/>
              <a:t>UI Customization</a:t>
            </a:r>
            <a:endParaRPr lang="en-US" dirty="0"/>
          </a:p>
        </p:txBody>
      </p:sp>
      <p:sp>
        <p:nvSpPr>
          <p:cNvPr id="4" name="Subtitle 3"/>
          <p:cNvSpPr>
            <a:spLocks noGrp="1"/>
          </p:cNvSpPr>
          <p:nvPr>
            <p:ph type="subTitle" idx="1"/>
          </p:nvPr>
        </p:nvSpPr>
        <p:spPr/>
        <p:txBody>
          <a:bodyPr/>
          <a:lstStyle/>
          <a:p>
            <a:r>
              <a:rPr lang="en-US" smtClean="0"/>
              <a:t>Office 2010 Client</a:t>
            </a:r>
          </a:p>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Menus</a:t>
            </a:r>
            <a:endParaRPr lang="en-US" dirty="0"/>
          </a:p>
        </p:txBody>
      </p:sp>
      <p:pic>
        <p:nvPicPr>
          <p:cNvPr id="1026" name="Picture 2"/>
          <p:cNvPicPr>
            <a:picLocks noChangeAspect="1" noChangeArrowheads="1"/>
          </p:cNvPicPr>
          <p:nvPr/>
        </p:nvPicPr>
        <p:blipFill>
          <a:blip r:embed="rId3" cstate="print">
            <a:clrChange>
              <a:clrFrom>
                <a:srgbClr val="ED1C24"/>
              </a:clrFrom>
              <a:clrTo>
                <a:srgbClr val="ED1C24">
                  <a:alpha val="0"/>
                </a:srgbClr>
              </a:clrTo>
            </a:clrChange>
          </a:blip>
          <a:srcRect/>
          <a:stretch>
            <a:fillRect/>
          </a:stretch>
        </p:blipFill>
        <p:spPr bwMode="auto">
          <a:xfrm>
            <a:off x="2362200" y="1371600"/>
            <a:ext cx="4371975" cy="4667250"/>
          </a:xfrm>
          <a:prstGeom prst="rect">
            <a:avLst/>
          </a:prstGeom>
          <a:noFill/>
          <a:ln w="9525">
            <a:noFill/>
            <a:miter lim="800000"/>
            <a:headEnd/>
            <a:tailEnd/>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t>
            </a:r>
            <a:r>
              <a:rPr lang="en-US" dirty="0" smtClean="0"/>
              <a:t>Menus</a:t>
            </a:r>
            <a:endParaRPr lang="en-US" dirty="0"/>
          </a:p>
        </p:txBody>
      </p:sp>
      <p:sp>
        <p:nvSpPr>
          <p:cNvPr id="6" name="Text Placeholder 5"/>
          <p:cNvSpPr>
            <a:spLocks noGrp="1"/>
          </p:cNvSpPr>
          <p:nvPr>
            <p:ph type="body" sz="quarter" idx="10"/>
          </p:nvPr>
        </p:nvSpPr>
        <p:spPr>
          <a:xfrm>
            <a:off x="381000" y="1411552"/>
            <a:ext cx="8382000" cy="4760648"/>
          </a:xfrm>
        </p:spPr>
        <p:txBody>
          <a:bodyPr>
            <a:normAutofit/>
          </a:bodyPr>
          <a:lstStyle/>
          <a:p>
            <a:r>
              <a:rPr lang="en-US" dirty="0" smtClean="0"/>
              <a:t>Create context menus in ribbon XML</a:t>
            </a:r>
          </a:p>
          <a:p>
            <a:endParaRPr lang="en-US" dirty="0"/>
          </a:p>
          <a:p>
            <a:endParaRPr lang="en-US" dirty="0" smtClean="0"/>
          </a:p>
          <a:p>
            <a:endParaRPr lang="en-US" dirty="0"/>
          </a:p>
          <a:p>
            <a:endParaRPr lang="en-US" dirty="0" smtClean="0"/>
          </a:p>
          <a:p>
            <a:endParaRPr lang="en-US" dirty="0"/>
          </a:p>
          <a:p>
            <a:endParaRPr lang="en-US" dirty="0" smtClean="0"/>
          </a:p>
          <a:p>
            <a:pPr>
              <a:buNone/>
            </a:pPr>
            <a:endParaRPr lang="en-US" dirty="0" smtClean="0"/>
          </a:p>
        </p:txBody>
      </p:sp>
      <p:sp>
        <p:nvSpPr>
          <p:cNvPr id="5" name="Rectangle 4"/>
          <p:cNvSpPr/>
          <p:nvPr/>
        </p:nvSpPr>
        <p:spPr bwMode="auto">
          <a:xfrm>
            <a:off x="838200" y="1981200"/>
            <a:ext cx="7391400" cy="37338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400" b="1" dirty="0" smtClean="0">
                <a:latin typeface="Consolas" pitchFamily="49" charset="0"/>
                <a:cs typeface="Courier New" pitchFamily="49" charset="0"/>
              </a:rPr>
              <a:t>&lt;</a:t>
            </a:r>
            <a:r>
              <a:rPr lang="en-US" sz="2400" b="1" dirty="0" err="1" smtClean="0">
                <a:latin typeface="Consolas" pitchFamily="49" charset="0"/>
                <a:cs typeface="Courier New" pitchFamily="49" charset="0"/>
              </a:rPr>
              <a:t>customUI</a:t>
            </a:r>
            <a:r>
              <a:rPr lang="en-US" sz="2400" b="1" dirty="0" smtClean="0">
                <a:latin typeface="Consolas" pitchFamily="49" charset="0"/>
                <a:cs typeface="Courier New" pitchFamily="49" charset="0"/>
              </a:rPr>
              <a:t> ...&gt;</a:t>
            </a:r>
          </a:p>
          <a:p>
            <a:pPr lvl="1"/>
            <a:r>
              <a:rPr lang="en-US" sz="2400" b="1" dirty="0" smtClean="0">
                <a:latin typeface="Consolas" pitchFamily="49" charset="0"/>
                <a:cs typeface="Courier New" pitchFamily="49" charset="0"/>
              </a:rPr>
              <a:t>&lt;ribbon&gt; ... &lt;/ribbon&gt;</a:t>
            </a:r>
          </a:p>
          <a:p>
            <a:pPr lvl="1"/>
            <a:r>
              <a:rPr lang="en-US" sz="2400" b="1" dirty="0" smtClean="0">
                <a:latin typeface="Consolas" pitchFamily="49" charset="0"/>
                <a:cs typeface="Courier New" pitchFamily="49" charset="0"/>
              </a:rPr>
              <a:t>&lt;</a:t>
            </a:r>
            <a:r>
              <a:rPr lang="en-US" sz="2400" b="1" dirty="0" err="1" smtClean="0">
                <a:latin typeface="Consolas" pitchFamily="49" charset="0"/>
                <a:cs typeface="Courier New" pitchFamily="49" charset="0"/>
              </a:rPr>
              <a:t>contextMenus</a:t>
            </a:r>
            <a:r>
              <a:rPr lang="en-US" sz="2400" b="1" dirty="0" smtClean="0">
                <a:latin typeface="Consolas" pitchFamily="49" charset="0"/>
                <a:cs typeface="Courier New" pitchFamily="49" charset="0"/>
              </a:rPr>
              <a:t>&gt;</a:t>
            </a:r>
          </a:p>
          <a:p>
            <a:pPr lvl="2"/>
            <a:r>
              <a:rPr lang="en-US" sz="2400" b="1" dirty="0" smtClean="0">
                <a:latin typeface="Consolas" pitchFamily="49" charset="0"/>
                <a:cs typeface="Courier New" pitchFamily="49" charset="0"/>
              </a:rPr>
              <a:t>&lt;</a:t>
            </a:r>
            <a:r>
              <a:rPr lang="en-US" sz="2400" b="1" dirty="0" err="1" smtClean="0">
                <a:latin typeface="Consolas" pitchFamily="49" charset="0"/>
                <a:cs typeface="Courier New" pitchFamily="49" charset="0"/>
              </a:rPr>
              <a:t>contextMenu</a:t>
            </a:r>
            <a:r>
              <a:rPr lang="en-US" sz="2400" b="1" dirty="0" smtClean="0">
                <a:latin typeface="Consolas" pitchFamily="49" charset="0"/>
                <a:cs typeface="Courier New" pitchFamily="49" charset="0"/>
              </a:rPr>
              <a:t> </a:t>
            </a:r>
            <a:r>
              <a:rPr lang="en-US" sz="2400" b="1" dirty="0" err="1" smtClean="0">
                <a:latin typeface="Consolas" pitchFamily="49" charset="0"/>
                <a:cs typeface="Courier New" pitchFamily="49" charset="0"/>
              </a:rPr>
              <a:t>idMso</a:t>
            </a:r>
            <a:r>
              <a:rPr lang="en-US" sz="2400" b="1" dirty="0" smtClean="0">
                <a:latin typeface="Consolas" pitchFamily="49" charset="0"/>
                <a:cs typeface="Courier New" pitchFamily="49" charset="0"/>
              </a:rPr>
              <a:t>=“</a:t>
            </a:r>
            <a:r>
              <a:rPr lang="en-US" sz="2400" b="1" dirty="0" err="1" smtClean="0">
                <a:latin typeface="Consolas" pitchFamily="49" charset="0"/>
                <a:cs typeface="Courier New" pitchFamily="49" charset="0"/>
              </a:rPr>
              <a:t>ContextMenuCell</a:t>
            </a:r>
            <a:r>
              <a:rPr lang="en-US" sz="2400" b="1" dirty="0" smtClean="0">
                <a:latin typeface="Consolas" pitchFamily="49" charset="0"/>
                <a:cs typeface="Courier New" pitchFamily="49" charset="0"/>
              </a:rPr>
              <a:t>"&gt;</a:t>
            </a:r>
          </a:p>
          <a:p>
            <a:pPr lvl="3"/>
            <a:r>
              <a:rPr lang="en-US" sz="2400" b="1" dirty="0" smtClean="0">
                <a:latin typeface="Consolas" pitchFamily="49" charset="0"/>
                <a:cs typeface="Courier New" pitchFamily="49" charset="0"/>
              </a:rPr>
              <a:t>&lt;button id="</a:t>
            </a:r>
            <a:r>
              <a:rPr lang="en-US" sz="2400" b="1" dirty="0" err="1" smtClean="0">
                <a:latin typeface="Consolas" pitchFamily="49" charset="0"/>
                <a:cs typeface="Courier New" pitchFamily="49" charset="0"/>
              </a:rPr>
              <a:t>ButtonRefresh</a:t>
            </a:r>
            <a:r>
              <a:rPr lang="en-US" sz="2400" b="1" dirty="0" smtClean="0">
                <a:latin typeface="Consolas" pitchFamily="49" charset="0"/>
                <a:cs typeface="Courier New" pitchFamily="49" charset="0"/>
              </a:rPr>
              <a:t>” .../&gt;</a:t>
            </a:r>
          </a:p>
          <a:p>
            <a:pPr lvl="2"/>
            <a:r>
              <a:rPr lang="en-US" sz="2400" b="1" dirty="0" smtClean="0">
                <a:latin typeface="Consolas" pitchFamily="49" charset="0"/>
                <a:cs typeface="Courier New" pitchFamily="49" charset="0"/>
              </a:rPr>
              <a:t>&lt;/</a:t>
            </a:r>
            <a:r>
              <a:rPr lang="en-US" sz="2400" b="1" dirty="0" err="1" smtClean="0">
                <a:latin typeface="Consolas" pitchFamily="49" charset="0"/>
                <a:cs typeface="Courier New" pitchFamily="49" charset="0"/>
              </a:rPr>
              <a:t>contextMenu</a:t>
            </a:r>
            <a:r>
              <a:rPr lang="en-US" sz="2400" b="1" dirty="0" smtClean="0">
                <a:latin typeface="Consolas" pitchFamily="49" charset="0"/>
                <a:cs typeface="Courier New" pitchFamily="49" charset="0"/>
              </a:rPr>
              <a:t>&gt;</a:t>
            </a:r>
          </a:p>
          <a:p>
            <a:pPr lvl="1"/>
            <a:r>
              <a:rPr lang="en-US" sz="2400" b="1" dirty="0" smtClean="0">
                <a:latin typeface="Consolas" pitchFamily="49" charset="0"/>
                <a:cs typeface="Courier New" pitchFamily="49" charset="0"/>
              </a:rPr>
              <a:t>&lt;/</a:t>
            </a:r>
            <a:r>
              <a:rPr lang="en-US" sz="2400" b="1" dirty="0" err="1" smtClean="0">
                <a:latin typeface="Consolas" pitchFamily="49" charset="0"/>
                <a:cs typeface="Courier New" pitchFamily="49" charset="0"/>
              </a:rPr>
              <a:t>contextMenus</a:t>
            </a:r>
            <a:r>
              <a:rPr lang="en-US" sz="2400" b="1" dirty="0" smtClean="0">
                <a:latin typeface="Consolas" pitchFamily="49" charset="0"/>
                <a:cs typeface="Courier New" pitchFamily="49" charset="0"/>
              </a:rPr>
              <a:t>&gt;</a:t>
            </a:r>
          </a:p>
          <a:p>
            <a:r>
              <a:rPr lang="en-US" sz="2400" b="1" dirty="0" smtClean="0">
                <a:latin typeface="Consolas" pitchFamily="49" charset="0"/>
                <a:cs typeface="Courier New" pitchFamily="49" charset="0"/>
              </a:rPr>
              <a:t>&lt;/</a:t>
            </a:r>
            <a:r>
              <a:rPr lang="en-US" sz="2400" b="1" dirty="0" err="1" smtClean="0">
                <a:latin typeface="Consolas" pitchFamily="49" charset="0"/>
                <a:cs typeface="Courier New" pitchFamily="49" charset="0"/>
              </a:rPr>
              <a:t>customUI</a:t>
            </a:r>
            <a:r>
              <a:rPr lang="en-US" sz="2400" b="1" dirty="0" smtClean="0">
                <a:latin typeface="Consolas" pitchFamily="49" charset="0"/>
                <a:cs typeface="Courier New" pitchFamily="49" charset="0"/>
              </a:rPr>
              <a:t>&gt;</a:t>
            </a:r>
          </a:p>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 xmlns:p14="http://schemas.microsoft.com/office/powerpoint/2007/7/12/main" val="311399072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295400" y="1371600"/>
            <a:ext cx="6382034" cy="45053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Backstage View</a:t>
            </a:r>
            <a:endParaRPr lang="en-US" dirty="0"/>
          </a:p>
        </p:txBody>
      </p:sp>
      <p:sp>
        <p:nvSpPr>
          <p:cNvPr id="5" name="TextBox 4"/>
          <p:cNvSpPr txBox="1"/>
          <p:nvPr/>
        </p:nvSpPr>
        <p:spPr>
          <a:xfrm>
            <a:off x="533400" y="1752600"/>
            <a:ext cx="556627" cy="369332"/>
          </a:xfrm>
          <a:prstGeom prst="rect">
            <a:avLst/>
          </a:prstGeom>
          <a:noFill/>
        </p:spPr>
        <p:txBody>
          <a:bodyPr wrap="none" rtlCol="0">
            <a:spAutoFit/>
          </a:bodyPr>
          <a:lstStyle/>
          <a:p>
            <a:r>
              <a:rPr lang="en-US" dirty="0" smtClean="0">
                <a:solidFill>
                  <a:schemeClr val="bg1"/>
                </a:solidFill>
              </a:rPr>
              <a:t>Tab</a:t>
            </a:r>
            <a:endParaRPr lang="en-US" dirty="0">
              <a:solidFill>
                <a:schemeClr val="bg1"/>
              </a:solidFill>
            </a:endParaRPr>
          </a:p>
        </p:txBody>
      </p:sp>
      <p:sp>
        <p:nvSpPr>
          <p:cNvPr id="6" name="TextBox 5"/>
          <p:cNvSpPr txBox="1"/>
          <p:nvPr/>
        </p:nvSpPr>
        <p:spPr>
          <a:xfrm>
            <a:off x="0" y="3962400"/>
            <a:ext cx="1676400" cy="646331"/>
          </a:xfrm>
          <a:prstGeom prst="rect">
            <a:avLst/>
          </a:prstGeom>
          <a:noFill/>
        </p:spPr>
        <p:txBody>
          <a:bodyPr wrap="square" rtlCol="0">
            <a:spAutoFit/>
          </a:bodyPr>
          <a:lstStyle/>
          <a:p>
            <a:r>
              <a:rPr lang="en-US" dirty="0" smtClean="0">
                <a:solidFill>
                  <a:schemeClr val="bg1"/>
                </a:solidFill>
              </a:rPr>
              <a:t>Fast</a:t>
            </a:r>
            <a:br>
              <a:rPr lang="en-US" dirty="0" smtClean="0">
                <a:solidFill>
                  <a:schemeClr val="bg1"/>
                </a:solidFill>
              </a:rPr>
            </a:br>
            <a:r>
              <a:rPr lang="en-US" dirty="0" smtClean="0">
                <a:solidFill>
                  <a:schemeClr val="bg1"/>
                </a:solidFill>
              </a:rPr>
              <a:t>Command</a:t>
            </a:r>
            <a:endParaRPr lang="en-US" dirty="0">
              <a:solidFill>
                <a:schemeClr val="bg1"/>
              </a:solidFill>
            </a:endParaRPr>
          </a:p>
        </p:txBody>
      </p:sp>
      <p:sp>
        <p:nvSpPr>
          <p:cNvPr id="7" name="TextBox 6"/>
          <p:cNvSpPr txBox="1"/>
          <p:nvPr/>
        </p:nvSpPr>
        <p:spPr>
          <a:xfrm>
            <a:off x="2590800" y="914400"/>
            <a:ext cx="1143000" cy="369332"/>
          </a:xfrm>
          <a:prstGeom prst="rect">
            <a:avLst/>
          </a:prstGeom>
          <a:noFill/>
        </p:spPr>
        <p:txBody>
          <a:bodyPr wrap="square" rtlCol="0">
            <a:spAutoFit/>
          </a:bodyPr>
          <a:lstStyle/>
          <a:p>
            <a:r>
              <a:rPr lang="en-US" dirty="0" smtClean="0">
                <a:solidFill>
                  <a:schemeClr val="bg1"/>
                </a:solidFill>
              </a:rPr>
              <a:t>Group</a:t>
            </a:r>
            <a:endParaRPr lang="en-US" dirty="0">
              <a:solidFill>
                <a:schemeClr val="bg1"/>
              </a:solidFill>
            </a:endParaRPr>
          </a:p>
        </p:txBody>
      </p:sp>
      <p:sp>
        <p:nvSpPr>
          <p:cNvPr id="8" name="TextBox 7"/>
          <p:cNvSpPr txBox="1"/>
          <p:nvPr/>
        </p:nvSpPr>
        <p:spPr>
          <a:xfrm>
            <a:off x="5867400" y="914400"/>
            <a:ext cx="1219200" cy="381000"/>
          </a:xfrm>
          <a:prstGeom prst="rect">
            <a:avLst/>
          </a:prstGeom>
          <a:noFill/>
        </p:spPr>
        <p:txBody>
          <a:bodyPr wrap="square" rtlCol="0">
            <a:spAutoFit/>
          </a:bodyPr>
          <a:lstStyle/>
          <a:p>
            <a:r>
              <a:rPr lang="en-US" dirty="0" smtClean="0">
                <a:solidFill>
                  <a:schemeClr val="bg1"/>
                </a:solidFill>
              </a:rPr>
              <a:t>Column</a:t>
            </a:r>
            <a:endParaRPr lang="en-US" dirty="0">
              <a:solidFill>
                <a:schemeClr val="bg1"/>
              </a:solidFill>
            </a:endParaRPr>
          </a:p>
        </p:txBody>
      </p:sp>
      <p:cxnSp>
        <p:nvCxnSpPr>
          <p:cNvPr id="10" name="Straight Arrow Connector 9"/>
          <p:cNvCxnSpPr>
            <a:stCxn id="6" idx="0"/>
          </p:cNvCxnSpPr>
          <p:nvPr/>
        </p:nvCxnSpPr>
        <p:spPr>
          <a:xfrm rot="16200000" flipH="1">
            <a:off x="1066800" y="3733800"/>
            <a:ext cx="228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a:off x="1090027" y="1937266"/>
            <a:ext cx="433973"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p:cNvCxnSpPr>
          <p:nvPr/>
        </p:nvCxnSpPr>
        <p:spPr>
          <a:xfrm rot="16200000" flipH="1">
            <a:off x="2794516" y="1651516"/>
            <a:ext cx="1154668"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p:cNvCxnSpPr>
          <p:nvPr/>
        </p:nvCxnSpPr>
        <p:spPr>
          <a:xfrm rot="5400000">
            <a:off x="6248400" y="1524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Backstage View</a:t>
            </a:r>
            <a:endParaRPr lang="en-US" dirty="0"/>
          </a:p>
        </p:txBody>
      </p:sp>
      <p:sp>
        <p:nvSpPr>
          <p:cNvPr id="6" name="Text Placeholder 5"/>
          <p:cNvSpPr>
            <a:spLocks noGrp="1"/>
          </p:cNvSpPr>
          <p:nvPr>
            <p:ph type="body" sz="quarter" idx="10"/>
          </p:nvPr>
        </p:nvSpPr>
        <p:spPr/>
        <p:txBody>
          <a:bodyPr>
            <a:normAutofit/>
          </a:bodyPr>
          <a:lstStyle/>
          <a:p>
            <a:r>
              <a:rPr lang="en-US" dirty="0" smtClean="0"/>
              <a:t>Created at the same level as the Ribbon and context menus:</a:t>
            </a:r>
          </a:p>
        </p:txBody>
      </p:sp>
      <p:sp>
        <p:nvSpPr>
          <p:cNvPr id="5" name="Rectangle 4"/>
          <p:cNvSpPr/>
          <p:nvPr/>
        </p:nvSpPr>
        <p:spPr bwMode="auto">
          <a:xfrm>
            <a:off x="838200" y="2590800"/>
            <a:ext cx="7086600" cy="2819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400" b="1" dirty="0" smtClean="0">
                <a:latin typeface="Consolas" pitchFamily="49" charset="0"/>
                <a:cs typeface="Courier New" pitchFamily="49" charset="0"/>
              </a:rPr>
              <a:t>&lt;</a:t>
            </a:r>
            <a:r>
              <a:rPr lang="en-US" sz="2400" b="1" dirty="0" err="1" smtClean="0">
                <a:latin typeface="Consolas" pitchFamily="49" charset="0"/>
                <a:cs typeface="Courier New" pitchFamily="49" charset="0"/>
              </a:rPr>
              <a:t>customUI</a:t>
            </a:r>
            <a:r>
              <a:rPr lang="en-US" sz="2400" b="1" dirty="0" smtClean="0">
                <a:latin typeface="Consolas" pitchFamily="49" charset="0"/>
                <a:cs typeface="Courier New" pitchFamily="49" charset="0"/>
              </a:rPr>
              <a:t> ...&gt;</a:t>
            </a:r>
          </a:p>
          <a:p>
            <a:pPr lvl="1"/>
            <a:r>
              <a:rPr lang="en-US" sz="2400" b="1" dirty="0" smtClean="0">
                <a:latin typeface="Consolas" pitchFamily="49" charset="0"/>
                <a:cs typeface="Courier New" pitchFamily="49" charset="0"/>
              </a:rPr>
              <a:t>&lt;ribbon&gt; ... &lt;/ribbon&gt;</a:t>
            </a:r>
          </a:p>
          <a:p>
            <a:pPr lvl="1"/>
            <a:r>
              <a:rPr lang="en-US" sz="2400" b="1" dirty="0" smtClean="0">
                <a:latin typeface="Consolas" pitchFamily="49" charset="0"/>
                <a:cs typeface="Courier New" pitchFamily="49" charset="0"/>
              </a:rPr>
              <a:t>&lt;backstage&gt; ... &lt;/backstage&gt;</a:t>
            </a:r>
          </a:p>
          <a:p>
            <a:pPr lvl="1"/>
            <a:r>
              <a:rPr lang="en-US" sz="2400" b="1" dirty="0" smtClean="0">
                <a:latin typeface="Consolas" pitchFamily="49" charset="0"/>
                <a:cs typeface="Courier New" pitchFamily="49" charset="0"/>
              </a:rPr>
              <a:t>&lt;</a:t>
            </a:r>
            <a:r>
              <a:rPr lang="en-US" sz="2400" b="1" dirty="0" err="1" smtClean="0">
                <a:latin typeface="Consolas" pitchFamily="49" charset="0"/>
                <a:cs typeface="Courier New" pitchFamily="49" charset="0"/>
              </a:rPr>
              <a:t>contextMenus</a:t>
            </a:r>
            <a:r>
              <a:rPr lang="en-US" sz="2400" b="1" dirty="0" smtClean="0">
                <a:latin typeface="Consolas" pitchFamily="49" charset="0"/>
                <a:cs typeface="Courier New" pitchFamily="49" charset="0"/>
              </a:rPr>
              <a:t>&gt; ... &lt;/</a:t>
            </a:r>
            <a:r>
              <a:rPr lang="en-US" sz="2400" b="1" dirty="0" err="1" smtClean="0">
                <a:latin typeface="Consolas" pitchFamily="49" charset="0"/>
                <a:cs typeface="Courier New" pitchFamily="49" charset="0"/>
              </a:rPr>
              <a:t>contextMenus</a:t>
            </a:r>
            <a:r>
              <a:rPr lang="en-US" sz="2400" b="1" dirty="0" smtClean="0">
                <a:latin typeface="Consolas" pitchFamily="49" charset="0"/>
                <a:cs typeface="Courier New" pitchFamily="49" charset="0"/>
              </a:rPr>
              <a:t>&gt;</a:t>
            </a:r>
          </a:p>
          <a:p>
            <a:r>
              <a:rPr lang="en-US" sz="2400" b="1" dirty="0" smtClean="0">
                <a:latin typeface="Consolas" pitchFamily="49" charset="0"/>
                <a:cs typeface="Courier New" pitchFamily="49" charset="0"/>
              </a:rPr>
              <a:t>&lt;/</a:t>
            </a:r>
            <a:r>
              <a:rPr lang="en-US" sz="2400" b="1" dirty="0" err="1" smtClean="0">
                <a:latin typeface="Consolas" pitchFamily="49" charset="0"/>
                <a:cs typeface="Courier New" pitchFamily="49" charset="0"/>
              </a:rPr>
              <a:t>customUI</a:t>
            </a:r>
            <a:r>
              <a:rPr lang="en-US" sz="2400" b="1" dirty="0" smtClean="0">
                <a:latin typeface="Consolas" pitchFamily="49" charset="0"/>
                <a:cs typeface="Courier New" pitchFamily="49" charset="0"/>
              </a:rPr>
              <a:t>&gt;</a:t>
            </a:r>
          </a:p>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 xmlns:p14="http://schemas.microsoft.com/office/powerpoint/2007/7/12/main" val="287059690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Backstage View</a:t>
            </a:r>
            <a:endParaRPr lang="en-US" dirty="0"/>
          </a:p>
        </p:txBody>
      </p:sp>
      <p:sp>
        <p:nvSpPr>
          <p:cNvPr id="3" name="Text Placeholder 2"/>
          <p:cNvSpPr>
            <a:spLocks noGrp="1"/>
          </p:cNvSpPr>
          <p:nvPr>
            <p:ph type="body" sz="quarter" idx="10"/>
          </p:nvPr>
        </p:nvSpPr>
        <p:spPr>
          <a:xfrm>
            <a:off x="381000" y="1981200"/>
            <a:ext cx="8382000" cy="3127010"/>
          </a:xfrm>
        </p:spPr>
        <p:txBody>
          <a:bodyPr/>
          <a:lstStyle/>
          <a:p>
            <a:r>
              <a:rPr lang="en-US" dirty="0" smtClean="0"/>
              <a:t>Add custom tabs to the Backstage view</a:t>
            </a:r>
          </a:p>
          <a:p>
            <a:r>
              <a:rPr lang="en-US" dirty="0" smtClean="0"/>
              <a:t>Add fast commands to built-in/custom tabs</a:t>
            </a:r>
          </a:p>
          <a:p>
            <a:r>
              <a:rPr lang="en-US" dirty="0" smtClean="0"/>
              <a:t>Add custom groups to built-in/custom tabs</a:t>
            </a:r>
          </a:p>
          <a:p>
            <a:r>
              <a:rPr lang="en-US" dirty="0" smtClean="0"/>
              <a:t>Wide variety of control types available for building custom groups </a:t>
            </a:r>
          </a:p>
          <a:p>
            <a:pPr indent="4763">
              <a:buClr>
                <a:schemeClr val="bg2"/>
              </a:buClr>
              <a:buNone/>
            </a:pPr>
            <a:r>
              <a:rPr lang="en-US" sz="2000" dirty="0" smtClean="0"/>
              <a:t>(button, </a:t>
            </a:r>
            <a:r>
              <a:rPr lang="en-US" sz="2000" dirty="0" err="1" smtClean="0"/>
              <a:t>checkBox</a:t>
            </a:r>
            <a:r>
              <a:rPr lang="en-US" sz="2000" dirty="0" smtClean="0"/>
              <a:t>, </a:t>
            </a:r>
            <a:r>
              <a:rPr lang="en-US" sz="2000" dirty="0" err="1" smtClean="0"/>
              <a:t>editBox</a:t>
            </a:r>
            <a:r>
              <a:rPr lang="en-US" sz="2000" dirty="0" smtClean="0"/>
              <a:t>, </a:t>
            </a:r>
            <a:r>
              <a:rPr lang="en-US" sz="2000" dirty="0" err="1" smtClean="0"/>
              <a:t>dropDown</a:t>
            </a:r>
            <a:r>
              <a:rPr lang="en-US" sz="2000" dirty="0" smtClean="0"/>
              <a:t>, </a:t>
            </a:r>
            <a:r>
              <a:rPr lang="en-US" sz="2000" dirty="0" err="1" smtClean="0"/>
              <a:t>radioGroup</a:t>
            </a:r>
            <a:r>
              <a:rPr lang="en-US" sz="2000" dirty="0" smtClean="0"/>
              <a:t>, </a:t>
            </a:r>
            <a:r>
              <a:rPr lang="en-US" sz="2000" dirty="0" err="1" smtClean="0"/>
              <a:t>comboBox</a:t>
            </a:r>
            <a:r>
              <a:rPr lang="en-US" sz="2000" dirty="0" smtClean="0"/>
              <a:t>, hyperlink, </a:t>
            </a:r>
            <a:r>
              <a:rPr lang="en-US" sz="2000" dirty="0" err="1" smtClean="0"/>
              <a:t>labelControl</a:t>
            </a:r>
            <a:r>
              <a:rPr lang="en-US" sz="2000" dirty="0" smtClean="0"/>
              <a:t>, </a:t>
            </a:r>
            <a:r>
              <a:rPr lang="en-US" sz="2000" dirty="0" err="1" smtClean="0"/>
              <a:t>groupBox</a:t>
            </a:r>
            <a:r>
              <a:rPr lang="en-US" sz="2000" dirty="0" smtClean="0"/>
              <a:t>, </a:t>
            </a:r>
            <a:r>
              <a:rPr lang="en-US" sz="2000" dirty="0" err="1" smtClean="0"/>
              <a:t>layoutContainer</a:t>
            </a:r>
            <a:r>
              <a:rPr lang="en-US" sz="2000" dirty="0" smtClean="0"/>
              <a:t>, </a:t>
            </a:r>
            <a:r>
              <a:rPr lang="en-US" sz="2000" dirty="0" err="1" smtClean="0"/>
              <a:t>imageControl</a:t>
            </a:r>
            <a:r>
              <a:rPr lang="en-US" sz="2000" dirty="0" smtClean="0"/>
              <a:t>, etc.)</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Customizing Office 2010</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 Task Panes</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Task Panes</a:t>
            </a:r>
            <a:endParaRPr lang="en-US" dirty="0"/>
          </a:p>
        </p:txBody>
      </p:sp>
      <p:sp>
        <p:nvSpPr>
          <p:cNvPr id="3" name="Text Placeholder 2"/>
          <p:cNvSpPr>
            <a:spLocks noGrp="1"/>
          </p:cNvSpPr>
          <p:nvPr>
            <p:ph type="body" sz="quarter" idx="10"/>
          </p:nvPr>
        </p:nvSpPr>
        <p:spPr>
          <a:xfrm>
            <a:off x="381000" y="1411552"/>
            <a:ext cx="8382000" cy="1932837"/>
          </a:xfrm>
        </p:spPr>
        <p:txBody>
          <a:bodyPr/>
          <a:lstStyle/>
          <a:p>
            <a:r>
              <a:rPr lang="en-US" dirty="0" smtClean="0"/>
              <a:t>Created with User Controls</a:t>
            </a:r>
          </a:p>
          <a:p>
            <a:r>
              <a:rPr lang="en-US" dirty="0" smtClean="0"/>
              <a:t>Use with a variety of technologies</a:t>
            </a:r>
          </a:p>
          <a:p>
            <a:pPr lvl="1"/>
            <a:r>
              <a:rPr lang="en-US" dirty="0" smtClean="0"/>
              <a:t>WPF controls</a:t>
            </a:r>
          </a:p>
          <a:p>
            <a:pPr lvl="1"/>
            <a:r>
              <a:rPr lang="en-US" dirty="0" smtClean="0"/>
              <a:t>WCF services</a:t>
            </a:r>
          </a:p>
        </p:txBody>
      </p:sp>
      <p:pic>
        <p:nvPicPr>
          <p:cNvPr id="4" name="Picture 3" descr="07_Image_Pane.jpg"/>
          <p:cNvPicPr/>
          <p:nvPr/>
        </p:nvPicPr>
        <p:blipFill>
          <a:blip r:embed="rId3" cstate="print"/>
          <a:stretch>
            <a:fillRect/>
          </a:stretch>
        </p:blipFill>
        <p:spPr>
          <a:xfrm>
            <a:off x="6858000" y="1143000"/>
            <a:ext cx="2057400" cy="2133600"/>
          </a:xfrm>
          <a:prstGeom prst="rect">
            <a:avLst/>
          </a:prstGeom>
        </p:spPr>
      </p:pic>
      <p:sp>
        <p:nvSpPr>
          <p:cNvPr id="5" name="Rectangle 4"/>
          <p:cNvSpPr/>
          <p:nvPr/>
        </p:nvSpPr>
        <p:spPr bwMode="auto">
          <a:xfrm>
            <a:off x="609600" y="3581400"/>
            <a:ext cx="7162800" cy="2438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b="1" dirty="0" smtClean="0">
                <a:latin typeface="Consolas" pitchFamily="49" charset="0"/>
              </a:rPr>
              <a:t>private void </a:t>
            </a:r>
            <a:r>
              <a:rPr lang="en-US" sz="2000" b="1" dirty="0" err="1" smtClean="0">
                <a:latin typeface="Consolas" pitchFamily="49" charset="0"/>
              </a:rPr>
              <a:t>ThisAddIn_Startup</a:t>
            </a:r>
            <a:r>
              <a:rPr lang="en-US" sz="2000" b="1" dirty="0" smtClean="0">
                <a:latin typeface="Consolas" pitchFamily="49" charset="0"/>
              </a:rPr>
              <a:t> (…)</a:t>
            </a:r>
          </a:p>
          <a:p>
            <a:r>
              <a:rPr lang="en-US" sz="2000" b="1" dirty="0" smtClean="0">
                <a:latin typeface="Consolas" pitchFamily="49" charset="0"/>
              </a:rPr>
              <a:t>{</a:t>
            </a:r>
          </a:p>
          <a:p>
            <a:r>
              <a:rPr lang="en-US" sz="2000" b="1" dirty="0" smtClean="0">
                <a:latin typeface="Consolas" pitchFamily="49" charset="0"/>
              </a:rPr>
              <a:t>  </a:t>
            </a:r>
            <a:r>
              <a:rPr lang="en-US" sz="2000" b="1" dirty="0" err="1" smtClean="0">
                <a:latin typeface="Consolas" pitchFamily="49" charset="0"/>
              </a:rPr>
              <a:t>ImagePane</a:t>
            </a:r>
            <a:r>
              <a:rPr lang="en-US" sz="2000" b="1" dirty="0" smtClean="0">
                <a:latin typeface="Consolas" pitchFamily="49" charset="0"/>
              </a:rPr>
              <a:t> </a:t>
            </a:r>
            <a:r>
              <a:rPr lang="en-US" sz="2000" b="1" dirty="0" err="1" smtClean="0">
                <a:latin typeface="Consolas" pitchFamily="49" charset="0"/>
              </a:rPr>
              <a:t>ip</a:t>
            </a:r>
            <a:r>
              <a:rPr lang="en-US" sz="2000" b="1" dirty="0" smtClean="0">
                <a:latin typeface="Consolas" pitchFamily="49" charset="0"/>
              </a:rPr>
              <a:t> = new </a:t>
            </a:r>
            <a:r>
              <a:rPr lang="en-US" sz="2000" b="1" dirty="0" err="1" smtClean="0">
                <a:latin typeface="Consolas" pitchFamily="49" charset="0"/>
              </a:rPr>
              <a:t>ImagePane</a:t>
            </a:r>
            <a:r>
              <a:rPr lang="en-US" sz="2000" b="1" dirty="0" smtClean="0">
                <a:latin typeface="Consolas" pitchFamily="49" charset="0"/>
              </a:rPr>
              <a:t>();</a:t>
            </a:r>
          </a:p>
          <a:p>
            <a:r>
              <a:rPr lang="en-US" sz="2000" b="1" dirty="0" smtClean="0">
                <a:latin typeface="Consolas" pitchFamily="49" charset="0"/>
              </a:rPr>
              <a:t>  </a:t>
            </a:r>
            <a:r>
              <a:rPr lang="en-US" sz="2000" b="1" dirty="0" err="1" smtClean="0">
                <a:latin typeface="Consolas" pitchFamily="49" charset="0"/>
              </a:rPr>
              <a:t>Microsoft.Office.Tools.CustomTaskPane</a:t>
            </a:r>
            <a:r>
              <a:rPr lang="en-US" sz="2000" b="1" dirty="0" smtClean="0">
                <a:latin typeface="Consolas" pitchFamily="49" charset="0"/>
              </a:rPr>
              <a:t> pane =</a:t>
            </a:r>
          </a:p>
          <a:p>
            <a:r>
              <a:rPr lang="en-US" sz="2000" b="1" dirty="0" smtClean="0">
                <a:latin typeface="Consolas" pitchFamily="49" charset="0"/>
              </a:rPr>
              <a:t>        </a:t>
            </a:r>
            <a:r>
              <a:rPr lang="en-US" sz="2000" b="1" dirty="0" err="1" smtClean="0">
                <a:latin typeface="Consolas" pitchFamily="49" charset="0"/>
              </a:rPr>
              <a:t>this.CustomTaskPanes.Add</a:t>
            </a:r>
            <a:r>
              <a:rPr lang="en-US" sz="2000" b="1" dirty="0" smtClean="0">
                <a:latin typeface="Consolas" pitchFamily="49" charset="0"/>
              </a:rPr>
              <a:t>(</a:t>
            </a:r>
            <a:r>
              <a:rPr lang="en-US" sz="2000" b="1" dirty="0" err="1" smtClean="0">
                <a:latin typeface="Consolas" pitchFamily="49" charset="0"/>
              </a:rPr>
              <a:t>ip</a:t>
            </a:r>
            <a:r>
              <a:rPr lang="en-US" sz="2000" b="1" dirty="0" smtClean="0">
                <a:latin typeface="Consolas" pitchFamily="49" charset="0"/>
              </a:rPr>
              <a:t>, "Images");</a:t>
            </a:r>
          </a:p>
          <a:p>
            <a:r>
              <a:rPr lang="en-US" sz="2000" b="1" dirty="0" smtClean="0">
                <a:latin typeface="Consolas" pitchFamily="49" charset="0"/>
              </a:rPr>
              <a:t>  </a:t>
            </a:r>
            <a:r>
              <a:rPr lang="en-US" sz="2000" b="1" dirty="0" err="1" smtClean="0">
                <a:latin typeface="Consolas" pitchFamily="49" charset="0"/>
              </a:rPr>
              <a:t>pane.Visible</a:t>
            </a:r>
            <a:r>
              <a:rPr lang="en-US" sz="2000" b="1" dirty="0" smtClean="0">
                <a:latin typeface="Consolas" pitchFamily="49" charset="0"/>
              </a:rPr>
              <a:t> = true;</a:t>
            </a:r>
          </a:p>
          <a:p>
            <a:r>
              <a:rPr lang="en-US" sz="2000" b="1" dirty="0" smtClean="0">
                <a:latin typeface="Consolas" pitchFamily="49" charset="0"/>
              </a:rPr>
              <a:t>}</a:t>
            </a:r>
          </a:p>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 Task Panes</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Outlook Form Regions</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Text Placeholder 2"/>
          <p:cNvSpPr>
            <a:spLocks noGrp="1"/>
          </p:cNvSpPr>
          <p:nvPr>
            <p:ph type="body" sz="quarter" idx="10"/>
          </p:nvPr>
        </p:nvSpPr>
        <p:spPr>
          <a:xfrm>
            <a:off x="381000" y="1219200"/>
            <a:ext cx="8382000" cy="2542234"/>
          </a:xfrm>
        </p:spPr>
        <p:txBody>
          <a:bodyPr/>
          <a:lstStyle/>
          <a:p>
            <a:pPr lvl="0"/>
            <a:r>
              <a:rPr lang="en-US" dirty="0" smtClean="0"/>
              <a:t>Office and Visual Studio 2010</a:t>
            </a:r>
          </a:p>
          <a:p>
            <a:pPr lvl="0"/>
            <a:r>
              <a:rPr lang="en-US" dirty="0" smtClean="0"/>
              <a:t>Office UI Customizations</a:t>
            </a:r>
          </a:p>
          <a:p>
            <a:pPr lvl="0"/>
            <a:r>
              <a:rPr lang="en-US" dirty="0" smtClean="0"/>
              <a:t>Custom Task Panes</a:t>
            </a:r>
          </a:p>
          <a:p>
            <a:pPr lvl="0"/>
            <a:r>
              <a:rPr lang="en-US" dirty="0" smtClean="0"/>
              <a:t>Outlook Form Regions</a:t>
            </a:r>
          </a:p>
          <a:p>
            <a:pPr lvl="1"/>
            <a:endParaRPr lang="en-US" dirty="0" smtClean="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Outlook Form Regions</a:t>
            </a:r>
            <a:endParaRPr lang="en-US" dirty="0"/>
          </a:p>
        </p:txBody>
      </p:sp>
      <p:sp>
        <p:nvSpPr>
          <p:cNvPr id="3" name="Text Placeholder 2"/>
          <p:cNvSpPr>
            <a:spLocks noGrp="1"/>
          </p:cNvSpPr>
          <p:nvPr>
            <p:ph type="body" sz="quarter" idx="10"/>
          </p:nvPr>
        </p:nvSpPr>
        <p:spPr>
          <a:xfrm>
            <a:off x="381000" y="1411552"/>
            <a:ext cx="8382000" cy="984885"/>
          </a:xfrm>
        </p:spPr>
        <p:txBody>
          <a:bodyPr/>
          <a:lstStyle/>
          <a:p>
            <a:r>
              <a:rPr lang="en-US" dirty="0" smtClean="0"/>
              <a:t>Creating Form Regions in Outlook</a:t>
            </a:r>
          </a:p>
          <a:p>
            <a:r>
              <a:rPr lang="en-US" dirty="0" smtClean="0"/>
              <a:t>Creating Form Regions in VSTO</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514600" y="2743200"/>
            <a:ext cx="4171793" cy="3586163"/>
          </a:xfrm>
          <a:prstGeom prst="rect">
            <a:avLst/>
          </a:prstGeom>
          <a:noFill/>
          <a:ln w="9525">
            <a:noFill/>
            <a:miter lim="800000"/>
            <a:headEnd/>
            <a:tailEnd/>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Outlook </a:t>
            </a:r>
            <a:r>
              <a:rPr lang="en-US" smtClean="0"/>
              <a:t>Form Regions</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Text Placeholder 2"/>
          <p:cNvSpPr>
            <a:spLocks noGrp="1"/>
          </p:cNvSpPr>
          <p:nvPr>
            <p:ph type="body" sz="quarter" idx="10"/>
          </p:nvPr>
        </p:nvSpPr>
        <p:spPr>
          <a:xfrm>
            <a:off x="381000" y="1219200"/>
            <a:ext cx="8382000" cy="2542234"/>
          </a:xfrm>
        </p:spPr>
        <p:txBody>
          <a:bodyPr/>
          <a:lstStyle/>
          <a:p>
            <a:pPr lvl="0"/>
            <a:r>
              <a:rPr lang="en-US" dirty="0" smtClean="0"/>
              <a:t>Office and Visual Studio 2010</a:t>
            </a:r>
          </a:p>
          <a:p>
            <a:pPr lvl="0"/>
            <a:r>
              <a:rPr lang="en-US" dirty="0" smtClean="0"/>
              <a:t>Office UI Customizations</a:t>
            </a:r>
          </a:p>
          <a:p>
            <a:pPr lvl="0"/>
            <a:r>
              <a:rPr lang="en-US" dirty="0" smtClean="0"/>
              <a:t>Custom Task Panes</a:t>
            </a:r>
          </a:p>
          <a:p>
            <a:pPr lvl="0"/>
            <a:r>
              <a:rPr lang="en-US" dirty="0" smtClean="0"/>
              <a:t>Outlook Form Regions</a:t>
            </a:r>
          </a:p>
          <a:p>
            <a:pPr lvl="1"/>
            <a:endParaRPr lang="en-US" dirty="0" smtClean="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381000" y="1219200"/>
            <a:ext cx="8382000" cy="5386090"/>
          </a:xfrm>
        </p:spPr>
        <p:txBody>
          <a:bodyPr/>
          <a:lstStyle/>
          <a:p>
            <a:pPr lvl="0"/>
            <a:r>
              <a:rPr lang="en-US" dirty="0" smtClean="0"/>
              <a:t>Visual Studio 2010 Support for Office 2010</a:t>
            </a:r>
          </a:p>
          <a:p>
            <a:pPr lvl="0"/>
            <a:r>
              <a:rPr lang="en-US" dirty="0" smtClean="0"/>
              <a:t>Ribbons</a:t>
            </a:r>
          </a:p>
          <a:p>
            <a:pPr lvl="1"/>
            <a:r>
              <a:rPr lang="en-US" dirty="0" smtClean="0"/>
              <a:t>Designers</a:t>
            </a:r>
          </a:p>
          <a:p>
            <a:pPr lvl="1"/>
            <a:r>
              <a:rPr lang="en-US" dirty="0" smtClean="0"/>
              <a:t>Context menus, Backstage View</a:t>
            </a:r>
          </a:p>
          <a:p>
            <a:pPr lvl="0"/>
            <a:r>
              <a:rPr lang="en-US" dirty="0" smtClean="0"/>
              <a:t>Custom Task Panes</a:t>
            </a:r>
          </a:p>
          <a:p>
            <a:pPr lvl="1"/>
            <a:r>
              <a:rPr lang="en-US" dirty="0" smtClean="0"/>
              <a:t>Windows Presentation Foundation</a:t>
            </a:r>
          </a:p>
          <a:p>
            <a:pPr lvl="1"/>
            <a:r>
              <a:rPr lang="en-US" dirty="0" smtClean="0"/>
              <a:t>Windows Communication Foundation</a:t>
            </a:r>
          </a:p>
          <a:p>
            <a:pPr lvl="0"/>
            <a:r>
              <a:rPr lang="en-US" dirty="0" smtClean="0"/>
              <a:t>Outlook Form Regions</a:t>
            </a:r>
          </a:p>
          <a:p>
            <a:pPr lvl="1"/>
            <a:r>
              <a:rPr lang="en-US" dirty="0" smtClean="0"/>
              <a:t>Outlook</a:t>
            </a:r>
          </a:p>
          <a:p>
            <a:pPr lvl="1"/>
            <a:r>
              <a:rPr lang="en-US" dirty="0" smtClean="0"/>
              <a:t>Visual Studio 2010</a:t>
            </a:r>
          </a:p>
          <a:p>
            <a:pPr lvl="1"/>
            <a:endParaRPr lang="en-US" dirty="0" smtClean="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Office and Visual Studio 2010</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0188"/>
            <a:ext cx="8382000" cy="1218795"/>
          </a:xfrm>
        </p:spPr>
        <p:txBody>
          <a:bodyPr/>
          <a:lstStyle/>
          <a:p>
            <a:r>
              <a:rPr lang="en-US" dirty="0" smtClean="0"/>
              <a:t>Office Development Support </a:t>
            </a:r>
            <a:br>
              <a:rPr lang="en-US" dirty="0" smtClean="0"/>
            </a:br>
            <a:r>
              <a:rPr lang="en-US" dirty="0" smtClean="0"/>
              <a:t>in Visual Studio 2010</a:t>
            </a:r>
            <a:endParaRPr lang="en-US" dirty="0"/>
          </a:p>
        </p:txBody>
      </p:sp>
      <p:sp>
        <p:nvSpPr>
          <p:cNvPr id="6" name="Content Placeholder 5"/>
          <p:cNvSpPr>
            <a:spLocks noGrp="1"/>
          </p:cNvSpPr>
          <p:nvPr>
            <p:ph idx="1"/>
          </p:nvPr>
        </p:nvSpPr>
        <p:spPr>
          <a:xfrm>
            <a:off x="381000" y="1600200"/>
            <a:ext cx="8382000" cy="4518160"/>
          </a:xfrm>
        </p:spPr>
        <p:txBody>
          <a:bodyPr/>
          <a:lstStyle/>
          <a:p>
            <a:r>
              <a:rPr lang="en-US" sz="2400" dirty="0" smtClean="0"/>
              <a:t>Visual Studio 2010 provides backward-compatible tooling</a:t>
            </a:r>
          </a:p>
          <a:p>
            <a:pPr lvl="1"/>
            <a:r>
              <a:rPr lang="en-US" sz="2000" dirty="0" smtClean="0"/>
              <a:t>Office 2007 project templates are supported</a:t>
            </a:r>
          </a:p>
          <a:p>
            <a:pPr lvl="1"/>
            <a:r>
              <a:rPr lang="en-US" sz="2000" dirty="0" smtClean="0"/>
              <a:t>But not Office 2003</a:t>
            </a:r>
          </a:p>
          <a:p>
            <a:r>
              <a:rPr lang="en-US" sz="2400" dirty="0" smtClean="0"/>
              <a:t>Visual Studio 2010 and 2008 work side-by-side</a:t>
            </a:r>
          </a:p>
          <a:p>
            <a:r>
              <a:rPr lang="en-US" sz="2400" dirty="0" smtClean="0"/>
              <a:t>SharePoint Workflow still supported</a:t>
            </a:r>
          </a:p>
          <a:p>
            <a:r>
              <a:rPr lang="en-US" sz="2400" dirty="0" smtClean="0"/>
              <a:t>Click Once deployment supported</a:t>
            </a:r>
          </a:p>
          <a:p>
            <a:r>
              <a:rPr lang="en-US" sz="2400" dirty="0" smtClean="0"/>
              <a:t>Package multiple add-ins deployment also supported</a:t>
            </a:r>
          </a:p>
          <a:p>
            <a:r>
              <a:rPr lang="en-US" sz="2400" dirty="0"/>
              <a:t>All 2007 supported scenarios persist forward to 2010</a:t>
            </a:r>
          </a:p>
          <a:p>
            <a:r>
              <a:rPr lang="en-US" sz="2400" dirty="0"/>
              <a:t>Improved deployment support in Office 2010 with Visual Studio </a:t>
            </a:r>
            <a:r>
              <a:rPr lang="en-US" sz="2400" dirty="0" smtClean="0"/>
              <a:t>2010</a:t>
            </a:r>
          </a:p>
          <a:p>
            <a:r>
              <a:rPr lang="en-US" sz="2400" dirty="0" smtClean="0"/>
              <a:t>Application life-cycle management through Team Foundation Server</a:t>
            </a:r>
            <a:endParaRPr lang="en-US" sz="2400" dirty="0"/>
          </a:p>
        </p:txBody>
      </p:sp>
    </p:spTree>
    <p:extLst>
      <p:ext uri="{BB962C8B-B14F-4D97-AF65-F5344CB8AC3E}">
        <p14:creationId xmlns:p14="http://schemas.microsoft.com/office/powerpoint/2007/7/12/main" xmlns="" val="38436427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Customization Sample</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Office UI Customizations</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Ribbons in Visual Studio 2010</a:t>
            </a:r>
            <a:endParaRPr lang="en-US" dirty="0"/>
          </a:p>
        </p:txBody>
      </p:sp>
      <p:sp>
        <p:nvSpPr>
          <p:cNvPr id="3" name="Text Placeholder 2"/>
          <p:cNvSpPr>
            <a:spLocks noGrp="1"/>
          </p:cNvSpPr>
          <p:nvPr>
            <p:ph type="body" sz="quarter" idx="10"/>
          </p:nvPr>
        </p:nvSpPr>
        <p:spPr>
          <a:xfrm>
            <a:off x="381000" y="1411552"/>
            <a:ext cx="8382000" cy="984885"/>
          </a:xfrm>
        </p:spPr>
        <p:txBody>
          <a:bodyPr/>
          <a:lstStyle/>
          <a:p>
            <a:r>
              <a:rPr lang="en-US" dirty="0" smtClean="0"/>
              <a:t>Ribbon designer for basic applications</a:t>
            </a:r>
          </a:p>
          <a:p>
            <a:r>
              <a:rPr lang="en-US" dirty="0" smtClean="0"/>
              <a:t>Direct XML for more complex applications</a:t>
            </a:r>
            <a:endParaRPr lang="en-US" dirty="0"/>
          </a:p>
        </p:txBody>
      </p:sp>
      <p:pic>
        <p:nvPicPr>
          <p:cNvPr id="4" name="Picture 3" descr="RibbonDesigner.jpg"/>
          <p:cNvPicPr>
            <a:picLocks noChangeAspect="1"/>
          </p:cNvPicPr>
          <p:nvPr/>
        </p:nvPicPr>
        <p:blipFill>
          <a:blip r:embed="rId3" cstate="print"/>
          <a:stretch>
            <a:fillRect/>
          </a:stretch>
        </p:blipFill>
        <p:spPr>
          <a:xfrm>
            <a:off x="1143000" y="2667000"/>
            <a:ext cx="6705600" cy="3165884"/>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Ribbons</a:t>
            </a:r>
            <a:endParaRPr lang="en-US" dirty="0"/>
          </a:p>
        </p:txBody>
      </p:sp>
      <p:sp>
        <p:nvSpPr>
          <p:cNvPr id="3" name="Text Placeholder 2"/>
          <p:cNvSpPr>
            <a:spLocks noGrp="1"/>
          </p:cNvSpPr>
          <p:nvPr>
            <p:ph type="body" sz="quarter" idx="10"/>
          </p:nvPr>
        </p:nvSpPr>
        <p:spPr>
          <a:xfrm>
            <a:off x="381000" y="1411552"/>
            <a:ext cx="8382000" cy="2203680"/>
          </a:xfrm>
        </p:spPr>
        <p:txBody>
          <a:bodyPr/>
          <a:lstStyle/>
          <a:p>
            <a:r>
              <a:rPr lang="en-US" dirty="0" smtClean="0"/>
              <a:t>Ability to programmatically select a tab</a:t>
            </a:r>
            <a:br>
              <a:rPr lang="en-US" dirty="0" smtClean="0"/>
            </a:br>
            <a:r>
              <a:rPr lang="en-US" dirty="0" smtClean="0"/>
              <a:t/>
            </a:r>
            <a:br>
              <a:rPr lang="en-US" dirty="0" smtClean="0"/>
            </a:br>
            <a:r>
              <a:rPr lang="en-US" dirty="0" smtClean="0"/>
              <a:t/>
            </a:r>
            <a:br>
              <a:rPr lang="en-US" dirty="0" smtClean="0"/>
            </a:br>
            <a:endParaRPr lang="en-US" sz="2400" b="1" dirty="0" smtClean="0">
              <a:latin typeface="Courier New" pitchFamily="49" charset="0"/>
              <a:cs typeface="Courier New" pitchFamily="49" charset="0"/>
            </a:endParaRPr>
          </a:p>
          <a:p>
            <a:r>
              <a:rPr lang="en-US" dirty="0" smtClean="0"/>
              <a:t>Group Scaling</a:t>
            </a:r>
          </a:p>
        </p:txBody>
      </p:sp>
      <p:grpSp>
        <p:nvGrpSpPr>
          <p:cNvPr id="4" name="Group 3"/>
          <p:cNvGrpSpPr/>
          <p:nvPr/>
        </p:nvGrpSpPr>
        <p:grpSpPr>
          <a:xfrm>
            <a:off x="838200" y="4724400"/>
            <a:ext cx="7772400" cy="1066800"/>
            <a:chOff x="990600" y="2971800"/>
            <a:chExt cx="7086600" cy="838200"/>
          </a:xfrm>
        </p:grpSpPr>
        <p:pic>
          <p:nvPicPr>
            <p:cNvPr id="5" name="Picture 4"/>
            <p:cNvPicPr>
              <a:picLocks noChangeAspect="1"/>
            </p:cNvPicPr>
            <p:nvPr/>
          </p:nvPicPr>
          <p:blipFill>
            <a:blip r:embed="rId3" cstate="email">
              <a:extLst>
                <a:ext uri="28A0092B-C50C-407e-A947-70E740481C1C">
                  <a14:useLocalDpi xmlns="" xmlns:a14="http://schemas.microsoft.com/office/drawing/2007/7/7/main" val="0"/>
                </a:ext>
              </a:extLst>
            </a:blip>
            <a:stretch>
              <a:fillRect/>
            </a:stretch>
          </p:blipFill>
          <p:spPr>
            <a:xfrm>
              <a:off x="990600" y="2971905"/>
              <a:ext cx="2657143" cy="838095"/>
            </a:xfrm>
            <a:prstGeom prst="rect">
              <a:avLst/>
            </a:prstGeom>
          </p:spPr>
        </p:pic>
        <p:pic>
          <p:nvPicPr>
            <p:cNvPr id="6" name="Picture 5"/>
            <p:cNvPicPr>
              <a:picLocks noChangeAspect="1"/>
            </p:cNvPicPr>
            <p:nvPr/>
          </p:nvPicPr>
          <p:blipFill>
            <a:blip r:embed="rId4" cstate="email">
              <a:extLst>
                <a:ext uri="28A0092B-C50C-407e-A947-70E740481C1C">
                  <a14:useLocalDpi xmlns="" xmlns:a14="http://schemas.microsoft.com/office/drawing/2007/7/7/main" val="0"/>
                </a:ext>
              </a:extLst>
            </a:blip>
            <a:stretch>
              <a:fillRect/>
            </a:stretch>
          </p:blipFill>
          <p:spPr>
            <a:xfrm>
              <a:off x="6324724" y="2971800"/>
              <a:ext cx="990476" cy="838095"/>
            </a:xfrm>
            <a:prstGeom prst="rect">
              <a:avLst/>
            </a:prstGeom>
          </p:spPr>
        </p:pic>
        <p:pic>
          <p:nvPicPr>
            <p:cNvPr id="7" name="Picture 6"/>
            <p:cNvPicPr>
              <a:picLocks noChangeAspect="1"/>
            </p:cNvPicPr>
            <p:nvPr/>
          </p:nvPicPr>
          <p:blipFill>
            <a:blip r:embed="rId5" cstate="email">
              <a:extLst>
                <a:ext uri="28A0092B-C50C-407e-A947-70E740481C1C">
                  <a14:useLocalDpi xmlns="" xmlns:a14="http://schemas.microsoft.com/office/drawing/2007/7/7/main" val="0"/>
                </a:ext>
              </a:extLst>
            </a:blip>
            <a:stretch>
              <a:fillRect/>
            </a:stretch>
          </p:blipFill>
          <p:spPr>
            <a:xfrm>
              <a:off x="7648628" y="2971800"/>
              <a:ext cx="428572" cy="838095"/>
            </a:xfrm>
            <a:prstGeom prst="rect">
              <a:avLst/>
            </a:prstGeom>
          </p:spPr>
        </p:pic>
        <p:pic>
          <p:nvPicPr>
            <p:cNvPr id="8" name="Picture 7"/>
            <p:cNvPicPr>
              <a:picLocks noChangeAspect="1"/>
            </p:cNvPicPr>
            <p:nvPr/>
          </p:nvPicPr>
          <p:blipFill>
            <a:blip r:embed="rId6" cstate="email">
              <a:extLst>
                <a:ext uri="28A0092B-C50C-407e-A947-70E740481C1C">
                  <a14:useLocalDpi xmlns="" xmlns:a14="http://schemas.microsoft.com/office/drawing/2007/7/7/main" val="0"/>
                </a:ext>
              </a:extLst>
            </a:blip>
            <a:stretch>
              <a:fillRect/>
            </a:stretch>
          </p:blipFill>
          <p:spPr>
            <a:xfrm>
              <a:off x="3981705" y="2971800"/>
              <a:ext cx="2038095" cy="838095"/>
            </a:xfrm>
            <a:prstGeom prst="rect">
              <a:avLst/>
            </a:prstGeom>
          </p:spPr>
        </p:pic>
      </p:grpSp>
      <p:sp>
        <p:nvSpPr>
          <p:cNvPr id="9" name="Rectangle 8"/>
          <p:cNvSpPr/>
          <p:nvPr/>
        </p:nvSpPr>
        <p:spPr bwMode="auto">
          <a:xfrm>
            <a:off x="838200" y="3657600"/>
            <a:ext cx="7772400" cy="838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latin typeface="Consolas" pitchFamily="49" charset="0"/>
                <a:cs typeface="Courier New" pitchFamily="49" charset="0"/>
              </a:rPr>
              <a:t>&lt;group id="Wheel" </a:t>
            </a:r>
            <a:r>
              <a:rPr lang="en-US" sz="2400" b="1" dirty="0" err="1" smtClean="0">
                <a:latin typeface="Consolas" pitchFamily="49" charset="0"/>
                <a:cs typeface="Courier New" pitchFamily="49" charset="0"/>
              </a:rPr>
              <a:t>autoScale</a:t>
            </a:r>
            <a:r>
              <a:rPr lang="en-US" sz="2400" b="1" dirty="0" smtClean="0">
                <a:latin typeface="Consolas" pitchFamily="49" charset="0"/>
                <a:cs typeface="Courier New" pitchFamily="49" charset="0"/>
              </a:rPr>
              <a:t>="true"&gt;</a:t>
            </a:r>
            <a:endParaRPr lang="en-US" sz="2300" dirty="0" smtClean="0">
              <a:solidFill>
                <a:srgbClr val="FFFFFF"/>
              </a:solidFill>
              <a:effectLst>
                <a:outerShdw blurRad="38100" dist="38100" dir="2700000" algn="tl">
                  <a:srgbClr val="000000">
                    <a:alpha val="43137"/>
                  </a:srgbClr>
                </a:outerShdw>
              </a:effectLst>
              <a:latin typeface="Consolas" pitchFamily="49" charset="0"/>
            </a:endParaRPr>
          </a:p>
        </p:txBody>
      </p:sp>
      <p:sp>
        <p:nvSpPr>
          <p:cNvPr id="10" name="Rectangle 9"/>
          <p:cNvSpPr/>
          <p:nvPr/>
        </p:nvSpPr>
        <p:spPr bwMode="auto">
          <a:xfrm>
            <a:off x="762000" y="1905000"/>
            <a:ext cx="7772400" cy="838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latin typeface="Consolas" pitchFamily="49" charset="0"/>
                <a:cs typeface="Courier New" pitchFamily="49" charset="0"/>
              </a:rPr>
              <a:t>IRibbonUI.ActivateTab</a:t>
            </a:r>
            <a:r>
              <a:rPr lang="en-US" sz="2400" b="1" dirty="0" smtClean="0">
                <a:latin typeface="Consolas" pitchFamily="49" charset="0"/>
                <a:cs typeface="Courier New" pitchFamily="49" charset="0"/>
              </a:rPr>
              <a:t>(String </a:t>
            </a:r>
            <a:r>
              <a:rPr lang="en-US" sz="2400" b="1" dirty="0" err="1" smtClean="0">
                <a:latin typeface="Consolas" pitchFamily="49" charset="0"/>
                <a:cs typeface="Courier New" pitchFamily="49" charset="0"/>
              </a:rPr>
              <a:t>TabID</a:t>
            </a:r>
            <a:r>
              <a:rPr lang="en-US" sz="2400" b="1" dirty="0" smtClean="0">
                <a:latin typeface="Consolas" pitchFamily="49" charset="0"/>
                <a:cs typeface="Courier New" pitchFamily="49" charset="0"/>
              </a:rPr>
              <a:t>)</a:t>
            </a:r>
            <a:endParaRPr lang="en-US" sz="2300" dirty="0" smtClean="0">
              <a:solidFill>
                <a:srgbClr val="FFFFFF"/>
              </a:solidFill>
              <a:effectLst>
                <a:outerShdw blurRad="38100" dist="38100" dir="2700000" algn="tl">
                  <a:srgbClr val="000000">
                    <a:alpha val="43137"/>
                  </a:srgbClr>
                </a:outerShdw>
              </a:effectLst>
              <a:latin typeface="Consolas" pitchFamily="49" charset="0"/>
            </a:endParaRPr>
          </a:p>
        </p:txBody>
      </p:sp>
    </p:spTree>
  </p:cSld>
  <p:clrMapOvr>
    <a:masterClrMapping/>
  </p:clrMapOvr>
  <p:transition>
    <p:fade/>
  </p:transition>
</p:sld>
</file>

<file path=ppt/theme/theme1.xml><?xml version="1.0" encoding="utf-8"?>
<a:theme xmlns:a="http://schemas.openxmlformats.org/drawingml/2006/main" name="Default Design - DPE PPT Template">
  <a:themeElements>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 DPE PP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bg1"/>
            </a:solidFill>
            <a:effectLst/>
            <a:latin typeface="Tahoma" pitchFamily="34" charset="0"/>
          </a:defRPr>
        </a:defPPr>
      </a:lstStyle>
    </a:lnDef>
  </a:objectDefaults>
  <a:extraClrSchemeLst>
    <a:extraClrScheme>
      <a:clrScheme name="Default Design - DPE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LectureItem" ma:contentTypeID="0x010100362A539B78E71545854080CDF50ACDA101007D3E0058FC5B0C48904B75F7FCDBE935" ma:contentTypeVersion="0" ma:contentTypeDescription="" ma:contentTypeScope="" ma:versionID="fce6b2852de822541038d81da6253dcb">
  <xsd:schema xmlns:xsd="http://www.w3.org/2001/XMLSchema" xmlns:p="http://schemas.microsoft.com/office/2006/metadata/properties" xmlns:ns2="e1d63e93-e02b-4670-acf8-78dd022cb886" targetNamespace="http://schemas.microsoft.com/office/2006/metadata/properties" ma:root="true" ma:fieldsID="49ba39ed5e48d1623b14472798d3cc84" ns2:_="">
    <xsd:import namespace="e1d63e93-e02b-4670-acf8-78dd022cb886"/>
    <xsd:element name="properties">
      <xsd:complexType>
        <xsd:sequence>
          <xsd:element name="documentManagement">
            <xsd:complexType>
              <xsd:all>
                <xsd:element ref="ns2:ContentAuthor" minOccurs="0"/>
                <xsd:element ref="ns2:ContentItemStatus" minOccurs="0"/>
              </xsd:all>
            </xsd:complexType>
          </xsd:element>
        </xsd:sequence>
      </xsd:complexType>
    </xsd:element>
  </xsd:schema>
  <xsd:schema xmlns:xsd="http://www.w3.org/2001/XMLSchema" xmlns:dms="http://schemas.microsoft.com/office/2006/documentManagement/types" targetNamespace="e1d63e93-e02b-4670-acf8-78dd022cb886" elementFormDefault="qualified">
    <xsd:import namespace="http://schemas.microsoft.com/office/2006/documentManagement/types"/>
    <xsd:element name="ContentAuthor" ma:index="8" nillable="true" ma:displayName="ContentAuthor" ma:list="{fa2d3758-5d20-474b-9129-a86ae36366ae}" ma:internalName="ContentAuthor" ma:showField="Title" ma:web="e1d63e93-e02b-4670-acf8-78dd022cb886">
      <xsd:complexType>
        <xsd:complexContent>
          <xsd:extension base="dms:MultiChoiceLookup">
            <xsd:sequence>
              <xsd:element name="Value" type="dms:Lookup" maxOccurs="unbounded" minOccurs="0" nillable="true"/>
            </xsd:sequence>
          </xsd:extension>
        </xsd:complexContent>
      </xsd:complexType>
    </xsd:element>
    <xsd:element name="ContentItemStatus" ma:index="9" nillable="true" ma:displayName="ContentItemStatus" ma:default="Not Started" ma:format="Dropdown" ma:internalName="ContentItemStatus">
      <xsd:simpleType>
        <xsd:restriction base="dms:Choice">
          <xsd:enumeration value="Not Started"/>
          <xsd:enumeration value="Waiting for SME Reveiw"/>
          <xsd:enumeration value="SME Review Complete - Finishing Content"/>
          <xsd:enumeration value="Completed"/>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ContentAuthor xmlns="e1d63e93-e02b-4670-acf8-78dd022cb886">
      <Value>3</Value>
    </ContentAuthor>
    <ContentItemStatus xmlns="e1d63e93-e02b-4670-acf8-78dd022cb886">Completed</ContentItem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EA9215-A784-4462-87FB-3B30EBACDF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d63e93-e02b-4670-acf8-78dd022cb886"/>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DE009E-6CB7-4486-9496-78D493A766E1}">
  <ds:schemaRefs>
    <ds:schemaRef ds:uri="http://schemas.microsoft.com/office/2006/metadata/properties"/>
    <ds:schemaRef ds:uri="e1d63e93-e02b-4670-acf8-78dd022cb886"/>
  </ds:schemaRefs>
</ds:datastoreItem>
</file>

<file path=customXml/itemProps3.xml><?xml version="1.0" encoding="utf-8"?>
<ds:datastoreItem xmlns:ds="http://schemas.openxmlformats.org/officeDocument/2006/customXml" ds:itemID="{228C6BFB-EA3A-4FC2-90EB-A4F95FB08B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6643</TotalTime>
  <Words>1704</Words>
  <Application>Microsoft Office PowerPoint</Application>
  <PresentationFormat>On-screen Show (4:3)</PresentationFormat>
  <Paragraphs>169</Paragraphs>
  <Slides>22</Slides>
  <Notes>19</Notes>
  <HiddenSlides>1</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Design - DPE PPT Template</vt:lpstr>
      <vt:lpstr>Office 2010 UI Customization</vt:lpstr>
      <vt:lpstr>Outline</vt:lpstr>
      <vt:lpstr>Agenda</vt:lpstr>
      <vt:lpstr>Office and Visual Studio 2010</vt:lpstr>
      <vt:lpstr>Office Development Support  in Visual Studio 2010</vt:lpstr>
      <vt:lpstr>Customization Sample</vt:lpstr>
      <vt:lpstr>Office UI Customizations</vt:lpstr>
      <vt:lpstr>Ribbons in Visual Studio 2010</vt:lpstr>
      <vt:lpstr>Ribbons</vt:lpstr>
      <vt:lpstr>Context Menus</vt:lpstr>
      <vt:lpstr>Context Menus</vt:lpstr>
      <vt:lpstr>Backstage View</vt:lpstr>
      <vt:lpstr>Backstage View</vt:lpstr>
      <vt:lpstr>Backstage View</vt:lpstr>
      <vt:lpstr>Customizing Office 2010</vt:lpstr>
      <vt:lpstr>Custom Task Panes</vt:lpstr>
      <vt:lpstr>Custom Task Panes</vt:lpstr>
      <vt:lpstr>Custom Task Panes</vt:lpstr>
      <vt:lpstr>Outlook Form Regions</vt:lpstr>
      <vt:lpstr>Outlook Form Regions</vt:lpstr>
      <vt:lpstr>Outlook Form Regions</vt:lpstr>
      <vt:lpstr>Summary</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2010 UI Customization</dc:title>
  <dc:creator>donovanf</dc:creator>
  <cp:lastModifiedBy>Andrew Robbins</cp:lastModifiedBy>
  <cp:revision>355</cp:revision>
  <dcterms:created xsi:type="dcterms:W3CDTF">2006-12-21T03:33:08Z</dcterms:created>
  <dcterms:modified xsi:type="dcterms:W3CDTF">2009-12-28T21:20:37Z</dcterms:modified>
  <cp:contentType>LectureItem</cp:contentType>
  <cp:version>1.0.0</cp:version>
  <dc:description>
	This presentation introduces you to customizing the Office 2010 User Interface using Visual Studio 2010. You'll see how Visual Studio 2010 provides support to customize the Ribbon, create Custom Task Panes and work with Outlook Form Regions.
by donovanf
</dc:descript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0x010100362A539B78E71545854080CDF50ACDA101007D3E0058FC5B0C48904B75F7FCDBE935</vt:lpwstr>
  </property>
</Properties>
</file>