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8"/>
  </p:notesMasterIdLst>
  <p:handoutMasterIdLst>
    <p:handoutMasterId r:id="rId29"/>
  </p:handoutMasterIdLst>
  <p:sldIdLst>
    <p:sldId id="366" r:id="rId6"/>
    <p:sldId id="367" r:id="rId7"/>
    <p:sldId id="368" r:id="rId8"/>
    <p:sldId id="369" r:id="rId9"/>
    <p:sldId id="349" r:id="rId10"/>
    <p:sldId id="360" r:id="rId11"/>
    <p:sldId id="348" r:id="rId12"/>
    <p:sldId id="342" r:id="rId13"/>
    <p:sldId id="345" r:id="rId14"/>
    <p:sldId id="361" r:id="rId15"/>
    <p:sldId id="362" r:id="rId16"/>
    <p:sldId id="363" r:id="rId17"/>
    <p:sldId id="364" r:id="rId18"/>
    <p:sldId id="352" r:id="rId19"/>
    <p:sldId id="343" r:id="rId20"/>
    <p:sldId id="355" r:id="rId21"/>
    <p:sldId id="356" r:id="rId22"/>
    <p:sldId id="358" r:id="rId23"/>
    <p:sldId id="357" r:id="rId24"/>
    <p:sldId id="323" r:id="rId25"/>
    <p:sldId id="359" r:id="rId26"/>
    <p:sldId id="365" r:id="rId27"/>
  </p:sldIdLst>
  <p:sldSz cx="9144000" cy="6858000" type="screen4x3"/>
  <p:notesSz cx="6858000" cy="9144000"/>
  <p:defaultTextStyle>
    <a:defPPr>
      <a:defRPr lang="en-US"/>
    </a:defPPr>
    <a:lvl1pPr algn="ctr" rtl="0" fontAlgn="base">
      <a:spcBef>
        <a:spcPct val="0"/>
      </a:spcBef>
      <a:spcAft>
        <a:spcPct val="0"/>
      </a:spcAft>
      <a:defRPr sz="2200" kern="1200">
        <a:solidFill>
          <a:schemeClr val="bg1"/>
        </a:solidFill>
        <a:latin typeface="Tahoma" pitchFamily="34" charset="0"/>
        <a:ea typeface="+mn-ea"/>
        <a:cs typeface="+mn-cs"/>
      </a:defRPr>
    </a:lvl1pPr>
    <a:lvl2pPr marL="457200" algn="ctr" rtl="0" fontAlgn="base">
      <a:spcBef>
        <a:spcPct val="0"/>
      </a:spcBef>
      <a:spcAft>
        <a:spcPct val="0"/>
      </a:spcAft>
      <a:defRPr sz="2200" kern="1200">
        <a:solidFill>
          <a:schemeClr val="bg1"/>
        </a:solidFill>
        <a:latin typeface="Tahoma" pitchFamily="34" charset="0"/>
        <a:ea typeface="+mn-ea"/>
        <a:cs typeface="+mn-cs"/>
      </a:defRPr>
    </a:lvl2pPr>
    <a:lvl3pPr marL="914400" algn="ctr" rtl="0" fontAlgn="base">
      <a:spcBef>
        <a:spcPct val="0"/>
      </a:spcBef>
      <a:spcAft>
        <a:spcPct val="0"/>
      </a:spcAft>
      <a:defRPr sz="2200" kern="1200">
        <a:solidFill>
          <a:schemeClr val="bg1"/>
        </a:solidFill>
        <a:latin typeface="Tahoma" pitchFamily="34" charset="0"/>
        <a:ea typeface="+mn-ea"/>
        <a:cs typeface="+mn-cs"/>
      </a:defRPr>
    </a:lvl3pPr>
    <a:lvl4pPr marL="1371600" algn="ctr" rtl="0" fontAlgn="base">
      <a:spcBef>
        <a:spcPct val="0"/>
      </a:spcBef>
      <a:spcAft>
        <a:spcPct val="0"/>
      </a:spcAft>
      <a:defRPr sz="2200" kern="1200">
        <a:solidFill>
          <a:schemeClr val="bg1"/>
        </a:solidFill>
        <a:latin typeface="Tahoma" pitchFamily="34" charset="0"/>
        <a:ea typeface="+mn-ea"/>
        <a:cs typeface="+mn-cs"/>
      </a:defRPr>
    </a:lvl4pPr>
    <a:lvl5pPr marL="1828800" algn="ctr" rtl="0" fontAlgn="base">
      <a:spcBef>
        <a:spcPct val="0"/>
      </a:spcBef>
      <a:spcAft>
        <a:spcPct val="0"/>
      </a:spcAft>
      <a:defRPr sz="2200" kern="1200">
        <a:solidFill>
          <a:schemeClr val="bg1"/>
        </a:solidFill>
        <a:latin typeface="Tahoma" pitchFamily="34" charset="0"/>
        <a:ea typeface="+mn-ea"/>
        <a:cs typeface="+mn-cs"/>
      </a:defRPr>
    </a:lvl5pPr>
    <a:lvl6pPr marL="2286000" algn="l" defTabSz="914400" rtl="0" eaLnBrk="1" latinLnBrk="0" hangingPunct="1">
      <a:defRPr sz="2200" kern="1200">
        <a:solidFill>
          <a:schemeClr val="bg1"/>
        </a:solidFill>
        <a:latin typeface="Tahoma" pitchFamily="34" charset="0"/>
        <a:ea typeface="+mn-ea"/>
        <a:cs typeface="+mn-cs"/>
      </a:defRPr>
    </a:lvl6pPr>
    <a:lvl7pPr marL="2743200" algn="l" defTabSz="914400" rtl="0" eaLnBrk="1" latinLnBrk="0" hangingPunct="1">
      <a:defRPr sz="2200" kern="1200">
        <a:solidFill>
          <a:schemeClr val="bg1"/>
        </a:solidFill>
        <a:latin typeface="Tahoma" pitchFamily="34" charset="0"/>
        <a:ea typeface="+mn-ea"/>
        <a:cs typeface="+mn-cs"/>
      </a:defRPr>
    </a:lvl7pPr>
    <a:lvl8pPr marL="3200400" algn="l" defTabSz="914400" rtl="0" eaLnBrk="1" latinLnBrk="0" hangingPunct="1">
      <a:defRPr sz="2200" kern="1200">
        <a:solidFill>
          <a:schemeClr val="bg1"/>
        </a:solidFill>
        <a:latin typeface="Tahoma" pitchFamily="34" charset="0"/>
        <a:ea typeface="+mn-ea"/>
        <a:cs typeface="+mn-cs"/>
      </a:defRPr>
    </a:lvl8pPr>
    <a:lvl9pPr marL="3657600" algn="l" defTabSz="914400" rtl="0" eaLnBrk="1" latinLnBrk="0" hangingPunct="1">
      <a:defRPr sz="2200" kern="1200">
        <a:solidFill>
          <a:schemeClr val="bg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FFCC00"/>
    <a:srgbClr val="FF7C80"/>
    <a:srgbClr val="00FF00"/>
    <a:srgbClr val="BBE0E3"/>
    <a:srgbClr val="FF5050"/>
    <a:srgbClr val="FF9900"/>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152" autoAdjust="0"/>
    <p:restoredTop sz="66118" autoAdjust="0"/>
  </p:normalViewPr>
  <p:slideViewPr>
    <p:cSldViewPr>
      <p:cViewPr varScale="1">
        <p:scale>
          <a:sx n="63" d="100"/>
          <a:sy n="63" d="100"/>
        </p:scale>
        <p:origin x="-180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4" d="100"/>
          <a:sy n="64" d="100"/>
        </p:scale>
        <p:origin x="-1938"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latin typeface="Arial" charset="0"/>
              </a:defRPr>
            </a:lvl1pPr>
          </a:lstStyle>
          <a:p>
            <a:pPr>
              <a:defRPr/>
            </a:pPr>
            <a:endParaRPr lang="en-US"/>
          </a:p>
        </p:txBody>
      </p:sp>
      <p:sp>
        <p:nvSpPr>
          <p:cNvPr id="563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en-US"/>
          </a:p>
        </p:txBody>
      </p:sp>
      <p:sp>
        <p:nvSpPr>
          <p:cNvPr id="563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Arial" charset="0"/>
              </a:defRPr>
            </a:lvl1pPr>
          </a:lstStyle>
          <a:p>
            <a:pPr>
              <a:defRPr/>
            </a:pPr>
            <a:endParaRPr lang="en-US"/>
          </a:p>
        </p:txBody>
      </p:sp>
      <p:sp>
        <p:nvSpPr>
          <p:cNvPr id="563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CBCF55C2-A023-47EA-9DB5-D7989B2D835C}"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latin typeface="Arial" charset="0"/>
              </a:defRPr>
            </a:lvl1pPr>
          </a:lstStyle>
          <a:p>
            <a:pPr>
              <a:defRPr/>
            </a:pPr>
            <a:endParaRPr lang="en-US"/>
          </a:p>
        </p:txBody>
      </p:sp>
      <p:sp>
        <p:nvSpPr>
          <p:cNvPr id="286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en-US"/>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86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86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Arial" charset="0"/>
              </a:defRPr>
            </a:lvl1pPr>
          </a:lstStyle>
          <a:p>
            <a:pPr>
              <a:defRPr/>
            </a:pPr>
            <a:endParaRPr lang="en-US"/>
          </a:p>
        </p:txBody>
      </p:sp>
      <p:sp>
        <p:nvSpPr>
          <p:cNvPr id="286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EBFB8504-2EB5-4A31-942A-BC8F1204C58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1744"/>
          <p:cNvSpPr>
            <a:spLocks noGrp="1" noRot="1" noChangeAspect="1" noChangeArrowheads="1" noTextEdit="1"/>
          </p:cNvSpPr>
          <p:nvPr>
            <p:ph type="sldImg"/>
          </p:nvPr>
        </p:nvSpPr>
        <p:spPr>
          <a:ln cap="flat">
            <a:headEnd type="none" w="med" len="med"/>
            <a:tailEnd type="none" w="med" len="med"/>
          </a:ln>
        </p:spPr>
      </p:sp>
      <p:sp>
        <p:nvSpPr>
          <p:cNvPr id="57347" name="Rectangle 31745"/>
          <p:cNvSpPr>
            <a:spLocks noGrp="1" noChangeArrowheads="1"/>
          </p:cNvSpPr>
          <p:nvPr>
            <p:ph type="body" idx="1"/>
          </p:nvPr>
        </p:nvSpPr>
        <p:spPr>
          <a:noFill/>
        </p:spPr>
        <p:txBody>
          <a:bodyPr/>
          <a:lstStyle/>
          <a:p>
            <a:r>
              <a:rPr lang="en-US" b="1" dirty="0" smtClean="0"/>
              <a:t>ESTIMATED TIME:</a:t>
            </a:r>
          </a:p>
          <a:p>
            <a:r>
              <a:rPr lang="en-US" dirty="0" smtClean="0"/>
              <a:t>60 minutes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MESSAGING:</a:t>
            </a:r>
          </a:p>
          <a:p>
            <a:r>
              <a:rPr lang="en-US" dirty="0" smtClean="0"/>
              <a:t>A new unified</a:t>
            </a:r>
            <a:r>
              <a:rPr lang="en-US" baseline="0" dirty="0" smtClean="0"/>
              <a:t> cancellation model is being introduced with .NET Framework 4. This new model allows many different operations (like separate threads of execution, I/O calls, etc.) to be organized in such a way that they can all be cancelled with one simple call in a unified way (no matter what the operation itself is).</a:t>
            </a:r>
          </a:p>
          <a:p>
            <a:endParaRPr lang="en-US" dirty="0" smtClean="0"/>
          </a:p>
          <a:p>
            <a:r>
              <a:rPr lang="en-US" dirty="0" smtClean="0"/>
              <a:t>The new </a:t>
            </a:r>
            <a:r>
              <a:rPr lang="en-US" dirty="0" err="1" smtClean="0"/>
              <a:t>CancellationTokenSource</a:t>
            </a:r>
            <a:r>
              <a:rPr lang="en-US" baseline="0" dirty="0" smtClean="0"/>
              <a:t> and </a:t>
            </a:r>
            <a:r>
              <a:rPr lang="en-US" baseline="0" dirty="0" err="1" smtClean="0"/>
              <a:t>CancellationToken</a:t>
            </a:r>
            <a:r>
              <a:rPr lang="en-US" baseline="0" dirty="0" smtClean="0"/>
              <a:t> constructs is what the new unified cancellation model is comprised of. The </a:t>
            </a:r>
            <a:r>
              <a:rPr lang="en-US" baseline="0" dirty="0" err="1" smtClean="0"/>
              <a:t>CancellationTokenSource</a:t>
            </a:r>
            <a:r>
              <a:rPr lang="en-US" baseline="0" dirty="0" smtClean="0"/>
              <a:t> is the core of this model. From a </a:t>
            </a:r>
            <a:r>
              <a:rPr lang="en-US" baseline="0" dirty="0" err="1" smtClean="0"/>
              <a:t>CancellationTokenSource</a:t>
            </a:r>
            <a:r>
              <a:rPr lang="en-US" baseline="0" dirty="0" smtClean="0"/>
              <a:t>, you can pass out as many </a:t>
            </a:r>
            <a:r>
              <a:rPr lang="en-US" baseline="0" dirty="0" err="1" smtClean="0"/>
              <a:t>CancellationTokens</a:t>
            </a:r>
            <a:r>
              <a:rPr lang="en-US" baseline="0" dirty="0" smtClean="0"/>
              <a:t> as you wish to various types of operations that are or are not happening in parallel. Then you can use the </a:t>
            </a:r>
            <a:r>
              <a:rPr lang="en-US" baseline="0" dirty="0" err="1" smtClean="0"/>
              <a:t>CancellationTokenSource</a:t>
            </a:r>
            <a:r>
              <a:rPr lang="en-US" baseline="0" dirty="0" smtClean="0"/>
              <a:t> to signify that everything needs to be cancelled by calling a Cancel() method. Then the cancellation is reflected in all the various tokens.</a:t>
            </a:r>
          </a:p>
          <a:p>
            <a:endParaRPr lang="en-US" baseline="0" dirty="0" smtClean="0"/>
          </a:p>
          <a:p>
            <a:r>
              <a:rPr lang="en-US" baseline="0" dirty="0" smtClean="0"/>
              <a:t>One key aspect of this new model is that the individual tokens that are passed out have no way to signify cancellation themselves. There is also no way to get from a reference to a </a:t>
            </a:r>
            <a:r>
              <a:rPr lang="en-US" baseline="0" dirty="0" err="1" smtClean="0"/>
              <a:t>CancellationToken</a:t>
            </a:r>
            <a:r>
              <a:rPr lang="en-US" baseline="0" dirty="0" smtClean="0"/>
              <a:t> back to the original </a:t>
            </a:r>
            <a:r>
              <a:rPr lang="en-US" baseline="0" dirty="0" err="1" smtClean="0"/>
              <a:t>CancellationTokenSource</a:t>
            </a:r>
            <a:r>
              <a:rPr lang="en-US" baseline="0" dirty="0" smtClean="0"/>
              <a:t>. This is by design. When you are passing out tokens to as many operations as you need to in order to keep your cancellation unified, the last thing you want to do is to allow some random token to be able to signify a Cancel() request and then cancel all the other processing that is happening.</a:t>
            </a:r>
          </a:p>
          <a:p>
            <a:endParaRPr lang="en-US" baseline="0" dirty="0" smtClean="0"/>
          </a:p>
          <a:p>
            <a:r>
              <a:rPr lang="en-US" baseline="0" dirty="0" smtClean="0"/>
              <a:t>Think of this another way, compare cancellation tokens by the devices handed out at some restaurants to signify that you (as the customer) are ready to be seated. Though you have the device in your hand, there is no possible way for you personally to make it go off (that would kind of defeat the purpose). The only party that can signal that you are “ready to be seated” is the restaurant itself. This is the same relationship the </a:t>
            </a:r>
            <a:r>
              <a:rPr lang="en-US" baseline="0" dirty="0" err="1" smtClean="0"/>
              <a:t>CancellationTokenSource</a:t>
            </a:r>
            <a:r>
              <a:rPr lang="en-US" baseline="0" dirty="0" smtClean="0"/>
              <a:t> and </a:t>
            </a:r>
            <a:r>
              <a:rPr lang="en-US" baseline="0" dirty="0" err="1" smtClean="0"/>
              <a:t>CancellationToken</a:t>
            </a:r>
            <a:r>
              <a:rPr lang="en-US" baseline="0" dirty="0" smtClean="0"/>
              <a:t> have to each other.</a:t>
            </a:r>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3008"/>
          <p:cNvSpPr>
            <a:spLocks noGrp="1" noRot="1" noChangeAspect="1" noChangeArrowheads="1" noTextEdit="1"/>
          </p:cNvSpPr>
          <p:nvPr>
            <p:ph type="sldImg"/>
          </p:nvPr>
        </p:nvSpPr>
        <p:spPr>
          <a:ln cap="flat">
            <a:headEnd type="none" w="med" len="med"/>
            <a:tailEnd type="none" w="med" len="med"/>
          </a:ln>
        </p:spPr>
      </p:sp>
      <p:sp>
        <p:nvSpPr>
          <p:cNvPr id="72707" name="Rectangle 43009"/>
          <p:cNvSpPr>
            <a:spLocks noGrp="1" noChangeArrowheads="1"/>
          </p:cNvSpPr>
          <p:nvPr>
            <p:ph type="body" idx="1"/>
          </p:nvPr>
        </p:nvSpPr>
        <p:spPr/>
        <p:txBody>
          <a:bodyPr/>
          <a:lstStyle/>
          <a:p>
            <a:pPr eaLnBrk="1"/>
            <a:r>
              <a:rPr lang="en-US" b="1" dirty="0" smtClean="0"/>
              <a:t>DEMO:</a:t>
            </a:r>
          </a:p>
          <a:p>
            <a:pPr eaLnBrk="1"/>
            <a:r>
              <a:rPr lang="en-US" dirty="0" smtClean="0"/>
              <a:t>Use </a:t>
            </a:r>
            <a:r>
              <a:rPr lang="en-US" dirty="0" err="1" smtClean="0"/>
              <a:t>BarrierDemo</a:t>
            </a:r>
            <a:r>
              <a:rPr lang="en-US" dirty="0" smtClean="0"/>
              <a:t>.</a:t>
            </a:r>
            <a:r>
              <a:rPr lang="en-US" baseline="0" dirty="0" smtClean="0"/>
              <a:t> Also u</a:t>
            </a:r>
            <a:r>
              <a:rPr lang="en-US" dirty="0" smtClean="0"/>
              <a:t>se </a:t>
            </a:r>
            <a:r>
              <a:rPr lang="en-US" dirty="0" err="1" smtClean="0"/>
              <a:t>BarrierDemo</a:t>
            </a:r>
            <a:r>
              <a:rPr lang="en-US" dirty="0" smtClean="0"/>
              <a:t> to show the new unified</a:t>
            </a:r>
            <a:r>
              <a:rPr lang="en-US" baseline="0" dirty="0" smtClean="0"/>
              <a:t> cancellation model via </a:t>
            </a:r>
            <a:r>
              <a:rPr lang="en-US" baseline="0" dirty="0" err="1" smtClean="0"/>
              <a:t>CancellationToken</a:t>
            </a:r>
            <a:r>
              <a:rPr lang="en-US" baseline="0" dirty="0" smtClean="0"/>
              <a:t>/</a:t>
            </a:r>
            <a:r>
              <a:rPr lang="en-US" baseline="0" dirty="0" err="1" smtClean="0"/>
              <a:t>CancellationTokenSource</a:t>
            </a:r>
            <a:endParaRPr lang="en-US" dirty="0" smtClean="0"/>
          </a:p>
          <a:p>
            <a:pPr eaLnBrk="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MESSAGING:</a:t>
            </a:r>
          </a:p>
          <a:p>
            <a:r>
              <a:rPr lang="en-US" dirty="0" smtClean="0"/>
              <a:t>Parallel Extensions is simply a .NET library (meaning, normal</a:t>
            </a:r>
            <a:r>
              <a:rPr lang="en-US" baseline="0" dirty="0" smtClean="0"/>
              <a:t> .NET code that can be used by any .NET-based language). It contains three different pieces: PLINQ, TPL, and CDS (</a:t>
            </a:r>
            <a:r>
              <a:rPr lang="en-US" baseline="0" dirty="0" err="1" smtClean="0"/>
              <a:t>System.Collections.Concurrent</a:t>
            </a:r>
            <a:r>
              <a:rPr lang="en-US" baseline="0" dirty="0" smtClean="0"/>
              <a:t>). Parallel Extensions addresses everything from declarative and imperative data parallelism, to imperative task parallelism.</a:t>
            </a:r>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3008"/>
          <p:cNvSpPr>
            <a:spLocks noGrp="1" noRot="1" noChangeAspect="1" noChangeArrowheads="1" noTextEdit="1"/>
          </p:cNvSpPr>
          <p:nvPr>
            <p:ph type="sldImg"/>
          </p:nvPr>
        </p:nvSpPr>
        <p:spPr>
          <a:ln cap="flat">
            <a:headEnd type="none" w="med" len="med"/>
            <a:tailEnd type="none" w="med" len="med"/>
          </a:ln>
        </p:spPr>
      </p:sp>
      <p:sp>
        <p:nvSpPr>
          <p:cNvPr id="72707" name="Rectangle 43009"/>
          <p:cNvSpPr>
            <a:spLocks noGrp="1" noChangeArrowheads="1"/>
          </p:cNvSpPr>
          <p:nvPr>
            <p:ph type="body" idx="1"/>
          </p:nvPr>
        </p:nvSpPr>
        <p:spPr/>
        <p:txBody>
          <a:bodyPr/>
          <a:lstStyle/>
          <a:p>
            <a:pPr eaLnBrk="1"/>
            <a:r>
              <a:rPr lang="en-US" b="1" dirty="0" smtClean="0"/>
              <a:t>DEMO:</a:t>
            </a:r>
          </a:p>
          <a:p>
            <a:pPr eaLnBrk="1"/>
            <a:r>
              <a:rPr lang="en-US" dirty="0" smtClean="0"/>
              <a:t>Use </a:t>
            </a:r>
            <a:r>
              <a:rPr lang="en-US" dirty="0" err="1" smtClean="0"/>
              <a:t>TaskDemo</a:t>
            </a: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MESSAGING:</a:t>
            </a:r>
          </a:p>
          <a:p>
            <a:r>
              <a:rPr lang="en-GB" dirty="0" smtClean="0"/>
              <a:t>The</a:t>
            </a:r>
            <a:r>
              <a:rPr lang="en-GB" baseline="0" dirty="0" smtClean="0"/>
              <a:t> task scheduler in Parallel Extensions is very smart and powerful. There are two aspects that make it so: the ability for different worker threads to “steal work” from other threads when there is work to be done, and the addressing of data locality when a thread is determining what work to actually do.</a:t>
            </a:r>
          </a:p>
          <a:p>
            <a:endParaRPr lang="en-GB" baseline="0" dirty="0" smtClean="0"/>
          </a:p>
          <a:p>
            <a:r>
              <a:rPr lang="en-GB" baseline="0" dirty="0" smtClean="0"/>
              <a:t>When a thread needs to find more work to do, it looks in three different places (in the following order):</a:t>
            </a:r>
          </a:p>
          <a:p>
            <a:pPr marL="228600" indent="-228600">
              <a:buAutoNum type="arabicParenR"/>
            </a:pPr>
            <a:r>
              <a:rPr lang="en-GB" baseline="0" dirty="0" smtClean="0"/>
              <a:t>It’s local queue</a:t>
            </a:r>
          </a:p>
          <a:p>
            <a:pPr marL="228600" indent="-228600">
              <a:buAutoNum type="arabicParenR"/>
            </a:pPr>
            <a:r>
              <a:rPr lang="en-GB" baseline="0" dirty="0" smtClean="0"/>
              <a:t>The global queue</a:t>
            </a:r>
          </a:p>
          <a:p>
            <a:pPr marL="228600" indent="-228600">
              <a:buAutoNum type="arabicParenR"/>
            </a:pPr>
            <a:r>
              <a:rPr lang="en-GB" baseline="0" dirty="0" smtClean="0"/>
              <a:t>Other thread’s queues that have work to be done</a:t>
            </a:r>
          </a:p>
          <a:p>
            <a:pPr marL="228600" indent="-228600">
              <a:buAutoNum type="arabicParenR"/>
            </a:pPr>
            <a:endParaRPr lang="en-GB" baseline="0" dirty="0" smtClean="0"/>
          </a:p>
          <a:p>
            <a:pPr marL="228600" indent="-228600">
              <a:buNone/>
            </a:pPr>
            <a:r>
              <a:rPr lang="en-GB" baseline="0" dirty="0" smtClean="0"/>
              <a:t>It’s important to know that data locality is addressed when a thread needs to grab more work to do:</a:t>
            </a:r>
          </a:p>
          <a:p>
            <a:pPr marL="228600" indent="-228600">
              <a:buAutoNum type="arabicParenR"/>
            </a:pPr>
            <a:r>
              <a:rPr lang="en-GB" baseline="0" dirty="0" smtClean="0"/>
              <a:t>When pulling from the local queue, the worker pulls the last item added to the queue. This is because the last item added to the queue has the greatest chance of still being fresh in the cache, as opposed to older items which are more likely have expired and been flushed from cache.</a:t>
            </a:r>
          </a:p>
          <a:p>
            <a:pPr marL="228600" indent="-228600">
              <a:buAutoNum type="arabicParenR"/>
            </a:pPr>
            <a:r>
              <a:rPr lang="en-GB" baseline="0" dirty="0" smtClean="0"/>
              <a:t>When pulling from another worker’s queue, the current worker pulls the oldest item added to the queue. This is because the oldest item added to the queue has the greatest chance of not being in the cache even for its local worker (and hence needing to load in anyways). </a:t>
            </a:r>
            <a:endParaRPr lang="en-GB" dirty="0" smtClean="0"/>
          </a:p>
        </p:txBody>
      </p:sp>
      <p:sp>
        <p:nvSpPr>
          <p:cNvPr id="4" name="Slide Number Placeholder 3"/>
          <p:cNvSpPr>
            <a:spLocks noGrp="1"/>
          </p:cNvSpPr>
          <p:nvPr>
            <p:ph type="sldNum" sz="quarter" idx="10"/>
          </p:nvPr>
        </p:nvSpPr>
        <p:spPr/>
        <p:txBody>
          <a:bodyPr/>
          <a:lstStyle/>
          <a:p>
            <a:fld id="{D35F536A-9B67-4A7C-9A15-6D54EA55F383}" type="slidenum">
              <a:rPr lang="en-GB" smtClean="0"/>
              <a:pPr/>
              <a:t>16</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MESSAGING:</a:t>
            </a:r>
          </a:p>
          <a:p>
            <a:r>
              <a:rPr lang="en-GB" dirty="0" smtClean="0"/>
              <a:t>With the introduction of the new Parallel</a:t>
            </a:r>
            <a:r>
              <a:rPr lang="en-GB" baseline="0" dirty="0" smtClean="0"/>
              <a:t> static class, it becomes much easier to parallelize independent statements. The great thing is that if program statements are completely independent from each other (i.e. they don’t share any common shared stated between the various calls are require the calls to take place in a given order), they can easily be parallelized using the new </a:t>
            </a:r>
            <a:r>
              <a:rPr lang="en-GB" baseline="0" dirty="0" err="1" smtClean="0"/>
              <a:t>Parallel.Invoke</a:t>
            </a:r>
            <a:r>
              <a:rPr lang="en-GB" baseline="0" dirty="0" smtClean="0"/>
              <a:t>() method. </a:t>
            </a:r>
          </a:p>
          <a:p>
            <a:endParaRPr lang="en-GB" baseline="0" dirty="0" smtClean="0"/>
          </a:p>
          <a:p>
            <a:r>
              <a:rPr lang="en-GB" baseline="0" dirty="0" smtClean="0"/>
              <a:t>There are other static methods declared off the Parallel class that make other parallel operations easy as well (like </a:t>
            </a:r>
            <a:r>
              <a:rPr lang="en-GB" baseline="0" dirty="0" err="1" smtClean="0"/>
              <a:t>Parallel.For</a:t>
            </a:r>
            <a:r>
              <a:rPr lang="en-GB" baseline="0" dirty="0" smtClean="0"/>
              <a:t>() and </a:t>
            </a:r>
            <a:r>
              <a:rPr lang="en-GB" baseline="0" dirty="0" err="1" smtClean="0"/>
              <a:t>Parallel.ForEach</a:t>
            </a:r>
            <a:r>
              <a:rPr lang="en-GB" baseline="0" dirty="0" smtClean="0"/>
              <a:t>(). We’ll take a look at some of these in the demo.</a:t>
            </a:r>
          </a:p>
          <a:p>
            <a:endParaRPr lang="en-GB" dirty="0" smtClean="0"/>
          </a:p>
          <a:p>
            <a:r>
              <a:rPr lang="en-GB" dirty="0" smtClean="0"/>
              <a:t>So</a:t>
            </a:r>
            <a:r>
              <a:rPr lang="en-GB" baseline="0" dirty="0" smtClean="0"/>
              <a:t> one might ask: “Well, if it’s that simple, why doesn’t the compiler just do this for automatically?” The problem is that it’s not quite that simple. In our world of imperative code and shared state, there’s no easy way to guarantee that these methods being called don’t have some sort of state somewhere that they are sharing. It could be five method calls deep, it could be ten, it could be more. You, as the developer, are the one with the necessary knowledge to know where this is true. Therefore, </a:t>
            </a:r>
            <a:r>
              <a:rPr lang="en-GB" baseline="0" dirty="0" err="1" smtClean="0"/>
              <a:t>Parallel.Invoke</a:t>
            </a:r>
            <a:r>
              <a:rPr lang="en-GB" baseline="0" dirty="0" smtClean="0"/>
              <a:t>() is strictly an opt-in process. Otherwise, we could do more damage than good.</a:t>
            </a:r>
            <a:endParaRPr lang="en-GB" dirty="0"/>
          </a:p>
        </p:txBody>
      </p:sp>
      <p:sp>
        <p:nvSpPr>
          <p:cNvPr id="4" name="Slide Number Placeholder 3"/>
          <p:cNvSpPr>
            <a:spLocks noGrp="1"/>
          </p:cNvSpPr>
          <p:nvPr>
            <p:ph type="sldNum" sz="quarter" idx="10"/>
          </p:nvPr>
        </p:nvSpPr>
        <p:spPr/>
        <p:txBody>
          <a:bodyPr/>
          <a:lstStyle/>
          <a:p>
            <a:fld id="{D35F536A-9B67-4A7C-9A15-6D54EA55F383}" type="slidenum">
              <a:rPr lang="en-GB" smtClean="0"/>
              <a:pPr/>
              <a:t>17</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3008"/>
          <p:cNvSpPr>
            <a:spLocks noGrp="1" noRot="1" noChangeAspect="1" noChangeArrowheads="1" noTextEdit="1"/>
          </p:cNvSpPr>
          <p:nvPr>
            <p:ph type="sldImg"/>
          </p:nvPr>
        </p:nvSpPr>
        <p:spPr>
          <a:ln cap="flat">
            <a:headEnd type="none" w="med" len="med"/>
            <a:tailEnd type="none" w="med" len="med"/>
          </a:ln>
        </p:spPr>
      </p:sp>
      <p:sp>
        <p:nvSpPr>
          <p:cNvPr id="72707" name="Rectangle 43009"/>
          <p:cNvSpPr>
            <a:spLocks noGrp="1" noChangeArrowheads="1"/>
          </p:cNvSpPr>
          <p:nvPr>
            <p:ph type="body" idx="1"/>
          </p:nvPr>
        </p:nvSpPr>
        <p:spPr/>
        <p:txBody>
          <a:bodyPr/>
          <a:lstStyle/>
          <a:p>
            <a:pPr eaLnBrk="1"/>
            <a:r>
              <a:rPr lang="en-US" b="1" dirty="0" smtClean="0"/>
              <a:t>DEMO:</a:t>
            </a:r>
          </a:p>
          <a:p>
            <a:pPr eaLnBrk="1"/>
            <a:r>
              <a:rPr lang="en-US" dirty="0" smtClean="0"/>
              <a:t>Use</a:t>
            </a:r>
            <a:r>
              <a:rPr lang="en-US" baseline="0" dirty="0" smtClean="0"/>
              <a:t> </a:t>
            </a:r>
            <a:r>
              <a:rPr lang="en-US" baseline="0" dirty="0" err="1" smtClean="0"/>
              <a:t>ParallelDemo</a:t>
            </a:r>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p:spPr>
        <p:txBody>
          <a:bodyPr/>
          <a:lstStyle/>
          <a:p>
            <a:fld id="{C837248A-CD45-4BB9-81F4-DDD45E4318F2}" type="slidenum">
              <a:rPr lang="en-US" smtClean="0"/>
              <a:pPr/>
              <a:t>19</a:t>
            </a:fld>
            <a:endParaRPr lang="en-US" smtClean="0"/>
          </a:p>
        </p:txBody>
      </p:sp>
      <p:sp>
        <p:nvSpPr>
          <p:cNvPr id="3" name="Notes Placeholder 2"/>
          <p:cNvSpPr>
            <a:spLocks noGrp="1"/>
          </p:cNvSpPr>
          <p:nvPr>
            <p:ph type="body" idx="1"/>
          </p:nvPr>
        </p:nvSpPr>
        <p:spPr/>
        <p:txBody>
          <a:bodyPr>
            <a:normAutofit/>
          </a:bodyPr>
          <a:lstStyle/>
          <a:p>
            <a:r>
              <a:rPr lang="en-GB" b="1" dirty="0" smtClean="0"/>
              <a:t>MESSAGING:</a:t>
            </a:r>
          </a:p>
          <a:p>
            <a:r>
              <a:rPr lang="en-GB" dirty="0" smtClean="0"/>
              <a:t>PLINQ is a technology that allows developers to _easily_ leverage</a:t>
            </a:r>
            <a:r>
              <a:rPr lang="en-GB" baseline="0" dirty="0" smtClean="0"/>
              <a:t> </a:t>
            </a:r>
            <a:r>
              <a:rPr lang="en-GB" baseline="0" dirty="0" err="1" smtClean="0"/>
              <a:t>manycore</a:t>
            </a:r>
            <a:r>
              <a:rPr lang="en-GB" baseline="0" dirty="0" smtClean="0"/>
              <a:t>. The great thing about PLINQ is that if you are using LINQ-to-objects, there is a very minimal impact to your code in order for it to use PLINQ. All it takes to use PLINQ is adding “.</a:t>
            </a:r>
            <a:r>
              <a:rPr lang="en-GB" baseline="0" dirty="0" err="1" smtClean="0"/>
              <a:t>AsParallel</a:t>
            </a:r>
            <a:r>
              <a:rPr lang="en-GB" baseline="0" dirty="0" smtClean="0"/>
              <a:t>()” to your query. This will turn the query into a PLINQ query and will use the PLINQ execution engine when executed.</a:t>
            </a:r>
          </a:p>
          <a:p>
            <a:endParaRPr lang="en-GB" baseline="0" dirty="0" smtClean="0"/>
          </a:p>
          <a:p>
            <a:r>
              <a:rPr lang="en-GB" baseline="0" dirty="0" smtClean="0"/>
              <a:t>One small change, and your code now takes advantage of all the hardware available to you.</a:t>
            </a:r>
          </a:p>
          <a:p>
            <a:endParaRPr lang="en-GB" baseline="0" dirty="0" smtClean="0"/>
          </a:p>
          <a:p>
            <a:r>
              <a:rPr lang="en-GB" b="1" baseline="0" dirty="0" smtClean="0"/>
              <a:t>NOTES:</a:t>
            </a:r>
          </a:p>
          <a:p>
            <a:r>
              <a:rPr lang="en-GB" baseline="0" dirty="0" err="1" smtClean="0"/>
              <a:t>AsParallel</a:t>
            </a:r>
            <a:r>
              <a:rPr lang="en-GB" baseline="0" dirty="0" smtClean="0"/>
              <a:t>() works by returning an </a:t>
            </a:r>
            <a:r>
              <a:rPr lang="en-GB" baseline="0" dirty="0" err="1" smtClean="0"/>
              <a:t>IParallelEnumerable</a:t>
            </a:r>
            <a:r>
              <a:rPr lang="en-GB" baseline="0" dirty="0" smtClean="0"/>
              <a:t> so every subsequent query operator works against the new </a:t>
            </a:r>
            <a:r>
              <a:rPr lang="en-GB" baseline="0" dirty="0" err="1" smtClean="0"/>
              <a:t>IParallelEnumerable</a:t>
            </a:r>
            <a:r>
              <a:rPr lang="en-GB" baseline="0" dirty="0" smtClean="0"/>
              <a:t> rather than the normal </a:t>
            </a:r>
            <a:r>
              <a:rPr lang="en-GB" baseline="0" dirty="0" err="1" smtClean="0"/>
              <a:t>IEnumerable</a:t>
            </a:r>
            <a:r>
              <a:rPr lang="en-GB" baseline="0" dirty="0" smtClean="0"/>
              <a:t>. See the hands-on lab for Parallel Extensions for more details.</a:t>
            </a:r>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3008"/>
          <p:cNvSpPr>
            <a:spLocks noGrp="1" noRot="1" noChangeAspect="1" noChangeArrowheads="1" noTextEdit="1"/>
          </p:cNvSpPr>
          <p:nvPr>
            <p:ph type="sldImg"/>
          </p:nvPr>
        </p:nvSpPr>
        <p:spPr>
          <a:ln cap="flat">
            <a:headEnd type="none" w="med" len="med"/>
            <a:tailEnd type="none" w="med" len="med"/>
          </a:ln>
        </p:spPr>
      </p:sp>
      <p:sp>
        <p:nvSpPr>
          <p:cNvPr id="72707" name="Rectangle 43009"/>
          <p:cNvSpPr>
            <a:spLocks noGrp="1" noChangeArrowheads="1"/>
          </p:cNvSpPr>
          <p:nvPr>
            <p:ph type="body" idx="1"/>
          </p:nvPr>
        </p:nvSpPr>
        <p:spPr/>
        <p:txBody>
          <a:bodyPr/>
          <a:lstStyle/>
          <a:p>
            <a:pPr eaLnBrk="1"/>
            <a:r>
              <a:rPr lang="en-US" b="1" dirty="0" smtClean="0"/>
              <a:t>DEMO:</a:t>
            </a:r>
          </a:p>
          <a:p>
            <a:pPr eaLnBrk="1"/>
            <a:r>
              <a:rPr lang="en-US" dirty="0" smtClean="0"/>
              <a:t>Use </a:t>
            </a:r>
            <a:r>
              <a:rPr lang="en-US" dirty="0" err="1" smtClean="0"/>
              <a:t>PLINQDemo</a:t>
            </a:r>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MESSAGING:</a:t>
            </a:r>
          </a:p>
          <a:p>
            <a:r>
              <a:rPr lang="en-US" dirty="0" smtClean="0"/>
              <a:t>So</a:t>
            </a:r>
            <a:r>
              <a:rPr lang="en-US" baseline="0" dirty="0" smtClean="0"/>
              <a:t> to recap, parallel computing enhancements for managed developers in Visual Studio 2010 and .NET Framework 4 are comprised of three different areas: </a:t>
            </a:r>
            <a:r>
              <a:rPr lang="en-US" baseline="0" dirty="0" err="1" smtClean="0"/>
              <a:t>System.Threading</a:t>
            </a:r>
            <a:r>
              <a:rPr lang="en-US" baseline="0" dirty="0" smtClean="0"/>
              <a:t> improvements, introduction of Parallel Extensions to the .NET Framework, and the newly introduced unified cancellation model (</a:t>
            </a:r>
            <a:r>
              <a:rPr lang="en-US" baseline="0" dirty="0" err="1" smtClean="0"/>
              <a:t>CancellationToken</a:t>
            </a:r>
            <a:r>
              <a:rPr lang="en-US" baseline="0" dirty="0" smtClean="0"/>
              <a:t>/</a:t>
            </a:r>
            <a:r>
              <a:rPr lang="en-US" baseline="0" dirty="0" err="1" smtClean="0"/>
              <a:t>CancellationTokenSource</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MESSAGING:</a:t>
            </a:r>
          </a:p>
          <a:p>
            <a:r>
              <a:rPr lang="en-US" dirty="0" smtClean="0"/>
              <a:t>Objectives for</a:t>
            </a:r>
            <a:r>
              <a:rPr lang="en-US" baseline="0" dirty="0" smtClean="0"/>
              <a:t> the session.</a:t>
            </a:r>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Questions?</a:t>
            </a:r>
            <a:endParaRPr lang="en-US" b="1"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MESSAGING:</a:t>
            </a:r>
          </a:p>
          <a:p>
            <a:r>
              <a:rPr lang="en-US" dirty="0" smtClean="0"/>
              <a:t>It’s amazing how fast technology can sneak up on us. It’s important to remember that what we think</a:t>
            </a:r>
            <a:r>
              <a:rPr lang="en-US" baseline="0" dirty="0" smtClean="0"/>
              <a:t> is still years away from us is something that is actually already here and that we have to starting thinking about it now.</a:t>
            </a:r>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3008"/>
          <p:cNvSpPr>
            <a:spLocks noGrp="1" noRot="1" noChangeAspect="1" noChangeArrowheads="1" noTextEdit="1"/>
          </p:cNvSpPr>
          <p:nvPr>
            <p:ph type="sldImg"/>
          </p:nvPr>
        </p:nvSpPr>
        <p:spPr>
          <a:ln cap="flat">
            <a:headEnd type="none" w="med" len="med"/>
            <a:tailEnd type="none" w="med" len="med"/>
          </a:ln>
        </p:spPr>
      </p:sp>
      <p:sp>
        <p:nvSpPr>
          <p:cNvPr id="72707" name="Rectangle 43009"/>
          <p:cNvSpPr>
            <a:spLocks noGrp="1" noChangeArrowheads="1"/>
          </p:cNvSpPr>
          <p:nvPr>
            <p:ph type="body" idx="1"/>
          </p:nvPr>
        </p:nvSpPr>
        <p:spPr/>
        <p:txBody>
          <a:bodyPr/>
          <a:lstStyle/>
          <a:p>
            <a:pPr eaLnBrk="1"/>
            <a:r>
              <a:rPr lang="en-US" b="1" dirty="0" smtClean="0"/>
              <a:t>DEMO:</a:t>
            </a:r>
          </a:p>
          <a:p>
            <a:pPr eaLnBrk="1"/>
            <a:r>
              <a:rPr lang="en-US" dirty="0" smtClean="0"/>
              <a:t>Use </a:t>
            </a:r>
            <a:r>
              <a:rPr lang="en-US" dirty="0" err="1" smtClean="0"/>
              <a:t>BabyNames</a:t>
            </a: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1" dirty="0" smtClean="0"/>
              <a:t>MESSAGING:</a:t>
            </a:r>
          </a:p>
          <a:p>
            <a:r>
              <a:rPr lang="en-US" dirty="0" smtClean="0"/>
              <a:t>Now this has a</a:t>
            </a:r>
            <a:r>
              <a:rPr lang="en-US" baseline="0" dirty="0" smtClean="0"/>
              <a:t> great impact on the capabilities of our applications. </a:t>
            </a:r>
          </a:p>
          <a:p>
            <a:endParaRPr lang="en-US" baseline="0" dirty="0" smtClean="0"/>
          </a:p>
          <a:p>
            <a:r>
              <a:rPr lang="en-US" baseline="0" dirty="0" smtClean="0"/>
              <a:t>Thanks to the ever-increasing power of our computers, computing power has been on a steady incline. </a:t>
            </a:r>
          </a:p>
          <a:p>
            <a:endParaRPr lang="en-US" baseline="0" dirty="0" smtClean="0"/>
          </a:p>
          <a:p>
            <a:r>
              <a:rPr lang="en-US" baseline="0" dirty="0" smtClean="0"/>
              <a:t>And for the most part, our applications have been able to track this computing power increase merely by relying on the fact that faster computers will be released that will, in turn, make their own applications faster (just by running on the faster hardware). In this world, sequential programming wasn’t a problem because the ever-increasing computer power allowed our sequential programs to keep on running faster and faster as new hardware was released.</a:t>
            </a:r>
          </a:p>
          <a:p>
            <a:endParaRPr lang="en-US" baseline="0" dirty="0" smtClean="0"/>
          </a:p>
          <a:p>
            <a:r>
              <a:rPr lang="en-US" baseline="0" dirty="0" smtClean="0"/>
              <a:t>However, along this computing power trend, a shift was made to CPUs containing multiple cores. Computers now contained multiple cores, where each single core was slightly less powerful than a complete processor was before. </a:t>
            </a:r>
          </a:p>
          <a:p>
            <a:endParaRPr lang="en-US" baseline="0" dirty="0" smtClean="0"/>
          </a:p>
          <a:p>
            <a:r>
              <a:rPr lang="en-US" baseline="0" dirty="0" smtClean="0"/>
              <a:t>And while it would be nice to think our applications could continue to follow the computing power trend just as they did before, that’s not reality.</a:t>
            </a:r>
          </a:p>
          <a:p>
            <a:endParaRPr lang="en-US" baseline="0" dirty="0" smtClean="0"/>
          </a:p>
          <a:p>
            <a:r>
              <a:rPr lang="en-US" baseline="0" dirty="0" smtClean="0"/>
              <a:t>The reality is that if we continue to use the same programming models as we use today, our performance will plateau. Not only will it plateau, there is a possibility that performance will decrease a bit as many cores are introduced that each are just a little less powerful than their predecessors (for less power consumption, less heat </a:t>
            </a:r>
            <a:r>
              <a:rPr lang="en-US" baseline="0" dirty="0" err="1" smtClean="0"/>
              <a:t>dissapation</a:t>
            </a:r>
            <a:r>
              <a:rPr lang="en-US" baseline="0" dirty="0" smtClean="0"/>
              <a:t>, etc.). Cleary, new tools for us developers to write applications with are necessary.</a:t>
            </a:r>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MESSAGING:</a:t>
            </a:r>
          </a:p>
          <a:p>
            <a:r>
              <a:rPr lang="en-US" dirty="0" smtClean="0"/>
              <a:t>Today, concurrency usually has to be done by the brightest</a:t>
            </a:r>
            <a:r>
              <a:rPr lang="en-US" baseline="0" dirty="0" smtClean="0"/>
              <a:t> developers in a business. The problem with this is that the brightest developers are then being consumed by concurrency minutia rather than being able to be focused on core business problems and helping the business’s bottom line. By providing new libraries and tools that make it easy to write parallel code, we hope to allow the best and brightest developers focus on the business problems at hand. This in turn enables other developers to be able to address concurrency and parallelism.</a:t>
            </a:r>
          </a:p>
          <a:p>
            <a:endParaRPr lang="en-US" baseline="0" dirty="0" smtClean="0"/>
          </a:p>
          <a:p>
            <a:r>
              <a:rPr lang="en-US" baseline="0" dirty="0" smtClean="0"/>
              <a:t>This is the long term goal of Microsoft with the Parallel Computing Initiative. Visual Studio 2010 and .NET Framework 4 is merely the first step being taken in this direction.</a:t>
            </a:r>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MESSAGING:</a:t>
            </a:r>
          </a:p>
          <a:p>
            <a:r>
              <a:rPr lang="en-US" dirty="0" smtClean="0"/>
              <a:t>There are three primary improvement areas in Visual Studio 2010 and .NET</a:t>
            </a:r>
            <a:r>
              <a:rPr lang="en-US" baseline="0" dirty="0" smtClean="0"/>
              <a:t> Framework 4 that we will discuss in this talk: </a:t>
            </a:r>
            <a:r>
              <a:rPr lang="en-US" baseline="0" dirty="0" err="1" smtClean="0"/>
              <a:t>System.Threading</a:t>
            </a:r>
            <a:r>
              <a:rPr lang="en-US" baseline="0" dirty="0" smtClean="0"/>
              <a:t> improvements, introduction of Parallel Extensions to the .NET Framework, and a new unified cancellation model coming in .NET Framework 4.</a:t>
            </a:r>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MESSAGING:</a:t>
            </a:r>
          </a:p>
          <a:p>
            <a:pPr>
              <a:buFont typeface="Arial" pitchFamily="34" charset="0"/>
              <a:buChar char="•"/>
            </a:pPr>
            <a:r>
              <a:rPr lang="en-US" baseline="0" dirty="0" smtClean="0"/>
              <a:t>Several important new primitives coming to </a:t>
            </a:r>
            <a:r>
              <a:rPr lang="en-US" baseline="0" dirty="0" err="1" smtClean="0"/>
              <a:t>System.Threading</a:t>
            </a:r>
            <a:endParaRPr lang="en-US" baseline="0" dirty="0" smtClean="0"/>
          </a:p>
          <a:p>
            <a:pPr>
              <a:buFont typeface="Arial" pitchFamily="34" charset="0"/>
              <a:buChar char="•"/>
            </a:pPr>
            <a:r>
              <a:rPr lang="en-US" baseline="0" dirty="0" smtClean="0"/>
              <a:t>Barrier and </a:t>
            </a:r>
            <a:r>
              <a:rPr lang="en-US" baseline="0" dirty="0" err="1" smtClean="0"/>
              <a:t>CountdownEvent</a:t>
            </a:r>
            <a:r>
              <a:rPr lang="en-US" baseline="0" dirty="0" smtClean="0"/>
              <a:t> make coordinating multithreaded code easier than it was before</a:t>
            </a:r>
          </a:p>
          <a:p>
            <a:pPr>
              <a:buFont typeface="Arial" pitchFamily="34" charset="0"/>
              <a:buChar char="•"/>
            </a:pPr>
            <a:r>
              <a:rPr lang="en-US" baseline="0" dirty="0" smtClean="0"/>
              <a:t>Technical descriptions are boring and not the best candidate for learning</a:t>
            </a:r>
          </a:p>
          <a:p>
            <a:pPr lvl="1">
              <a:buFont typeface="Arial" pitchFamily="34" charset="0"/>
              <a:buChar char="•"/>
            </a:pPr>
            <a:r>
              <a:rPr lang="en-US" baseline="0" dirty="0" smtClean="0"/>
              <a:t>Let’s learn Barrier and </a:t>
            </a:r>
            <a:r>
              <a:rPr lang="en-US" baseline="0" dirty="0" err="1" smtClean="0"/>
              <a:t>CountdownEvent</a:t>
            </a:r>
            <a:r>
              <a:rPr lang="en-US" baseline="0" dirty="0" smtClean="0"/>
              <a:t> through analogy</a:t>
            </a:r>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MESSAGING:</a:t>
            </a:r>
          </a:p>
          <a:p>
            <a:r>
              <a:rPr lang="en-US" dirty="0" smtClean="0"/>
              <a:t>The</a:t>
            </a:r>
            <a:r>
              <a:rPr lang="en-US" baseline="0" dirty="0" smtClean="0"/>
              <a:t> new Barrier synchronization primitive allows you to provide “sync-points” where all threads/tasks of execution meet at. Then, no threads/tasks continue until all of them have arrived at the barrier. This is a way that now you can easily introduce “check points” into your parallel operations if there are naturally areas where you want different execution units to meet. A Barrier can be re-used multiple times to issue many “check points” that could occur in the code.</a:t>
            </a:r>
          </a:p>
          <a:p>
            <a:endParaRPr lang="en-US" baseline="0" dirty="0" smtClean="0"/>
          </a:p>
          <a:p>
            <a:r>
              <a:rPr lang="en-US" baseline="0" dirty="0" smtClean="0"/>
              <a:t>As an example, think about a road trip. If some friends are taking a road trip to Seattle, for instance, they might all meet at the gas station first. They shouldn’t leave the gas station until all of them arrive so they can leave together. In this case, the gas station itself could represent the barrier. There is a natural “check point” that occurs before all of them leave and start driving again to Seattle.</a:t>
            </a:r>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mslogo_R-75"/>
          <p:cNvPicPr>
            <a:picLocks noChangeAspect="1" noChangeArrowheads="1"/>
          </p:cNvPicPr>
          <p:nvPr/>
        </p:nvPicPr>
        <p:blipFill>
          <a:blip r:embed="rId2"/>
          <a:srcRect/>
          <a:stretch>
            <a:fillRect/>
          </a:stretch>
        </p:blipFill>
        <p:spPr bwMode="auto">
          <a:xfrm>
            <a:off x="6629400" y="381000"/>
            <a:ext cx="2143125" cy="695325"/>
          </a:xfrm>
          <a:prstGeom prst="rect">
            <a:avLst/>
          </a:prstGeom>
          <a:noFill/>
          <a:ln w="9525">
            <a:noFill/>
            <a:miter lim="800000"/>
            <a:headEnd/>
            <a:tailEnd/>
          </a:ln>
        </p:spPr>
      </p:pic>
      <p:sp>
        <p:nvSpPr>
          <p:cNvPr id="10243" name="Rectangle 3"/>
          <p:cNvSpPr>
            <a:spLocks noGrp="1" noChangeArrowheads="1"/>
          </p:cNvSpPr>
          <p:nvPr>
            <p:ph type="ctrTitle"/>
          </p:nvPr>
        </p:nvSpPr>
        <p:spPr>
          <a:xfrm>
            <a:off x="685800" y="2130425"/>
            <a:ext cx="7772400" cy="1470025"/>
          </a:xfrm>
        </p:spPr>
        <p:txBody>
          <a:bodyPr/>
          <a:lstStyle>
            <a:lvl1pPr>
              <a:defRPr sz="3600"/>
            </a:lvl1pPr>
          </a:lstStyle>
          <a:p>
            <a:r>
              <a:rPr lang="en-US"/>
              <a:t>Click to edit Master title style</a:t>
            </a:r>
          </a:p>
        </p:txBody>
      </p:sp>
      <p:sp>
        <p:nvSpPr>
          <p:cNvPr id="10244" name="Rectangle 4"/>
          <p:cNvSpPr>
            <a:spLocks noGrp="1" noChangeArrowheads="1"/>
          </p:cNvSpPr>
          <p:nvPr>
            <p:ph type="subTitle" idx="1"/>
          </p:nvPr>
        </p:nvSpPr>
        <p:spPr>
          <a:xfrm>
            <a:off x="685800" y="3810000"/>
            <a:ext cx="6400800" cy="1752600"/>
          </a:xfrm>
        </p:spPr>
        <p:txBody>
          <a:bodyPr/>
          <a:lstStyle>
            <a:lvl1pPr marL="0" indent="0">
              <a:buFontTx/>
              <a:buNone/>
              <a:defRPr sz="22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0488"/>
            <a:ext cx="2057400" cy="6157912"/>
          </a:xfrm>
        </p:spPr>
        <p:txBody>
          <a:bodyPr vert="eaVert"/>
          <a:lstStyle/>
          <a:p>
            <a:r>
              <a:rPr lang="en-US" smtClean="0"/>
              <a:t>Click to add title</a:t>
            </a:r>
            <a:endParaRPr lang="en-US"/>
          </a:p>
        </p:txBody>
      </p:sp>
      <p:sp>
        <p:nvSpPr>
          <p:cNvPr id="3" name="Vertical Text Placeholder 2"/>
          <p:cNvSpPr>
            <a:spLocks noGrp="1"/>
          </p:cNvSpPr>
          <p:nvPr>
            <p:ph type="body" orient="vert" idx="1"/>
          </p:nvPr>
        </p:nvSpPr>
        <p:spPr>
          <a:xfrm>
            <a:off x="457200" y="90488"/>
            <a:ext cx="6019800" cy="6157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able Placeholder 2"/>
          <p:cNvSpPr>
            <a:spLocks noGrp="1"/>
          </p:cNvSpPr>
          <p:nvPr>
            <p:ph type="tbl" idx="1"/>
          </p:nvPr>
        </p:nvSpPr>
        <p:spPr/>
        <p:txBody>
          <a:bodyPr/>
          <a:lstStyle/>
          <a:p>
            <a:pPr lvl="0"/>
            <a:endParaRPr lang="en-US" noProof="0"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p:cSld name="Title and 2-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baseline="0">
                <a:solidFill>
                  <a:schemeClr val="bg2"/>
                </a:solidFill>
              </a:defRPr>
            </a:lvl1pPr>
          </a:lstStyle>
          <a:p>
            <a:r>
              <a:rPr lang="en-US" dirty="0"/>
              <a:t>Click to edit Master title style</a:t>
            </a:r>
          </a:p>
        </p:txBody>
      </p:sp>
      <p:sp>
        <p:nvSpPr>
          <p:cNvPr id="3" name="Text Placeholder 2"/>
          <p:cNvSpPr>
            <a:spLocks noGrp="1"/>
          </p:cNvSpPr>
          <p:nvPr>
            <p:ph type="body" sz="half" idx="1"/>
          </p:nvPr>
        </p:nvSpPr>
        <p:spPr>
          <a:xfrm>
            <a:off x="457200" y="1219200"/>
            <a:ext cx="4038600" cy="2345257"/>
          </a:xfrm>
        </p:spPr>
        <p:txBody>
          <a:bodyPr rtlCol="0"/>
          <a:lstStyle>
            <a:lvl1pPr>
              <a:defRPr sz="2800" baseline="0">
                <a:solidFill>
                  <a:schemeClr val="bg2"/>
                </a:solidFill>
              </a:defRPr>
            </a:lvl1pPr>
            <a:lvl2pPr>
              <a:defRPr sz="2400" baseline="0">
                <a:solidFill>
                  <a:schemeClr val="bg2"/>
                </a:solidFill>
              </a:defRPr>
            </a:lvl2pPr>
            <a:lvl3pPr>
              <a:defRPr sz="2000" baseline="0">
                <a:solidFill>
                  <a:schemeClr val="bg2"/>
                </a:solidFill>
              </a:defRPr>
            </a:lvl3pPr>
            <a:lvl4pPr>
              <a:defRPr sz="1800" baseline="0">
                <a:solidFill>
                  <a:schemeClr val="bg2"/>
                </a:solidFill>
              </a:defRPr>
            </a:lvl4pPr>
            <a:lvl5pPr>
              <a:defRPr sz="1800" baseline="0">
                <a:solidFill>
                  <a:schemeClr val="bg2"/>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648200" y="1219200"/>
            <a:ext cx="4038600" cy="2345257"/>
          </a:xfrm>
        </p:spPr>
        <p:txBody>
          <a:bodyPr rtlCol="0"/>
          <a:lstStyle>
            <a:lvl1pPr>
              <a:defRPr sz="2800" baseline="0">
                <a:solidFill>
                  <a:schemeClr val="bg2"/>
                </a:solidFill>
              </a:defRPr>
            </a:lvl1pPr>
            <a:lvl2pPr>
              <a:defRPr sz="2400" baseline="0">
                <a:solidFill>
                  <a:schemeClr val="bg2"/>
                </a:solidFill>
              </a:defRPr>
            </a:lvl2pPr>
            <a:lvl3pPr>
              <a:defRPr sz="2000" baseline="0">
                <a:solidFill>
                  <a:schemeClr val="bg2"/>
                </a:solidFill>
              </a:defRPr>
            </a:lvl3pPr>
            <a:lvl4pPr>
              <a:defRPr sz="1800" baseline="0">
                <a:solidFill>
                  <a:schemeClr val="bg2"/>
                </a:solidFill>
              </a:defRPr>
            </a:lvl4pPr>
            <a:lvl5pPr>
              <a:defRPr sz="1800" baseline="0">
                <a:solidFill>
                  <a:schemeClr val="bg2"/>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Hidden Slid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82588" y="228600"/>
            <a:ext cx="8380412" cy="623248"/>
          </a:xfrm>
          <a:noFill/>
          <a:ln w="9525">
            <a:noFill/>
            <a:miter lim="800000"/>
            <a:headEnd/>
            <a:tailEnd/>
          </a:ln>
          <a:effectLst/>
        </p:spPr>
        <p:txBody>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tx1"/>
                </a:solidFill>
                <a:effectLst/>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bwMode="white">
          <a:xfrm>
            <a:off x="382588" y="1414464"/>
            <a:ext cx="8380412" cy="1844608"/>
          </a:xfrm>
        </p:spPr>
        <p:txBody>
          <a:bodyPr/>
          <a:lstStyle>
            <a:lvl1pPr>
              <a:spcBef>
                <a:spcPts val="1167"/>
              </a:spcBef>
              <a:buFontTx/>
              <a:buBlip>
                <a:blip r:embed="rId2"/>
              </a:buBlip>
              <a:defRPr sz="2400"/>
            </a:lvl1pPr>
            <a:lvl2pPr>
              <a:spcBef>
                <a:spcPts val="1083"/>
              </a:spcBef>
              <a:buFontTx/>
              <a:buBlip>
                <a:blip r:embed="rId2"/>
              </a:buBlip>
              <a:defRPr sz="2000"/>
            </a:lvl2pPr>
            <a:lvl3pPr>
              <a:spcBef>
                <a:spcPts val="1000"/>
              </a:spcBef>
              <a:buFontTx/>
              <a:buBlip>
                <a:blip r:embed="rId2"/>
              </a:buBlip>
              <a:defRPr sz="1800"/>
            </a:lvl3pPr>
            <a:lvl4pPr>
              <a:spcBef>
                <a:spcPts val="917"/>
              </a:spcBef>
              <a:buFontTx/>
              <a:buBlip>
                <a:blip r:embed="rId2"/>
              </a:buBlip>
              <a:defRPr sz="1600"/>
            </a:lvl4pPr>
            <a:lvl5pPr>
              <a:spcBef>
                <a:spcPts val="833"/>
              </a:spcBef>
              <a:buFontTx/>
              <a:buBlip>
                <a:blip r:embed="rId2"/>
              </a:buBlip>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versation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533400" y="2362200"/>
            <a:ext cx="8153400" cy="3048000"/>
          </a:xfrm>
        </p:spPr>
        <p:txBody>
          <a:bodyPr/>
          <a:lstStyle>
            <a:lvl1pPr>
              <a:buNone/>
              <a:defRPr/>
            </a:lvl1pPr>
          </a:lstStyle>
          <a:p>
            <a:pPr lvl="0"/>
            <a:r>
              <a:rPr lang="en-US" dirty="0"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90488"/>
            <a:ext cx="8229600" cy="1143000"/>
          </a:xfrm>
          <a:prstGeom prst="rect">
            <a:avLst/>
          </a:prstGeom>
          <a:noFill/>
          <a:ln w="9525">
            <a:noFill/>
            <a:miter lim="800000"/>
            <a:headEnd/>
            <a:tailEnd/>
          </a:ln>
          <a:effectLst>
            <a:outerShdw dist="12700" dir="54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57200" y="12192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18" descr="mslogo_R"/>
          <p:cNvPicPr>
            <a:picLocks noChangeAspect="1" noChangeArrowheads="1"/>
          </p:cNvPicPr>
          <p:nvPr/>
        </p:nvPicPr>
        <p:blipFill>
          <a:blip r:embed="rId19"/>
          <a:srcRect/>
          <a:stretch>
            <a:fillRect/>
          </a:stretch>
        </p:blipFill>
        <p:spPr bwMode="auto">
          <a:xfrm>
            <a:off x="7696200" y="6391275"/>
            <a:ext cx="1428750" cy="466725"/>
          </a:xfrm>
          <a:prstGeom prst="rect">
            <a:avLst/>
          </a:prstGeom>
          <a:noFill/>
          <a:ln w="9525">
            <a:noFill/>
            <a:miter lim="800000"/>
            <a:headEnd/>
            <a:tailEnd/>
          </a:ln>
        </p:spPr>
      </p:pic>
      <p:pic>
        <p:nvPicPr>
          <p:cNvPr id="1029" name="Picture 29" descr="DPE5"/>
          <p:cNvPicPr>
            <a:picLocks noChangeAspect="1" noChangeArrowheads="1"/>
          </p:cNvPicPr>
          <p:nvPr/>
        </p:nvPicPr>
        <p:blipFill>
          <a:blip r:embed="rId20"/>
          <a:srcRect/>
          <a:stretch>
            <a:fillRect/>
          </a:stretch>
        </p:blipFill>
        <p:spPr bwMode="auto">
          <a:xfrm>
            <a:off x="304800" y="6453188"/>
            <a:ext cx="1598613" cy="4048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6" r:id="rId1"/>
    <p:sldLayoutId id="2147483708"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9" r:id="rId16"/>
  </p:sldLayoutIdLst>
  <p:txStyles>
    <p:titleStyle>
      <a:lvl1pPr algn="ctr" rtl="0" eaLnBrk="0" fontAlgn="base" hangingPunct="0">
        <a:spcBef>
          <a:spcPct val="0"/>
        </a:spcBef>
        <a:spcAft>
          <a:spcPct val="0"/>
        </a:spcAft>
        <a:defRPr sz="3600" b="1">
          <a:solidFill>
            <a:srgbClr val="FFCC00"/>
          </a:solidFill>
          <a:latin typeface="+mj-lt"/>
          <a:ea typeface="+mj-ea"/>
          <a:cs typeface="+mj-cs"/>
        </a:defRPr>
      </a:lvl1pPr>
      <a:lvl2pPr algn="l" rtl="0" eaLnBrk="0" fontAlgn="base" hangingPunct="0">
        <a:spcBef>
          <a:spcPct val="0"/>
        </a:spcBef>
        <a:spcAft>
          <a:spcPct val="0"/>
        </a:spcAft>
        <a:defRPr sz="3200" b="1">
          <a:solidFill>
            <a:srgbClr val="FFCC00"/>
          </a:solidFill>
          <a:latin typeface="Tahoma" pitchFamily="34" charset="0"/>
        </a:defRPr>
      </a:lvl2pPr>
      <a:lvl3pPr algn="l" rtl="0" eaLnBrk="0" fontAlgn="base" hangingPunct="0">
        <a:spcBef>
          <a:spcPct val="0"/>
        </a:spcBef>
        <a:spcAft>
          <a:spcPct val="0"/>
        </a:spcAft>
        <a:defRPr sz="3200" b="1">
          <a:solidFill>
            <a:srgbClr val="FFCC00"/>
          </a:solidFill>
          <a:latin typeface="Tahoma" pitchFamily="34" charset="0"/>
        </a:defRPr>
      </a:lvl3pPr>
      <a:lvl4pPr algn="l" rtl="0" eaLnBrk="0" fontAlgn="base" hangingPunct="0">
        <a:spcBef>
          <a:spcPct val="0"/>
        </a:spcBef>
        <a:spcAft>
          <a:spcPct val="0"/>
        </a:spcAft>
        <a:defRPr sz="3200" b="1">
          <a:solidFill>
            <a:srgbClr val="FFCC00"/>
          </a:solidFill>
          <a:latin typeface="Tahoma" pitchFamily="34" charset="0"/>
        </a:defRPr>
      </a:lvl4pPr>
      <a:lvl5pPr algn="l" rtl="0" eaLnBrk="0" fontAlgn="base" hangingPunct="0">
        <a:spcBef>
          <a:spcPct val="0"/>
        </a:spcBef>
        <a:spcAft>
          <a:spcPct val="0"/>
        </a:spcAft>
        <a:defRPr sz="3200" b="1">
          <a:solidFill>
            <a:srgbClr val="FFCC00"/>
          </a:solidFill>
          <a:latin typeface="Tahoma" pitchFamily="34" charset="0"/>
        </a:defRPr>
      </a:lvl5pPr>
      <a:lvl6pPr marL="457200" algn="l" rtl="0" fontAlgn="base">
        <a:spcBef>
          <a:spcPct val="0"/>
        </a:spcBef>
        <a:spcAft>
          <a:spcPct val="0"/>
        </a:spcAft>
        <a:defRPr sz="3200" b="1">
          <a:solidFill>
            <a:srgbClr val="FFCC00"/>
          </a:solidFill>
          <a:latin typeface="Tahoma" pitchFamily="34" charset="0"/>
        </a:defRPr>
      </a:lvl6pPr>
      <a:lvl7pPr marL="914400" algn="l" rtl="0" fontAlgn="base">
        <a:spcBef>
          <a:spcPct val="0"/>
        </a:spcBef>
        <a:spcAft>
          <a:spcPct val="0"/>
        </a:spcAft>
        <a:defRPr sz="3200" b="1">
          <a:solidFill>
            <a:srgbClr val="FFCC00"/>
          </a:solidFill>
          <a:latin typeface="Tahoma" pitchFamily="34" charset="0"/>
        </a:defRPr>
      </a:lvl7pPr>
      <a:lvl8pPr marL="1371600" algn="l" rtl="0" fontAlgn="base">
        <a:spcBef>
          <a:spcPct val="0"/>
        </a:spcBef>
        <a:spcAft>
          <a:spcPct val="0"/>
        </a:spcAft>
        <a:defRPr sz="3200" b="1">
          <a:solidFill>
            <a:srgbClr val="FFCC00"/>
          </a:solidFill>
          <a:latin typeface="Tahoma" pitchFamily="34" charset="0"/>
        </a:defRPr>
      </a:lvl8pPr>
      <a:lvl9pPr marL="1828800" algn="l" rtl="0" fontAlgn="base">
        <a:spcBef>
          <a:spcPct val="0"/>
        </a:spcBef>
        <a:spcAft>
          <a:spcPct val="0"/>
        </a:spcAft>
        <a:defRPr sz="3200" b="1">
          <a:solidFill>
            <a:srgbClr val="FFCC00"/>
          </a:solidFill>
          <a:latin typeface="Tahoma" pitchFamily="34" charset="0"/>
        </a:defRPr>
      </a:lvl9pPr>
    </p:titleStyle>
    <p:bodyStyle>
      <a:lvl1pPr marL="342900" indent="-342900" algn="l" rtl="0" eaLnBrk="0" fontAlgn="base" hangingPunct="0">
        <a:spcBef>
          <a:spcPct val="20000"/>
        </a:spcBef>
        <a:spcAft>
          <a:spcPct val="0"/>
        </a:spcAft>
        <a:buBlip>
          <a:blip r:embed="rId21"/>
        </a:buBlip>
        <a:defRPr sz="2600">
          <a:solidFill>
            <a:schemeClr val="bg1"/>
          </a:solidFill>
          <a:latin typeface="+mn-lt"/>
          <a:ea typeface="+mn-ea"/>
          <a:cs typeface="+mn-cs"/>
        </a:defRPr>
      </a:lvl1pPr>
      <a:lvl2pPr marL="742950" indent="-285750" algn="l" rtl="0" eaLnBrk="0" fontAlgn="base" hangingPunct="0">
        <a:spcBef>
          <a:spcPct val="20000"/>
        </a:spcBef>
        <a:spcAft>
          <a:spcPct val="0"/>
        </a:spcAft>
        <a:buBlip>
          <a:blip r:embed="rId21"/>
        </a:buBlip>
        <a:defRPr sz="2000">
          <a:solidFill>
            <a:schemeClr val="bg1"/>
          </a:solidFill>
          <a:latin typeface="Microsoft Sans Serif" pitchFamily="34" charset="0"/>
        </a:defRPr>
      </a:lvl2pPr>
      <a:lvl3pPr marL="1143000" indent="-228600" algn="l" rtl="0" eaLnBrk="0" fontAlgn="base" hangingPunct="0">
        <a:spcBef>
          <a:spcPct val="20000"/>
        </a:spcBef>
        <a:spcAft>
          <a:spcPct val="0"/>
        </a:spcAft>
        <a:buBlip>
          <a:blip r:embed="rId21"/>
        </a:buBlip>
        <a:defRPr sz="2000">
          <a:solidFill>
            <a:schemeClr val="bg1"/>
          </a:solidFill>
          <a:latin typeface="+mn-lt"/>
        </a:defRPr>
      </a:lvl3pPr>
      <a:lvl4pPr marL="1600200" indent="-228600" algn="l" rtl="0" eaLnBrk="0" fontAlgn="base" hangingPunct="0">
        <a:spcBef>
          <a:spcPct val="20000"/>
        </a:spcBef>
        <a:spcAft>
          <a:spcPct val="0"/>
        </a:spcAft>
        <a:buBlip>
          <a:blip r:embed="rId21"/>
        </a:buBlip>
        <a:defRPr sz="1600">
          <a:solidFill>
            <a:schemeClr val="bg1"/>
          </a:solidFill>
          <a:latin typeface="+mn-lt"/>
        </a:defRPr>
      </a:lvl4pPr>
      <a:lvl5pPr marL="2057400" indent="-228600" algn="l" rtl="0" eaLnBrk="0" fontAlgn="base" hangingPunct="0">
        <a:spcBef>
          <a:spcPct val="20000"/>
        </a:spcBef>
        <a:spcAft>
          <a:spcPct val="0"/>
        </a:spcAft>
        <a:buBlip>
          <a:blip r:embed="rId21"/>
        </a:buBlip>
        <a:defRPr sz="1400">
          <a:solidFill>
            <a:schemeClr val="bg1"/>
          </a:solidFill>
          <a:latin typeface="+mn-lt"/>
        </a:defRPr>
      </a:lvl5pPr>
      <a:lvl6pPr marL="2514600" indent="-228600" algn="l" rtl="0" fontAlgn="base">
        <a:spcBef>
          <a:spcPct val="20000"/>
        </a:spcBef>
        <a:spcAft>
          <a:spcPct val="0"/>
        </a:spcAft>
        <a:buBlip>
          <a:blip r:embed="rId21"/>
        </a:buBlip>
        <a:defRPr sz="1400">
          <a:solidFill>
            <a:schemeClr val="bg1"/>
          </a:solidFill>
          <a:latin typeface="+mn-lt"/>
        </a:defRPr>
      </a:lvl6pPr>
      <a:lvl7pPr marL="2971800" indent="-228600" algn="l" rtl="0" fontAlgn="base">
        <a:spcBef>
          <a:spcPct val="20000"/>
        </a:spcBef>
        <a:spcAft>
          <a:spcPct val="0"/>
        </a:spcAft>
        <a:buBlip>
          <a:blip r:embed="rId21"/>
        </a:buBlip>
        <a:defRPr sz="1400">
          <a:solidFill>
            <a:schemeClr val="bg1"/>
          </a:solidFill>
          <a:latin typeface="+mn-lt"/>
        </a:defRPr>
      </a:lvl7pPr>
      <a:lvl8pPr marL="3429000" indent="-228600" algn="l" rtl="0" fontAlgn="base">
        <a:spcBef>
          <a:spcPct val="20000"/>
        </a:spcBef>
        <a:spcAft>
          <a:spcPct val="0"/>
        </a:spcAft>
        <a:buBlip>
          <a:blip r:embed="rId21"/>
        </a:buBlip>
        <a:defRPr sz="1400">
          <a:solidFill>
            <a:schemeClr val="bg1"/>
          </a:solidFill>
          <a:latin typeface="+mn-lt"/>
        </a:defRPr>
      </a:lvl8pPr>
      <a:lvl9pPr marL="3886200" indent="-228600" algn="l" rtl="0" fontAlgn="base">
        <a:spcBef>
          <a:spcPct val="20000"/>
        </a:spcBef>
        <a:spcAft>
          <a:spcPct val="0"/>
        </a:spcAft>
        <a:buBlip>
          <a:blip r:embed="rId21"/>
        </a:buBlip>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wmf"/><Relationship Id="rId4" Type="http://schemas.openxmlformats.org/officeDocument/2006/relationships/image" Target="../media/image13.wmf"/></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219200"/>
            <a:ext cx="8153400" cy="3505200"/>
          </a:xfrm>
        </p:spPr>
        <p:txBody>
          <a:bodyPr/>
          <a:lstStyle/>
          <a:p>
            <a:r>
              <a:rPr lang="en-US" dirty="0" smtClean="0"/>
              <a:t>Visual Studio 2010</a:t>
            </a:r>
            <a:br>
              <a:rPr lang="en-US" dirty="0" smtClean="0"/>
            </a:br>
            <a:r>
              <a:rPr lang="en-US" dirty="0" smtClean="0"/>
              <a:t>and</a:t>
            </a:r>
            <a:br>
              <a:rPr lang="en-US" dirty="0" smtClean="0"/>
            </a:br>
            <a:r>
              <a:rPr lang="en-US" dirty="0" smtClean="0"/>
              <a:t>.NET Framework 4</a:t>
            </a:r>
            <a:br>
              <a:rPr lang="en-US" dirty="0" smtClean="0"/>
            </a:br>
            <a:r>
              <a:rPr lang="en-US" dirty="0" smtClean="0"/>
              <a:t/>
            </a:r>
            <a:br>
              <a:rPr lang="en-US" dirty="0" smtClean="0"/>
            </a:br>
            <a:r>
              <a:rPr lang="en-US" i="1" dirty="0" smtClean="0"/>
              <a:t>Training Workshop</a:t>
            </a:r>
            <a:endParaRPr lang="en-US" sz="2000" i="1" baseline="82000" dirty="0"/>
          </a:p>
        </p:txBody>
      </p:sp>
      <p:pic>
        <p:nvPicPr>
          <p:cNvPr id="4" name="Picture 3" descr="dpelogo.png"/>
          <p:cNvPicPr>
            <a:picLocks noChangeAspect="1"/>
          </p:cNvPicPr>
          <p:nvPr/>
        </p:nvPicPr>
        <p:blipFill>
          <a:blip r:embed="rId2"/>
          <a:stretch>
            <a:fillRect/>
          </a:stretch>
        </p:blipFill>
        <p:spPr>
          <a:xfrm>
            <a:off x="228600" y="5486400"/>
            <a:ext cx="3218422" cy="82898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New </a:t>
            </a:r>
            <a:r>
              <a:rPr lang="en-US" dirty="0" err="1" smtClean="0"/>
              <a:t>System.Threading</a:t>
            </a:r>
            <a:r>
              <a:rPr lang="en-US" dirty="0" smtClean="0"/>
              <a:t> Primitives</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A </a:t>
            </a:r>
            <a:r>
              <a:rPr lang="en-US" b="1" dirty="0" smtClean="0"/>
              <a:t>Barrier</a:t>
            </a:r>
            <a:r>
              <a:rPr lang="en-US" dirty="0" smtClean="0"/>
              <a:t> is a synchronization primitive that enforces the stopping of execution between a number of threads or processes at a given point and prevents further execution until all threads or processors have reached the given point.</a:t>
            </a:r>
          </a:p>
          <a:p>
            <a:pPr>
              <a:buNone/>
            </a:pPr>
            <a:endParaRPr lang="en-US" dirty="0" smtClean="0"/>
          </a:p>
          <a:p>
            <a:pPr>
              <a:buNone/>
            </a:pPr>
            <a:r>
              <a:rPr lang="en-US" dirty="0" smtClean="0"/>
              <a:t>A </a:t>
            </a:r>
            <a:r>
              <a:rPr lang="en-US" b="1" dirty="0" err="1" smtClean="0"/>
              <a:t>CountdownEvent</a:t>
            </a:r>
            <a:r>
              <a:rPr lang="en-US" dirty="0" smtClean="0"/>
              <a:t> is a synchronization primitive that enables ongoing tracking of a given workload in order to determine if processing of that workload is finished or not.</a:t>
            </a:r>
          </a:p>
        </p:txBody>
      </p:sp>
      <p:pic>
        <p:nvPicPr>
          <p:cNvPr id="4098" name="Picture 2" descr="C:\Users\jasolson\AppData\Local\Microsoft\Windows\Temporary Internet Files\Content.IE5\MN3PKFIJ\MCDD00016_0000[1].wmf"/>
          <p:cNvPicPr>
            <a:picLocks noChangeAspect="1" noChangeArrowheads="1"/>
          </p:cNvPicPr>
          <p:nvPr/>
        </p:nvPicPr>
        <p:blipFill>
          <a:blip r:embed="rId3"/>
          <a:srcRect/>
          <a:stretch>
            <a:fillRect/>
          </a:stretch>
        </p:blipFill>
        <p:spPr bwMode="auto">
          <a:xfrm>
            <a:off x="1219200" y="762000"/>
            <a:ext cx="7716662" cy="5695950"/>
          </a:xfrm>
          <a:prstGeom prst="rect">
            <a:avLst/>
          </a:prstGeom>
          <a:noFill/>
        </p:spPr>
      </p:pic>
      <p:sp>
        <p:nvSpPr>
          <p:cNvPr id="5" name="TextBox 4"/>
          <p:cNvSpPr txBox="1"/>
          <p:nvPr/>
        </p:nvSpPr>
        <p:spPr>
          <a:xfrm>
            <a:off x="4191000" y="3200400"/>
            <a:ext cx="1943161" cy="769441"/>
          </a:xfrm>
          <a:prstGeom prst="rect">
            <a:avLst/>
          </a:prstGeom>
          <a:noFill/>
        </p:spPr>
        <p:txBody>
          <a:bodyPr wrap="none" rtlCol="0">
            <a:spAutoFit/>
          </a:bodyPr>
          <a:lstStyle/>
          <a:p>
            <a:r>
              <a:rPr lang="en-US" sz="4400" b="1" dirty="0" smtClean="0"/>
              <a:t>YUCK!</a:t>
            </a:r>
            <a:endParaRPr lang="en-US" sz="4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488"/>
            <a:ext cx="8229600" cy="900112"/>
          </a:xfrm>
        </p:spPr>
        <p:txBody>
          <a:bodyPr/>
          <a:lstStyle/>
          <a:p>
            <a:pPr algn="l"/>
            <a:r>
              <a:rPr lang="en-US" dirty="0" smtClean="0"/>
              <a:t>Barrier</a:t>
            </a:r>
            <a:endParaRPr lang="en-US" dirty="0"/>
          </a:p>
        </p:txBody>
      </p:sp>
      <p:sp>
        <p:nvSpPr>
          <p:cNvPr id="3" name="Content Placeholder 2"/>
          <p:cNvSpPr>
            <a:spLocks noGrp="1"/>
          </p:cNvSpPr>
          <p:nvPr>
            <p:ph sz="quarter" idx="10"/>
          </p:nvPr>
        </p:nvSpPr>
        <p:spPr>
          <a:xfrm>
            <a:off x="533400" y="990600"/>
            <a:ext cx="8153400" cy="914400"/>
          </a:xfrm>
        </p:spPr>
        <p:txBody>
          <a:bodyPr/>
          <a:lstStyle/>
          <a:p>
            <a:r>
              <a:rPr lang="en-US" i="1" dirty="0" smtClean="0"/>
              <a:t>“Let’s all caravan over to Seattle! We’ll meet at the gas station and leave from there.” - Charlie</a:t>
            </a:r>
            <a:endParaRPr lang="en-US" i="1" dirty="0"/>
          </a:p>
        </p:txBody>
      </p:sp>
      <p:pic>
        <p:nvPicPr>
          <p:cNvPr id="1026" name="Picture 2" descr="C:\Users\jasolson\AppData\Local\Microsoft\Windows\Temporary Internet Files\Content.IE5\O17PADRN\MCj03266400000[1].wmf"/>
          <p:cNvPicPr>
            <a:picLocks noChangeAspect="1" noChangeArrowheads="1"/>
          </p:cNvPicPr>
          <p:nvPr/>
        </p:nvPicPr>
        <p:blipFill>
          <a:blip r:embed="rId3"/>
          <a:srcRect/>
          <a:stretch>
            <a:fillRect/>
          </a:stretch>
        </p:blipFill>
        <p:spPr bwMode="auto">
          <a:xfrm>
            <a:off x="3124200" y="3352800"/>
            <a:ext cx="1803400" cy="1638300"/>
          </a:xfrm>
          <a:prstGeom prst="rect">
            <a:avLst/>
          </a:prstGeom>
          <a:noFill/>
        </p:spPr>
      </p:pic>
      <p:pic>
        <p:nvPicPr>
          <p:cNvPr id="1034" name="Picture 10" descr="C:\Users\jasolson\AppData\Local\Microsoft\Windows\Temporary Internet Files\Content.IE5\O17PADRN\MCj04241880000[1].wmf"/>
          <p:cNvPicPr>
            <a:picLocks noChangeAspect="1" noChangeArrowheads="1"/>
          </p:cNvPicPr>
          <p:nvPr/>
        </p:nvPicPr>
        <p:blipFill>
          <a:blip r:embed="rId4"/>
          <a:srcRect/>
          <a:stretch>
            <a:fillRect/>
          </a:stretch>
        </p:blipFill>
        <p:spPr bwMode="auto">
          <a:xfrm>
            <a:off x="5181600" y="2057400"/>
            <a:ext cx="1163831" cy="844550"/>
          </a:xfrm>
          <a:prstGeom prst="rect">
            <a:avLst/>
          </a:prstGeom>
          <a:noFill/>
        </p:spPr>
      </p:pic>
      <p:pic>
        <p:nvPicPr>
          <p:cNvPr id="13" name="Picture 10" descr="C:\Users\jasolson\AppData\Local\Microsoft\Windows\Temporary Internet Files\Content.IE5\O17PADRN\MCj04241880000[1].wmf"/>
          <p:cNvPicPr>
            <a:picLocks noChangeAspect="1" noChangeArrowheads="1"/>
          </p:cNvPicPr>
          <p:nvPr/>
        </p:nvPicPr>
        <p:blipFill>
          <a:blip r:embed="rId4"/>
          <a:srcRect/>
          <a:stretch>
            <a:fillRect/>
          </a:stretch>
        </p:blipFill>
        <p:spPr bwMode="auto">
          <a:xfrm flipH="1">
            <a:off x="1066800" y="2362200"/>
            <a:ext cx="1198369" cy="844550"/>
          </a:xfrm>
          <a:prstGeom prst="rect">
            <a:avLst/>
          </a:prstGeom>
          <a:noFill/>
        </p:spPr>
      </p:pic>
      <p:pic>
        <p:nvPicPr>
          <p:cNvPr id="15" name="Picture 10" descr="C:\Users\jasolson\AppData\Local\Microsoft\Windows\Temporary Internet Files\Content.IE5\O17PADRN\MCj04241880000[1].wmf"/>
          <p:cNvPicPr>
            <a:picLocks noChangeAspect="1" noChangeArrowheads="1"/>
          </p:cNvPicPr>
          <p:nvPr/>
        </p:nvPicPr>
        <p:blipFill>
          <a:blip r:embed="rId4"/>
          <a:srcRect/>
          <a:stretch>
            <a:fillRect/>
          </a:stretch>
        </p:blipFill>
        <p:spPr bwMode="auto">
          <a:xfrm flipH="1">
            <a:off x="304800" y="4191000"/>
            <a:ext cx="1198369" cy="844550"/>
          </a:xfrm>
          <a:prstGeom prst="rect">
            <a:avLst/>
          </a:prstGeom>
          <a:noFill/>
        </p:spPr>
      </p:pic>
      <p:sp>
        <p:nvSpPr>
          <p:cNvPr id="20" name="TextBox 19"/>
          <p:cNvSpPr txBox="1"/>
          <p:nvPr/>
        </p:nvSpPr>
        <p:spPr>
          <a:xfrm>
            <a:off x="1295400" y="3124200"/>
            <a:ext cx="679994" cy="430887"/>
          </a:xfrm>
          <a:prstGeom prst="rect">
            <a:avLst/>
          </a:prstGeom>
          <a:noFill/>
        </p:spPr>
        <p:txBody>
          <a:bodyPr wrap="none" rtlCol="0">
            <a:spAutoFit/>
          </a:bodyPr>
          <a:lstStyle/>
          <a:p>
            <a:r>
              <a:rPr lang="en-US" dirty="0" smtClean="0"/>
              <a:t>Mac</a:t>
            </a:r>
            <a:endParaRPr lang="en-US" dirty="0"/>
          </a:p>
        </p:txBody>
      </p:sp>
      <p:sp>
        <p:nvSpPr>
          <p:cNvPr id="21" name="TextBox 20"/>
          <p:cNvSpPr txBox="1"/>
          <p:nvPr/>
        </p:nvSpPr>
        <p:spPr>
          <a:xfrm>
            <a:off x="609600" y="4953000"/>
            <a:ext cx="1037720" cy="430887"/>
          </a:xfrm>
          <a:prstGeom prst="rect">
            <a:avLst/>
          </a:prstGeom>
          <a:noFill/>
        </p:spPr>
        <p:txBody>
          <a:bodyPr wrap="none" rtlCol="0">
            <a:spAutoFit/>
          </a:bodyPr>
          <a:lstStyle/>
          <a:p>
            <a:r>
              <a:rPr lang="en-US" dirty="0" smtClean="0"/>
              <a:t>Charlie</a:t>
            </a:r>
            <a:endParaRPr lang="en-US" dirty="0"/>
          </a:p>
        </p:txBody>
      </p:sp>
      <p:sp>
        <p:nvSpPr>
          <p:cNvPr id="22" name="TextBox 21"/>
          <p:cNvSpPr txBox="1"/>
          <p:nvPr/>
        </p:nvSpPr>
        <p:spPr>
          <a:xfrm>
            <a:off x="5181600" y="2819400"/>
            <a:ext cx="1029449" cy="430887"/>
          </a:xfrm>
          <a:prstGeom prst="rect">
            <a:avLst/>
          </a:prstGeom>
          <a:noFill/>
        </p:spPr>
        <p:txBody>
          <a:bodyPr wrap="none" rtlCol="0">
            <a:spAutoFit/>
          </a:bodyPr>
          <a:lstStyle/>
          <a:p>
            <a:r>
              <a:rPr lang="en-US" dirty="0" smtClean="0"/>
              <a:t>Dennis</a:t>
            </a:r>
            <a:endParaRPr lang="en-US" dirty="0"/>
          </a:p>
        </p:txBody>
      </p:sp>
      <p:sp>
        <p:nvSpPr>
          <p:cNvPr id="23" name="TextBox 22"/>
          <p:cNvSpPr txBox="1"/>
          <p:nvPr/>
        </p:nvSpPr>
        <p:spPr>
          <a:xfrm>
            <a:off x="7086600" y="5562600"/>
            <a:ext cx="1039067" cy="430887"/>
          </a:xfrm>
          <a:prstGeom prst="rect">
            <a:avLst/>
          </a:prstGeom>
          <a:noFill/>
        </p:spPr>
        <p:txBody>
          <a:bodyPr wrap="none" rtlCol="0">
            <a:spAutoFit/>
          </a:bodyPr>
          <a:lstStyle/>
          <a:p>
            <a:r>
              <a:rPr lang="en-US" dirty="0" smtClean="0"/>
              <a:t>Seattle</a:t>
            </a:r>
            <a:endParaRPr lang="en-US" dirty="0"/>
          </a:p>
        </p:txBody>
      </p:sp>
      <p:cxnSp>
        <p:nvCxnSpPr>
          <p:cNvPr id="25" name="Shape 24"/>
          <p:cNvCxnSpPr>
            <a:stCxn id="13" idx="1"/>
            <a:endCxn id="1026" idx="0"/>
          </p:cNvCxnSpPr>
          <p:nvPr/>
        </p:nvCxnSpPr>
        <p:spPr bwMode="auto">
          <a:xfrm>
            <a:off x="2265169" y="2784475"/>
            <a:ext cx="1760731" cy="568325"/>
          </a:xfrm>
          <a:prstGeom prst="curvedConnector2">
            <a:avLst/>
          </a:prstGeom>
          <a:gradFill rotWithShape="1">
            <a:gsLst>
              <a:gs pos="0">
                <a:schemeClr val="accent1"/>
              </a:gs>
              <a:gs pos="100000">
                <a:schemeClr val="accent1">
                  <a:gamma/>
                  <a:shade val="82353"/>
                  <a:invGamma/>
                </a:schemeClr>
              </a:gs>
            </a:gsLst>
            <a:lin ang="5400000" scaled="1"/>
          </a:gradFill>
          <a:ln w="31750" cap="flat" cmpd="sng" algn="ctr">
            <a:solidFill>
              <a:srgbClr val="FFCC00"/>
            </a:solidFill>
            <a:prstDash val="solid"/>
            <a:round/>
            <a:headEnd type="none" w="med" len="med"/>
            <a:tailEnd type="arrow"/>
          </a:ln>
          <a:effectLst/>
        </p:spPr>
      </p:cxnSp>
      <p:cxnSp>
        <p:nvCxnSpPr>
          <p:cNvPr id="27" name="Shape 26"/>
          <p:cNvCxnSpPr>
            <a:stCxn id="15" idx="1"/>
            <a:endCxn id="1026" idx="0"/>
          </p:cNvCxnSpPr>
          <p:nvPr/>
        </p:nvCxnSpPr>
        <p:spPr bwMode="auto">
          <a:xfrm flipV="1">
            <a:off x="1503169" y="3352800"/>
            <a:ext cx="2522731" cy="1260475"/>
          </a:xfrm>
          <a:prstGeom prst="curvedConnector4">
            <a:avLst>
              <a:gd name="adj1" fmla="val 32128"/>
              <a:gd name="adj2" fmla="val 118136"/>
            </a:avLst>
          </a:prstGeom>
          <a:gradFill rotWithShape="1">
            <a:gsLst>
              <a:gs pos="0">
                <a:schemeClr val="accent1"/>
              </a:gs>
              <a:gs pos="100000">
                <a:schemeClr val="accent1">
                  <a:gamma/>
                  <a:shade val="82353"/>
                  <a:invGamma/>
                </a:schemeClr>
              </a:gs>
            </a:gsLst>
            <a:lin ang="5400000" scaled="1"/>
          </a:gradFill>
          <a:ln w="31750" cap="flat" cmpd="sng" algn="ctr">
            <a:solidFill>
              <a:srgbClr val="0099FF"/>
            </a:solidFill>
            <a:prstDash val="solid"/>
            <a:round/>
            <a:headEnd type="none" w="med" len="med"/>
            <a:tailEnd type="arrow"/>
          </a:ln>
          <a:effectLst/>
        </p:spPr>
      </p:cxnSp>
      <p:cxnSp>
        <p:nvCxnSpPr>
          <p:cNvPr id="29" name="Shape 28"/>
          <p:cNvCxnSpPr>
            <a:stCxn id="1034" idx="1"/>
            <a:endCxn id="1026" idx="0"/>
          </p:cNvCxnSpPr>
          <p:nvPr/>
        </p:nvCxnSpPr>
        <p:spPr bwMode="auto">
          <a:xfrm rot="10800000" flipV="1">
            <a:off x="4025900" y="2479674"/>
            <a:ext cx="1155700" cy="873125"/>
          </a:xfrm>
          <a:prstGeom prst="curvedConnector2">
            <a:avLst/>
          </a:prstGeom>
          <a:gradFill rotWithShape="1">
            <a:gsLst>
              <a:gs pos="0">
                <a:schemeClr val="accent1"/>
              </a:gs>
              <a:gs pos="100000">
                <a:schemeClr val="accent1">
                  <a:gamma/>
                  <a:shade val="82353"/>
                  <a:invGamma/>
                </a:schemeClr>
              </a:gs>
            </a:gsLst>
            <a:lin ang="5400000" scaled="1"/>
          </a:gradFill>
          <a:ln w="31750" cap="flat" cmpd="sng" algn="ctr">
            <a:solidFill>
              <a:srgbClr val="FF7C80"/>
            </a:solidFill>
            <a:prstDash val="solid"/>
            <a:round/>
            <a:headEnd type="none" w="med" len="med"/>
            <a:tailEnd type="arrow"/>
          </a:ln>
          <a:effectLst/>
        </p:spPr>
      </p:cxnSp>
      <p:cxnSp>
        <p:nvCxnSpPr>
          <p:cNvPr id="31" name="Straight Arrow Connector 30"/>
          <p:cNvCxnSpPr/>
          <p:nvPr/>
        </p:nvCxnSpPr>
        <p:spPr bwMode="auto">
          <a:xfrm>
            <a:off x="4648200" y="4724400"/>
            <a:ext cx="2057400" cy="838200"/>
          </a:xfrm>
          <a:prstGeom prst="straightConnector1">
            <a:avLst/>
          </a:prstGeom>
          <a:gradFill rotWithShape="1">
            <a:gsLst>
              <a:gs pos="0">
                <a:schemeClr val="accent1"/>
              </a:gs>
              <a:gs pos="100000">
                <a:schemeClr val="accent1">
                  <a:gamma/>
                  <a:shade val="82353"/>
                  <a:invGamma/>
                </a:schemeClr>
              </a:gs>
            </a:gsLst>
            <a:lin ang="5400000" scaled="1"/>
          </a:gradFill>
          <a:ln w="31750" cap="flat" cmpd="sng" algn="ctr">
            <a:solidFill>
              <a:srgbClr val="FF7C80"/>
            </a:solidFill>
            <a:prstDash val="lgDash"/>
            <a:round/>
            <a:headEnd type="none" w="med" len="med"/>
            <a:tailEnd type="arrow"/>
          </a:ln>
          <a:effectLst/>
        </p:spPr>
      </p:cxnSp>
      <p:cxnSp>
        <p:nvCxnSpPr>
          <p:cNvPr id="32" name="Straight Arrow Connector 31"/>
          <p:cNvCxnSpPr/>
          <p:nvPr/>
        </p:nvCxnSpPr>
        <p:spPr bwMode="auto">
          <a:xfrm>
            <a:off x="4419600" y="4800600"/>
            <a:ext cx="2286000" cy="990600"/>
          </a:xfrm>
          <a:prstGeom prst="straightConnector1">
            <a:avLst/>
          </a:prstGeom>
          <a:gradFill rotWithShape="1">
            <a:gsLst>
              <a:gs pos="0">
                <a:schemeClr val="accent1"/>
              </a:gs>
              <a:gs pos="100000">
                <a:schemeClr val="accent1">
                  <a:gamma/>
                  <a:shade val="82353"/>
                  <a:invGamma/>
                </a:schemeClr>
              </a:gs>
            </a:gsLst>
            <a:lin ang="5400000" scaled="1"/>
          </a:gradFill>
          <a:ln w="31750" cap="flat" cmpd="sng" algn="ctr">
            <a:solidFill>
              <a:srgbClr val="FFCC00"/>
            </a:solidFill>
            <a:prstDash val="lgDash"/>
            <a:round/>
            <a:headEnd type="none" w="med" len="med"/>
            <a:tailEnd type="arrow"/>
          </a:ln>
          <a:effectLst/>
        </p:spPr>
      </p:cxnSp>
      <p:cxnSp>
        <p:nvCxnSpPr>
          <p:cNvPr id="33" name="Straight Arrow Connector 32"/>
          <p:cNvCxnSpPr/>
          <p:nvPr/>
        </p:nvCxnSpPr>
        <p:spPr bwMode="auto">
          <a:xfrm>
            <a:off x="4191000" y="4876800"/>
            <a:ext cx="2438400" cy="1143000"/>
          </a:xfrm>
          <a:prstGeom prst="straightConnector1">
            <a:avLst/>
          </a:prstGeom>
          <a:gradFill rotWithShape="1">
            <a:gsLst>
              <a:gs pos="0">
                <a:schemeClr val="accent1"/>
              </a:gs>
              <a:gs pos="100000">
                <a:schemeClr val="accent1">
                  <a:gamma/>
                  <a:shade val="82353"/>
                  <a:invGamma/>
                </a:schemeClr>
              </a:gs>
            </a:gsLst>
            <a:lin ang="5400000" scaled="1"/>
          </a:gradFill>
          <a:ln w="31750" cap="flat" cmpd="sng" algn="ctr">
            <a:solidFill>
              <a:srgbClr val="0099FF"/>
            </a:solidFill>
            <a:prstDash val="lgDash"/>
            <a:round/>
            <a:headEnd type="none" w="med" len="med"/>
            <a:tailEnd type="arrow"/>
          </a:ln>
          <a:effectLst/>
        </p:spPr>
      </p:cxnSp>
      <p:sp>
        <p:nvSpPr>
          <p:cNvPr id="36" name="TextBox 35"/>
          <p:cNvSpPr txBox="1"/>
          <p:nvPr/>
        </p:nvSpPr>
        <p:spPr>
          <a:xfrm>
            <a:off x="6705600" y="3276600"/>
            <a:ext cx="1973617" cy="707886"/>
          </a:xfrm>
          <a:prstGeom prst="rect">
            <a:avLst/>
          </a:prstGeom>
          <a:noFill/>
        </p:spPr>
        <p:txBody>
          <a:bodyPr wrap="none" rtlCol="0">
            <a:spAutoFit/>
          </a:bodyPr>
          <a:lstStyle/>
          <a:p>
            <a:r>
              <a:rPr lang="en-US" sz="4000" b="1" dirty="0" smtClean="0"/>
              <a:t>Barrier</a:t>
            </a:r>
            <a:endParaRPr lang="en-US" sz="4000" b="1" dirty="0"/>
          </a:p>
        </p:txBody>
      </p:sp>
      <p:cxnSp>
        <p:nvCxnSpPr>
          <p:cNvPr id="38" name="Straight Arrow Connector 37"/>
          <p:cNvCxnSpPr>
            <a:stCxn id="36" idx="1"/>
            <a:endCxn id="1026" idx="3"/>
          </p:cNvCxnSpPr>
          <p:nvPr/>
        </p:nvCxnSpPr>
        <p:spPr bwMode="auto">
          <a:xfrm rot="10800000" flipV="1">
            <a:off x="4927600" y="3630542"/>
            <a:ext cx="1778000" cy="541407"/>
          </a:xfrm>
          <a:prstGeom prst="straightConnector1">
            <a:avLst/>
          </a:prstGeom>
          <a:gradFill rotWithShape="1">
            <a:gsLst>
              <a:gs pos="0">
                <a:schemeClr val="accent1"/>
              </a:gs>
              <a:gs pos="100000">
                <a:schemeClr val="accent1">
                  <a:gamma/>
                  <a:shade val="82353"/>
                  <a:invGamma/>
                </a:schemeClr>
              </a:gs>
            </a:gsLst>
            <a:lin ang="5400000" scaled="1"/>
          </a:gradFill>
          <a:ln w="57150" cap="flat" cmpd="sng" algn="ctr">
            <a:solidFill>
              <a:schemeClr val="bg1"/>
            </a:solidFill>
            <a:prstDash val="solid"/>
            <a:round/>
            <a:headEnd type="none" w="med" len="med"/>
            <a:tailEnd type="arrow"/>
          </a:ln>
          <a:effectLst/>
        </p:spPr>
      </p:cxnSp>
      <p:sp>
        <p:nvSpPr>
          <p:cNvPr id="39" name="TextBox 38"/>
          <p:cNvSpPr txBox="1"/>
          <p:nvPr/>
        </p:nvSpPr>
        <p:spPr>
          <a:xfrm>
            <a:off x="2895600" y="4953000"/>
            <a:ext cx="1603324" cy="430887"/>
          </a:xfrm>
          <a:prstGeom prst="rect">
            <a:avLst/>
          </a:prstGeom>
          <a:noFill/>
        </p:spPr>
        <p:txBody>
          <a:bodyPr wrap="none" rtlCol="0">
            <a:spAutoFit/>
          </a:bodyPr>
          <a:lstStyle/>
          <a:p>
            <a:r>
              <a:rPr lang="en-US" dirty="0" smtClean="0"/>
              <a:t>Gas Station</a:t>
            </a:r>
            <a:endParaRPr lang="en-US" dirty="0"/>
          </a:p>
        </p:txBody>
      </p:sp>
      <p:pic>
        <p:nvPicPr>
          <p:cNvPr id="4" name="Picture 2" descr="C:\Users\jasolson\AppData\Local\Microsoft\Windows\Temporary Internet Files\Content.IE5\M0YASGC9\MCj01512430000[1].wmf"/>
          <p:cNvPicPr>
            <a:picLocks noChangeAspect="1" noChangeArrowheads="1"/>
          </p:cNvPicPr>
          <p:nvPr/>
        </p:nvPicPr>
        <p:blipFill>
          <a:blip r:embed="rId5"/>
          <a:srcRect/>
          <a:stretch>
            <a:fillRect/>
          </a:stretch>
        </p:blipFill>
        <p:spPr bwMode="auto">
          <a:xfrm>
            <a:off x="6705600" y="4419600"/>
            <a:ext cx="512763" cy="18065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3" descr="C:\Users\jasolson\AppData\Local\Microsoft\Windows\Temporary Internet Files\Content.IE5\MN3PKFIJ\MCj04326250000[1].png"/>
          <p:cNvPicPr>
            <a:picLocks noChangeAspect="1" noChangeArrowheads="1"/>
          </p:cNvPicPr>
          <p:nvPr/>
        </p:nvPicPr>
        <p:blipFill>
          <a:blip r:embed="rId3"/>
          <a:srcRect/>
          <a:stretch>
            <a:fillRect/>
          </a:stretch>
        </p:blipFill>
        <p:spPr bwMode="auto">
          <a:xfrm flipH="1">
            <a:off x="457200" y="3886200"/>
            <a:ext cx="1316038" cy="1344395"/>
          </a:xfrm>
          <a:prstGeom prst="rect">
            <a:avLst/>
          </a:prstGeom>
          <a:noFill/>
        </p:spPr>
      </p:pic>
      <p:sp>
        <p:nvSpPr>
          <p:cNvPr id="2" name="Title 1"/>
          <p:cNvSpPr>
            <a:spLocks noGrp="1"/>
          </p:cNvSpPr>
          <p:nvPr>
            <p:ph type="title"/>
          </p:nvPr>
        </p:nvSpPr>
        <p:spPr/>
        <p:txBody>
          <a:bodyPr/>
          <a:lstStyle/>
          <a:p>
            <a:pPr algn="l"/>
            <a:r>
              <a:rPr lang="en-US" dirty="0" smtClean="0"/>
              <a:t>Unified Cancellation</a:t>
            </a:r>
            <a:endParaRPr lang="en-US" dirty="0"/>
          </a:p>
        </p:txBody>
      </p:sp>
      <p:sp>
        <p:nvSpPr>
          <p:cNvPr id="4" name="Content Placeholder 2"/>
          <p:cNvSpPr>
            <a:spLocks noGrp="1"/>
          </p:cNvSpPr>
          <p:nvPr>
            <p:ph sz="quarter" idx="10"/>
          </p:nvPr>
        </p:nvSpPr>
        <p:spPr>
          <a:xfrm>
            <a:off x="533400" y="1219200"/>
            <a:ext cx="8153400" cy="990600"/>
          </a:xfrm>
        </p:spPr>
        <p:txBody>
          <a:bodyPr/>
          <a:lstStyle/>
          <a:p>
            <a:r>
              <a:rPr lang="en-US" i="1" dirty="0" smtClean="0"/>
              <a:t>“Sir, we are ready to seat you…”  - Hostess</a:t>
            </a:r>
            <a:endParaRPr lang="en-US" i="1" dirty="0"/>
          </a:p>
        </p:txBody>
      </p:sp>
      <p:pic>
        <p:nvPicPr>
          <p:cNvPr id="3074" name="Picture 2" descr="C:\Users\jasolson\AppData\Local\Microsoft\Windows\Temporary Internet Files\Content.IE5\M0YASGC9\MCj04349000000[1].png"/>
          <p:cNvPicPr>
            <a:picLocks noChangeAspect="1" noChangeArrowheads="1"/>
          </p:cNvPicPr>
          <p:nvPr/>
        </p:nvPicPr>
        <p:blipFill>
          <a:blip r:embed="rId4"/>
          <a:srcRect/>
          <a:stretch>
            <a:fillRect/>
          </a:stretch>
        </p:blipFill>
        <p:spPr bwMode="auto">
          <a:xfrm flipH="1">
            <a:off x="5181600" y="2133600"/>
            <a:ext cx="1301683" cy="1315240"/>
          </a:xfrm>
          <a:prstGeom prst="rect">
            <a:avLst/>
          </a:prstGeom>
          <a:noFill/>
        </p:spPr>
      </p:pic>
      <p:pic>
        <p:nvPicPr>
          <p:cNvPr id="3075" name="Picture 3" descr="C:\Users\jasolson\AppData\Local\Microsoft\Windows\Temporary Internet Files\Content.IE5\MN3PKFIJ\MCj04326250000[1].png"/>
          <p:cNvPicPr>
            <a:picLocks noChangeAspect="1" noChangeArrowheads="1"/>
          </p:cNvPicPr>
          <p:nvPr/>
        </p:nvPicPr>
        <p:blipFill>
          <a:blip r:embed="rId3"/>
          <a:srcRect/>
          <a:stretch>
            <a:fillRect/>
          </a:stretch>
        </p:blipFill>
        <p:spPr bwMode="auto">
          <a:xfrm flipH="1">
            <a:off x="990600" y="4038600"/>
            <a:ext cx="1316038" cy="1344395"/>
          </a:xfrm>
          <a:prstGeom prst="rect">
            <a:avLst/>
          </a:prstGeom>
          <a:noFill/>
        </p:spPr>
      </p:pic>
      <p:pic>
        <p:nvPicPr>
          <p:cNvPr id="3076" name="Picture 4" descr="C:\Users\jasolson\AppData\Local\Microsoft\Windows\Temporary Internet Files\Content.IE5\7YHVEXA2\MCj04326210000[1].png"/>
          <p:cNvPicPr>
            <a:picLocks noChangeAspect="1" noChangeArrowheads="1"/>
          </p:cNvPicPr>
          <p:nvPr/>
        </p:nvPicPr>
        <p:blipFill>
          <a:blip r:embed="rId5"/>
          <a:srcRect/>
          <a:stretch>
            <a:fillRect/>
          </a:stretch>
        </p:blipFill>
        <p:spPr bwMode="auto">
          <a:xfrm flipH="1">
            <a:off x="1447800" y="4191000"/>
            <a:ext cx="1412082" cy="1408164"/>
          </a:xfrm>
          <a:prstGeom prst="rect">
            <a:avLst/>
          </a:prstGeom>
          <a:noFill/>
        </p:spPr>
      </p:pic>
      <p:pic>
        <p:nvPicPr>
          <p:cNvPr id="3083" name="Picture 11" descr="C:\Users\jasolson\AppData\Local\Microsoft\Windows\Temporary Internet Files\Content.IE5\MN3PKFIJ\MCj03263300000[1].wmf"/>
          <p:cNvPicPr>
            <a:picLocks noChangeAspect="1" noChangeArrowheads="1"/>
          </p:cNvPicPr>
          <p:nvPr/>
        </p:nvPicPr>
        <p:blipFill>
          <a:blip r:embed="rId6"/>
          <a:srcRect/>
          <a:stretch>
            <a:fillRect/>
          </a:stretch>
        </p:blipFill>
        <p:spPr bwMode="auto">
          <a:xfrm>
            <a:off x="2743200" y="4572000"/>
            <a:ext cx="560310" cy="581025"/>
          </a:xfrm>
          <a:prstGeom prst="rect">
            <a:avLst/>
          </a:prstGeom>
          <a:noFill/>
        </p:spPr>
      </p:pic>
      <p:pic>
        <p:nvPicPr>
          <p:cNvPr id="16" name="Picture 4" descr="C:\Users\jasolson\AppData\Local\Microsoft\Windows\Temporary Internet Files\Content.IE5\7YHVEXA2\MCj04326210000[1].png"/>
          <p:cNvPicPr>
            <a:picLocks noChangeAspect="1" noChangeArrowheads="1"/>
          </p:cNvPicPr>
          <p:nvPr/>
        </p:nvPicPr>
        <p:blipFill>
          <a:blip r:embed="rId5"/>
          <a:srcRect/>
          <a:stretch>
            <a:fillRect/>
          </a:stretch>
        </p:blipFill>
        <p:spPr bwMode="auto">
          <a:xfrm>
            <a:off x="7239000" y="4800600"/>
            <a:ext cx="1371600" cy="1408164"/>
          </a:xfrm>
          <a:prstGeom prst="rect">
            <a:avLst/>
          </a:prstGeom>
          <a:noFill/>
        </p:spPr>
      </p:pic>
      <p:pic>
        <p:nvPicPr>
          <p:cNvPr id="17" name="Picture 11" descr="C:\Users\jasolson\AppData\Local\Microsoft\Windows\Temporary Internet Files\Content.IE5\MN3PKFIJ\MCj03263300000[1].wmf"/>
          <p:cNvPicPr>
            <a:picLocks noChangeAspect="1" noChangeArrowheads="1"/>
          </p:cNvPicPr>
          <p:nvPr/>
        </p:nvPicPr>
        <p:blipFill>
          <a:blip r:embed="rId6"/>
          <a:srcRect/>
          <a:stretch>
            <a:fillRect/>
          </a:stretch>
        </p:blipFill>
        <p:spPr bwMode="auto">
          <a:xfrm>
            <a:off x="6781800" y="5334000"/>
            <a:ext cx="560310" cy="581025"/>
          </a:xfrm>
          <a:prstGeom prst="rect">
            <a:avLst/>
          </a:prstGeom>
          <a:noFill/>
        </p:spPr>
      </p:pic>
      <p:sp>
        <p:nvSpPr>
          <p:cNvPr id="18" name="TextBox 17"/>
          <p:cNvSpPr txBox="1"/>
          <p:nvPr/>
        </p:nvSpPr>
        <p:spPr>
          <a:xfrm>
            <a:off x="6096000" y="2209800"/>
            <a:ext cx="2728632" cy="1569660"/>
          </a:xfrm>
          <a:prstGeom prst="rect">
            <a:avLst/>
          </a:prstGeom>
          <a:noFill/>
        </p:spPr>
        <p:txBody>
          <a:bodyPr wrap="none" rtlCol="0">
            <a:spAutoFit/>
          </a:bodyPr>
          <a:lstStyle/>
          <a:p>
            <a:r>
              <a:rPr lang="en-US" sz="3200" b="1" dirty="0" smtClean="0"/>
              <a:t>Cancellation</a:t>
            </a:r>
          </a:p>
          <a:p>
            <a:r>
              <a:rPr lang="en-US" sz="3200" b="1" dirty="0" smtClean="0"/>
              <a:t>Token</a:t>
            </a:r>
          </a:p>
          <a:p>
            <a:r>
              <a:rPr lang="en-US" sz="3200" b="1" dirty="0" smtClean="0"/>
              <a:t>Source</a:t>
            </a:r>
            <a:endParaRPr lang="en-US" sz="3200" b="1" dirty="0"/>
          </a:p>
        </p:txBody>
      </p:sp>
      <p:sp>
        <p:nvSpPr>
          <p:cNvPr id="19" name="TextBox 18"/>
          <p:cNvSpPr txBox="1"/>
          <p:nvPr/>
        </p:nvSpPr>
        <p:spPr>
          <a:xfrm>
            <a:off x="3810000" y="5486400"/>
            <a:ext cx="2095445" cy="830997"/>
          </a:xfrm>
          <a:prstGeom prst="rect">
            <a:avLst/>
          </a:prstGeom>
          <a:noFill/>
        </p:spPr>
        <p:txBody>
          <a:bodyPr wrap="none" rtlCol="0">
            <a:spAutoFit/>
          </a:bodyPr>
          <a:lstStyle/>
          <a:p>
            <a:r>
              <a:rPr lang="en-US" sz="2400" b="1" dirty="0" smtClean="0"/>
              <a:t>Cancellation</a:t>
            </a:r>
          </a:p>
          <a:p>
            <a:r>
              <a:rPr lang="en-US" sz="2400" b="1" dirty="0" smtClean="0"/>
              <a:t>Token</a:t>
            </a:r>
          </a:p>
        </p:txBody>
      </p:sp>
      <p:cxnSp>
        <p:nvCxnSpPr>
          <p:cNvPr id="20" name="Straight Arrow Connector 19"/>
          <p:cNvCxnSpPr>
            <a:stCxn id="19" idx="3"/>
            <a:endCxn id="17" idx="1"/>
          </p:cNvCxnSpPr>
          <p:nvPr/>
        </p:nvCxnSpPr>
        <p:spPr bwMode="auto">
          <a:xfrm flipV="1">
            <a:off x="5905445" y="5624513"/>
            <a:ext cx="876355" cy="277386"/>
          </a:xfrm>
          <a:prstGeom prst="straightConnector1">
            <a:avLst/>
          </a:prstGeom>
          <a:gradFill rotWithShape="1">
            <a:gsLst>
              <a:gs pos="0">
                <a:schemeClr val="accent1"/>
              </a:gs>
              <a:gs pos="100000">
                <a:schemeClr val="accent1">
                  <a:gamma/>
                  <a:shade val="82353"/>
                  <a:invGamma/>
                </a:schemeClr>
              </a:gs>
            </a:gsLst>
            <a:lin ang="5400000" scaled="1"/>
          </a:gradFill>
          <a:ln w="57150" cap="flat" cmpd="sng" algn="ctr">
            <a:solidFill>
              <a:schemeClr val="bg1"/>
            </a:solidFill>
            <a:prstDash val="solid"/>
            <a:round/>
            <a:headEnd type="none" w="med" len="med"/>
            <a:tailEnd type="arrow"/>
          </a:ln>
          <a:effectLst/>
        </p:spPr>
      </p:cxnSp>
      <p:cxnSp>
        <p:nvCxnSpPr>
          <p:cNvPr id="25" name="Straight Arrow Connector 24"/>
          <p:cNvCxnSpPr/>
          <p:nvPr/>
        </p:nvCxnSpPr>
        <p:spPr bwMode="auto">
          <a:xfrm rot="10800000">
            <a:off x="3276600" y="5105400"/>
            <a:ext cx="533400" cy="505986"/>
          </a:xfrm>
          <a:prstGeom prst="straightConnector1">
            <a:avLst/>
          </a:prstGeom>
          <a:gradFill rotWithShape="1">
            <a:gsLst>
              <a:gs pos="0">
                <a:schemeClr val="accent1"/>
              </a:gs>
              <a:gs pos="100000">
                <a:schemeClr val="accent1">
                  <a:gamma/>
                  <a:shade val="82353"/>
                  <a:invGamma/>
                </a:schemeClr>
              </a:gs>
            </a:gsLst>
            <a:lin ang="5400000" scaled="1"/>
          </a:gradFill>
          <a:ln w="57150" cap="flat" cmpd="sng" algn="ctr">
            <a:solidFill>
              <a:schemeClr val="bg1"/>
            </a:solidFill>
            <a:prstDash val="solid"/>
            <a:round/>
            <a:headEnd type="none" w="med" len="med"/>
            <a:tailEnd type="arrow"/>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5000" fill="hold" nodeType="clickEffect">
                                  <p:stCondLst>
                                    <p:cond delay="0"/>
                                  </p:stCondLst>
                                  <p:childTnLst>
                                    <p:animEffect transition="out" filter="fade">
                                      <p:cBhvr>
                                        <p:cTn id="6" dur="500" tmFilter="0, 0; .2, .5; .8, .5; 1, 0"/>
                                        <p:tgtEl>
                                          <p:spTgt spid="3083"/>
                                        </p:tgtEl>
                                      </p:cBhvr>
                                    </p:animEffect>
                                    <p:animScale>
                                      <p:cBhvr>
                                        <p:cTn id="7" dur="250" autoRev="1" fill="hold"/>
                                        <p:tgtEl>
                                          <p:spTgt spid="3083"/>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381000" y="3200400"/>
            <a:ext cx="8229600" cy="1143000"/>
          </a:xfrm>
        </p:spPr>
        <p:txBody>
          <a:bodyPr/>
          <a:lstStyle/>
          <a:p>
            <a:pPr>
              <a:defRPr/>
            </a:pPr>
            <a:r>
              <a:rPr lang="en-US" dirty="0" err="1" smtClean="0"/>
              <a:t>System.Threading</a:t>
            </a:r>
            <a:r>
              <a:rPr lang="en-US" dirty="0" smtClean="0"/>
              <a:t> and the new Unified Cancellation Model</a:t>
            </a:r>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533400" y="1143000"/>
            <a:ext cx="8153400" cy="1905000"/>
          </a:xfrm>
        </p:spPr>
        <p:txBody>
          <a:bodyPr/>
          <a:lstStyle/>
          <a:p>
            <a:r>
              <a:rPr lang="en-US" sz="3200" b="1" dirty="0" smtClean="0"/>
              <a:t>Parallel Extensions </a:t>
            </a:r>
            <a:r>
              <a:rPr lang="en-US" dirty="0" smtClean="0"/>
              <a:t>is a </a:t>
            </a:r>
            <a:r>
              <a:rPr lang="en-US" b="1" dirty="0" smtClean="0"/>
              <a:t>.NET Library </a:t>
            </a:r>
            <a:r>
              <a:rPr lang="en-US" dirty="0" smtClean="0"/>
              <a:t>that supports </a:t>
            </a:r>
            <a:r>
              <a:rPr lang="en-US" i="1" dirty="0" smtClean="0"/>
              <a:t>declarative and imperative data parallelism</a:t>
            </a:r>
            <a:r>
              <a:rPr lang="en-US" dirty="0" smtClean="0"/>
              <a:t>, </a:t>
            </a:r>
            <a:r>
              <a:rPr lang="en-US" i="1" dirty="0" smtClean="0"/>
              <a:t>imperative task parallelism</a:t>
            </a:r>
            <a:r>
              <a:rPr lang="en-US" dirty="0" smtClean="0"/>
              <a:t>, and a </a:t>
            </a:r>
            <a:r>
              <a:rPr lang="en-US" i="1" dirty="0" smtClean="0"/>
              <a:t>set of data structures</a:t>
            </a:r>
            <a:r>
              <a:rPr lang="en-US" dirty="0" smtClean="0"/>
              <a:t> that make coordination easier.</a:t>
            </a:r>
            <a:endParaRPr lang="en-US" dirty="0"/>
          </a:p>
        </p:txBody>
      </p:sp>
      <p:sp>
        <p:nvSpPr>
          <p:cNvPr id="4" name="TextBox 3"/>
          <p:cNvSpPr txBox="1"/>
          <p:nvPr/>
        </p:nvSpPr>
        <p:spPr>
          <a:xfrm>
            <a:off x="2057400" y="3276600"/>
            <a:ext cx="5061514" cy="2012346"/>
          </a:xfrm>
          <a:prstGeom prst="rect">
            <a:avLst/>
          </a:prstGeom>
          <a:noFill/>
        </p:spPr>
        <p:txBody>
          <a:bodyPr wrap="none" rtlCol="0">
            <a:spAutoFit/>
          </a:bodyPr>
          <a:lstStyle/>
          <a:p>
            <a:pPr marL="457200" indent="-457200" algn="l">
              <a:lnSpc>
                <a:spcPct val="200000"/>
              </a:lnSpc>
              <a:buAutoNum type="arabicPeriod"/>
            </a:pPr>
            <a:r>
              <a:rPr lang="en-US" dirty="0" smtClean="0"/>
              <a:t>Parallel LINQ (PLINQ)</a:t>
            </a:r>
          </a:p>
          <a:p>
            <a:pPr marL="457200" indent="-457200" algn="l">
              <a:lnSpc>
                <a:spcPct val="200000"/>
              </a:lnSpc>
              <a:buAutoNum type="arabicPeriod"/>
            </a:pPr>
            <a:r>
              <a:rPr lang="en-US" dirty="0" smtClean="0"/>
              <a:t>Task Parallel Library (TPL)</a:t>
            </a:r>
          </a:p>
          <a:p>
            <a:pPr marL="457200" indent="-457200" algn="l">
              <a:lnSpc>
                <a:spcPct val="200000"/>
              </a:lnSpc>
              <a:buAutoNum type="arabicPeriod"/>
            </a:pPr>
            <a:r>
              <a:rPr lang="en-US" dirty="0" smtClean="0"/>
              <a:t>Coordination Data Structures (CDS)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381000" y="3200400"/>
            <a:ext cx="8229600" cy="1143000"/>
          </a:xfrm>
        </p:spPr>
        <p:txBody>
          <a:bodyPr/>
          <a:lstStyle/>
          <a:p>
            <a:pPr>
              <a:defRPr/>
            </a:pPr>
            <a:r>
              <a:rPr lang="en-US" dirty="0" smtClean="0"/>
              <a:t>From Threads To Tasks</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Stealing” in Action</a:t>
            </a:r>
            <a:endParaRPr lang="en-US" dirty="0"/>
          </a:p>
        </p:txBody>
      </p:sp>
      <p:sp>
        <p:nvSpPr>
          <p:cNvPr id="5" name="Rectangle 4"/>
          <p:cNvSpPr/>
          <p:nvPr/>
        </p:nvSpPr>
        <p:spPr>
          <a:xfrm>
            <a:off x="1371600" y="2743200"/>
            <a:ext cx="1066800" cy="15240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algn="ctr" defTabSz="914363" rtl="0"/>
            <a:endParaRPr lang="en-US" kern="1200">
              <a:solidFill>
                <a:prstClr val="black"/>
              </a:solidFill>
              <a:latin typeface="Segoe"/>
              <a:ea typeface="+mn-ea"/>
              <a:cs typeface="+mn-cs"/>
            </a:endParaRPr>
          </a:p>
        </p:txBody>
      </p:sp>
      <p:sp>
        <p:nvSpPr>
          <p:cNvPr id="6" name="Rectangle 5"/>
          <p:cNvSpPr/>
          <p:nvPr/>
        </p:nvSpPr>
        <p:spPr>
          <a:xfrm>
            <a:off x="4114800" y="2362200"/>
            <a:ext cx="1066800" cy="15240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algn="ctr" defTabSz="914363" rtl="0"/>
            <a:endParaRPr lang="en-US" kern="1200">
              <a:solidFill>
                <a:prstClr val="black"/>
              </a:solidFill>
              <a:latin typeface="Segoe"/>
              <a:ea typeface="+mn-ea"/>
              <a:cs typeface="+mn-cs"/>
            </a:endParaRPr>
          </a:p>
        </p:txBody>
      </p:sp>
      <p:sp>
        <p:nvSpPr>
          <p:cNvPr id="7" name="Rectangle 6"/>
          <p:cNvSpPr/>
          <p:nvPr/>
        </p:nvSpPr>
        <p:spPr>
          <a:xfrm>
            <a:off x="6705600" y="2362200"/>
            <a:ext cx="1066800" cy="15240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algn="ctr" defTabSz="914363" rtl="0"/>
            <a:endParaRPr lang="en-US" kern="1200">
              <a:solidFill>
                <a:prstClr val="black"/>
              </a:solidFill>
              <a:latin typeface="Segoe"/>
              <a:ea typeface="+mn-ea"/>
              <a:cs typeface="+mn-cs"/>
            </a:endParaRPr>
          </a:p>
        </p:txBody>
      </p:sp>
      <p:sp>
        <p:nvSpPr>
          <p:cNvPr id="8" name="Oval 7"/>
          <p:cNvSpPr/>
          <p:nvPr/>
        </p:nvSpPr>
        <p:spPr>
          <a:xfrm>
            <a:off x="3429000" y="4724400"/>
            <a:ext cx="1600200" cy="9144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2">
            <a:schemeClr val="accent6"/>
          </a:fillRef>
          <a:effectRef idx="1">
            <a:schemeClr val="accent6"/>
          </a:effectRef>
          <a:fontRef idx="minor">
            <a:schemeClr val="dk1"/>
          </a:fontRef>
        </p:style>
        <p:txBody>
          <a:bodyPr rtlCol="0" anchor="ctr"/>
          <a:lstStyle/>
          <a:p>
            <a:pPr algn="ctr" defTabSz="914363" rtl="0"/>
            <a:r>
              <a:rPr lang="en-US" sz="1800" kern="1200" dirty="0">
                <a:solidFill>
                  <a:prstClr val="black"/>
                </a:solidFill>
                <a:latin typeface="Segoe"/>
                <a:ea typeface="+mn-ea"/>
                <a:cs typeface="+mn-cs"/>
              </a:rPr>
              <a:t>Worker Thread 1</a:t>
            </a:r>
          </a:p>
        </p:txBody>
      </p:sp>
      <p:sp>
        <p:nvSpPr>
          <p:cNvPr id="9" name="Oval 8"/>
          <p:cNvSpPr/>
          <p:nvPr/>
        </p:nvSpPr>
        <p:spPr>
          <a:xfrm>
            <a:off x="6019800" y="4724400"/>
            <a:ext cx="1676400" cy="9144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2">
            <a:schemeClr val="accent6"/>
          </a:fillRef>
          <a:effectRef idx="1">
            <a:schemeClr val="accent6"/>
          </a:effectRef>
          <a:fontRef idx="minor">
            <a:schemeClr val="dk1"/>
          </a:fontRef>
        </p:style>
        <p:txBody>
          <a:bodyPr rtlCol="0" anchor="ctr"/>
          <a:lstStyle/>
          <a:p>
            <a:pPr algn="ctr" defTabSz="914363" rtl="0"/>
            <a:r>
              <a:rPr lang="en-US" sz="1800" kern="1200" dirty="0">
                <a:solidFill>
                  <a:prstClr val="black"/>
                </a:solidFill>
                <a:latin typeface="Segoe"/>
                <a:ea typeface="+mn-ea"/>
                <a:cs typeface="+mn-cs"/>
              </a:rPr>
              <a:t>Worker Thread p</a:t>
            </a:r>
          </a:p>
        </p:txBody>
      </p:sp>
      <p:sp>
        <p:nvSpPr>
          <p:cNvPr id="10" name="Oval 9"/>
          <p:cNvSpPr/>
          <p:nvPr/>
        </p:nvSpPr>
        <p:spPr>
          <a:xfrm>
            <a:off x="685800" y="5181600"/>
            <a:ext cx="1524000" cy="9144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2">
            <a:schemeClr val="accent6"/>
          </a:fillRef>
          <a:effectRef idx="1">
            <a:schemeClr val="accent6"/>
          </a:effectRef>
          <a:fontRef idx="minor">
            <a:schemeClr val="dk1"/>
          </a:fontRef>
        </p:style>
        <p:txBody>
          <a:bodyPr rtlCol="0" anchor="ctr"/>
          <a:lstStyle/>
          <a:p>
            <a:pPr algn="ctr" defTabSz="914363" rtl="0"/>
            <a:r>
              <a:rPr lang="en-US" sz="1800" kern="1200" dirty="0">
                <a:solidFill>
                  <a:prstClr val="black"/>
                </a:solidFill>
                <a:latin typeface="Segoe"/>
                <a:ea typeface="+mn-ea"/>
                <a:cs typeface="+mn-cs"/>
              </a:rPr>
              <a:t>Program Thread</a:t>
            </a:r>
          </a:p>
        </p:txBody>
      </p:sp>
      <p:cxnSp>
        <p:nvCxnSpPr>
          <p:cNvPr id="14" name="Straight Connector 13"/>
          <p:cNvCxnSpPr>
            <a:stCxn id="8" idx="0"/>
            <a:endCxn id="6" idx="2"/>
          </p:cNvCxnSpPr>
          <p:nvPr/>
        </p:nvCxnSpPr>
        <p:spPr>
          <a:xfrm rot="5400000" flipH="1" flipV="1">
            <a:off x="4019550" y="4095750"/>
            <a:ext cx="838200" cy="419100"/>
          </a:xfrm>
          <a:prstGeom prst="lin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0">
            <a:schemeClr val="accent6"/>
          </a:fillRef>
          <a:effectRef idx="0">
            <a:schemeClr val="accent6"/>
          </a:effectRef>
          <a:fontRef idx="minor">
            <a:schemeClr val="tx1"/>
          </a:fontRef>
        </p:style>
      </p:cxnSp>
      <p:cxnSp>
        <p:nvCxnSpPr>
          <p:cNvPr id="15" name="Straight Connector 14"/>
          <p:cNvCxnSpPr>
            <a:stCxn id="9" idx="0"/>
            <a:endCxn id="7" idx="2"/>
          </p:cNvCxnSpPr>
          <p:nvPr/>
        </p:nvCxnSpPr>
        <p:spPr>
          <a:xfrm rot="5400000" flipH="1" flipV="1">
            <a:off x="6629400" y="4114800"/>
            <a:ext cx="838200" cy="381000"/>
          </a:xfrm>
          <a:prstGeom prst="lin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0">
            <a:schemeClr val="accent6"/>
          </a:fillRef>
          <a:effectRef idx="0">
            <a:schemeClr val="accent6"/>
          </a:effectRef>
          <a:fontRef idx="minor">
            <a:schemeClr val="tx1"/>
          </a:fontRef>
        </p:style>
      </p:cxnSp>
      <p:sp>
        <p:nvSpPr>
          <p:cNvPr id="22" name="Rectangle 21"/>
          <p:cNvSpPr/>
          <p:nvPr/>
        </p:nvSpPr>
        <p:spPr>
          <a:xfrm>
            <a:off x="228600" y="5867400"/>
            <a:ext cx="914400" cy="3810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2"/>
          </a:lnRef>
          <a:fillRef idx="3">
            <a:schemeClr val="accent2"/>
          </a:fillRef>
          <a:effectRef idx="3">
            <a:schemeClr val="accent2"/>
          </a:effectRef>
          <a:fontRef idx="minor">
            <a:schemeClr val="lt1"/>
          </a:fontRef>
        </p:style>
        <p:txBody>
          <a:bodyPr rtlCol="0" anchor="ctr"/>
          <a:lstStyle/>
          <a:p>
            <a:pPr algn="ctr" defTabSz="914363" rtl="0"/>
            <a:r>
              <a:rPr lang="en-US" sz="1800" kern="1200" dirty="0">
                <a:solidFill>
                  <a:prstClr val="white"/>
                </a:solidFill>
                <a:latin typeface="Segoe"/>
                <a:ea typeface="+mn-ea"/>
                <a:cs typeface="+mn-cs"/>
              </a:rPr>
              <a:t>Task 1</a:t>
            </a:r>
          </a:p>
        </p:txBody>
      </p:sp>
      <p:sp>
        <p:nvSpPr>
          <p:cNvPr id="24" name="Rectangle 23"/>
          <p:cNvSpPr/>
          <p:nvPr/>
        </p:nvSpPr>
        <p:spPr>
          <a:xfrm>
            <a:off x="381000" y="6019800"/>
            <a:ext cx="914400" cy="3810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2"/>
          </a:lnRef>
          <a:fillRef idx="3">
            <a:schemeClr val="accent2"/>
          </a:fillRef>
          <a:effectRef idx="3">
            <a:schemeClr val="accent2"/>
          </a:effectRef>
          <a:fontRef idx="minor">
            <a:schemeClr val="lt1"/>
          </a:fontRef>
        </p:style>
        <p:txBody>
          <a:bodyPr rtlCol="0" anchor="ctr"/>
          <a:lstStyle/>
          <a:p>
            <a:pPr algn="ctr" defTabSz="914363" rtl="0"/>
            <a:r>
              <a:rPr lang="en-US" sz="1800" kern="1200" dirty="0">
                <a:solidFill>
                  <a:prstClr val="white"/>
                </a:solidFill>
                <a:latin typeface="Segoe"/>
                <a:ea typeface="+mn-ea"/>
                <a:cs typeface="+mn-cs"/>
              </a:rPr>
              <a:t>Task 2</a:t>
            </a:r>
          </a:p>
        </p:txBody>
      </p:sp>
      <p:sp>
        <p:nvSpPr>
          <p:cNvPr id="16" name="Rectangle 15"/>
          <p:cNvSpPr/>
          <p:nvPr/>
        </p:nvSpPr>
        <p:spPr>
          <a:xfrm>
            <a:off x="3886200" y="5715000"/>
            <a:ext cx="914400" cy="3810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2"/>
          </a:lnRef>
          <a:fillRef idx="3">
            <a:schemeClr val="accent2"/>
          </a:fillRef>
          <a:effectRef idx="3">
            <a:schemeClr val="accent2"/>
          </a:effectRef>
          <a:fontRef idx="minor">
            <a:schemeClr val="lt1"/>
          </a:fontRef>
        </p:style>
        <p:txBody>
          <a:bodyPr rtlCol="0" anchor="ctr"/>
          <a:lstStyle/>
          <a:p>
            <a:pPr algn="ctr" defTabSz="914363" rtl="0"/>
            <a:r>
              <a:rPr lang="en-US" sz="1800" kern="1200" dirty="0">
                <a:solidFill>
                  <a:prstClr val="white"/>
                </a:solidFill>
                <a:latin typeface="Segoe"/>
                <a:ea typeface="+mn-ea"/>
                <a:cs typeface="+mn-cs"/>
              </a:rPr>
              <a:t>Task 3</a:t>
            </a:r>
          </a:p>
        </p:txBody>
      </p:sp>
      <p:sp>
        <p:nvSpPr>
          <p:cNvPr id="19" name="Rectangle 18"/>
          <p:cNvSpPr/>
          <p:nvPr/>
        </p:nvSpPr>
        <p:spPr>
          <a:xfrm>
            <a:off x="4038600" y="5943600"/>
            <a:ext cx="914400" cy="3810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2"/>
          </a:lnRef>
          <a:fillRef idx="3">
            <a:schemeClr val="accent2"/>
          </a:fillRef>
          <a:effectRef idx="3">
            <a:schemeClr val="accent2"/>
          </a:effectRef>
          <a:fontRef idx="minor">
            <a:schemeClr val="lt1"/>
          </a:fontRef>
        </p:style>
        <p:txBody>
          <a:bodyPr rtlCol="0" anchor="ctr"/>
          <a:lstStyle/>
          <a:p>
            <a:pPr algn="ctr" defTabSz="914363" rtl="0"/>
            <a:r>
              <a:rPr lang="en-US" sz="1800" kern="1200" dirty="0">
                <a:solidFill>
                  <a:prstClr val="white"/>
                </a:solidFill>
                <a:latin typeface="Segoe"/>
                <a:ea typeface="+mn-ea"/>
                <a:cs typeface="+mn-cs"/>
              </a:rPr>
              <a:t>Task 5</a:t>
            </a:r>
          </a:p>
        </p:txBody>
      </p:sp>
      <p:sp>
        <p:nvSpPr>
          <p:cNvPr id="17" name="Rectangle 16"/>
          <p:cNvSpPr/>
          <p:nvPr/>
        </p:nvSpPr>
        <p:spPr>
          <a:xfrm>
            <a:off x="3429000" y="5867400"/>
            <a:ext cx="914400" cy="3810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2"/>
          </a:lnRef>
          <a:fillRef idx="3">
            <a:schemeClr val="accent2"/>
          </a:fillRef>
          <a:effectRef idx="3">
            <a:schemeClr val="accent2"/>
          </a:effectRef>
          <a:fontRef idx="minor">
            <a:schemeClr val="lt1"/>
          </a:fontRef>
        </p:style>
        <p:txBody>
          <a:bodyPr rtlCol="0" anchor="ctr"/>
          <a:lstStyle/>
          <a:p>
            <a:pPr algn="ctr" defTabSz="914363" rtl="0"/>
            <a:r>
              <a:rPr lang="en-US" sz="1800" kern="1200" dirty="0">
                <a:solidFill>
                  <a:prstClr val="white"/>
                </a:solidFill>
                <a:latin typeface="Segoe"/>
                <a:ea typeface="+mn-ea"/>
                <a:cs typeface="+mn-cs"/>
              </a:rPr>
              <a:t>Task 4</a:t>
            </a:r>
          </a:p>
        </p:txBody>
      </p:sp>
    </p:spTree>
  </p:cSld>
  <p:clrMapOvr>
    <a:masterClrMapping/>
  </p:clrMapOvr>
  <p:transition advTm="120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1.38778E-17 5.10062E-6 L 0.13333 -0.28868 " pathEditMode="relative" ptsTypes="AA">
                                      <p:cBhvr>
                                        <p:cTn id="10" dur="500" fill="hold"/>
                                        <p:tgtEl>
                                          <p:spTgt spid="22"/>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1" nodeType="clickEffect">
                                  <p:stCondLst>
                                    <p:cond delay="0"/>
                                  </p:stCondLst>
                                  <p:childTnLst>
                                    <p:animMotion origin="layout" path="M 0.13333 -0.28869 L 0.13333 -0.36086 " pathEditMode="relative" rAng="0" ptsTypes="AA">
                                      <p:cBhvr>
                                        <p:cTn id="18" dur="500" fill="hold"/>
                                        <p:tgtEl>
                                          <p:spTgt spid="22"/>
                                        </p:tgtEl>
                                        <p:attrNameLst>
                                          <p:attrName>ppt_x</p:attrName>
                                          <p:attrName>ppt_y</p:attrName>
                                        </p:attrNameLst>
                                      </p:cBhvr>
                                      <p:rCtr x="0" y="-36"/>
                                    </p:animMotion>
                                  </p:childTnLst>
                                </p:cTn>
                              </p:par>
                              <p:par>
                                <p:cTn id="19" presetID="0" presetClass="path" presetSubtype="0" accel="50000" decel="50000" fill="hold" grpId="0" nodeType="withEffect">
                                  <p:stCondLst>
                                    <p:cond delay="0"/>
                                  </p:stCondLst>
                                  <p:childTnLst>
                                    <p:animMotion origin="layout" path="M 3.33333E-6 -1.70021E-6 L 0.11666 -0.322 " pathEditMode="relative" ptsTypes="AA">
                                      <p:cBhvr>
                                        <p:cTn id="20" dur="500" fill="hold"/>
                                        <p:tgtEl>
                                          <p:spTgt spid="24"/>
                                        </p:tgtEl>
                                        <p:attrNameLst>
                                          <p:attrName>ppt_x</p:attrName>
                                          <p:attrName>ppt_y</p:attrName>
                                        </p:attrNameLst>
                                      </p:cBhvr>
                                    </p:animMotion>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3" nodeType="clickEffect">
                                  <p:stCondLst>
                                    <p:cond delay="0"/>
                                  </p:stCondLst>
                                  <p:childTnLst>
                                    <p:animMotion origin="layout" path="M 0.13333 -0.36086 L 0.66667 -0.07217 " pathEditMode="relative" rAng="0" ptsTypes="AA">
                                      <p:cBhvr>
                                        <p:cTn id="24" dur="500" fill="hold"/>
                                        <p:tgtEl>
                                          <p:spTgt spid="22"/>
                                        </p:tgtEl>
                                        <p:attrNameLst>
                                          <p:attrName>ppt_x</p:attrName>
                                          <p:attrName>ppt_y</p:attrName>
                                        </p:attrNameLst>
                                      </p:cBhvr>
                                      <p:rCtr x="267" y="144"/>
                                    </p:animMotion>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grpId="2" nodeType="clickEffect">
                                  <p:stCondLst>
                                    <p:cond delay="0"/>
                                  </p:stCondLst>
                                  <p:childTnLst>
                                    <p:animMotion origin="layout" path="M 0.11666 -0.3109 L 0.35833 -0.09438 " pathEditMode="relative" rAng="0" ptsTypes="AA">
                                      <p:cBhvr>
                                        <p:cTn id="28" dur="500" fill="hold"/>
                                        <p:tgtEl>
                                          <p:spTgt spid="24"/>
                                        </p:tgtEl>
                                        <p:attrNameLst>
                                          <p:attrName>ppt_x</p:attrName>
                                          <p:attrName>ppt_y</p:attrName>
                                        </p:attrNameLst>
                                      </p:cBhvr>
                                      <p:rCtr x="121" y="108"/>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0" presetClass="path" presetSubtype="0" accel="50000" decel="50000" fill="hold" grpId="1" nodeType="withEffect">
                                  <p:stCondLst>
                                    <p:cond delay="0"/>
                                  </p:stCondLst>
                                  <p:childTnLst>
                                    <p:animMotion origin="layout" path="M 0 -3.53227E-6 L 0.03333 -0.32755 " pathEditMode="relative" rAng="0" ptsTypes="AA">
                                      <p:cBhvr>
                                        <p:cTn id="34" dur="500" fill="hold"/>
                                        <p:tgtEl>
                                          <p:spTgt spid="16"/>
                                        </p:tgtEl>
                                        <p:attrNameLst>
                                          <p:attrName>ppt_x</p:attrName>
                                          <p:attrName>ppt_y</p:attrName>
                                        </p:attrNameLst>
                                      </p:cBhvr>
                                      <p:rCtr x="17" y="-164"/>
                                    </p:animMotion>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2" nodeType="clickEffect">
                                  <p:stCondLst>
                                    <p:cond delay="0"/>
                                  </p:stCondLst>
                                  <p:childTnLst>
                                    <p:animMotion origin="layout" path="M 0.03333 -0.32755 L 0.03333 -0.39417 " pathEditMode="relative" rAng="0" ptsTypes="AA">
                                      <p:cBhvr>
                                        <p:cTn id="38" dur="500" fill="hold"/>
                                        <p:tgtEl>
                                          <p:spTgt spid="16"/>
                                        </p:tgtEl>
                                        <p:attrNameLst>
                                          <p:attrName>ppt_x</p:attrName>
                                          <p:attrName>ppt_y</p:attrName>
                                        </p:attrNameLst>
                                      </p:cBhvr>
                                      <p:rCtr x="0" y="-33"/>
                                    </p:animMotion>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0" presetClass="path" presetSubtype="0" accel="50000" decel="50000" fill="hold" grpId="1" nodeType="withEffect">
                                  <p:stCondLst>
                                    <p:cond delay="0"/>
                                  </p:stCondLst>
                                  <p:childTnLst>
                                    <p:animMotion origin="layout" path="M 5.55112E-17 -3.33102E-7 L 0.08333 -0.34976 " pathEditMode="relative" rAng="0" ptsTypes="AA">
                                      <p:cBhvr>
                                        <p:cTn id="42" dur="500" fill="hold"/>
                                        <p:tgtEl>
                                          <p:spTgt spid="17"/>
                                        </p:tgtEl>
                                        <p:attrNameLst>
                                          <p:attrName>ppt_x</p:attrName>
                                          <p:attrName>ppt_y</p:attrName>
                                        </p:attrNameLst>
                                      </p:cBhvr>
                                      <p:rCtr x="42" y="-175"/>
                                    </p:animMotion>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grpId="2" nodeType="clickEffect">
                                  <p:stCondLst>
                                    <p:cond delay="0"/>
                                  </p:stCondLst>
                                  <p:childTnLst>
                                    <p:animMotion origin="layout" path="M 0.08333 -0.34976 L 0.08333 -0.41638 " pathEditMode="relative" rAng="0" ptsTypes="AA">
                                      <p:cBhvr>
                                        <p:cTn id="46" dur="500" fill="hold"/>
                                        <p:tgtEl>
                                          <p:spTgt spid="17"/>
                                        </p:tgtEl>
                                        <p:attrNameLst>
                                          <p:attrName>ppt_x</p:attrName>
                                          <p:attrName>ppt_y</p:attrName>
                                        </p:attrNameLst>
                                      </p:cBhvr>
                                      <p:rCtr x="0" y="-33"/>
                                    </p:animMotion>
                                  </p:childTnLst>
                                </p:cTn>
                              </p:par>
                              <p:par>
                                <p:cTn id="47" presetID="0" presetClass="path" presetSubtype="0" accel="50000" decel="50000" fill="hold" grpId="3" nodeType="withEffect">
                                  <p:stCondLst>
                                    <p:cond delay="0"/>
                                  </p:stCondLst>
                                  <p:childTnLst>
                                    <p:animMotion origin="layout" path="M 0.03333 -0.39417 L 0.03333 -0.46079 " pathEditMode="relative" rAng="0" ptsTypes="AA">
                                      <p:cBhvr>
                                        <p:cTn id="48" dur="500" fill="hold"/>
                                        <p:tgtEl>
                                          <p:spTgt spid="16"/>
                                        </p:tgtEl>
                                        <p:attrNameLst>
                                          <p:attrName>ppt_x</p:attrName>
                                          <p:attrName>ppt_y</p:attrName>
                                        </p:attrNameLst>
                                      </p:cBhvr>
                                      <p:rCtr x="0" y="-33"/>
                                    </p:animMotion>
                                  </p:childTnLst>
                                </p:cTn>
                              </p:par>
                              <p:par>
                                <p:cTn id="49" presetID="1" presetClass="entr" presetSubtype="0" fill="hold" grpId="1"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par>
                                <p:cTn id="51" presetID="0" presetClass="path" presetSubtype="0" accel="50000" decel="50000" fill="hold" grpId="0" nodeType="withEffect">
                                  <p:stCondLst>
                                    <p:cond delay="0"/>
                                  </p:stCondLst>
                                  <p:childTnLst>
                                    <p:animMotion origin="layout" path="M 3.33333E-6 8.29979E-6 L 0.01666 -0.36641 " pathEditMode="relative" ptsTypes="AA">
                                      <p:cBhvr>
                                        <p:cTn id="52" dur="500" fill="hold"/>
                                        <p:tgtEl>
                                          <p:spTgt spid="19"/>
                                        </p:tgtEl>
                                        <p:attrNameLst>
                                          <p:attrName>ppt_x</p:attrName>
                                          <p:attrName>ppt_y</p:attrName>
                                        </p:attrNameLst>
                                      </p:cBhvr>
                                    </p:animMotion>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3" nodeType="clickEffect">
                                  <p:stCondLst>
                                    <p:cond delay="0"/>
                                  </p:stCondLst>
                                  <p:childTnLst>
                                    <p:animEffect transition="out" filter="fade">
                                      <p:cBhvr>
                                        <p:cTn id="56" dur="500"/>
                                        <p:tgtEl>
                                          <p:spTgt spid="24"/>
                                        </p:tgtEl>
                                      </p:cBhvr>
                                    </p:animEffect>
                                    <p:set>
                                      <p:cBhvr>
                                        <p:cTn id="57" dur="1" fill="hold">
                                          <p:stCondLst>
                                            <p:cond delay="499"/>
                                          </p:stCondLst>
                                        </p:cTn>
                                        <p:tgtEl>
                                          <p:spTgt spid="24"/>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0" presetClass="path" presetSubtype="0" accel="50000" decel="50000" fill="hold" grpId="2" nodeType="clickEffect">
                                  <p:stCondLst>
                                    <p:cond delay="0"/>
                                  </p:stCondLst>
                                  <p:childTnLst>
                                    <p:animMotion origin="layout" path="M 0.01666 -0.36086 L -0.03334 -0.07217 " pathEditMode="relative" rAng="0" ptsTypes="AA">
                                      <p:cBhvr>
                                        <p:cTn id="61" dur="500" fill="hold"/>
                                        <p:tgtEl>
                                          <p:spTgt spid="19"/>
                                        </p:tgtEl>
                                        <p:attrNameLst>
                                          <p:attrName>ppt_x</p:attrName>
                                          <p:attrName>ppt_y</p:attrName>
                                        </p:attrNameLst>
                                      </p:cBhvr>
                                      <p:rCtr x="-25" y="144"/>
                                    </p:animMotion>
                                  </p:childTnLst>
                                </p:cTn>
                              </p:par>
                              <p:par>
                                <p:cTn id="62" presetID="0" presetClass="path" presetSubtype="0" accel="50000" decel="50000" fill="hold" grpId="3" nodeType="withEffect">
                                  <p:stCondLst>
                                    <p:cond delay="0"/>
                                  </p:stCondLst>
                                  <p:childTnLst>
                                    <p:animMotion origin="layout" path="M 0.08333 -0.41638 L 0.08333 -0.34976 " pathEditMode="relative" rAng="0" ptsTypes="AA">
                                      <p:cBhvr>
                                        <p:cTn id="63" dur="500" fill="hold"/>
                                        <p:tgtEl>
                                          <p:spTgt spid="17"/>
                                        </p:tgtEl>
                                        <p:attrNameLst>
                                          <p:attrName>ppt_x</p:attrName>
                                          <p:attrName>ppt_y</p:attrName>
                                        </p:attrNameLst>
                                      </p:cBhvr>
                                      <p:rCtr x="0" y="33"/>
                                    </p:animMotion>
                                  </p:childTnLst>
                                </p:cTn>
                              </p:par>
                              <p:par>
                                <p:cTn id="64" presetID="0" presetClass="path" presetSubtype="0" accel="50000" decel="50000" fill="hold" grpId="4" nodeType="withEffect">
                                  <p:stCondLst>
                                    <p:cond delay="0"/>
                                  </p:stCondLst>
                                  <p:childTnLst>
                                    <p:animMotion origin="layout" path="M 0.03333 -0.46079 L 0.03333 -0.39417 " pathEditMode="relative" rAng="0" ptsTypes="AA">
                                      <p:cBhvr>
                                        <p:cTn id="65" dur="500" fill="hold"/>
                                        <p:tgtEl>
                                          <p:spTgt spid="16"/>
                                        </p:tgtEl>
                                        <p:attrNameLst>
                                          <p:attrName>ppt_x</p:attrName>
                                          <p:attrName>ppt_y</p:attrName>
                                        </p:attrNameLst>
                                      </p:cBhvr>
                                      <p:rCtr x="0" y="33"/>
                                    </p:animMotion>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4" nodeType="clickEffect">
                                  <p:stCondLst>
                                    <p:cond delay="0"/>
                                  </p:stCondLst>
                                  <p:childTnLst>
                                    <p:animEffect transition="out" filter="fade">
                                      <p:cBhvr>
                                        <p:cTn id="69" dur="500"/>
                                        <p:tgtEl>
                                          <p:spTgt spid="22"/>
                                        </p:tgtEl>
                                      </p:cBhvr>
                                    </p:animEffect>
                                    <p:set>
                                      <p:cBhvr>
                                        <p:cTn id="70" dur="1" fill="hold">
                                          <p:stCondLst>
                                            <p:cond delay="499"/>
                                          </p:stCondLst>
                                        </p:cTn>
                                        <p:tgtEl>
                                          <p:spTgt spid="22"/>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5" nodeType="clickEffect">
                                  <p:stCondLst>
                                    <p:cond delay="0"/>
                                  </p:stCondLst>
                                  <p:childTnLst>
                                    <p:animMotion origin="layout" path="M 0.03333 -0.39417 L 0.26667 -0.03886 " pathEditMode="relative" rAng="0" ptsTypes="AA">
                                      <p:cBhvr>
                                        <p:cTn id="74" dur="500" fill="hold"/>
                                        <p:tgtEl>
                                          <p:spTgt spid="16"/>
                                        </p:tgtEl>
                                        <p:attrNameLst>
                                          <p:attrName>ppt_x</p:attrName>
                                          <p:attrName>ppt_y</p:attrName>
                                        </p:attrNameLst>
                                      </p:cBhvr>
                                      <p:rCtr x="117" y="1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2" grpId="2" animBg="1"/>
      <p:bldP spid="22" grpId="3" animBg="1"/>
      <p:bldP spid="22" grpId="4" animBg="1"/>
      <p:bldP spid="24" grpId="0" animBg="1"/>
      <p:bldP spid="24" grpId="1" animBg="1"/>
      <p:bldP spid="24" grpId="2" animBg="1"/>
      <p:bldP spid="24" grpId="3" animBg="1"/>
      <p:bldP spid="16" grpId="0" animBg="1"/>
      <p:bldP spid="16" grpId="1" animBg="1"/>
      <p:bldP spid="16" grpId="2" animBg="1"/>
      <p:bldP spid="16" grpId="3" animBg="1"/>
      <p:bldP spid="16" grpId="4" animBg="1"/>
      <p:bldP spid="16" grpId="5" animBg="1"/>
      <p:bldP spid="19" grpId="0" animBg="1"/>
      <p:bldP spid="19" grpId="1" animBg="1"/>
      <p:bldP spid="19" grpId="2" animBg="1"/>
      <p:bldP spid="17" grpId="0" animBg="1"/>
      <p:bldP spid="17" grpId="1" animBg="1"/>
      <p:bldP spid="17" grpId="2" animBg="1"/>
      <p:bldP spid="17" grpId="3"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Parallel Static Class</a:t>
            </a:r>
            <a:endParaRPr lang="en-GB" dirty="0"/>
          </a:p>
        </p:txBody>
      </p:sp>
      <p:sp>
        <p:nvSpPr>
          <p:cNvPr id="3" name="Content Placeholder 2"/>
          <p:cNvSpPr>
            <a:spLocks noGrp="1"/>
          </p:cNvSpPr>
          <p:nvPr>
            <p:ph idx="1"/>
          </p:nvPr>
        </p:nvSpPr>
        <p:spPr/>
        <p:txBody>
          <a:bodyPr/>
          <a:lstStyle/>
          <a:p>
            <a:pPr>
              <a:buNone/>
            </a:pPr>
            <a:r>
              <a:rPr lang="en-US" dirty="0" smtClean="0"/>
              <a:t>When program statements are independent…</a:t>
            </a:r>
          </a:p>
          <a:p>
            <a:endParaRPr lang="en-US" dirty="0" smtClean="0"/>
          </a:p>
          <a:p>
            <a:endParaRPr lang="en-US" dirty="0" smtClean="0"/>
          </a:p>
          <a:p>
            <a:endParaRPr lang="en-US" dirty="0" smtClean="0"/>
          </a:p>
          <a:p>
            <a:endParaRPr lang="en-US" dirty="0" smtClean="0"/>
          </a:p>
          <a:p>
            <a:pPr>
              <a:buNone/>
            </a:pPr>
            <a:r>
              <a:rPr lang="en-US" dirty="0" smtClean="0"/>
              <a:t>		…they can be parallelized</a:t>
            </a:r>
          </a:p>
        </p:txBody>
      </p:sp>
      <p:grpSp>
        <p:nvGrpSpPr>
          <p:cNvPr id="4" name="Group 12"/>
          <p:cNvGrpSpPr/>
          <p:nvPr/>
        </p:nvGrpSpPr>
        <p:grpSpPr>
          <a:xfrm>
            <a:off x="1219200" y="2133600"/>
            <a:ext cx="4114800" cy="1142999"/>
            <a:chOff x="838200" y="2057400"/>
            <a:chExt cx="4114800" cy="1142999"/>
          </a:xfrm>
          <a:scene3d>
            <a:camera prst="orthographicFront">
              <a:rot lat="0" lon="0" rev="0"/>
            </a:camera>
            <a:lightRig rig="contrasting" dir="t">
              <a:rot lat="0" lon="0" rev="1500000"/>
            </a:lightRig>
          </a:scene3d>
        </p:grpSpPr>
        <p:sp>
          <p:nvSpPr>
            <p:cNvPr id="6" name="Rounded Rectangle 5"/>
            <p:cNvSpPr/>
            <p:nvPr/>
          </p:nvSpPr>
          <p:spPr bwMode="auto">
            <a:xfrm>
              <a:off x="838200" y="2057400"/>
              <a:ext cx="4114800" cy="1142999"/>
            </a:xfrm>
            <a:prstGeom prst="roundRect">
              <a:avLst>
                <a:gd name="adj" fmla="val 9033"/>
              </a:avLst>
            </a:prstGeom>
            <a:ln>
              <a:noFill/>
              <a:headEnd type="none" w="med" len="med"/>
              <a:tailEnd type="none" w="med" len="med"/>
            </a:ln>
            <a:effectLst>
              <a:outerShdw blurRad="149987" dist="250190" dir="8460000" algn="ctr">
                <a:srgbClr val="000000">
                  <a:alpha val="28000"/>
                </a:srgbClr>
              </a:outerShdw>
            </a:effectLst>
            <a:scene3d>
              <a:camera prst="orthographicFront">
                <a:rot lat="0" lon="0" rev="0"/>
              </a:camera>
              <a:lightRig rig="threePt" dir="t">
                <a:rot lat="0" lon="0" rev="1200000"/>
              </a:lightRig>
            </a:scene3d>
            <a:sp3d prstMaterial="metal">
              <a:bevelT w="88900" h="88900"/>
            </a:sp3d>
          </p:spPr>
          <p:style>
            <a:lnRef idx="0">
              <a:schemeClr val="accent6"/>
            </a:lnRef>
            <a:fillRef idx="3">
              <a:schemeClr val="accent6"/>
            </a:fillRef>
            <a:effectRef idx="3">
              <a:schemeClr val="accent6"/>
            </a:effectRef>
            <a:fontRef idx="minor">
              <a:schemeClr val="lt1"/>
            </a:fontRef>
          </p:style>
          <p:txBody>
            <a:bodyPr lIns="91436" tIns="45718" rIns="91436" bIns="45718" anchor="ctr"/>
            <a:lstStyle/>
            <a:p>
              <a:pPr algn="ctr" defTabSz="914099" rtl="0">
                <a:defRPr/>
              </a:pPr>
              <a:endParaRPr lang="en-US" sz="2300" kern="1200" dirty="0">
                <a:solidFill>
                  <a:srgbClr val="FFFFFF"/>
                </a:solidFill>
                <a:effectLst>
                  <a:outerShdw blurRad="38100" dist="38100" dir="2700000" algn="tl">
                    <a:srgbClr val="000000">
                      <a:alpha val="43137"/>
                    </a:srgbClr>
                  </a:outerShdw>
                </a:effectLst>
                <a:latin typeface="Segoe"/>
                <a:ea typeface="+mn-ea"/>
                <a:cs typeface="+mn-cs"/>
              </a:endParaRPr>
            </a:p>
          </p:txBody>
        </p:sp>
        <p:sp>
          <p:nvSpPr>
            <p:cNvPr id="7" name="Rectangle 6"/>
            <p:cNvSpPr/>
            <p:nvPr/>
          </p:nvSpPr>
          <p:spPr>
            <a:xfrm>
              <a:off x="1066801" y="2108537"/>
              <a:ext cx="3657600" cy="1015663"/>
            </a:xfrm>
            <a:prstGeom prst="rect">
              <a:avLst/>
            </a:prstGeom>
            <a:ln>
              <a:noFill/>
            </a:ln>
            <a:effectLst>
              <a:outerShdw blurRad="149987" dist="250190" dir="8460000" algn="ctr">
                <a:srgbClr val="000000">
                  <a:alpha val="28000"/>
                </a:srgbClr>
              </a:outerShdw>
            </a:effectLst>
            <a:sp3d prstMaterial="metal">
              <a:bevelT w="88900" h="88900"/>
            </a:sp3d>
          </p:spPr>
          <p:txBody>
            <a:bodyPr wrap="square">
              <a:spAutoFit/>
            </a:bodyPr>
            <a:lstStyle/>
            <a:p>
              <a:pPr algn="l" defTabSz="914363" rtl="0"/>
              <a:r>
                <a:rPr lang="en-US" sz="2000" b="1" kern="1200" dirty="0" err="1">
                  <a:solidFill>
                    <a:srgbClr val="DEDEDE"/>
                  </a:solidFill>
                  <a:latin typeface="Courier New" pitchFamily="49" charset="0"/>
                  <a:ea typeface="+mn-ea"/>
                  <a:cs typeface="Courier New" pitchFamily="49" charset="0"/>
                </a:rPr>
                <a:t>StatementA</a:t>
              </a:r>
              <a:r>
                <a:rPr lang="en-US" sz="2000" b="1" kern="1200" dirty="0">
                  <a:solidFill>
                    <a:srgbClr val="DEDEDE"/>
                  </a:solidFill>
                  <a:latin typeface="Courier New" pitchFamily="49" charset="0"/>
                  <a:ea typeface="+mn-ea"/>
                  <a:cs typeface="Courier New" pitchFamily="49" charset="0"/>
                </a:rPr>
                <a:t>();</a:t>
              </a:r>
            </a:p>
            <a:p>
              <a:pPr algn="l" defTabSz="914363" rtl="0"/>
              <a:r>
                <a:rPr lang="en-US" sz="2000" b="1" kern="1200" dirty="0" err="1" smtClean="0">
                  <a:solidFill>
                    <a:srgbClr val="DEDEDE"/>
                  </a:solidFill>
                  <a:latin typeface="Courier New" pitchFamily="49" charset="0"/>
                  <a:ea typeface="+mn-ea"/>
                  <a:cs typeface="Courier New" pitchFamily="49" charset="0"/>
                </a:rPr>
                <a:t>StatementB</a:t>
              </a:r>
              <a:r>
                <a:rPr lang="en-US" sz="2000" b="1" kern="1200" dirty="0" smtClean="0">
                  <a:solidFill>
                    <a:srgbClr val="DEDEDE"/>
                  </a:solidFill>
                  <a:latin typeface="Courier New" pitchFamily="49" charset="0"/>
                  <a:ea typeface="+mn-ea"/>
                  <a:cs typeface="Courier New" pitchFamily="49" charset="0"/>
                </a:rPr>
                <a:t>();</a:t>
              </a:r>
              <a:endParaRPr lang="en-US" sz="2000" b="1" kern="1200" dirty="0">
                <a:solidFill>
                  <a:srgbClr val="DEDEDE"/>
                </a:solidFill>
                <a:latin typeface="Courier New" pitchFamily="49" charset="0"/>
                <a:ea typeface="+mn-ea"/>
                <a:cs typeface="Courier New" pitchFamily="49" charset="0"/>
              </a:endParaRPr>
            </a:p>
            <a:p>
              <a:pPr algn="l" defTabSz="914363" rtl="0"/>
              <a:r>
                <a:rPr lang="en-US" sz="2000" b="1" kern="1200" dirty="0" err="1">
                  <a:solidFill>
                    <a:srgbClr val="DEDEDE"/>
                  </a:solidFill>
                  <a:latin typeface="Courier New" pitchFamily="49" charset="0"/>
                  <a:ea typeface="+mn-ea"/>
                  <a:cs typeface="Courier New" pitchFamily="49" charset="0"/>
                </a:rPr>
                <a:t>StatementC</a:t>
              </a:r>
              <a:r>
                <a:rPr lang="en-US" sz="2000" b="1" kern="1200" dirty="0">
                  <a:solidFill>
                    <a:srgbClr val="DEDEDE"/>
                  </a:solidFill>
                  <a:latin typeface="Courier New" pitchFamily="49" charset="0"/>
                  <a:ea typeface="+mn-ea"/>
                  <a:cs typeface="Courier New" pitchFamily="49" charset="0"/>
                </a:rPr>
                <a:t>();</a:t>
              </a:r>
            </a:p>
          </p:txBody>
        </p:sp>
      </p:grpSp>
      <p:grpSp>
        <p:nvGrpSpPr>
          <p:cNvPr id="5" name="Group 13"/>
          <p:cNvGrpSpPr/>
          <p:nvPr/>
        </p:nvGrpSpPr>
        <p:grpSpPr>
          <a:xfrm>
            <a:off x="1295400" y="4343400"/>
            <a:ext cx="4038600" cy="1399639"/>
            <a:chOff x="990600" y="3657600"/>
            <a:chExt cx="4038600" cy="1399639"/>
          </a:xfrm>
          <a:scene3d>
            <a:camera prst="orthographicFront">
              <a:rot lat="0" lon="0" rev="0"/>
            </a:camera>
            <a:lightRig rig="contrasting" dir="t">
              <a:rot lat="0" lon="0" rev="1500000"/>
            </a:lightRig>
          </a:scene3d>
        </p:grpSpPr>
        <p:sp>
          <p:nvSpPr>
            <p:cNvPr id="8" name="Rounded Rectangle 7"/>
            <p:cNvSpPr/>
            <p:nvPr/>
          </p:nvSpPr>
          <p:spPr bwMode="auto">
            <a:xfrm>
              <a:off x="990600" y="3657600"/>
              <a:ext cx="4038600" cy="1371600"/>
            </a:xfrm>
            <a:prstGeom prst="roundRect">
              <a:avLst>
                <a:gd name="adj" fmla="val 9033"/>
              </a:avLst>
            </a:prstGeom>
            <a:ln>
              <a:noFill/>
              <a:headEnd type="none" w="med" len="med"/>
              <a:tailEnd type="none" w="med" len="med"/>
            </a:ln>
            <a:effectLst>
              <a:outerShdw blurRad="149987" dist="250190" dir="8460000" algn="ctr">
                <a:srgbClr val="000000">
                  <a:alpha val="28000"/>
                </a:srgbClr>
              </a:outerShdw>
            </a:effectLst>
            <a:scene3d>
              <a:camera prst="orthographicFront">
                <a:rot lat="0" lon="0" rev="0"/>
              </a:camera>
              <a:lightRig rig="threePt" dir="t">
                <a:rot lat="0" lon="0" rev="1200000"/>
              </a:lightRig>
            </a:scene3d>
            <a:sp3d prstMaterial="metal">
              <a:bevelT w="88900" h="88900"/>
            </a:sp3d>
          </p:spPr>
          <p:style>
            <a:lnRef idx="0">
              <a:schemeClr val="accent6"/>
            </a:lnRef>
            <a:fillRef idx="3">
              <a:schemeClr val="accent6"/>
            </a:fillRef>
            <a:effectRef idx="3">
              <a:schemeClr val="accent6"/>
            </a:effectRef>
            <a:fontRef idx="minor">
              <a:schemeClr val="lt1"/>
            </a:fontRef>
          </p:style>
          <p:txBody>
            <a:bodyPr lIns="91436" tIns="45718" rIns="91436" bIns="45718" anchor="ctr"/>
            <a:lstStyle/>
            <a:p>
              <a:pPr algn="ctr" defTabSz="914099" rtl="0">
                <a:defRPr/>
              </a:pPr>
              <a:endParaRPr lang="en-US" sz="2300" kern="1200" dirty="0">
                <a:solidFill>
                  <a:srgbClr val="FFFFFF"/>
                </a:solidFill>
                <a:effectLst>
                  <a:outerShdw blurRad="38100" dist="38100" dir="2700000" algn="tl">
                    <a:srgbClr val="000000">
                      <a:alpha val="43137"/>
                    </a:srgbClr>
                  </a:outerShdw>
                </a:effectLst>
                <a:latin typeface="Segoe"/>
                <a:ea typeface="+mn-ea"/>
                <a:cs typeface="+mn-cs"/>
              </a:endParaRPr>
            </a:p>
          </p:txBody>
        </p:sp>
        <p:sp>
          <p:nvSpPr>
            <p:cNvPr id="9" name="Rectangle 8"/>
            <p:cNvSpPr/>
            <p:nvPr/>
          </p:nvSpPr>
          <p:spPr>
            <a:xfrm>
              <a:off x="1115961" y="3733800"/>
              <a:ext cx="3760839" cy="1323439"/>
            </a:xfrm>
            <a:prstGeom prst="rect">
              <a:avLst/>
            </a:prstGeom>
            <a:ln>
              <a:noFill/>
            </a:ln>
            <a:effectLst>
              <a:outerShdw blurRad="149987" dist="250190" dir="8460000" algn="ctr">
                <a:srgbClr val="000000">
                  <a:alpha val="28000"/>
                </a:srgbClr>
              </a:outerShdw>
            </a:effectLst>
            <a:sp3d prstMaterial="metal">
              <a:bevelT w="88900" h="88900"/>
            </a:sp3d>
          </p:spPr>
          <p:txBody>
            <a:bodyPr wrap="square">
              <a:spAutoFit/>
            </a:bodyPr>
            <a:lstStyle/>
            <a:p>
              <a:pPr algn="l" defTabSz="914363" rtl="0"/>
              <a:r>
                <a:rPr lang="en-US" sz="2000" b="1" kern="1200" dirty="0" err="1" smtClean="0">
                  <a:solidFill>
                    <a:srgbClr val="DEDEDE"/>
                  </a:solidFill>
                  <a:latin typeface="Courier New" pitchFamily="49" charset="0"/>
                  <a:ea typeface="+mn-ea"/>
                  <a:cs typeface="Courier New" pitchFamily="49" charset="0"/>
                </a:rPr>
                <a:t>Parallel.Invoke</a:t>
              </a:r>
              <a:r>
                <a:rPr lang="en-US" sz="2000" b="1" kern="1200" dirty="0" smtClean="0">
                  <a:solidFill>
                    <a:srgbClr val="DEDEDE"/>
                  </a:solidFill>
                  <a:latin typeface="Courier New" pitchFamily="49" charset="0"/>
                  <a:ea typeface="+mn-ea"/>
                  <a:cs typeface="Courier New" pitchFamily="49" charset="0"/>
                </a:rPr>
                <a:t>(</a:t>
              </a:r>
              <a:endParaRPr lang="en-US" sz="2000" b="1" kern="1200" dirty="0">
                <a:solidFill>
                  <a:srgbClr val="DEDEDE"/>
                </a:solidFill>
                <a:latin typeface="Courier New" pitchFamily="49" charset="0"/>
                <a:ea typeface="+mn-ea"/>
                <a:cs typeface="Courier New" pitchFamily="49" charset="0"/>
              </a:endParaRPr>
            </a:p>
            <a:p>
              <a:pPr algn="l" defTabSz="914363" rtl="0"/>
              <a:r>
                <a:rPr lang="en-US" sz="2000" b="1" kern="1200" dirty="0">
                  <a:solidFill>
                    <a:srgbClr val="DEDEDE"/>
                  </a:solidFill>
                  <a:latin typeface="Courier New" pitchFamily="49" charset="0"/>
                  <a:ea typeface="+mn-ea"/>
                  <a:cs typeface="Courier New" pitchFamily="49" charset="0"/>
                </a:rPr>
                <a:t>  () =&gt; </a:t>
              </a:r>
              <a:r>
                <a:rPr lang="en-US" sz="2000" b="1" kern="1200" dirty="0" err="1">
                  <a:solidFill>
                    <a:srgbClr val="DEDEDE"/>
                  </a:solidFill>
                  <a:latin typeface="Courier New" pitchFamily="49" charset="0"/>
                  <a:ea typeface="+mn-ea"/>
                  <a:cs typeface="Courier New" pitchFamily="49" charset="0"/>
                </a:rPr>
                <a:t>StatementA</a:t>
              </a:r>
              <a:r>
                <a:rPr lang="en-US" sz="2000" b="1" kern="1200" dirty="0" smtClean="0">
                  <a:solidFill>
                    <a:srgbClr val="DEDEDE"/>
                  </a:solidFill>
                  <a:latin typeface="Courier New" pitchFamily="49" charset="0"/>
                  <a:ea typeface="+mn-ea"/>
                  <a:cs typeface="Courier New" pitchFamily="49" charset="0"/>
                </a:rPr>
                <a:t>(),</a:t>
              </a:r>
              <a:endParaRPr lang="en-US" sz="2000" b="1" kern="1200" dirty="0">
                <a:solidFill>
                  <a:srgbClr val="DEDEDE"/>
                </a:solidFill>
                <a:latin typeface="Courier New" pitchFamily="49" charset="0"/>
                <a:ea typeface="+mn-ea"/>
                <a:cs typeface="Courier New" pitchFamily="49" charset="0"/>
              </a:endParaRPr>
            </a:p>
            <a:p>
              <a:pPr algn="l" defTabSz="914363" rtl="0"/>
              <a:r>
                <a:rPr lang="en-US" sz="2000" b="1" kern="1200" dirty="0">
                  <a:solidFill>
                    <a:srgbClr val="DEDEDE"/>
                  </a:solidFill>
                  <a:latin typeface="Courier New" pitchFamily="49" charset="0"/>
                  <a:ea typeface="+mn-ea"/>
                  <a:cs typeface="Courier New" pitchFamily="49" charset="0"/>
                </a:rPr>
                <a:t>  () =&gt; </a:t>
              </a:r>
              <a:r>
                <a:rPr lang="en-US" sz="2000" b="1" kern="1200" dirty="0" err="1" smtClean="0">
                  <a:solidFill>
                    <a:srgbClr val="DEDEDE"/>
                  </a:solidFill>
                  <a:latin typeface="Courier New" pitchFamily="49" charset="0"/>
                  <a:ea typeface="+mn-ea"/>
                  <a:cs typeface="Courier New" pitchFamily="49" charset="0"/>
                </a:rPr>
                <a:t>StatementB</a:t>
              </a:r>
              <a:r>
                <a:rPr lang="en-US" sz="2000" b="1" kern="1200" dirty="0" smtClean="0">
                  <a:solidFill>
                    <a:srgbClr val="DEDEDE"/>
                  </a:solidFill>
                  <a:latin typeface="Courier New" pitchFamily="49" charset="0"/>
                  <a:ea typeface="+mn-ea"/>
                  <a:cs typeface="Courier New" pitchFamily="49" charset="0"/>
                </a:rPr>
                <a:t>(),</a:t>
              </a:r>
              <a:endParaRPr lang="en-US" sz="2000" b="1" kern="1200" dirty="0">
                <a:solidFill>
                  <a:srgbClr val="DEDEDE"/>
                </a:solidFill>
                <a:latin typeface="Courier New" pitchFamily="49" charset="0"/>
                <a:ea typeface="+mn-ea"/>
                <a:cs typeface="Courier New" pitchFamily="49" charset="0"/>
              </a:endParaRPr>
            </a:p>
            <a:p>
              <a:pPr algn="l" defTabSz="914363" rtl="0"/>
              <a:r>
                <a:rPr lang="en-US" sz="2000" b="1" kern="1200" dirty="0">
                  <a:solidFill>
                    <a:srgbClr val="DEDEDE"/>
                  </a:solidFill>
                  <a:latin typeface="Courier New" pitchFamily="49" charset="0"/>
                  <a:ea typeface="+mn-ea"/>
                  <a:cs typeface="Courier New" pitchFamily="49" charset="0"/>
                </a:rPr>
                <a:t>  () =&gt; </a:t>
              </a:r>
              <a:r>
                <a:rPr lang="en-US" sz="2000" b="1" kern="1200" dirty="0" err="1">
                  <a:solidFill>
                    <a:srgbClr val="DEDEDE"/>
                  </a:solidFill>
                  <a:latin typeface="Courier New" pitchFamily="49" charset="0"/>
                  <a:ea typeface="+mn-ea"/>
                  <a:cs typeface="Courier New" pitchFamily="49" charset="0"/>
                </a:rPr>
                <a:t>StatementC</a:t>
              </a:r>
              <a:r>
                <a:rPr lang="en-US" sz="2000" b="1" kern="1200" dirty="0">
                  <a:solidFill>
                    <a:srgbClr val="DEDEDE"/>
                  </a:solidFill>
                  <a:latin typeface="Courier New" pitchFamily="49" charset="0"/>
                  <a:ea typeface="+mn-ea"/>
                  <a:cs typeface="Courier New" pitchFamily="49" charset="0"/>
                </a:rPr>
                <a:t>() );</a:t>
              </a:r>
            </a:p>
          </p:txBody>
        </p:sp>
      </p:grpSp>
    </p:spTree>
  </p:cSld>
  <p:clrMapOvr>
    <a:masterClrMapping/>
  </p:clrMapOvr>
  <p:transition advTm="60000">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381000" y="3200400"/>
            <a:ext cx="8229600" cy="1143000"/>
          </a:xfrm>
        </p:spPr>
        <p:txBody>
          <a:bodyPr/>
          <a:lstStyle/>
          <a:p>
            <a:pPr>
              <a:defRPr/>
            </a:pPr>
            <a:r>
              <a:rPr lang="en-US" dirty="0" smtClean="0"/>
              <a:t>Parallel Static Class</a:t>
            </a:r>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8231"/>
          <p:cNvSpPr>
            <a:spLocks noGrp="1" noChangeArrowheads="1"/>
          </p:cNvSpPr>
          <p:nvPr>
            <p:ph type="title"/>
          </p:nvPr>
        </p:nvSpPr>
        <p:spPr/>
        <p:txBody>
          <a:bodyPr/>
          <a:lstStyle/>
          <a:p>
            <a:pPr lvl="0"/>
            <a:r>
              <a:rPr lang="en-US" dirty="0" smtClean="0"/>
              <a:t>PLINQ</a:t>
            </a:r>
          </a:p>
        </p:txBody>
      </p:sp>
      <p:sp>
        <p:nvSpPr>
          <p:cNvPr id="31746" name="Shape 8232"/>
          <p:cNvSpPr>
            <a:spLocks noGrp="1" noChangeArrowheads="1"/>
          </p:cNvSpPr>
          <p:nvPr>
            <p:ph idx="1"/>
          </p:nvPr>
        </p:nvSpPr>
        <p:spPr/>
        <p:txBody>
          <a:bodyPr/>
          <a:lstStyle/>
          <a:p>
            <a:pPr>
              <a:buNone/>
            </a:pPr>
            <a:endParaRPr lang="en-US" dirty="0" smtClean="0"/>
          </a:p>
          <a:p>
            <a:pPr>
              <a:buNone/>
            </a:pPr>
            <a:r>
              <a:rPr lang="en-US" b="1" dirty="0" smtClean="0"/>
              <a:t>Parallel LINQ (PLINQ) </a:t>
            </a:r>
            <a:r>
              <a:rPr lang="en-US" dirty="0" smtClean="0"/>
              <a:t>enables developers to </a:t>
            </a:r>
            <a:r>
              <a:rPr lang="en-US" b="1" dirty="0" smtClean="0"/>
              <a:t>easily leverage </a:t>
            </a:r>
            <a:r>
              <a:rPr lang="en-US" dirty="0" err="1" smtClean="0"/>
              <a:t>manycore</a:t>
            </a:r>
            <a:r>
              <a:rPr lang="en-US" dirty="0" smtClean="0"/>
              <a:t> with a </a:t>
            </a:r>
            <a:r>
              <a:rPr lang="en-US" b="1" dirty="0" smtClean="0"/>
              <a:t>minimal impact</a:t>
            </a:r>
            <a:r>
              <a:rPr lang="en-US" dirty="0" smtClean="0"/>
              <a:t> to existing LINQ programming model</a:t>
            </a:r>
          </a:p>
        </p:txBody>
      </p:sp>
      <p:sp>
        <p:nvSpPr>
          <p:cNvPr id="14" name="Rectangle 13"/>
          <p:cNvSpPr/>
          <p:nvPr/>
        </p:nvSpPr>
        <p:spPr>
          <a:xfrm>
            <a:off x="1066800" y="3581400"/>
            <a:ext cx="6822831" cy="224676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smtClean="0">
                <a:ln>
                  <a:noFill/>
                </a:ln>
                <a:solidFill>
                  <a:srgbClr val="DEDEDE"/>
                </a:solidFill>
                <a:effectLst/>
                <a:uLnTx/>
                <a:uFillTx/>
                <a:latin typeface="Consolas" pitchFamily="49" charset="0"/>
                <a:cs typeface="Courier New" pitchFamily="49" charset="0"/>
              </a:rPr>
              <a:t>var</a:t>
            </a: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q = from p in people</a:t>
            </a:r>
          </a:p>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where </a:t>
            </a:r>
            <a:r>
              <a:rPr kumimoji="0" lang="en-US" sz="2000" b="1" i="0" u="none" strike="noStrike" kern="1200" cap="none" spc="0" normalizeH="0" baseline="0" noProof="0" dirty="0" err="1" smtClean="0">
                <a:ln>
                  <a:noFill/>
                </a:ln>
                <a:solidFill>
                  <a:srgbClr val="DEDEDE"/>
                </a:solidFill>
                <a:effectLst/>
                <a:uLnTx/>
                <a:uFillTx/>
                <a:latin typeface="Consolas" pitchFamily="49" charset="0"/>
                <a:cs typeface="Courier New" pitchFamily="49" charset="0"/>
              </a:rPr>
              <a:t>p.Name</a:t>
            </a: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 </a:t>
            </a:r>
            <a:r>
              <a:rPr kumimoji="0" lang="en-US" sz="2000" b="1" i="0" u="none" strike="noStrike" kern="1200" cap="none" spc="0" normalizeH="0" baseline="0" noProof="0" dirty="0" err="1" smtClean="0">
                <a:ln>
                  <a:noFill/>
                </a:ln>
                <a:solidFill>
                  <a:srgbClr val="DEDEDE"/>
                </a:solidFill>
                <a:effectLst/>
                <a:uLnTx/>
                <a:uFillTx/>
                <a:latin typeface="Consolas" pitchFamily="49" charset="0"/>
                <a:cs typeface="Courier New" pitchFamily="49" charset="0"/>
              </a:rPr>
              <a:t>queryInfo.Name</a:t>
            </a: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&amp;&amp; </a:t>
            </a:r>
          </a:p>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a:t>
            </a:r>
            <a:r>
              <a:rPr kumimoji="0" lang="en-US" sz="2000" b="1" i="0" u="none" strike="noStrike" kern="1200" cap="none" spc="0" normalizeH="0" baseline="0" noProof="0" dirty="0" err="1" smtClean="0">
                <a:ln>
                  <a:noFill/>
                </a:ln>
                <a:solidFill>
                  <a:srgbClr val="DEDEDE"/>
                </a:solidFill>
                <a:effectLst/>
                <a:uLnTx/>
                <a:uFillTx/>
                <a:latin typeface="Consolas" pitchFamily="49" charset="0"/>
                <a:cs typeface="Courier New" pitchFamily="49" charset="0"/>
              </a:rPr>
              <a:t>p.State</a:t>
            </a: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 </a:t>
            </a:r>
            <a:r>
              <a:rPr kumimoji="0" lang="en-US" sz="2000" b="1" i="0" u="none" strike="noStrike" kern="1200" cap="none" spc="0" normalizeH="0" baseline="0" noProof="0" dirty="0" err="1" smtClean="0">
                <a:ln>
                  <a:noFill/>
                </a:ln>
                <a:solidFill>
                  <a:srgbClr val="DEDEDE"/>
                </a:solidFill>
                <a:effectLst/>
                <a:uLnTx/>
                <a:uFillTx/>
                <a:latin typeface="Consolas" pitchFamily="49" charset="0"/>
                <a:cs typeface="Courier New" pitchFamily="49" charset="0"/>
              </a:rPr>
              <a:t>queryInfo.State</a:t>
            </a: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&amp;&amp;</a:t>
            </a:r>
          </a:p>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a:t>
            </a:r>
            <a:r>
              <a:rPr kumimoji="0" lang="en-US" sz="2000" b="1" i="0" u="none" strike="noStrike" kern="1200" cap="none" spc="0" normalizeH="0" baseline="0" noProof="0" dirty="0" err="1" smtClean="0">
                <a:ln>
                  <a:noFill/>
                </a:ln>
                <a:solidFill>
                  <a:srgbClr val="DEDEDE"/>
                </a:solidFill>
                <a:effectLst/>
                <a:uLnTx/>
                <a:uFillTx/>
                <a:latin typeface="Consolas" pitchFamily="49" charset="0"/>
                <a:cs typeface="Courier New" pitchFamily="49" charset="0"/>
              </a:rPr>
              <a:t>p.Year</a:t>
            </a: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&gt;= </a:t>
            </a:r>
            <a:r>
              <a:rPr kumimoji="0" lang="en-US" sz="2000" b="1" i="0" u="none" strike="noStrike" kern="1200" cap="none" spc="0" normalizeH="0" baseline="0" noProof="0" dirty="0" err="1" smtClean="0">
                <a:ln>
                  <a:noFill/>
                </a:ln>
                <a:solidFill>
                  <a:srgbClr val="DEDEDE"/>
                </a:solidFill>
                <a:effectLst/>
                <a:uLnTx/>
                <a:uFillTx/>
                <a:latin typeface="Consolas" pitchFamily="49" charset="0"/>
                <a:cs typeface="Courier New" pitchFamily="49" charset="0"/>
              </a:rPr>
              <a:t>yearStart</a:t>
            </a: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&amp;&amp;</a:t>
            </a:r>
          </a:p>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a:t>
            </a:r>
            <a:r>
              <a:rPr kumimoji="0" lang="en-US" sz="2000" b="1" i="0" u="none" strike="noStrike" kern="1200" cap="none" spc="0" normalizeH="0" baseline="0" noProof="0" dirty="0" err="1" smtClean="0">
                <a:ln>
                  <a:noFill/>
                </a:ln>
                <a:solidFill>
                  <a:srgbClr val="DEDEDE"/>
                </a:solidFill>
                <a:effectLst/>
                <a:uLnTx/>
                <a:uFillTx/>
                <a:latin typeface="Consolas" pitchFamily="49" charset="0"/>
                <a:cs typeface="Courier New" pitchFamily="49" charset="0"/>
              </a:rPr>
              <a:t>p.Year</a:t>
            </a: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&lt;= </a:t>
            </a:r>
            <a:r>
              <a:rPr kumimoji="0" lang="en-US" sz="2000" b="1" i="0" u="none" strike="noStrike" kern="1200" cap="none" spc="0" normalizeH="0" baseline="0" noProof="0" dirty="0" err="1" smtClean="0">
                <a:ln>
                  <a:noFill/>
                </a:ln>
                <a:solidFill>
                  <a:srgbClr val="DEDEDE"/>
                </a:solidFill>
                <a:effectLst/>
                <a:uLnTx/>
                <a:uFillTx/>
                <a:latin typeface="Consolas" pitchFamily="49" charset="0"/>
                <a:cs typeface="Courier New" pitchFamily="49" charset="0"/>
              </a:rPr>
              <a:t>yearEnd</a:t>
            </a:r>
            <a:endPar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endParaRPr>
          </a:p>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a:t>
            </a:r>
            <a:r>
              <a:rPr kumimoji="0" lang="en-US" sz="2000" b="1" i="0" u="none" strike="noStrike" kern="1200" cap="none" spc="0" normalizeH="0" baseline="0" noProof="0" dirty="0" err="1" smtClean="0">
                <a:ln>
                  <a:noFill/>
                </a:ln>
                <a:solidFill>
                  <a:srgbClr val="DEDEDE"/>
                </a:solidFill>
                <a:effectLst/>
                <a:uLnTx/>
                <a:uFillTx/>
                <a:latin typeface="Consolas" pitchFamily="49" charset="0"/>
                <a:cs typeface="Courier New" pitchFamily="49" charset="0"/>
              </a:rPr>
              <a:t>orderby</a:t>
            </a: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a:t>
            </a:r>
            <a:r>
              <a:rPr kumimoji="0" lang="en-US" sz="2000" b="1" i="0" u="none" strike="noStrike" kern="1200" cap="none" spc="0" normalizeH="0" baseline="0" noProof="0" dirty="0" err="1" smtClean="0">
                <a:ln>
                  <a:noFill/>
                </a:ln>
                <a:solidFill>
                  <a:srgbClr val="DEDEDE"/>
                </a:solidFill>
                <a:effectLst/>
                <a:uLnTx/>
                <a:uFillTx/>
                <a:latin typeface="Consolas" pitchFamily="49" charset="0"/>
                <a:cs typeface="Courier New" pitchFamily="49" charset="0"/>
              </a:rPr>
              <a:t>p.Year</a:t>
            </a: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ascending</a:t>
            </a:r>
          </a:p>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select p;</a:t>
            </a:r>
            <a:endParaRPr kumimoji="0" lang="en-US" sz="2000" b="1" i="0" u="none" strike="noStrike" kern="1200" cap="none" spc="0" normalizeH="0" baseline="0" noProof="0" dirty="0">
              <a:ln>
                <a:noFill/>
              </a:ln>
              <a:solidFill>
                <a:srgbClr val="DEDEDE"/>
              </a:solidFill>
              <a:effectLst/>
              <a:uLnTx/>
              <a:uFillTx/>
              <a:latin typeface="Consolas" pitchFamily="49" charset="0"/>
              <a:cs typeface="Courier New" pitchFamily="49" charset="0"/>
            </a:endParaRPr>
          </a:p>
        </p:txBody>
      </p:sp>
      <p:sp>
        <p:nvSpPr>
          <p:cNvPr id="15" name="TextBox 14"/>
          <p:cNvSpPr txBox="1"/>
          <p:nvPr/>
        </p:nvSpPr>
        <p:spPr>
          <a:xfrm>
            <a:off x="4419600" y="3581400"/>
            <a:ext cx="2943688" cy="400110"/>
          </a:xfrm>
          <a:prstGeom prst="rect">
            <a:avLst/>
          </a:prstGeom>
          <a:noFill/>
        </p:spPr>
        <p:txBody>
          <a:bodyPr wrap="square" rtlCol="0">
            <a:spAutoFit/>
          </a:bodyPr>
          <a:lstStyle/>
          <a:p>
            <a:pPr algn="l" defTabSz="914363" rtl="0"/>
            <a:r>
              <a:rPr lang="en-US" sz="2000" b="1" kern="1200" dirty="0" smtClean="0">
                <a:solidFill>
                  <a:srgbClr val="DEDEDE"/>
                </a:solidFill>
                <a:effectLst>
                  <a:glow rad="228600">
                    <a:srgbClr val="80BFF2">
                      <a:satMod val="175000"/>
                      <a:alpha val="40000"/>
                    </a:srgbClr>
                  </a:glow>
                </a:effectLst>
                <a:latin typeface="Consolas" pitchFamily="49" charset="0"/>
                <a:cs typeface="Courier New" pitchFamily="49" charset="0"/>
              </a:rPr>
              <a:t>.</a:t>
            </a:r>
            <a:r>
              <a:rPr lang="en-US" sz="2000" b="1" kern="1200" dirty="0" err="1" smtClean="0">
                <a:solidFill>
                  <a:srgbClr val="DEDEDE"/>
                </a:solidFill>
                <a:effectLst>
                  <a:glow rad="228600">
                    <a:srgbClr val="80BFF2">
                      <a:satMod val="175000"/>
                      <a:alpha val="40000"/>
                    </a:srgbClr>
                  </a:glow>
                </a:effectLst>
                <a:latin typeface="Consolas" pitchFamily="49" charset="0"/>
                <a:cs typeface="Courier New" pitchFamily="49" charset="0"/>
              </a:rPr>
              <a:t>AsParallel</a:t>
            </a:r>
            <a:r>
              <a:rPr lang="en-US" sz="2000" b="1" kern="1200" dirty="0" smtClean="0">
                <a:solidFill>
                  <a:srgbClr val="DEDEDE"/>
                </a:solidFill>
                <a:effectLst>
                  <a:glow rad="228600">
                    <a:srgbClr val="80BFF2">
                      <a:satMod val="175000"/>
                      <a:alpha val="40000"/>
                    </a:srgbClr>
                  </a:glow>
                </a:effectLst>
                <a:latin typeface="Consolas" pitchFamily="49" charset="0"/>
                <a:cs typeface="Courier New" pitchFamily="49" charset="0"/>
              </a:rPr>
              <a:t>()</a:t>
            </a:r>
            <a:endParaRPr lang="en-US" sz="2000" b="1" kern="1200" dirty="0">
              <a:solidFill>
                <a:srgbClr val="DEDEDE"/>
              </a:solidFill>
              <a:effectLst>
                <a:glow rad="228600">
                  <a:srgbClr val="80BFF2">
                    <a:satMod val="175000"/>
                    <a:alpha val="40000"/>
                  </a:srgbClr>
                </a:glow>
              </a:effectLst>
              <a:latin typeface="Consolas" pitchFamily="49" charset="0"/>
              <a:cs typeface="Courier New" pitchFamily="49" charset="0"/>
            </a:endParaRPr>
          </a:p>
        </p:txBody>
      </p:sp>
    </p:spTree>
  </p:cSld>
  <p:clrMapOvr>
    <a:masterClrMapping/>
  </p:clrMapOvr>
  <p:transition advTm="6000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smtClean="0"/>
              <a:t>Presentation Outline (hidden slide):</a:t>
            </a:r>
            <a:endParaRPr lang="en-GB" dirty="0"/>
          </a:p>
        </p:txBody>
      </p:sp>
      <p:sp>
        <p:nvSpPr>
          <p:cNvPr id="5" name="Text Placeholder 4"/>
          <p:cNvSpPr>
            <a:spLocks noGrp="1"/>
          </p:cNvSpPr>
          <p:nvPr>
            <p:ph type="body" idx="1"/>
          </p:nvPr>
        </p:nvSpPr>
        <p:spPr>
          <a:xfrm>
            <a:off x="382588" y="965589"/>
            <a:ext cx="8380412" cy="4673211"/>
          </a:xfrm>
        </p:spPr>
        <p:txBody>
          <a:bodyPr/>
          <a:lstStyle/>
          <a:p>
            <a:pPr>
              <a:buNone/>
            </a:pPr>
            <a:r>
              <a:rPr lang="en-US" sz="1800" b="1" dirty="0" smtClean="0">
                <a:solidFill>
                  <a:schemeClr val="tx1"/>
                </a:solidFill>
              </a:rPr>
              <a:t>Technical </a:t>
            </a:r>
            <a:r>
              <a:rPr lang="en-US" sz="1800" b="1" dirty="0" smtClean="0">
                <a:solidFill>
                  <a:schemeClr val="tx1"/>
                </a:solidFill>
              </a:rPr>
              <a:t>Level</a:t>
            </a:r>
            <a:r>
              <a:rPr lang="en-US" sz="1800" dirty="0" smtClean="0">
                <a:solidFill>
                  <a:schemeClr val="tx1"/>
                </a:solidFill>
              </a:rPr>
              <a:t>: 300</a:t>
            </a:r>
            <a:endParaRPr lang="en-US" sz="1800" dirty="0" smtClean="0">
              <a:solidFill>
                <a:schemeClr val="tx1"/>
              </a:solidFill>
            </a:endParaRPr>
          </a:p>
          <a:p>
            <a:pPr>
              <a:buNone/>
            </a:pPr>
            <a:r>
              <a:rPr lang="en-US" sz="1800" b="1" dirty="0" smtClean="0">
                <a:solidFill>
                  <a:schemeClr val="tx1"/>
                </a:solidFill>
              </a:rPr>
              <a:t>Intended </a:t>
            </a:r>
            <a:r>
              <a:rPr lang="en-US" sz="1800" b="1" dirty="0" smtClean="0">
                <a:solidFill>
                  <a:schemeClr val="tx1"/>
                </a:solidFill>
              </a:rPr>
              <a:t>Audience</a:t>
            </a:r>
            <a:r>
              <a:rPr lang="en-US" sz="1800" dirty="0" smtClean="0">
                <a:solidFill>
                  <a:schemeClr val="tx1"/>
                </a:solidFill>
              </a:rPr>
              <a:t>: Developers </a:t>
            </a:r>
            <a:r>
              <a:rPr lang="en-US" sz="1800" dirty="0" smtClean="0">
                <a:solidFill>
                  <a:schemeClr val="tx1"/>
                </a:solidFill>
              </a:rPr>
              <a:t>&amp; Architects</a:t>
            </a:r>
          </a:p>
          <a:p>
            <a:pPr>
              <a:buNone/>
            </a:pPr>
            <a:r>
              <a:rPr lang="en-US" sz="1800" b="1" dirty="0" smtClean="0">
                <a:solidFill>
                  <a:schemeClr val="tx1"/>
                </a:solidFill>
              </a:rPr>
              <a:t>Objectives </a:t>
            </a:r>
            <a:r>
              <a:rPr lang="en-US" sz="1800" dirty="0" smtClean="0">
                <a:solidFill>
                  <a:schemeClr val="tx1"/>
                </a:solidFill>
              </a:rPr>
              <a:t>(what do you want the audience to take away):</a:t>
            </a:r>
          </a:p>
          <a:p>
            <a:pPr lvl="1"/>
            <a:r>
              <a:rPr lang="en-US" sz="1600" dirty="0" smtClean="0">
                <a:solidFill>
                  <a:schemeClr val="tx1"/>
                </a:solidFill>
              </a:rPr>
              <a:t>Understand the importance of the “parallel computing shift”</a:t>
            </a:r>
          </a:p>
          <a:p>
            <a:pPr lvl="1"/>
            <a:r>
              <a:rPr lang="en-US" sz="1600" dirty="0" smtClean="0">
                <a:solidFill>
                  <a:schemeClr val="tx1"/>
                </a:solidFill>
              </a:rPr>
              <a:t>Understand the technologies introduced in NETFX4 that are easing this transition</a:t>
            </a:r>
          </a:p>
          <a:p>
            <a:pPr>
              <a:buNone/>
            </a:pPr>
            <a:r>
              <a:rPr lang="en-US" sz="1800" b="1" dirty="0" smtClean="0">
                <a:solidFill>
                  <a:schemeClr val="tx1"/>
                </a:solidFill>
              </a:rPr>
              <a:t>Presentation Outline</a:t>
            </a:r>
            <a:r>
              <a:rPr lang="en-US" sz="1800" dirty="0" smtClean="0">
                <a:solidFill>
                  <a:schemeClr val="tx1"/>
                </a:solidFill>
              </a:rPr>
              <a:t>:</a:t>
            </a:r>
          </a:p>
          <a:p>
            <a:pPr lvl="1"/>
            <a:r>
              <a:rPr lang="en-US" sz="1600" dirty="0" smtClean="0">
                <a:solidFill>
                  <a:schemeClr val="tx1"/>
                </a:solidFill>
              </a:rPr>
              <a:t>Why worry about Parallel Computing?</a:t>
            </a:r>
          </a:p>
          <a:p>
            <a:pPr lvl="1"/>
            <a:r>
              <a:rPr lang="en-US" sz="1600" dirty="0" smtClean="0">
                <a:solidFill>
                  <a:schemeClr val="tx1"/>
                </a:solidFill>
              </a:rPr>
              <a:t>Microsoft’s Parallel Computing </a:t>
            </a:r>
            <a:r>
              <a:rPr lang="en-US" sz="1600" dirty="0" smtClean="0">
                <a:solidFill>
                  <a:schemeClr val="tx1"/>
                </a:solidFill>
              </a:rPr>
              <a:t>Initiative</a:t>
            </a:r>
            <a:endParaRPr lang="en-US" sz="1600" dirty="0" smtClean="0">
              <a:solidFill>
                <a:schemeClr val="tx1"/>
              </a:solidFill>
            </a:endParaRPr>
          </a:p>
          <a:p>
            <a:pPr lvl="1"/>
            <a:r>
              <a:rPr lang="en-US" sz="1600" dirty="0" err="1" smtClean="0">
                <a:solidFill>
                  <a:schemeClr val="tx1"/>
                </a:solidFill>
              </a:rPr>
              <a:t>System.Threading</a:t>
            </a:r>
            <a:r>
              <a:rPr lang="en-US" sz="1600" dirty="0" smtClean="0">
                <a:solidFill>
                  <a:schemeClr val="tx1"/>
                </a:solidFill>
              </a:rPr>
              <a:t> Improvements</a:t>
            </a:r>
          </a:p>
          <a:p>
            <a:pPr lvl="1"/>
            <a:r>
              <a:rPr lang="en-US" sz="1600" dirty="0" smtClean="0">
                <a:solidFill>
                  <a:schemeClr val="tx1"/>
                </a:solidFill>
              </a:rPr>
              <a:t>Parallel Extensions to the .NET Framework</a:t>
            </a:r>
          </a:p>
          <a:p>
            <a:pPr lvl="1"/>
            <a:r>
              <a:rPr lang="en-US" sz="1600" dirty="0" smtClean="0">
                <a:solidFill>
                  <a:schemeClr val="tx1"/>
                </a:solidFill>
              </a:rPr>
              <a:t>New Unified Cancellation Model</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381000" y="3200400"/>
            <a:ext cx="8229600" cy="1143000"/>
          </a:xfrm>
        </p:spPr>
        <p:txBody>
          <a:bodyPr/>
          <a:lstStyle/>
          <a:p>
            <a:pPr>
              <a:defRPr/>
            </a:pPr>
            <a:r>
              <a:rPr lang="en-US" dirty="0" smtClean="0"/>
              <a:t>PLINQ</a:t>
            </a:r>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a:xfrm>
            <a:off x="457200" y="1752600"/>
            <a:ext cx="8229600" cy="609600"/>
          </a:xfrm>
        </p:spPr>
        <p:txBody>
          <a:bodyPr/>
          <a:lstStyle/>
          <a:p>
            <a:pPr>
              <a:buNone/>
            </a:pPr>
            <a:r>
              <a:rPr lang="en-US" dirty="0" smtClean="0"/>
              <a:t>For Visual Studio 2010 and the .NET Framework 4.0…</a:t>
            </a:r>
            <a:endParaRPr lang="en-US" dirty="0"/>
          </a:p>
        </p:txBody>
      </p:sp>
      <p:sp>
        <p:nvSpPr>
          <p:cNvPr id="5" name="Rounded Rectangle 4"/>
          <p:cNvSpPr/>
          <p:nvPr/>
        </p:nvSpPr>
        <p:spPr bwMode="auto">
          <a:xfrm>
            <a:off x="1752600" y="2590800"/>
            <a:ext cx="2590800" cy="6096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solidFill>
                  <a:schemeClr val="tx1"/>
                </a:solidFill>
                <a:effectLst/>
                <a:latin typeface="Tahoma" pitchFamily="34" charset="0"/>
              </a:rPr>
              <a:t>System.Threading</a:t>
            </a:r>
            <a:endParaRPr kumimoji="0" lang="en-US" sz="2000" b="0" i="0" u="none" strike="noStrike" cap="none" normalizeH="0" baseline="0" dirty="0" smtClean="0">
              <a:solidFill>
                <a:schemeClr val="tx1"/>
              </a:solidFill>
              <a:effectLst/>
              <a:latin typeface="Tahoma" pitchFamily="34" charset="0"/>
            </a:endParaRPr>
          </a:p>
        </p:txBody>
      </p:sp>
      <p:sp>
        <p:nvSpPr>
          <p:cNvPr id="6" name="Rounded Rectangle 5"/>
          <p:cNvSpPr/>
          <p:nvPr/>
        </p:nvSpPr>
        <p:spPr bwMode="auto">
          <a:xfrm>
            <a:off x="4495800" y="2590800"/>
            <a:ext cx="2590800" cy="6096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solidFill>
                  <a:schemeClr val="tx1"/>
                </a:solidFill>
                <a:effectLst/>
                <a:latin typeface="Tahoma" pitchFamily="34" charset="0"/>
              </a:rPr>
              <a:t>Parallel Extensions</a:t>
            </a:r>
          </a:p>
        </p:txBody>
      </p:sp>
      <p:sp>
        <p:nvSpPr>
          <p:cNvPr id="7" name="Rounded Rectangle 6"/>
          <p:cNvSpPr/>
          <p:nvPr/>
        </p:nvSpPr>
        <p:spPr bwMode="auto">
          <a:xfrm>
            <a:off x="1752600" y="3352800"/>
            <a:ext cx="5334000" cy="6096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solidFill>
                  <a:schemeClr val="tx1"/>
                </a:solidFill>
                <a:effectLst/>
                <a:latin typeface="Tahoma" pitchFamily="34" charset="0"/>
              </a:rPr>
              <a:t>Unified Cancellation Model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DPE_title"/>
          <p:cNvPicPr>
            <a:picLocks noChangeAspect="1" noChangeArrowheads="1"/>
          </p:cNvPicPr>
          <p:nvPr/>
        </p:nvPicPr>
        <p:blipFill>
          <a:blip r:embed="rId3"/>
          <a:srcRect/>
          <a:stretch>
            <a:fillRect/>
          </a:stretch>
        </p:blipFill>
        <p:spPr bwMode="auto">
          <a:xfrm>
            <a:off x="1828800" y="2895600"/>
            <a:ext cx="5133975" cy="257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hape 131073"/>
          <p:cNvSpPr>
            <a:spLocks noGrp="1" noChangeArrowheads="1"/>
          </p:cNvSpPr>
          <p:nvPr>
            <p:ph type="ctrTitle"/>
          </p:nvPr>
        </p:nvSpPr>
        <p:spPr>
          <a:xfrm>
            <a:off x="304800" y="1905000"/>
            <a:ext cx="8458200" cy="2057400"/>
          </a:xfrm>
        </p:spPr>
        <p:txBody>
          <a:bodyPr/>
          <a:lstStyle/>
          <a:p>
            <a:pPr eaLnBrk="1" hangingPunct="1">
              <a:defRPr/>
            </a:pPr>
            <a:r>
              <a:rPr lang="en-US" sz="4400" dirty="0" smtClean="0"/>
              <a:t>Parallel Computing</a:t>
            </a:r>
            <a:br>
              <a:rPr lang="en-US" sz="4400" dirty="0" smtClean="0"/>
            </a:br>
            <a:r>
              <a:rPr lang="en-US" sz="4400" dirty="0" smtClean="0"/>
              <a:t>for</a:t>
            </a:r>
            <a:br>
              <a:rPr lang="en-US" sz="4400" dirty="0" smtClean="0"/>
            </a:br>
            <a:r>
              <a:rPr lang="en-US" sz="4400" dirty="0" smtClean="0"/>
              <a:t>Managed Developers</a:t>
            </a:r>
            <a:endParaRPr lang="en-US" sz="4400" dirty="0" smtClean="0">
              <a:solidFill>
                <a:schemeClr val="bg2"/>
              </a:solidFill>
              <a:latin typeface="Verdana" pitchFamily="34" charset="0"/>
            </a:endParaRPr>
          </a:p>
        </p:txBody>
      </p:sp>
      <p:sp>
        <p:nvSpPr>
          <p:cNvPr id="131075" name="Subtitle 131074"/>
          <p:cNvSpPr>
            <a:spLocks noGrp="1" noChangeArrowheads="1"/>
          </p:cNvSpPr>
          <p:nvPr>
            <p:ph type="subTitle" idx="1"/>
          </p:nvPr>
        </p:nvSpPr>
        <p:spPr>
          <a:xfrm>
            <a:off x="457200" y="4495800"/>
            <a:ext cx="7162800" cy="1752600"/>
          </a:xfrm>
        </p:spPr>
        <p:txBody>
          <a:bodyPr/>
          <a:lstStyle/>
          <a:p>
            <a:pPr>
              <a:defRPr/>
            </a:pPr>
            <a:r>
              <a:rPr lang="en-US" dirty="0" smtClean="0"/>
              <a:t>Name</a:t>
            </a:r>
          </a:p>
          <a:p>
            <a:pPr>
              <a:defRPr/>
            </a:pPr>
            <a:r>
              <a:rPr lang="en-US" dirty="0" smtClean="0"/>
              <a:t>Title</a:t>
            </a:r>
          </a:p>
          <a:p>
            <a:pPr>
              <a:defRPr/>
            </a:pPr>
            <a:r>
              <a:rPr lang="en-US" dirty="0" smtClean="0"/>
              <a:t>Organization</a:t>
            </a:r>
          </a:p>
          <a:p>
            <a:pPr>
              <a:defRPr/>
            </a:pPr>
            <a:r>
              <a:rPr lang="en-US" dirty="0" smtClean="0"/>
              <a:t>Email</a:t>
            </a:r>
          </a:p>
        </p:txBody>
      </p:sp>
      <p:pic>
        <p:nvPicPr>
          <p:cNvPr id="6" name="Picture 5" descr="NET-Frmwrk_h_rgb_r.png"/>
          <p:cNvPicPr>
            <a:picLocks noChangeAspect="1"/>
          </p:cNvPicPr>
          <p:nvPr/>
        </p:nvPicPr>
        <p:blipFill>
          <a:blip r:embed="rId3"/>
          <a:stretch>
            <a:fillRect/>
          </a:stretch>
        </p:blipFill>
        <p:spPr>
          <a:xfrm>
            <a:off x="533400" y="381000"/>
            <a:ext cx="2362200" cy="748146"/>
          </a:xfrm>
          <a:prstGeom prst="rect">
            <a:avLst/>
          </a:prstGeom>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457200" y="1524000"/>
            <a:ext cx="8229600" cy="4724400"/>
          </a:xfrm>
        </p:spPr>
        <p:txBody>
          <a:bodyPr/>
          <a:lstStyle/>
          <a:p>
            <a:r>
              <a:rPr lang="en-US" dirty="0" smtClean="0"/>
              <a:t>Understand the importance of the “parallel computing shift</a:t>
            </a:r>
            <a:r>
              <a:rPr lang="en-US" dirty="0" smtClean="0"/>
              <a:t>”</a:t>
            </a:r>
          </a:p>
          <a:p>
            <a:endParaRPr lang="en-US" dirty="0" smtClean="0"/>
          </a:p>
          <a:p>
            <a:r>
              <a:rPr lang="en-US" dirty="0" smtClean="0"/>
              <a:t>Understand the technologies introduced in </a:t>
            </a:r>
            <a:r>
              <a:rPr lang="en-US" dirty="0" smtClean="0"/>
              <a:t>the .NET Framework 4 </a:t>
            </a:r>
            <a:r>
              <a:rPr lang="en-US" dirty="0" smtClean="0"/>
              <a:t>that are easing this </a:t>
            </a:r>
            <a:r>
              <a:rPr lang="en-US" dirty="0" smtClean="0"/>
              <a:t>transition</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524000"/>
            <a:ext cx="7772400" cy="4572000"/>
          </a:xfrm>
        </p:spPr>
        <p:txBody>
          <a:bodyPr/>
          <a:lstStyle/>
          <a:p>
            <a:pPr>
              <a:buNone/>
            </a:pPr>
            <a:r>
              <a:rPr lang="en-US" sz="3200" dirty="0" smtClean="0"/>
              <a:t>“I used to think that cyberspace was fifty years away. What I thought was fifty years away, was only ten years away. And what I thought was ten years away... </a:t>
            </a:r>
            <a:r>
              <a:rPr lang="en-US" sz="3200" b="1" dirty="0" smtClean="0"/>
              <a:t>it was already here. I just wasn't aware of it yet</a:t>
            </a:r>
            <a:r>
              <a:rPr lang="en-US" sz="3200" dirty="0" smtClean="0"/>
              <a:t>.” </a:t>
            </a:r>
          </a:p>
          <a:p>
            <a:pPr>
              <a:buNone/>
            </a:pPr>
            <a:endParaRPr lang="en-US" sz="3200" dirty="0" smtClean="0"/>
          </a:p>
          <a:p>
            <a:pPr algn="r">
              <a:buNone/>
            </a:pPr>
            <a:r>
              <a:rPr lang="en-US" sz="3200" b="1" dirty="0" smtClean="0"/>
              <a:t>- Bruce Sterling</a:t>
            </a:r>
          </a:p>
          <a:p>
            <a:pPr>
              <a:buNone/>
            </a:pPr>
            <a:endParaRPr lang="en-US" sz="32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381000" y="3200400"/>
            <a:ext cx="8229600" cy="1143000"/>
          </a:xfrm>
        </p:spPr>
        <p:txBody>
          <a:bodyPr/>
          <a:lstStyle/>
          <a:p>
            <a:pPr>
              <a:defRPr/>
            </a:pPr>
            <a:r>
              <a:rPr lang="en-US" dirty="0" smtClean="0"/>
              <a:t>Baby Names</a:t>
            </a:r>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066800" y="1600200"/>
            <a:ext cx="6934200" cy="4038600"/>
          </a:xfrm>
        </p:spPr>
        <p:txBody>
          <a:bodyPr/>
          <a:lstStyle/>
          <a:p>
            <a:r>
              <a:rPr lang="en-US" sz="3200" dirty="0" smtClean="0"/>
              <a:t>“Moore’s Law scaling should </a:t>
            </a:r>
            <a:r>
              <a:rPr lang="en-US" sz="3200" i="1" dirty="0" smtClean="0"/>
              <a:t>easily</a:t>
            </a:r>
            <a:r>
              <a:rPr lang="en-US" sz="3200" dirty="0" smtClean="0"/>
              <a:t> let us hit the </a:t>
            </a:r>
            <a:r>
              <a:rPr lang="en-US" sz="3200" b="1" dirty="0" smtClean="0"/>
              <a:t>80-core mark</a:t>
            </a:r>
            <a:r>
              <a:rPr lang="en-US" sz="3200" dirty="0" smtClean="0"/>
              <a:t> in mainstream processors within the </a:t>
            </a:r>
            <a:r>
              <a:rPr lang="en-US" sz="3200" b="1" dirty="0" smtClean="0"/>
              <a:t>next ten years</a:t>
            </a:r>
            <a:r>
              <a:rPr lang="en-US" sz="3200" dirty="0" smtClean="0"/>
              <a:t> and quite possibly even sooner.”</a:t>
            </a:r>
          </a:p>
          <a:p>
            <a:endParaRPr lang="en-US" sz="3200" dirty="0" smtClean="0"/>
          </a:p>
          <a:p>
            <a:pPr algn="r"/>
            <a:r>
              <a:rPr lang="en-US" sz="3200" b="1" dirty="0" smtClean="0"/>
              <a:t>- Justin </a:t>
            </a:r>
            <a:r>
              <a:rPr lang="en-US" sz="3200" b="1" dirty="0" err="1" smtClean="0"/>
              <a:t>Ratner</a:t>
            </a:r>
            <a:r>
              <a:rPr lang="en-US" sz="3200" b="1" dirty="0" smtClean="0"/>
              <a:t>, CTO, Intel</a:t>
            </a:r>
            <a:endParaRPr lang="en-US" sz="32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Parallel Computing Initiative</a:t>
            </a:r>
            <a:endParaRPr lang="en-US" dirty="0"/>
          </a:p>
        </p:txBody>
      </p:sp>
      <p:sp>
        <p:nvSpPr>
          <p:cNvPr id="4" name="Content Placeholder 2"/>
          <p:cNvSpPr>
            <a:spLocks noGrp="1"/>
          </p:cNvSpPr>
          <p:nvPr>
            <p:ph sz="quarter" idx="4294967295"/>
          </p:nvPr>
        </p:nvSpPr>
        <p:spPr>
          <a:xfrm>
            <a:off x="990600" y="1905000"/>
            <a:ext cx="7162800" cy="1600200"/>
          </a:xfrm>
          <a:prstGeom prst="rect">
            <a:avLst/>
          </a:prstGeom>
        </p:spPr>
        <p:txBody>
          <a:bodyPr/>
          <a:lstStyle/>
          <a:p>
            <a:pPr>
              <a:buNone/>
            </a:pPr>
            <a:r>
              <a:rPr lang="en-US" dirty="0" smtClean="0"/>
              <a:t>Letting the </a:t>
            </a:r>
            <a:r>
              <a:rPr lang="en-US" b="1" dirty="0" smtClean="0"/>
              <a:t>brightest developers </a:t>
            </a:r>
            <a:r>
              <a:rPr lang="en-US" dirty="0" smtClean="0"/>
              <a:t>solve </a:t>
            </a:r>
            <a:r>
              <a:rPr lang="en-US" i="1" dirty="0" smtClean="0"/>
              <a:t>business</a:t>
            </a:r>
            <a:r>
              <a:rPr lang="en-US" dirty="0" smtClean="0"/>
              <a:t> problems, </a:t>
            </a:r>
            <a:r>
              <a:rPr lang="en-US" i="1" dirty="0" smtClean="0"/>
              <a:t>not concurrency</a:t>
            </a:r>
            <a:r>
              <a:rPr lang="en-US" dirty="0" smtClean="0"/>
              <a:t> problems.</a:t>
            </a:r>
            <a:endParaRPr lang="en-US" dirty="0"/>
          </a:p>
        </p:txBody>
      </p:sp>
      <p:sp>
        <p:nvSpPr>
          <p:cNvPr id="5" name="Content Placeholder 2"/>
          <p:cNvSpPr>
            <a:spLocks noGrp="1"/>
          </p:cNvSpPr>
          <p:nvPr>
            <p:ph sz="quarter" idx="4294967295"/>
          </p:nvPr>
        </p:nvSpPr>
        <p:spPr>
          <a:xfrm>
            <a:off x="838200" y="4800600"/>
            <a:ext cx="7162800" cy="609600"/>
          </a:xfrm>
          <a:prstGeom prst="rect">
            <a:avLst/>
          </a:prstGeom>
        </p:spPr>
        <p:txBody>
          <a:bodyPr/>
          <a:lstStyle/>
          <a:p>
            <a:pPr algn="ctr">
              <a:buNone/>
            </a:pPr>
            <a:r>
              <a:rPr lang="en-US" sz="3200" i="1" dirty="0" smtClean="0"/>
              <a:t>“Concurrency for the masses”</a:t>
            </a:r>
            <a:endParaRPr lang="en-US" sz="32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Landscape</a:t>
            </a:r>
            <a:endParaRPr lang="en-US" dirty="0"/>
          </a:p>
        </p:txBody>
      </p:sp>
      <p:sp>
        <p:nvSpPr>
          <p:cNvPr id="3" name="Content Placeholder 2"/>
          <p:cNvSpPr>
            <a:spLocks noGrp="1"/>
          </p:cNvSpPr>
          <p:nvPr>
            <p:ph idx="1"/>
          </p:nvPr>
        </p:nvSpPr>
        <p:spPr>
          <a:xfrm>
            <a:off x="457200" y="1752600"/>
            <a:ext cx="8229600" cy="609600"/>
          </a:xfrm>
        </p:spPr>
        <p:txBody>
          <a:bodyPr/>
          <a:lstStyle/>
          <a:p>
            <a:pPr>
              <a:buNone/>
            </a:pPr>
            <a:r>
              <a:rPr lang="en-US" dirty="0" smtClean="0"/>
              <a:t>For Visual Studio 2010 and the .NET Framework 4…</a:t>
            </a:r>
            <a:endParaRPr lang="en-US" dirty="0"/>
          </a:p>
        </p:txBody>
      </p:sp>
      <p:sp>
        <p:nvSpPr>
          <p:cNvPr id="5" name="Rounded Rectangle 4"/>
          <p:cNvSpPr/>
          <p:nvPr/>
        </p:nvSpPr>
        <p:spPr bwMode="auto">
          <a:xfrm>
            <a:off x="1752600" y="2590800"/>
            <a:ext cx="2590800" cy="6096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solidFill>
                  <a:schemeClr val="tx1"/>
                </a:solidFill>
                <a:effectLst/>
                <a:latin typeface="Tahoma" pitchFamily="34" charset="0"/>
              </a:rPr>
              <a:t>System.Threading</a:t>
            </a:r>
            <a:endParaRPr kumimoji="0" lang="en-US" sz="2000" b="0" i="0" u="none" strike="noStrike" cap="none" normalizeH="0" baseline="0" dirty="0" smtClean="0">
              <a:solidFill>
                <a:schemeClr val="tx1"/>
              </a:solidFill>
              <a:effectLst/>
              <a:latin typeface="Tahoma" pitchFamily="34" charset="0"/>
            </a:endParaRPr>
          </a:p>
        </p:txBody>
      </p:sp>
      <p:sp>
        <p:nvSpPr>
          <p:cNvPr id="6" name="Rounded Rectangle 5"/>
          <p:cNvSpPr/>
          <p:nvPr/>
        </p:nvSpPr>
        <p:spPr bwMode="auto">
          <a:xfrm>
            <a:off x="4495800" y="2590800"/>
            <a:ext cx="2590800" cy="6096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solidFill>
                  <a:schemeClr val="tx1"/>
                </a:solidFill>
                <a:effectLst/>
                <a:latin typeface="Tahoma" pitchFamily="34" charset="0"/>
              </a:rPr>
              <a:t>Parallel Extensions</a:t>
            </a:r>
          </a:p>
        </p:txBody>
      </p:sp>
      <p:sp>
        <p:nvSpPr>
          <p:cNvPr id="7" name="Rounded Rectangle 6"/>
          <p:cNvSpPr/>
          <p:nvPr/>
        </p:nvSpPr>
        <p:spPr bwMode="auto">
          <a:xfrm>
            <a:off x="1752600" y="3352800"/>
            <a:ext cx="5334000" cy="6096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solidFill>
                  <a:schemeClr val="tx1"/>
                </a:solidFill>
                <a:effectLst/>
                <a:latin typeface="Tahoma" pitchFamily="34" charset="0"/>
              </a:rPr>
              <a:t>Unified Cancellation Model</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 DPE PPT Template">
  <a:themeElements>
    <a:clrScheme name="Default Design - DPE PPT Template 2">
      <a:dk1>
        <a:srgbClr val="000000"/>
      </a:dk1>
      <a:lt1>
        <a:srgbClr val="FFFFFF"/>
      </a:lt1>
      <a:dk2>
        <a:srgbClr val="000000"/>
      </a:dk2>
      <a:lt2>
        <a:srgbClr val="333333"/>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 DPE PPT 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solidFill>
              <a:schemeClr val="bg1"/>
            </a:solidFill>
            <a:effectLst/>
            <a:latin typeface="Tahoma" pitchFamily="34" charset="0"/>
          </a:defRPr>
        </a:defPPr>
      </a:lstStyle>
    </a:spDef>
    <a:lnDef>
      <a:spPr bwMode="auto">
        <a:xfrm>
          <a:off x="0" y="0"/>
          <a:ext cx="1" cy="1"/>
        </a:xfrm>
        <a:custGeom>
          <a:avLst/>
          <a:gdLst/>
          <a:ahLst/>
          <a:cxnLst/>
          <a:rect l="0" t="0" r="0" b="0"/>
          <a:pathLst/>
        </a:cu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solidFill>
              <a:schemeClr val="bg1"/>
            </a:solidFill>
            <a:effectLst/>
            <a:latin typeface="Tahoma" pitchFamily="34" charset="0"/>
          </a:defRPr>
        </a:defPPr>
      </a:lstStyle>
    </a:lnDef>
  </a:objectDefaults>
  <a:extraClrSchemeLst>
    <a:extraClrScheme>
      <a:clrScheme name="Default Design - DPE PP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 DPE PPT Template 2">
        <a:dk1>
          <a:srgbClr val="000000"/>
        </a:dk1>
        <a:lt1>
          <a:srgbClr val="FFFFFF"/>
        </a:lt1>
        <a:dk2>
          <a:srgbClr val="000000"/>
        </a:dk2>
        <a:lt2>
          <a:srgbClr val="333333"/>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558DB4300D1324A92477E64B996B7EE" ma:contentTypeVersion="0" ma:contentTypeDescription="Create a new document." ma:contentTypeScope="" ma:versionID="77e22f6d63df6ef7ecc89f27de1182be">
  <xsd:schema xmlns:xsd="http://www.w3.org/2001/XMLSchema" xmlns:p="http://schemas.microsoft.com/office/2006/metadata/properties" xmlns:ns2="43DB58A5-D100-4A32-9247-7E64B996B7EE" targetNamespace="http://schemas.microsoft.com/office/2006/metadata/properties" ma:root="true" ma:fieldsID="768e23d0849baff6e7959e075cb3f35e" ns2:_="">
    <xsd:import namespace="43DB58A5-D100-4A32-9247-7E64B996B7EE"/>
    <xsd:element name="properties">
      <xsd:complexType>
        <xsd:sequence>
          <xsd:element name="documentManagement">
            <xsd:complexType>
              <xsd:all>
                <xsd:element ref="ns2:Content_x0020_Type" minOccurs="0"/>
                <xsd:element ref="ns2:Status" minOccurs="0"/>
                <xsd:element ref="ns2:Description0" minOccurs="0"/>
              </xsd:all>
            </xsd:complexType>
          </xsd:element>
        </xsd:sequence>
      </xsd:complexType>
    </xsd:element>
  </xsd:schema>
  <xsd:schema xmlns:xsd="http://www.w3.org/2001/XMLSchema" xmlns:dms="http://schemas.microsoft.com/office/2006/documentManagement/types" targetNamespace="43DB58A5-D100-4A32-9247-7E64B996B7EE" elementFormDefault="qualified">
    <xsd:import namespace="http://schemas.microsoft.com/office/2006/documentManagement/types"/>
    <xsd:element name="Content_x0020_Type" ma:index="8" nillable="true" ma:displayName="Content Type" ma:format="Dropdown" ma:internalName="Content_x0020_Type">
      <xsd:simpleType>
        <xsd:restriction base="dms:Choice">
          <xsd:enumeration value="Presentation"/>
          <xsd:enumeration value="Demos"/>
          <xsd:enumeration value="Lab Spec"/>
        </xsd:restriction>
      </xsd:simpleType>
    </xsd:element>
    <xsd:element name="Status" ma:index="9" nillable="true" ma:displayName="Status" ma:default="" ma:format="Dropdown" ma:internalName="Status">
      <xsd:simpleType>
        <xsd:restriction base="dms:Choice">
          <xsd:enumeration value="Draft"/>
          <xsd:enumeration value="Final draft"/>
          <xsd:enumeration value="Ready for handoff"/>
          <xsd:enumeration value="Complete"/>
        </xsd:restriction>
      </xsd:simpleType>
    </xsd:element>
    <xsd:element name="Description0" ma:index="10"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p:properties xmlns:p="http://schemas.microsoft.com/office/2006/metadata/properties" xmlns:xsi="http://www.w3.org/2001/XMLSchema-instance">
  <documentManagement>
    <Content_x0020_Type xmlns="43DB58A5-D100-4A32-9247-7E64B996B7EE">Presentation</Content_x0020_Type>
    <Description0 xmlns="43DB58A5-D100-4A32-9247-7E64B996B7EE">As per other deck but white on blue Tahoma</Description0>
    <Status xmlns="43DB58A5-D100-4A32-9247-7E64B996B7EE">Final draft</Status>
  </documentManagement>
</p:properties>
</file>

<file path=customXml/itemProps1.xml><?xml version="1.0" encoding="utf-8"?>
<ds:datastoreItem xmlns:ds="http://schemas.openxmlformats.org/officeDocument/2006/customXml" ds:itemID="{EB71F3FB-361C-4DB8-8743-C2E9E4E3C24D}">
  <ds:schemaRefs>
    <ds:schemaRef ds:uri="http://schemas.microsoft.com/sharepoint/v3/contenttype/forms"/>
  </ds:schemaRefs>
</ds:datastoreItem>
</file>

<file path=customXml/itemProps2.xml><?xml version="1.0" encoding="utf-8"?>
<ds:datastoreItem xmlns:ds="http://schemas.openxmlformats.org/officeDocument/2006/customXml" ds:itemID="{B8AC574F-A7EC-425A-A14F-7F1513120138}">
  <ds:schemaRefs>
    <ds:schemaRef ds:uri="http://schemas.microsoft.com/office/2006/metadata/longProperties"/>
  </ds:schemaRefs>
</ds:datastoreItem>
</file>

<file path=customXml/itemProps3.xml><?xml version="1.0" encoding="utf-8"?>
<ds:datastoreItem xmlns:ds="http://schemas.openxmlformats.org/officeDocument/2006/customXml" ds:itemID="{0EF2C303-5AF6-45E4-B3B2-337FCCBAD8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DB58A5-D100-4A32-9247-7E64B996B7EE"/>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84BE5ECC-BD83-4F37-A1FF-C24A87765A57}">
  <ds:schemaRefs>
    <ds:schemaRef ds:uri="http://schemas.microsoft.com/office/2006/metadata/properties"/>
    <ds:schemaRef ds:uri="43DB58A5-D100-4A32-9247-7E64B996B7EE"/>
  </ds:schemaRefs>
</ds:datastoreItem>
</file>

<file path=docProps/app.xml><?xml version="1.0" encoding="utf-8"?>
<Properties xmlns="http://schemas.openxmlformats.org/officeDocument/2006/extended-properties" xmlns:vt="http://schemas.openxmlformats.org/officeDocument/2006/docPropsVTypes">
  <Template/>
  <TotalTime>6968</TotalTime>
  <Words>2347</Words>
  <Application>Microsoft Office PowerPoint</Application>
  <PresentationFormat>On-screen Show (4:3)</PresentationFormat>
  <Paragraphs>199</Paragraphs>
  <Slides>22</Slides>
  <Notes>20</Notes>
  <HiddenSlides>1</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Default Design - DPE PPT Template</vt:lpstr>
      <vt:lpstr>Visual Studio 2010 and .NET Framework 4  Training Workshop</vt:lpstr>
      <vt:lpstr>Presentation Outline (hidden slide):</vt:lpstr>
      <vt:lpstr>Parallel Computing for Managed Developers</vt:lpstr>
      <vt:lpstr>Objectives</vt:lpstr>
      <vt:lpstr>Slide 5</vt:lpstr>
      <vt:lpstr>Baby Names</vt:lpstr>
      <vt:lpstr>Slide 7</vt:lpstr>
      <vt:lpstr>The Parallel Computing Initiative</vt:lpstr>
      <vt:lpstr>Concurrency Landscape</vt:lpstr>
      <vt:lpstr>New System.Threading Primitives</vt:lpstr>
      <vt:lpstr>Barrier</vt:lpstr>
      <vt:lpstr>Unified Cancellation</vt:lpstr>
      <vt:lpstr>System.Threading and the new Unified Cancellation Model</vt:lpstr>
      <vt:lpstr>Slide 14</vt:lpstr>
      <vt:lpstr>From Threads To Tasks</vt:lpstr>
      <vt:lpstr>“Work Stealing” in Action</vt:lpstr>
      <vt:lpstr>Parallel Static Class</vt:lpstr>
      <vt:lpstr>Parallel Static Class</vt:lpstr>
      <vt:lpstr>PLINQ</vt:lpstr>
      <vt:lpstr>PLINQ</vt:lpstr>
      <vt:lpstr>Recap</vt:lpstr>
      <vt:lpstr>Slide 22</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Computing for Managed Developers</dc:title>
  <dc:creator>Microsoft Developer and Platform Evangelism</dc:creator>
  <cp:lastModifiedBy>Jason Olson (DPE)</cp:lastModifiedBy>
  <cp:revision>197</cp:revision>
  <dcterms:created xsi:type="dcterms:W3CDTF">2004-11-05T17:26:10Z</dcterms:created>
  <dcterms:modified xsi:type="dcterms:W3CDTF">2009-04-27T19:54:37Z</dcterms:modified>
  <cp:version>1.0.0</cp:version>
  <dc:description>
	The shift to parallel computing is bringing new challenges to developers who are building modern client and server applications. This presentation
  discusses the shift to parallel computing and the technologies being introduced to the .NET Framework 4 that will ease this transition for developers.
by Microsoft Developer and Platform Evangelism
</dc:descript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ubject">
    <vt:lpwstr/>
  </property>
  <property fmtid="{D5CDD505-2E9C-101B-9397-08002B2CF9AE}" pid="3" name="Keywords">
    <vt:lpwstr/>
  </property>
  <property fmtid="{D5CDD505-2E9C-101B-9397-08002B2CF9AE}" pid="4" name="_Author">
    <vt:lpwstr>dshadle</vt:lpwstr>
  </property>
  <property fmtid="{D5CDD505-2E9C-101B-9397-08002B2CF9AE}" pid="5" name="_Category">
    <vt:lpwstr/>
  </property>
  <property fmtid="{D5CDD505-2E9C-101B-9397-08002B2CF9AE}" pid="6" name="Slides">
    <vt:lpwstr>52</vt:lpwstr>
  </property>
  <property fmtid="{D5CDD505-2E9C-101B-9397-08002B2CF9AE}" pid="7" name="Categories">
    <vt:lpwstr/>
  </property>
  <property fmtid="{D5CDD505-2E9C-101B-9397-08002B2CF9AE}" pid="8" name="Approval Level">
    <vt:lpwstr/>
  </property>
  <property fmtid="{D5CDD505-2E9C-101B-9397-08002B2CF9AE}" pid="9" name="_Comments">
    <vt:lpwstr/>
  </property>
  <property fmtid="{D5CDD505-2E9C-101B-9397-08002B2CF9AE}" pid="10" name="Assigned To">
    <vt:lpwstr/>
  </property>
  <property fmtid="{D5CDD505-2E9C-101B-9397-08002B2CF9AE}" pid="11" name="ContentType">
    <vt:lpwstr>Document</vt:lpwstr>
  </property>
</Properties>
</file>