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31"/>
  </p:notesMasterIdLst>
  <p:handoutMasterIdLst>
    <p:handoutMasterId r:id="rId32"/>
  </p:handoutMasterIdLst>
  <p:sldIdLst>
    <p:sldId id="257" r:id="rId5"/>
    <p:sldId id="316" r:id="rId6"/>
    <p:sldId id="259" r:id="rId7"/>
    <p:sldId id="293" r:id="rId8"/>
    <p:sldId id="285" r:id="rId9"/>
    <p:sldId id="307" r:id="rId10"/>
    <p:sldId id="317" r:id="rId11"/>
    <p:sldId id="294" r:id="rId12"/>
    <p:sldId id="287" r:id="rId13"/>
    <p:sldId id="263" r:id="rId14"/>
    <p:sldId id="303" r:id="rId15"/>
    <p:sldId id="311" r:id="rId16"/>
    <p:sldId id="304" r:id="rId17"/>
    <p:sldId id="308" r:id="rId18"/>
    <p:sldId id="318" r:id="rId19"/>
    <p:sldId id="295" r:id="rId20"/>
    <p:sldId id="296" r:id="rId21"/>
    <p:sldId id="288" r:id="rId22"/>
    <p:sldId id="289" r:id="rId23"/>
    <p:sldId id="309" r:id="rId24"/>
    <p:sldId id="314" r:id="rId25"/>
    <p:sldId id="278" r:id="rId26"/>
    <p:sldId id="280" r:id="rId27"/>
    <p:sldId id="299" r:id="rId28"/>
    <p:sldId id="310" r:id="rId29"/>
    <p:sldId id="315" r:id="rId3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clrMru>
    <a:srgbClr val="000066"/>
    <a:srgbClr val="FFFFCC"/>
    <a:srgbClr val="CCFF99"/>
    <a:srgbClr val="FFFF00"/>
    <a:srgbClr val="CC6600"/>
    <a:srgbClr val="003399"/>
    <a:srgbClr val="000099"/>
    <a:srgbClr val="F2F2F2"/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2905" autoAdjust="0"/>
    <p:restoredTop sz="94588" autoAdjust="0"/>
  </p:normalViewPr>
  <p:slideViewPr>
    <p:cSldViewPr>
      <p:cViewPr varScale="1">
        <p:scale>
          <a:sx n="139" d="100"/>
          <a:sy n="139" d="100"/>
        </p:scale>
        <p:origin x="-8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9" d="100"/>
          <a:sy n="69" d="100"/>
        </p:scale>
        <p:origin x="-4128" y="-94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MS Confidential : Beta1 SharePoint Developer Workshop</a:t>
            </a: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pPr defTabSz="948507"/>
            <a:r>
              <a:rPr lang="en-US" dirty="0" smtClean="0"/>
              <a:t>Lecture 2: VS10 Tools for SharePoint 14 - </a:t>
            </a:r>
            <a:fld id="{073E6628-0705-4E34-90AA-D61A964D0AFD}" type="slidenum">
              <a:rPr lang="en-US" smtClean="0"/>
              <a:pPr defTabSz="948507"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9110246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© 2009 Critical Path Training, LLC ‐ All Rights Reserved</a:t>
            </a:r>
          </a:p>
          <a:p>
            <a:r>
              <a:rPr lang="en-US" sz="800" dirty="0" smtClean="0"/>
              <a:t>© 2009 Microsoft Corporation ‐ All Rights Reserved</a:t>
            </a:r>
            <a:endParaRPr lang="en-US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Image Placeholder 1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1" tIns="47425" rIns="94851" bIns="47425" rtlCol="0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9110246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© 2009 Critical Path Training, LLC ‐ All Rights Reserved</a:t>
            </a:r>
          </a:p>
          <a:p>
            <a:r>
              <a:rPr lang="en-US" sz="800" dirty="0" smtClean="0"/>
              <a:t>© 2009 Microsoft Corporation ‐ All Rights Reserved</a:t>
            </a:r>
            <a:endParaRPr lang="en-US" sz="8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 smtClean="0"/>
              <a:t>MS Confidential : SharePoint 2010 Developer Workshop (Beta1)</a:t>
            </a:r>
            <a:endParaRPr lang="en-US" dirty="0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Lecture 2: VS 2010 </a:t>
            </a:r>
            <a:r>
              <a:rPr lang="en-US" dirty="0" smtClean="0"/>
              <a:t>SharePoint Tools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- </a:t>
            </a:r>
            <a:fld id="{073E6628-0705-4E34-90AA-D61A964D0AF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9220200"/>
            <a:ext cx="152400" cy="15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Notes Placeholder 13"/>
          <p:cNvSpPr>
            <a:spLocks noGrp="1"/>
          </p:cNvSpPr>
          <p:nvPr>
            <p:ph type="body" sz="quarter" idx="3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 vert="horz" lIns="94851" tIns="47425" rIns="94851" bIns="47425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223838" indent="-111125" algn="l" rtl="0" eaLnBrk="0" fontAlgn="base" hangingPunct="0">
      <a:spcBef>
        <a:spcPct val="30000"/>
      </a:spcBef>
      <a:spcAft>
        <a:spcPct val="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223838" indent="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223838" indent="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223838" indent="0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This lecture provides an introduction to the new SharePoint Tools that are included with Visual Studio 2010. 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Create an empty project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VisualWebPart</a:t>
            </a:r>
            <a:r>
              <a:rPr lang="en-US" dirty="0" smtClean="0"/>
              <a:t> project item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ApplicationPage</a:t>
            </a:r>
            <a:r>
              <a:rPr lang="en-US" dirty="0" smtClean="0"/>
              <a:t> project item</a:t>
            </a:r>
          </a:p>
          <a:p>
            <a:pPr lvl="1"/>
            <a:r>
              <a:rPr lang="en-US" dirty="0" smtClean="0"/>
              <a:t>Create mapped Images directory and add image</a:t>
            </a:r>
          </a:p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The developer experience for SharePoint 2007 has been less than ideal due to a lack of tool support, wizards and designers. Many developers coming from a background with .NET and ASP.NET development have been frustrated at the need to write batch files, work in the command line and write XML in a under-documented language know as Collaborative Application Markup Language (CAML).</a:t>
            </a:r>
          </a:p>
          <a:p>
            <a:endParaRPr lang="en-US" dirty="0" smtClean="0"/>
          </a:p>
          <a:p>
            <a:r>
              <a:rPr lang="en-US" dirty="0" smtClean="0"/>
              <a:t>The functionality of Visual Studio Extensions for WSS 3.0 was much improved as it evolved from version 1.0 to 1.3. Although even the latest version does not provide an end-to-end solution for SharePoint development.  Many SharePoint 2007 developers have an arsenal of community tools to accomplish many of the required tasks within SharePoint development.</a:t>
            </a:r>
            <a:endParaRPr lang="en-US" dirty="0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The Visual Studio  2010 SharePoint Tools (SPT) represents a significant step forward for professional developers using SharePoint. </a:t>
            </a:r>
          </a:p>
          <a:p>
            <a:endParaRPr lang="en-US" dirty="0" smtClean="0"/>
          </a:p>
          <a:p>
            <a:r>
              <a:rPr lang="en-US" dirty="0" smtClean="0"/>
              <a:t>SharePoint Explorer fallows quick exploration through a site</a:t>
            </a:r>
          </a:p>
          <a:p>
            <a:pPr lvl="1"/>
            <a:r>
              <a:rPr lang="en-US" dirty="0" smtClean="0"/>
              <a:t>This makes it possible to launch browser at specific place within site</a:t>
            </a:r>
          </a:p>
          <a:p>
            <a:endParaRPr lang="en-US" dirty="0" smtClean="0"/>
          </a:p>
          <a:p>
            <a:r>
              <a:rPr lang="en-US" dirty="0" smtClean="0"/>
              <a:t>SharePoint 2010 introduce a new project structure as well as project </a:t>
            </a:r>
            <a:r>
              <a:rPr lang="en-US" dirty="0" err="1" smtClean="0"/>
              <a:t>tmplates</a:t>
            </a:r>
            <a:r>
              <a:rPr lang="en-US" dirty="0" smtClean="0"/>
              <a:t> and project item templates. There are designers to create things like features and solution packages.</a:t>
            </a:r>
          </a:p>
          <a:p>
            <a:endParaRPr lang="en-US" dirty="0" smtClean="0"/>
          </a:p>
          <a:p>
            <a:r>
              <a:rPr lang="en-US" dirty="0" smtClean="0"/>
              <a:t>One of the most appealing aspects of SPT is that it is extensible</a:t>
            </a:r>
          </a:p>
          <a:p>
            <a:pPr lvl="1"/>
            <a:r>
              <a:rPr lang="en-US" dirty="0" smtClean="0"/>
              <a:t>You can add your own custom project templates and item templates</a:t>
            </a:r>
          </a:p>
          <a:p>
            <a:pPr lvl="1"/>
            <a:r>
              <a:rPr lang="en-US" dirty="0" smtClean="0"/>
              <a:t>You can add menu commands into the Visual Studio UI.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The SharePoint Explorer is a simple easy-to-use tools.</a:t>
            </a:r>
          </a:p>
          <a:p>
            <a:pPr lvl="1"/>
            <a:r>
              <a:rPr lang="en-US" dirty="0" smtClean="0"/>
              <a:t>It provides a read-only </a:t>
            </a:r>
            <a:r>
              <a:rPr lang="en-US" dirty="0" err="1" smtClean="0"/>
              <a:t>treeview</a:t>
            </a:r>
            <a:r>
              <a:rPr lang="en-US" dirty="0" smtClean="0"/>
              <a:t> of a SharePoint site.</a:t>
            </a:r>
          </a:p>
          <a:p>
            <a:pPr lvl="1"/>
            <a:r>
              <a:rPr lang="en-US" dirty="0" smtClean="0"/>
              <a:t>Note that SharePoint Explorer only works on sites that are running locally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Simple on minute demo.</a:t>
            </a:r>
          </a:p>
          <a:p>
            <a:pPr lvl="1"/>
            <a:r>
              <a:rPr lang="en-US" dirty="0" smtClean="0"/>
              <a:t>Create a new team site in Central admin</a:t>
            </a:r>
          </a:p>
          <a:p>
            <a:pPr lvl="1"/>
            <a:r>
              <a:rPr lang="en-US" dirty="0" smtClean="0"/>
              <a:t>Go to Visual Studio and connect SharePoint Explorer to new site</a:t>
            </a:r>
          </a:p>
          <a:p>
            <a:pPr lvl="1"/>
            <a:r>
              <a:rPr lang="en-US" dirty="0" smtClean="0"/>
              <a:t>Show what lists already exist within site.</a:t>
            </a:r>
          </a:p>
          <a:p>
            <a:pPr lvl="1"/>
            <a:r>
              <a:rPr lang="en-US" dirty="0" smtClean="0"/>
              <a:t>Click on list to bootstrap browser into site at </a:t>
            </a:r>
            <a:r>
              <a:rPr lang="en-US" smtClean="0"/>
              <a:t>list’s default view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slogo_R-7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381000"/>
            <a:ext cx="21431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488"/>
            <a:ext cx="2057400" cy="6157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488"/>
            <a:ext cx="6019800" cy="6157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2345257"/>
          </a:xfrm>
        </p:spPr>
        <p:txBody>
          <a:bodyPr rtlCol="0"/>
          <a:lstStyle>
            <a:lvl1pPr>
              <a:defRPr sz="2800" baseline="0">
                <a:solidFill>
                  <a:schemeClr val="bg2"/>
                </a:solidFill>
              </a:defRPr>
            </a:lvl1pPr>
            <a:lvl2pPr>
              <a:defRPr sz="2400" baseline="0">
                <a:solidFill>
                  <a:schemeClr val="bg2"/>
                </a:solidFill>
              </a:defRPr>
            </a:lvl2pPr>
            <a:lvl3pPr>
              <a:defRPr sz="2000" baseline="0">
                <a:solidFill>
                  <a:schemeClr val="bg2"/>
                </a:solidFill>
              </a:defRPr>
            </a:lvl3pPr>
            <a:lvl4pPr>
              <a:defRPr sz="1800" baseline="0">
                <a:solidFill>
                  <a:schemeClr val="bg2"/>
                </a:solidFill>
              </a:defRPr>
            </a:lvl4pPr>
            <a:lvl5pPr>
              <a:defRPr sz="1800" baseline="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19200"/>
            <a:ext cx="4038600" cy="2345257"/>
          </a:xfrm>
        </p:spPr>
        <p:txBody>
          <a:bodyPr rtlCol="0"/>
          <a:lstStyle>
            <a:lvl1pPr>
              <a:defRPr sz="2800" baseline="0">
                <a:solidFill>
                  <a:schemeClr val="bg2"/>
                </a:solidFill>
              </a:defRPr>
            </a:lvl1pPr>
            <a:lvl2pPr>
              <a:defRPr sz="2400" baseline="0">
                <a:solidFill>
                  <a:schemeClr val="bg2"/>
                </a:solidFill>
              </a:defRPr>
            </a:lvl2pPr>
            <a:lvl3pPr>
              <a:defRPr sz="2000" baseline="0">
                <a:solidFill>
                  <a:schemeClr val="bg2"/>
                </a:solidFill>
              </a:defRPr>
            </a:lvl3pPr>
            <a:lvl4pPr>
              <a:defRPr sz="1800" baseline="0">
                <a:solidFill>
                  <a:schemeClr val="bg2"/>
                </a:solidFill>
              </a:defRPr>
            </a:lvl4pPr>
            <a:lvl5pPr>
              <a:defRPr sz="1800" baseline="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30044" y="1411552"/>
            <a:ext cx="7672003" cy="2053960"/>
          </a:xfrm>
        </p:spPr>
        <p:txBody>
          <a:bodyPr/>
          <a:lstStyle>
            <a:lvl1pPr>
              <a:lnSpc>
                <a:spcPct val="78000"/>
              </a:lnSpc>
              <a:defRPr/>
            </a:lvl1pPr>
            <a:lvl2pPr>
              <a:lnSpc>
                <a:spcPct val="78000"/>
              </a:lnSpc>
              <a:defRPr/>
            </a:lvl2pPr>
            <a:lvl3pPr>
              <a:lnSpc>
                <a:spcPct val="78000"/>
              </a:lnSpc>
              <a:defRPr/>
            </a:lvl3pPr>
            <a:lvl4pPr>
              <a:lnSpc>
                <a:spcPct val="78000"/>
              </a:lnSpc>
              <a:defRPr/>
            </a:lvl4pPr>
            <a:lvl5pPr>
              <a:lnSpc>
                <a:spcPct val="78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87054" y="152400"/>
            <a:ext cx="8375946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pic>
        <p:nvPicPr>
          <p:cNvPr id="1028" name="Picture 18" descr="mslogo_R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696200" y="6391275"/>
            <a:ext cx="14287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9" descr="DPE5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04800" y="6453188"/>
            <a:ext cx="15986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2" r:id="rId1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200" b="0" cap="none" spc="0" dirty="0" smtClean="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26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2000">
          <a:solidFill>
            <a:schemeClr val="bg1"/>
          </a:solidFill>
          <a:latin typeface="Microsoft Sans Serif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6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VS 2010 SharePoint Tools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09674"/>
            <a:ext cx="8382000" cy="2363724"/>
          </a:xfrm>
        </p:spPr>
        <p:txBody>
          <a:bodyPr/>
          <a:lstStyle/>
          <a:p>
            <a:r>
              <a:rPr lang="en-US" sz="2400" dirty="0" smtClean="0"/>
              <a:t>Feature node contains one or more features</a:t>
            </a:r>
          </a:p>
          <a:p>
            <a:pPr lvl="1"/>
            <a:r>
              <a:rPr lang="en-US" sz="2000" dirty="0" smtClean="0"/>
              <a:t>Feature designer provides design mode and XML text Mode</a:t>
            </a:r>
          </a:p>
          <a:p>
            <a:pPr lvl="1"/>
            <a:r>
              <a:rPr lang="en-US" sz="2000" dirty="0" smtClean="0"/>
              <a:t>Customize feature properties in designer and/or property grid</a:t>
            </a:r>
          </a:p>
          <a:p>
            <a:pPr lvl="1"/>
            <a:r>
              <a:rPr lang="en-US" sz="2000" dirty="0" smtClean="0"/>
              <a:t>Use Context menu of Feature node to add feature event receiver</a:t>
            </a:r>
          </a:p>
          <a:p>
            <a:pPr lvl="1"/>
            <a:r>
              <a:rPr lang="en-US" sz="2000" dirty="0" smtClean="0"/>
              <a:t>Feature designer allows adding/removing SPIs</a:t>
            </a:r>
          </a:p>
          <a:p>
            <a:pPr lvl="1"/>
            <a:r>
              <a:rPr lang="en-US" sz="2000" dirty="0" smtClean="0"/>
              <a:t>Customize feature activation dependencies</a:t>
            </a:r>
          </a:p>
          <a:p>
            <a:pPr lvl="1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107996"/>
          </a:xfrm>
        </p:spPr>
        <p:txBody>
          <a:bodyPr/>
          <a:lstStyle/>
          <a:p>
            <a:r>
              <a:rPr lang="en-US" dirty="0" smtClean="0"/>
              <a:t>Feature Node and Feature Designer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1607" y="3124200"/>
            <a:ext cx="511539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09674"/>
            <a:ext cx="8382000" cy="1606594"/>
          </a:xfrm>
        </p:spPr>
        <p:txBody>
          <a:bodyPr/>
          <a:lstStyle/>
          <a:p>
            <a:r>
              <a:rPr lang="en-US" dirty="0" smtClean="0"/>
              <a:t>Project packaging based on </a:t>
            </a:r>
            <a:r>
              <a:rPr lang="en-US" dirty="0" err="1" smtClean="0"/>
              <a:t>Package.wspdef</a:t>
            </a:r>
            <a:endParaRPr lang="en-US" dirty="0" smtClean="0"/>
          </a:p>
          <a:p>
            <a:pPr lvl="1"/>
            <a:r>
              <a:rPr lang="en-US" dirty="0" smtClean="0"/>
              <a:t>Modify package properties with designer or XML text</a:t>
            </a:r>
          </a:p>
          <a:p>
            <a:pPr lvl="1"/>
            <a:r>
              <a:rPr lang="en-US" dirty="0" smtClean="0"/>
              <a:t>Modify package properties using property grid</a:t>
            </a:r>
          </a:p>
          <a:p>
            <a:pPr lvl="1"/>
            <a:r>
              <a:rPr lang="en-US" dirty="0" smtClean="0"/>
              <a:t>Designer allows you to add/remove features and SPIs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Project Packaging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667000"/>
            <a:ext cx="6324600" cy="407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447800" y="2438400"/>
            <a:ext cx="6248400" cy="40386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09674"/>
            <a:ext cx="8382000" cy="1200329"/>
          </a:xfrm>
        </p:spPr>
        <p:txBody>
          <a:bodyPr/>
          <a:lstStyle/>
          <a:p>
            <a:r>
              <a:rPr lang="en-US" dirty="0" smtClean="0"/>
              <a:t>Two Deployment configuration by default</a:t>
            </a:r>
          </a:p>
          <a:p>
            <a:pPr lvl="1"/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No Activation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SPT Deployment Options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514600"/>
            <a:ext cx="6096000" cy="3901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09674"/>
            <a:ext cx="8382000" cy="2776145"/>
          </a:xfrm>
        </p:spPr>
        <p:txBody>
          <a:bodyPr/>
          <a:lstStyle/>
          <a:p>
            <a:r>
              <a:rPr lang="en-US" dirty="0" smtClean="0"/>
              <a:t>What does F5 do?</a:t>
            </a:r>
          </a:p>
          <a:p>
            <a:pPr marL="742950" lvl="1" indent="-225425">
              <a:buFont typeface="+mj-lt"/>
              <a:buAutoNum type="arabicPeriod"/>
            </a:pPr>
            <a:r>
              <a:rPr lang="en-US" sz="1600" dirty="0" smtClean="0"/>
              <a:t>Builds new version of .</a:t>
            </a:r>
            <a:r>
              <a:rPr lang="en-US" sz="1600" dirty="0" err="1" smtClean="0"/>
              <a:t>wsp</a:t>
            </a:r>
            <a:r>
              <a:rPr lang="en-US" sz="1600" dirty="0" smtClean="0"/>
              <a:t> file</a:t>
            </a:r>
          </a:p>
          <a:p>
            <a:pPr marL="742950" lvl="1" indent="-225425">
              <a:buFont typeface="+mj-lt"/>
              <a:buAutoNum type="arabicPeriod"/>
            </a:pPr>
            <a:r>
              <a:rPr lang="en-US" sz="1600" dirty="0" smtClean="0"/>
              <a:t>Deactivates/uninstalls feature</a:t>
            </a:r>
          </a:p>
          <a:p>
            <a:pPr marL="742950" lvl="1" indent="-225425">
              <a:buFont typeface="+mj-lt"/>
              <a:buAutoNum type="arabicPeriod"/>
            </a:pPr>
            <a:r>
              <a:rPr lang="en-US" sz="1600" dirty="0" smtClean="0"/>
              <a:t>Retracts/deletes old .</a:t>
            </a:r>
            <a:r>
              <a:rPr lang="en-US" sz="1600" dirty="0" err="1" smtClean="0"/>
              <a:t>wsp</a:t>
            </a:r>
            <a:r>
              <a:rPr lang="en-US" sz="1600" dirty="0" smtClean="0"/>
              <a:t> file</a:t>
            </a:r>
          </a:p>
          <a:p>
            <a:pPr marL="742950" lvl="1" indent="-225425">
              <a:buFont typeface="+mj-lt"/>
              <a:buAutoNum type="arabicPeriod"/>
            </a:pPr>
            <a:r>
              <a:rPr lang="en-US" sz="1600" dirty="0" smtClean="0"/>
              <a:t>Adds/deploys new .</a:t>
            </a:r>
            <a:r>
              <a:rPr lang="en-US" sz="1600" dirty="0" err="1" smtClean="0"/>
              <a:t>wsp</a:t>
            </a:r>
            <a:r>
              <a:rPr lang="en-US" sz="1600" dirty="0" smtClean="0"/>
              <a:t> file</a:t>
            </a:r>
          </a:p>
          <a:p>
            <a:pPr marL="742950" lvl="1" indent="-225425">
              <a:buFont typeface="+mj-lt"/>
              <a:buAutoNum type="arabicPeriod"/>
            </a:pPr>
            <a:r>
              <a:rPr lang="en-US" sz="1600" dirty="0" smtClean="0"/>
              <a:t>Activates feature in target site (via Site </a:t>
            </a:r>
            <a:r>
              <a:rPr lang="en-US" sz="1600" dirty="0" err="1" smtClean="0"/>
              <a:t>Url</a:t>
            </a:r>
            <a:r>
              <a:rPr lang="en-US" sz="1600" dirty="0" smtClean="0"/>
              <a:t>)</a:t>
            </a:r>
          </a:p>
          <a:p>
            <a:pPr marL="742950" lvl="1" indent="-225425">
              <a:buFont typeface="+mj-lt"/>
              <a:buAutoNum type="arabicPeriod"/>
            </a:pPr>
            <a:r>
              <a:rPr lang="en-US" sz="1600" dirty="0" smtClean="0"/>
              <a:t>Attaches debugger to W3WP.EXE </a:t>
            </a:r>
            <a:br>
              <a:rPr lang="en-US" sz="1600" dirty="0" smtClean="0"/>
            </a:br>
            <a:r>
              <a:rPr lang="en-US" sz="1600" dirty="0" smtClean="0"/>
              <a:t>worker process (via Site URL)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The F5 Debugging Experience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" y="3412102"/>
            <a:ext cx="7934325" cy="29124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4327" y="1363430"/>
            <a:ext cx="3871073" cy="1760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800" dirty="0" smtClean="0"/>
              <a:t>Hello World </a:t>
            </a:r>
            <a:r>
              <a:rPr sz="4800" smtClean="0"/>
              <a:t>with VS 2010 SharePoint Tools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demo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743200"/>
            <a:ext cx="2971800" cy="2761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 to VS2010 SharePoint Tools</a:t>
            </a:r>
          </a:p>
          <a:p>
            <a:r>
              <a:rPr lang="en-US" dirty="0" smtClean="0"/>
              <a:t>SharePoint Tools Project Structure</a:t>
            </a:r>
          </a:p>
          <a:p>
            <a:r>
              <a:rPr lang="en-US" dirty="0" smtClean="0"/>
              <a:t>Adding SPIs to a Project</a:t>
            </a:r>
          </a:p>
          <a:p>
            <a:r>
              <a:rPr lang="en-US" dirty="0" smtClean="0"/>
              <a:t>SharePoint Tools Extensibility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447800" y="3429000"/>
            <a:ext cx="6705600" cy="2971800"/>
          </a:xfrm>
          <a:prstGeom prst="rect">
            <a:avLst/>
          </a:prstGeom>
          <a:solidFill>
            <a:srgbClr val="777777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09674"/>
            <a:ext cx="8382000" cy="2215991"/>
          </a:xfrm>
        </p:spPr>
        <p:txBody>
          <a:bodyPr/>
          <a:lstStyle/>
          <a:p>
            <a:r>
              <a:rPr lang="en-US" dirty="0" smtClean="0"/>
              <a:t>Projects built with SharePoint Items (SPIs)</a:t>
            </a:r>
          </a:p>
          <a:p>
            <a:pPr lvl="1"/>
            <a:r>
              <a:rPr lang="en-US" dirty="0" smtClean="0"/>
              <a:t>SPI is a logical collection of project files</a:t>
            </a:r>
            <a:br>
              <a:rPr lang="en-US" dirty="0" smtClean="0"/>
            </a:br>
            <a:r>
              <a:rPr lang="en-US" sz="1600" i="1" dirty="0" smtClean="0"/>
              <a:t>Examples of SPIs are </a:t>
            </a:r>
            <a:r>
              <a:rPr lang="en-US" sz="1600" i="1" dirty="0" err="1" smtClean="0"/>
              <a:t>WebParts</a:t>
            </a:r>
            <a:r>
              <a:rPr lang="en-US" sz="1600" i="1" dirty="0" smtClean="0"/>
              <a:t>, List </a:t>
            </a:r>
            <a:r>
              <a:rPr lang="en-US" sz="1600" i="1" dirty="0" err="1" smtClean="0"/>
              <a:t>Defs</a:t>
            </a:r>
            <a:r>
              <a:rPr lang="en-US" sz="1600" i="1" dirty="0" smtClean="0"/>
              <a:t>, Workflows, etc</a:t>
            </a:r>
            <a:endParaRPr lang="en-US" i="1" dirty="0" smtClean="0"/>
          </a:p>
          <a:p>
            <a:pPr lvl="1"/>
            <a:r>
              <a:rPr lang="en-US" dirty="0" smtClean="0"/>
              <a:t>Each SPI has folder with SPI files</a:t>
            </a:r>
          </a:p>
          <a:p>
            <a:pPr lvl="1"/>
            <a:r>
              <a:rPr lang="en-US" dirty="0" smtClean="0"/>
              <a:t>Compilation &amp; deployment details abstracted away through SPI file properties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SharePoint Project Items (SPIs)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9310" y="3625279"/>
            <a:ext cx="3018890" cy="2623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29373" y="5806932"/>
            <a:ext cx="2871627" cy="450993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29053" y="5123059"/>
            <a:ext cx="2862423" cy="506216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29053" y="3554002"/>
            <a:ext cx="2862423" cy="1398998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>
            <a:off x="4191000" y="5638800"/>
            <a:ext cx="838200" cy="30480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505200" y="4267201"/>
            <a:ext cx="1447800" cy="99059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343400" y="5334000"/>
            <a:ext cx="685800" cy="7620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606594"/>
          </a:xfrm>
        </p:spPr>
        <p:txBody>
          <a:bodyPr/>
          <a:lstStyle/>
          <a:p>
            <a:r>
              <a:rPr lang="en-US" dirty="0" smtClean="0"/>
              <a:t>Project tracks properties for each SPI File</a:t>
            </a:r>
          </a:p>
          <a:p>
            <a:pPr lvl="1"/>
            <a:r>
              <a:rPr lang="en-US" dirty="0" smtClean="0"/>
              <a:t>Visual Studio properties for compilation</a:t>
            </a:r>
          </a:p>
          <a:p>
            <a:pPr lvl="1"/>
            <a:r>
              <a:rPr lang="en-US" dirty="0" smtClean="0"/>
              <a:t>SharePoint 2010 properties for deployment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SPI File Properties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0087" y="2819400"/>
            <a:ext cx="7548113" cy="3810000"/>
          </a:xfrm>
          <a:prstGeom prst="rect">
            <a:avLst/>
          </a:prstGeom>
          <a:solidFill>
            <a:srgbClr val="777777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954188"/>
            <a:ext cx="2740684" cy="281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8011" y="5910532"/>
            <a:ext cx="4888302" cy="646981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/>
          <a:srcRect r="1255"/>
          <a:stretch>
            <a:fillRect/>
          </a:stretch>
        </p:blipFill>
        <p:spPr bwMode="auto">
          <a:xfrm>
            <a:off x="4144993" y="5119777"/>
            <a:ext cx="4241321" cy="655967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44993" y="4329023"/>
            <a:ext cx="4223349" cy="646981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 cstate="print"/>
          <a:srcRect r="211"/>
          <a:stretch>
            <a:fillRect/>
          </a:stretch>
        </p:blipFill>
        <p:spPr bwMode="auto">
          <a:xfrm>
            <a:off x="4144993" y="3538268"/>
            <a:ext cx="4241321" cy="646981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>
            <a:off x="3303255" y="5039971"/>
            <a:ext cx="762000" cy="21325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3213338" y="3886201"/>
            <a:ext cx="914402" cy="76200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303255" y="4491229"/>
            <a:ext cx="762000" cy="39634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03739" y="5257800"/>
            <a:ext cx="826699" cy="72893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1626855" y="4658971"/>
            <a:ext cx="1676400" cy="609600"/>
            <a:chOff x="1524000" y="4663543"/>
            <a:chExt cx="1752600" cy="60960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524000" y="4968343"/>
              <a:ext cx="1752600" cy="152400"/>
            </a:xfrm>
            <a:prstGeom prst="rect">
              <a:avLst/>
            </a:prstGeom>
            <a:noFill/>
            <a:ln w="3175">
              <a:solidFill>
                <a:srgbClr val="C0C0C0"/>
              </a:solidFill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1524000" y="4663543"/>
              <a:ext cx="1752600" cy="152400"/>
            </a:xfrm>
            <a:prstGeom prst="rect">
              <a:avLst/>
            </a:prstGeom>
            <a:noFill/>
            <a:ln w="3175">
              <a:solidFill>
                <a:srgbClr val="DDDDDD"/>
              </a:solidFill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1524000" y="4815943"/>
              <a:ext cx="1752600" cy="152400"/>
            </a:xfrm>
            <a:prstGeom prst="rect">
              <a:avLst/>
            </a:prstGeom>
            <a:noFill/>
            <a:ln w="3175">
              <a:solidFill>
                <a:srgbClr val="DDDDDD"/>
              </a:solidFill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1524000" y="5120743"/>
              <a:ext cx="1752600" cy="152400"/>
            </a:xfrm>
            <a:prstGeom prst="rect">
              <a:avLst/>
            </a:prstGeom>
            <a:noFill/>
            <a:ln w="3175">
              <a:solidFill>
                <a:srgbClr val="DDDDDD"/>
              </a:solidFill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SharePoint Project Item Templates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9213" y="1457325"/>
            <a:ext cx="650557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092881"/>
          </a:xfrm>
        </p:spPr>
        <p:txBody>
          <a:bodyPr/>
          <a:lstStyle/>
          <a:p>
            <a:r>
              <a:rPr lang="en-US" sz="2400" dirty="0" smtClean="0"/>
              <a:t>Mapped Folders used to deploy to </a:t>
            </a:r>
            <a:r>
              <a:rPr lang="en-US" sz="2400" dirty="0" err="1" smtClean="0"/>
              <a:t>RootFiles</a:t>
            </a:r>
            <a:endParaRPr lang="en-US" sz="2400" dirty="0" smtClean="0"/>
          </a:p>
          <a:p>
            <a:pPr lvl="1"/>
            <a:r>
              <a:rPr lang="en-US" sz="2000" dirty="0" smtClean="0"/>
              <a:t>Layouts folder maps to virtual path /_layouts</a:t>
            </a:r>
          </a:p>
          <a:p>
            <a:pPr lvl="1"/>
            <a:r>
              <a:rPr lang="en-US" sz="2000" dirty="0" smtClean="0"/>
              <a:t>Images folder maps to virtual path /_layouts</a:t>
            </a:r>
          </a:p>
          <a:p>
            <a:pPr lvl="1"/>
            <a:r>
              <a:rPr lang="en-US" sz="2000" dirty="0" smtClean="0"/>
              <a:t>You can map other folders inside </a:t>
            </a:r>
            <a:r>
              <a:rPr lang="en-US" sz="2000" dirty="0" err="1" smtClean="0"/>
              <a:t>RootFiles</a:t>
            </a:r>
            <a:r>
              <a:rPr lang="en-US" sz="2000" dirty="0" smtClean="0"/>
              <a:t> directory</a:t>
            </a:r>
          </a:p>
          <a:p>
            <a:r>
              <a:rPr lang="en-US" sz="2400" dirty="0" smtClean="0"/>
              <a:t>Layouts folder key to creating application pages</a:t>
            </a:r>
          </a:p>
          <a:p>
            <a:pPr lvl="1"/>
            <a:r>
              <a:rPr lang="en-US" sz="2000" dirty="0" smtClean="0"/>
              <a:t>Best practice to create solution-specific folder inside Layouts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Mapped Folders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14400" y="3733800"/>
            <a:ext cx="7543800" cy="2667000"/>
            <a:chOff x="457200" y="3581400"/>
            <a:chExt cx="8382000" cy="3124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457200" y="3581400"/>
              <a:ext cx="8382000" cy="31242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71888" y="3697978"/>
              <a:ext cx="5014912" cy="2931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48434" y="3698705"/>
              <a:ext cx="2756766" cy="2930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 to VS2010 SharePoint Tools</a:t>
            </a:r>
          </a:p>
          <a:p>
            <a:r>
              <a:rPr lang="en-US" dirty="0" smtClean="0"/>
              <a:t>SharePoint Tools Project Structure</a:t>
            </a:r>
          </a:p>
          <a:p>
            <a:r>
              <a:rPr lang="en-US" dirty="0" smtClean="0"/>
              <a:t>Adding SPIs to a Project</a:t>
            </a:r>
          </a:p>
          <a:p>
            <a:r>
              <a:rPr lang="en-US" dirty="0" smtClean="0"/>
              <a:t>SharePoint Tools Extensibility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MetroWebParts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demo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286000"/>
            <a:ext cx="2819400" cy="361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 to VS2010 SharePoint Tools</a:t>
            </a:r>
          </a:p>
          <a:p>
            <a:r>
              <a:rPr lang="en-US" dirty="0" smtClean="0"/>
              <a:t>SharePoint Tools Project Structure</a:t>
            </a:r>
          </a:p>
          <a:p>
            <a:r>
              <a:rPr lang="en-US" dirty="0" smtClean="0"/>
              <a:t>Adding SPIs to a Project</a:t>
            </a:r>
          </a:p>
          <a:p>
            <a:r>
              <a:rPr lang="en-US" dirty="0" smtClean="0"/>
              <a:t>SharePoint Tools Extensibility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Coverage of Other SPIs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869025"/>
          </a:xfrm>
        </p:spPr>
        <p:txBody>
          <a:bodyPr/>
          <a:lstStyle/>
          <a:p>
            <a:r>
              <a:rPr lang="en-US" sz="2400" dirty="0" smtClean="0"/>
              <a:t>Lecture 4 – Designing Lists and Schema</a:t>
            </a:r>
          </a:p>
          <a:p>
            <a:pPr lvl="1"/>
            <a:r>
              <a:rPr lang="en-US" sz="2000" dirty="0" smtClean="0"/>
              <a:t>Content Type</a:t>
            </a:r>
          </a:p>
          <a:p>
            <a:pPr lvl="1"/>
            <a:r>
              <a:rPr lang="en-US" sz="2000" dirty="0" smtClean="0"/>
              <a:t>List Definition</a:t>
            </a:r>
          </a:p>
          <a:p>
            <a:pPr lvl="1"/>
            <a:r>
              <a:rPr lang="en-US" sz="2000" dirty="0" smtClean="0"/>
              <a:t>Event Receiver</a:t>
            </a:r>
          </a:p>
          <a:p>
            <a:r>
              <a:rPr lang="en-US" sz="2400" dirty="0" smtClean="0"/>
              <a:t>Lecture 7 – SharePoint 2010 Workflow</a:t>
            </a:r>
          </a:p>
          <a:p>
            <a:pPr lvl="1"/>
            <a:r>
              <a:rPr lang="en-US" sz="2000" dirty="0" smtClean="0"/>
              <a:t>Sequential Workflow</a:t>
            </a:r>
          </a:p>
          <a:p>
            <a:pPr lvl="1"/>
            <a:r>
              <a:rPr lang="en-US" sz="2000" dirty="0" smtClean="0"/>
              <a:t>State Machine Workflow</a:t>
            </a:r>
          </a:p>
          <a:p>
            <a:pPr lvl="1"/>
            <a:r>
              <a:rPr lang="en-US" sz="2000" dirty="0" smtClean="0"/>
              <a:t>Workflow Initiation Form</a:t>
            </a:r>
          </a:p>
          <a:p>
            <a:pPr lvl="1"/>
            <a:r>
              <a:rPr lang="en-US" sz="2000" dirty="0" smtClean="0"/>
              <a:t>Workflow Association Form</a:t>
            </a:r>
          </a:p>
          <a:p>
            <a:r>
              <a:rPr lang="en-US" sz="2400" dirty="0" smtClean="0"/>
              <a:t>Lecture 9 – External Data in SharePoint 2010 (BCS)</a:t>
            </a:r>
          </a:p>
          <a:p>
            <a:pPr lvl="1"/>
            <a:r>
              <a:rPr lang="en-US" sz="2000" dirty="0" smtClean="0"/>
              <a:t>Business Data Catalog Model</a:t>
            </a:r>
          </a:p>
          <a:p>
            <a:pPr lvl="1"/>
            <a:r>
              <a:rPr lang="en-US" sz="2000" dirty="0" smtClean="0"/>
              <a:t>Business Data Catalog Resource Model</a:t>
            </a: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792913" y="6408738"/>
            <a:ext cx="2351087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 2010 Tools 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653582"/>
          </a:xfrm>
        </p:spPr>
        <p:txBody>
          <a:bodyPr/>
          <a:lstStyle/>
          <a:p>
            <a:r>
              <a:rPr lang="en-US" sz="2800" dirty="0" smtClean="0"/>
              <a:t>SharePoint 2010 Project system extensibility</a:t>
            </a:r>
          </a:p>
          <a:p>
            <a:pPr lvl="1"/>
            <a:r>
              <a:rPr lang="en-US" sz="2000" dirty="0" smtClean="0"/>
              <a:t>Custom extensions integrate into VS10 designer experience</a:t>
            </a:r>
          </a:p>
          <a:p>
            <a:pPr lvl="1"/>
            <a:r>
              <a:rPr lang="en-US" sz="2000" dirty="0" smtClean="0"/>
              <a:t>Used to create custom SPIs not supported out-of-box</a:t>
            </a:r>
          </a:p>
          <a:p>
            <a:pPr lvl="1"/>
            <a:r>
              <a:rPr lang="en-US" sz="2000" dirty="0" smtClean="0"/>
              <a:t>Much easier than standard VS extensibility model</a:t>
            </a:r>
          </a:p>
          <a:p>
            <a:endParaRPr lang="en-US" sz="2800" dirty="0" smtClean="0"/>
          </a:p>
          <a:p>
            <a:r>
              <a:rPr lang="en-US" sz="2800" dirty="0" smtClean="0"/>
              <a:t>SPI &amp; Context Menu extensibility</a:t>
            </a:r>
          </a:p>
          <a:p>
            <a:pPr lvl="1"/>
            <a:r>
              <a:rPr lang="en-US" sz="2000" dirty="0" smtClean="0"/>
              <a:t>Extend VS context menu for standard and custom SPIs</a:t>
            </a:r>
          </a:p>
          <a:p>
            <a:pPr lvl="1"/>
            <a:r>
              <a:rPr lang="en-US" sz="2000" dirty="0" smtClean="0"/>
              <a:t>Provide extensibility to enable access to SP server API</a:t>
            </a:r>
          </a:p>
          <a:p>
            <a:endParaRPr lang="en-US" sz="2800" dirty="0" smtClean="0"/>
          </a:p>
          <a:p>
            <a:r>
              <a:rPr lang="en-US" sz="2800" dirty="0" smtClean="0"/>
              <a:t>SP Explorer Nodes &amp; Menu extensibility</a:t>
            </a:r>
          </a:p>
          <a:p>
            <a:pPr lvl="1"/>
            <a:r>
              <a:rPr lang="en-US" sz="2000" dirty="0" smtClean="0"/>
              <a:t>Create extension to add a node to the SP Explorer</a:t>
            </a:r>
          </a:p>
          <a:p>
            <a:pPr lvl="1"/>
            <a:r>
              <a:rPr lang="en-US" sz="2000" dirty="0" smtClean="0"/>
              <a:t>Create extension to enhance existing node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09674"/>
            <a:ext cx="8382000" cy="1674305"/>
          </a:xfrm>
        </p:spPr>
        <p:txBody>
          <a:bodyPr/>
          <a:lstStyle/>
          <a:p>
            <a:r>
              <a:rPr lang="en-US" dirty="0" smtClean="0"/>
              <a:t>Creating a custom SPI </a:t>
            </a:r>
          </a:p>
          <a:p>
            <a:pPr lvl="1"/>
            <a:r>
              <a:rPr lang="en-US" dirty="0" smtClean="0"/>
              <a:t>SPI shows up as a creatable project item template</a:t>
            </a:r>
          </a:p>
          <a:p>
            <a:r>
              <a:rPr lang="en-US" dirty="0" smtClean="0"/>
              <a:t>Add custom context menus to SPIs </a:t>
            </a:r>
          </a:p>
          <a:p>
            <a:pPr lvl="1"/>
            <a:r>
              <a:rPr lang="en-US" dirty="0" smtClean="0"/>
              <a:t>Can be done to either OOB SPIs and custom SPIs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Custom SPI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006" y="3048000"/>
            <a:ext cx="427419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048001"/>
            <a:ext cx="235921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9805"/>
            <a:ext cx="7848600" cy="1523494"/>
          </a:xfrm>
        </p:spPr>
        <p:txBody>
          <a:bodyPr/>
          <a:lstStyle/>
          <a:p>
            <a:r>
              <a:rPr dirty="0" err="1" smtClean="0"/>
              <a:t>CustomActionProjectItem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demo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 to VS2010 SharePoint Tools</a:t>
            </a:r>
          </a:p>
          <a:p>
            <a:r>
              <a:rPr lang="en-US" dirty="0" smtClean="0"/>
              <a:t>SharePoint Tools Project Structure</a:t>
            </a:r>
          </a:p>
          <a:p>
            <a:r>
              <a:rPr lang="en-US" dirty="0" smtClean="0"/>
              <a:t>Adding SPIs to a Project</a:t>
            </a:r>
          </a:p>
          <a:p>
            <a:r>
              <a:rPr lang="en-US" dirty="0" smtClean="0"/>
              <a:t>SharePoint Tools Extensibility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50449"/>
          </a:xfrm>
        </p:spPr>
        <p:txBody>
          <a:bodyPr/>
          <a:lstStyle/>
          <a:p>
            <a:r>
              <a:rPr lang="en-US" dirty="0" smtClean="0"/>
              <a:t>Visual Studio Experience Is Limited</a:t>
            </a:r>
          </a:p>
          <a:p>
            <a:pPr lvl="1"/>
            <a:r>
              <a:rPr lang="en-US" dirty="0" smtClean="0"/>
              <a:t>Visual Studio Extensions for WSS</a:t>
            </a:r>
          </a:p>
          <a:p>
            <a:pPr lvl="1"/>
            <a:r>
              <a:rPr lang="en-US" dirty="0" smtClean="0"/>
              <a:t>Visual Studio Tools for Office with VS2008</a:t>
            </a:r>
          </a:p>
          <a:p>
            <a:pPr lvl="1"/>
            <a:r>
              <a:rPr lang="en-US" dirty="0" smtClean="0"/>
              <a:t>SharePoint developers reliant on community tools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Developers have to deal with tedious details</a:t>
            </a:r>
          </a:p>
          <a:p>
            <a:pPr lvl="1"/>
            <a:r>
              <a:rPr lang="en-US" dirty="0" smtClean="0"/>
              <a:t>Manually editing CAML files</a:t>
            </a:r>
          </a:p>
          <a:p>
            <a:pPr lvl="1"/>
            <a:r>
              <a:rPr lang="en-US" dirty="0" smtClean="0"/>
              <a:t>Understanding </a:t>
            </a:r>
            <a:r>
              <a:rPr lang="en-US" dirty="0" err="1" smtClean="0"/>
              <a:t>RootFiles</a:t>
            </a:r>
            <a:r>
              <a:rPr lang="en-US" dirty="0" smtClean="0"/>
              <a:t> directory of WSS</a:t>
            </a:r>
          </a:p>
          <a:p>
            <a:pPr lvl="1"/>
            <a:r>
              <a:rPr lang="en-US" dirty="0" smtClean="0"/>
              <a:t>Manual edits to manifest.xml file</a:t>
            </a:r>
          </a:p>
          <a:p>
            <a:pPr lvl="1"/>
            <a:r>
              <a:rPr lang="en-US" dirty="0" smtClean="0"/>
              <a:t>Building .</a:t>
            </a:r>
            <a:r>
              <a:rPr lang="en-US" dirty="0" err="1" smtClean="0"/>
              <a:t>wsp</a:t>
            </a:r>
            <a:r>
              <a:rPr lang="en-US" dirty="0" smtClean="0"/>
              <a:t> file for solution package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SharePoint 2007 Development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09674"/>
            <a:ext cx="8382000" cy="4518160"/>
          </a:xfrm>
        </p:spPr>
        <p:txBody>
          <a:bodyPr/>
          <a:lstStyle/>
          <a:p>
            <a:r>
              <a:rPr lang="en-US" dirty="0" smtClean="0"/>
              <a:t>End-to-end SharePoint 2010 developer story</a:t>
            </a:r>
          </a:p>
          <a:p>
            <a:pPr lvl="1"/>
            <a:r>
              <a:rPr lang="en-US" dirty="0" smtClean="0"/>
              <a:t>SharePoint Explorer for site exploration</a:t>
            </a:r>
          </a:p>
          <a:p>
            <a:pPr lvl="1"/>
            <a:r>
              <a:rPr lang="en-US" dirty="0" smtClean="0"/>
              <a:t>SharePoint 2010 project and item templates</a:t>
            </a:r>
          </a:p>
          <a:p>
            <a:pPr lvl="1"/>
            <a:r>
              <a:rPr lang="en-US" dirty="0" smtClean="0"/>
              <a:t>Visual designers for core scenarios</a:t>
            </a:r>
          </a:p>
          <a:p>
            <a:pPr lvl="1"/>
            <a:r>
              <a:rPr lang="en-US" dirty="0" smtClean="0"/>
              <a:t>Migration path for Visual Studio 2008 for WSS 3.0</a:t>
            </a:r>
          </a:p>
          <a:p>
            <a:pPr lvl="1"/>
            <a:r>
              <a:rPr lang="en-US" dirty="0" smtClean="0"/>
              <a:t>Extensible by 3rd party developers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Benefits to SharePoint developers</a:t>
            </a:r>
          </a:p>
          <a:p>
            <a:pPr lvl="1"/>
            <a:r>
              <a:rPr lang="en-US" dirty="0" smtClean="0"/>
              <a:t>Abstracts away details of </a:t>
            </a:r>
            <a:r>
              <a:rPr lang="en-US" dirty="0" err="1" smtClean="0"/>
              <a:t>RootFiles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smtClean="0"/>
              <a:t>Abstracts away details of building .</a:t>
            </a:r>
            <a:r>
              <a:rPr lang="en-US" dirty="0" err="1" smtClean="0"/>
              <a:t>wsp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Lessens/eliminates need for external utilities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 Studio 2010 SharePoint Tools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09674"/>
            <a:ext cx="8382000" cy="3219343"/>
          </a:xfrm>
        </p:spPr>
        <p:txBody>
          <a:bodyPr/>
          <a:lstStyle/>
          <a:p>
            <a:r>
              <a:rPr lang="en-US" dirty="0" smtClean="0"/>
              <a:t>Add-in for Server Explorer window</a:t>
            </a:r>
          </a:p>
          <a:p>
            <a:pPr lvl="1"/>
            <a:r>
              <a:rPr lang="en-US" dirty="0" smtClean="0"/>
              <a:t>Easy way to examine site artifacts</a:t>
            </a:r>
          </a:p>
          <a:p>
            <a:pPr lvl="1"/>
            <a:r>
              <a:rPr lang="en-US" dirty="0" smtClean="0"/>
              <a:t>Quick way to launch browser into site</a:t>
            </a:r>
          </a:p>
          <a:p>
            <a:endParaRPr lang="en-US" dirty="0" smtClean="0"/>
          </a:p>
          <a:p>
            <a:r>
              <a:rPr lang="en-US" dirty="0" smtClean="0"/>
              <a:t>SharePoint Explorer extensibility</a:t>
            </a:r>
          </a:p>
          <a:p>
            <a:pPr lvl="1"/>
            <a:r>
              <a:rPr lang="en-US" dirty="0" smtClean="0"/>
              <a:t>Developers can write add-ins to </a:t>
            </a:r>
            <a:br>
              <a:rPr lang="en-US" dirty="0" smtClean="0"/>
            </a:br>
            <a:r>
              <a:rPr lang="en-US" dirty="0" smtClean="0"/>
              <a:t>populate nodes and provide </a:t>
            </a:r>
            <a:br>
              <a:rPr lang="en-US" dirty="0" smtClean="0"/>
            </a:br>
            <a:r>
              <a:rPr lang="en-US" dirty="0" smtClean="0"/>
              <a:t>contextual menu commands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SharePoint Explorer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9434" y="2590800"/>
            <a:ext cx="307836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SharePoint Explorer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demo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 to VS2010 SharePoint Tools</a:t>
            </a:r>
          </a:p>
          <a:p>
            <a:r>
              <a:rPr lang="en-US" dirty="0" smtClean="0"/>
              <a:t>SharePoint Tools Project Structure</a:t>
            </a:r>
          </a:p>
          <a:p>
            <a:r>
              <a:rPr lang="en-US" dirty="0" smtClean="0"/>
              <a:t>Adding SPIs to a Project</a:t>
            </a:r>
          </a:p>
          <a:p>
            <a:r>
              <a:rPr lang="en-US" dirty="0" smtClean="0"/>
              <a:t>SharePoint Tools Extensibility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457200" y="1371600"/>
            <a:ext cx="3124200" cy="52578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contourClr>
              <a:schemeClr val="tx1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57200" y="3810000"/>
            <a:ext cx="8534400" cy="2819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glow" dir="t">
              <a:rot lat="0" lon="0" rev="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0" y="1066801"/>
            <a:ext cx="5105400" cy="3154710"/>
          </a:xfrm>
        </p:spPr>
        <p:txBody>
          <a:bodyPr/>
          <a:lstStyle/>
          <a:p>
            <a:r>
              <a:rPr lang="en-US" sz="2000" dirty="0" smtClean="0"/>
              <a:t>All Projects built using standard structure</a:t>
            </a:r>
          </a:p>
          <a:p>
            <a:r>
              <a:rPr lang="en-US" sz="2000" dirty="0" smtClean="0"/>
              <a:t>Common Project Properties</a:t>
            </a:r>
          </a:p>
          <a:p>
            <a:pPr lvl="1"/>
            <a:r>
              <a:rPr lang="en-US" sz="1600" dirty="0" smtClean="0"/>
              <a:t>Project File</a:t>
            </a:r>
          </a:p>
          <a:p>
            <a:pPr lvl="1"/>
            <a:r>
              <a:rPr lang="en-US" sz="1600" dirty="0" smtClean="0"/>
              <a:t>Project Folder</a:t>
            </a:r>
          </a:p>
          <a:p>
            <a:pPr lvl="1"/>
            <a:r>
              <a:rPr lang="en-US" sz="1600" dirty="0" smtClean="0"/>
              <a:t>Assembly Deployment Target</a:t>
            </a:r>
          </a:p>
          <a:p>
            <a:pPr lvl="1"/>
            <a:r>
              <a:rPr lang="en-US" sz="1600" dirty="0" smtClean="0"/>
              <a:t>Sandboxed Solution</a:t>
            </a:r>
          </a:p>
          <a:p>
            <a:pPr lvl="1"/>
            <a:r>
              <a:rPr lang="en-US" sz="1600" dirty="0" smtClean="0"/>
              <a:t>Site URL</a:t>
            </a:r>
          </a:p>
          <a:p>
            <a:pPr lvl="1"/>
            <a:r>
              <a:rPr lang="en-US" sz="1600" dirty="0" smtClean="0"/>
              <a:t>Startup Item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SharePoint 2010 Project Templates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 bwMode="auto">
          <a:xfrm>
            <a:off x="3581400" y="5105400"/>
            <a:ext cx="533400" cy="304800"/>
          </a:xfrm>
          <a:prstGeom prst="rightArrow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1905000" y="3733800"/>
            <a:ext cx="228600" cy="381000"/>
          </a:xfrm>
          <a:prstGeom prst="downArrow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00200"/>
            <a:ext cx="297699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191000"/>
            <a:ext cx="29535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4419600"/>
            <a:ext cx="210924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35456" y="4419600"/>
            <a:ext cx="247994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757678"/>
          </a:xfrm>
        </p:spPr>
        <p:txBody>
          <a:bodyPr/>
          <a:lstStyle/>
          <a:p>
            <a:r>
              <a:rPr lang="en-US" sz="2800" dirty="0" smtClean="0"/>
              <a:t>Standard Project Nodes</a:t>
            </a:r>
          </a:p>
          <a:p>
            <a:pPr lvl="1"/>
            <a:r>
              <a:rPr lang="en-US" sz="2000" dirty="0" smtClean="0"/>
              <a:t>Properties</a:t>
            </a:r>
            <a:r>
              <a:rPr lang="en-US" sz="1100" dirty="0" smtClean="0"/>
              <a:t> </a:t>
            </a:r>
            <a:r>
              <a:rPr lang="en-US" sz="1100" i="1" dirty="0" smtClean="0"/>
              <a:t>(standard with Visual Studio)</a:t>
            </a:r>
          </a:p>
          <a:p>
            <a:pPr lvl="1"/>
            <a:r>
              <a:rPr lang="en-US" sz="2000" dirty="0" smtClean="0"/>
              <a:t>References</a:t>
            </a:r>
            <a:r>
              <a:rPr lang="en-US" sz="1100" dirty="0" smtClean="0"/>
              <a:t> </a:t>
            </a:r>
            <a:r>
              <a:rPr lang="en-US" sz="1100" i="1" dirty="0" smtClean="0"/>
              <a:t>(standard with Visual Studio)</a:t>
            </a:r>
            <a:endParaRPr lang="en-US" sz="1100" dirty="0" smtClean="0"/>
          </a:p>
          <a:p>
            <a:pPr lvl="1"/>
            <a:r>
              <a:rPr lang="en-US" sz="2000" dirty="0" smtClean="0"/>
              <a:t>Features</a:t>
            </a:r>
            <a:r>
              <a:rPr lang="en-US" sz="1100" dirty="0" smtClean="0"/>
              <a:t> </a:t>
            </a:r>
            <a:r>
              <a:rPr lang="en-US" sz="1100" i="1" dirty="0" smtClean="0"/>
              <a:t>(always added by SharePoint 14 Developer Tools)</a:t>
            </a:r>
            <a:endParaRPr lang="en-US" sz="1100" dirty="0" smtClean="0"/>
          </a:p>
          <a:p>
            <a:pPr lvl="1"/>
            <a:r>
              <a:rPr lang="en-US" sz="2000" dirty="0" smtClean="0"/>
              <a:t>Package</a:t>
            </a:r>
            <a:r>
              <a:rPr lang="en-US" sz="1100" i="1" dirty="0" smtClean="0"/>
              <a:t> (always added by SharePoint 14 Developer Tools)</a:t>
            </a:r>
          </a:p>
          <a:p>
            <a:pPr lvl="1"/>
            <a:r>
              <a:rPr lang="en-US" sz="2000" dirty="0" smtClean="0"/>
              <a:t>SharePoint Project Items </a:t>
            </a:r>
            <a:r>
              <a:rPr lang="en-US" sz="1100" i="1" dirty="0" smtClean="0"/>
              <a:t>(optionally added by dev using SharePoint 2010 Developer Tools)</a:t>
            </a:r>
            <a:endParaRPr lang="en-US" sz="1100" dirty="0" smtClean="0"/>
          </a:p>
          <a:p>
            <a:pPr lvl="1"/>
            <a:endParaRPr lang="en-US" sz="1200" dirty="0" smtClean="0"/>
          </a:p>
          <a:p>
            <a:pPr lvl="1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SharePoint 2010 Project Structure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9378" y="3657600"/>
            <a:ext cx="329042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 - DPE PPT Template">
  <a:themeElements>
    <a:clrScheme name="Default Design - DPE PPT Template 2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 - DPE PPT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accent1">
                <a:gamma/>
                <a:shade val="82353"/>
                <a:invGamma/>
              </a:schemeClr>
            </a:gs>
          </a:gsLst>
          <a:lin ang="5400000" scaled="1"/>
        </a:gra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solidFill>
              <a:schemeClr val="bg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accent1">
                <a:gamma/>
                <a:shade val="82353"/>
                <a:invGamma/>
              </a:schemeClr>
            </a:gs>
          </a:gsLst>
          <a:lin ang="5400000" scaled="1"/>
        </a:gra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solidFill>
              <a:schemeClr val="bg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- DPE PP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- DPE PPT Template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BBE1BACAA7E43903EB65A79431E4F" ma:contentTypeVersion="0" ma:contentTypeDescription="Create a new document." ma:contentTypeScope="" ma:versionID="a4f614a5cc29040d54fc73f612705ec7">
  <xsd:schema xmlns:xsd="http://www.w3.org/2001/XMLSchema" xmlns:p="http://schemas.microsoft.com/office/2006/metadata/properties" targetNamespace="http://schemas.microsoft.com/office/2006/metadata/properties" ma:root="true" ma:fieldsID="fe6e3bb4dc7498cf3aeb523c8424a8c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3DE009E-6CB7-4486-9496-78D493A766E1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28C6BFB-EA3A-4FC2-90EB-A4F95FB08B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239450-2AC4-4535-92F8-8A7B71F171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11670</TotalTime>
  <Words>1326</Words>
  <Application>Microsoft Office PowerPoint</Application>
  <PresentationFormat>On-screen Show (4:3)</PresentationFormat>
  <Paragraphs>206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Default Design - DPE PPT Template</vt:lpstr>
      <vt:lpstr>VS 2010 SharePoint Tools</vt:lpstr>
      <vt:lpstr>Outline</vt:lpstr>
      <vt:lpstr>SharePoint 2007 Development</vt:lpstr>
      <vt:lpstr>Visual Studio 2010 SharePoint Tools</vt:lpstr>
      <vt:lpstr>SharePoint Explorer</vt:lpstr>
      <vt:lpstr>SharePoint Explorer</vt:lpstr>
      <vt:lpstr>Outline</vt:lpstr>
      <vt:lpstr>SharePoint 2010 Project Templates</vt:lpstr>
      <vt:lpstr>SharePoint 2010 Project Structure</vt:lpstr>
      <vt:lpstr>Feature Node and Feature Designer </vt:lpstr>
      <vt:lpstr>Project Packaging</vt:lpstr>
      <vt:lpstr>SPT Deployment Options</vt:lpstr>
      <vt:lpstr>The F5 Debugging Experience</vt:lpstr>
      <vt:lpstr>Hello World with VS 2010 SharePoint Tools</vt:lpstr>
      <vt:lpstr>Outline</vt:lpstr>
      <vt:lpstr>SharePoint Project Items (SPIs)</vt:lpstr>
      <vt:lpstr>SPI File Properties</vt:lpstr>
      <vt:lpstr>SharePoint Project Item Templates</vt:lpstr>
      <vt:lpstr>Mapped Folders</vt:lpstr>
      <vt:lpstr>MetroWebParts</vt:lpstr>
      <vt:lpstr>Outline</vt:lpstr>
      <vt:lpstr>Upcoming Coverage of Other SPIs</vt:lpstr>
      <vt:lpstr>SharePoint  2010 Tools Extensibility</vt:lpstr>
      <vt:lpstr>Creating a Custom SPI</vt:lpstr>
      <vt:lpstr>CustomActionProjectItem</vt:lpstr>
      <vt:lpstr>Summary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Development with Visual Studio 2010</dc:title>
  <dc:subject>SharePoint14</dc:subject>
  <dc:creator>PStubbs</dc:creator>
  <cp:lastModifiedBy>Andrew Robbins</cp:lastModifiedBy>
  <cp:revision>733</cp:revision>
  <dcterms:created xsi:type="dcterms:W3CDTF">2006-12-21T03:33:08Z</dcterms:created>
  <dcterms:modified xsi:type="dcterms:W3CDTF">2009-12-28T21:19:19Z</dcterms:modified>
  <cp:contentType>LectureItem</cp:contentType>
  <cp:version>1.0.0</cp:version>
  <dc:description>
    This presentation covers the new tooling in Visual Studio 2010 for developing SharePoint solutions. You'll see the new SharePoint explorer, project templates, project items and deployment features.
by PStubbs
</dc:descript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0x010100A81BBE1BACAA7E43903EB65A79431E4F</vt:lpwstr>
  </property>
  <property fmtid="{D5CDD505-2E9C-101B-9397-08002B2CF9AE}" pid="3" name="Module">
    <vt:lpwstr>1</vt:lpwstr>
  </property>
  <property fmtid="{D5CDD505-2E9C-101B-9397-08002B2CF9AE}" pid="4" name="Order">
    <vt:r8>200</vt:r8>
  </property>
  <property fmtid="{D5CDD505-2E9C-101B-9397-08002B2CF9AE}" pid="5" name="Completed">
    <vt:lpwstr>false</vt:lpwstr>
  </property>
  <property fmtid="{D5CDD505-2E9C-101B-9397-08002B2CF9AE}" pid="6" name="Author0">
    <vt:lpwstr>Ted Pattison</vt:lpwstr>
  </property>
  <property fmtid="{D5CDD505-2E9C-101B-9397-08002B2CF9AE}" pid="7" name="Author\Owner">
    <vt:lpwstr>Ted Pattison</vt:lpwstr>
  </property>
  <property fmtid="{D5CDD505-2E9C-101B-9397-08002B2CF9AE}" pid="8" name="ContentAuthor">
    <vt:lpwstr>4</vt:lpwstr>
  </property>
  <property fmtid="{D5CDD505-2E9C-101B-9397-08002B2CF9AE}" pid="9" name="ContentItemStatus">
    <vt:lpwstr>Completed</vt:lpwstr>
  </property>
</Properties>
</file>