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80" r:id="rId2"/>
    <p:sldId id="281" r:id="rId3"/>
    <p:sldId id="282" r:id="rId4"/>
    <p:sldId id="257" r:id="rId5"/>
    <p:sldId id="259" r:id="rId6"/>
    <p:sldId id="261" r:id="rId7"/>
    <p:sldId id="268" r:id="rId8"/>
    <p:sldId id="279" r:id="rId9"/>
    <p:sldId id="262" r:id="rId10"/>
    <p:sldId id="263" r:id="rId11"/>
    <p:sldId id="264" r:id="rId12"/>
    <p:sldId id="265" r:id="rId13"/>
    <p:sldId id="269" r:id="rId14"/>
    <p:sldId id="278" r:id="rId15"/>
    <p:sldId id="273" r:id="rId16"/>
    <p:sldId id="266" r:id="rId17"/>
    <p:sldId id="27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31" autoAdjust="0"/>
    <p:restoredTop sz="75354" autoAdjust="0"/>
  </p:normalViewPr>
  <p:slideViewPr>
    <p:cSldViewPr>
      <p:cViewPr varScale="1">
        <p:scale>
          <a:sx n="72" d="100"/>
          <a:sy n="72" d="100"/>
        </p:scale>
        <p:origin x="-137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D3AC55-FA03-429D-8CC2-2FFD24A778F8}" type="datetimeFigureOut">
              <a:rPr lang="en-US" smtClean="0"/>
              <a:pPr/>
              <a:t>4/27/2009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5661C6-66C2-4016-952F-5335FEAF9DC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1744"/>
          <p:cNvSpPr>
            <a:spLocks noGrp="1" noRot="1" noChangeAspect="1" noChangeArrowheads="1" noTextEdit="1"/>
          </p:cNvSpPr>
          <p:nvPr>
            <p:ph type="sldImg"/>
          </p:nvPr>
        </p:nvSpPr>
        <p:spPr>
          <a:ln cap="flat">
            <a:headEnd type="none" w="med" len="med"/>
            <a:tailEnd type="none" w="med" len="med"/>
          </a:ln>
        </p:spPr>
      </p:sp>
      <p:sp>
        <p:nvSpPr>
          <p:cNvPr id="57347" name="Rectangle 31745"/>
          <p:cNvSpPr>
            <a:spLocks noGrp="1" noChangeArrowheads="1"/>
          </p:cNvSpPr>
          <p:nvPr>
            <p:ph type="body" idx="1"/>
          </p:nvPr>
        </p:nvSpPr>
        <p:spPr>
          <a:noFill/>
        </p:spPr>
        <p:txBody>
          <a:bodyPr/>
          <a:lstStyle/>
          <a:p>
            <a:r>
              <a:rPr lang="en-US" b="1" dirty="0" smtClean="0"/>
              <a:t>ESTIMATED TIME:</a:t>
            </a:r>
          </a:p>
          <a:p>
            <a:r>
              <a:rPr lang="en-US" dirty="0" smtClean="0"/>
              <a:t>45 </a:t>
            </a:r>
            <a:r>
              <a:rPr lang="en-US" dirty="0" smtClean="0"/>
              <a:t>minutes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3008"/>
          <p:cNvSpPr>
            <a:spLocks noGrp="1" noRot="1" noChangeAspect="1" noChangeArrowheads="1" noTextEdit="1"/>
          </p:cNvSpPr>
          <p:nvPr>
            <p:ph type="sldImg"/>
          </p:nvPr>
        </p:nvSpPr>
        <p:spPr>
          <a:ln cap="flat">
            <a:headEnd type="none" w="med" len="med"/>
            <a:tailEnd type="none" w="med" len="med"/>
          </a:ln>
        </p:spPr>
      </p:sp>
      <p:sp>
        <p:nvSpPr>
          <p:cNvPr id="72707" name="Rectangle 43009"/>
          <p:cNvSpPr>
            <a:spLocks noGrp="1" noChangeArrowheads="1"/>
          </p:cNvSpPr>
          <p:nvPr>
            <p:ph type="body" idx="1"/>
          </p:nvPr>
        </p:nvSpPr>
        <p:spPr/>
        <p:txBody>
          <a:bodyPr/>
          <a:lstStyle/>
          <a:p>
            <a:pPr eaLnBrk="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4/27/2009 1:10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4/27/2009 1:10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3008"/>
          <p:cNvSpPr>
            <a:spLocks noGrp="1" noRot="1" noChangeAspect="1" noChangeArrowheads="1" noTextEdit="1"/>
          </p:cNvSpPr>
          <p:nvPr>
            <p:ph type="sldImg"/>
          </p:nvPr>
        </p:nvSpPr>
        <p:spPr>
          <a:ln cap="flat">
            <a:headEnd type="none" w="med" len="med"/>
            <a:tailEnd type="none" w="med" len="med"/>
          </a:ln>
        </p:spPr>
      </p:sp>
      <p:sp>
        <p:nvSpPr>
          <p:cNvPr id="72707" name="Rectangle 43009"/>
          <p:cNvSpPr>
            <a:spLocks noGrp="1" noChangeArrowheads="1"/>
          </p:cNvSpPr>
          <p:nvPr>
            <p:ph type="body" idx="1"/>
          </p:nvPr>
        </p:nvSpPr>
        <p:spPr/>
        <p:txBody>
          <a:bodyPr/>
          <a:lstStyle/>
          <a:p>
            <a:pPr eaLnBrk="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243" name="Rectangle 3"/>
          <p:cNvSpPr>
            <a:spLocks noGrp="1" noChangeArrowheads="1"/>
          </p:cNvSpPr>
          <p:nvPr>
            <p:ph type="ctrTitle"/>
          </p:nvPr>
        </p:nvSpPr>
        <p:spPr>
          <a:xfrm>
            <a:off x="685800" y="2130425"/>
            <a:ext cx="7772400" cy="1470025"/>
          </a:xfrm>
        </p:spPr>
        <p:txBody>
          <a:bodyPr/>
          <a:lstStyle>
            <a:lvl1pPr>
              <a:defRPr sz="3600"/>
            </a:lvl1pPr>
          </a:lstStyle>
          <a:p>
            <a:r>
              <a:rPr lang="en-US" smtClean="0"/>
              <a:t>Click to edit Master title style</a:t>
            </a:r>
            <a:endParaRPr lang="en-US"/>
          </a:p>
        </p:txBody>
      </p:sp>
      <p:sp>
        <p:nvSpPr>
          <p:cNvPr id="10244" name="Rectangle 4"/>
          <p:cNvSpPr>
            <a:spLocks noGrp="1" noChangeArrowheads="1"/>
          </p:cNvSpPr>
          <p:nvPr>
            <p:ph type="subTitle" idx="1"/>
          </p:nvPr>
        </p:nvSpPr>
        <p:spPr>
          <a:xfrm>
            <a:off x="685800" y="3810000"/>
            <a:ext cx="6400800" cy="1752600"/>
          </a:xfrm>
        </p:spPr>
        <p:txBody>
          <a:bodyPr/>
          <a:lstStyle>
            <a:lvl1pPr marL="0" indent="0">
              <a:buFontTx/>
              <a:buNone/>
              <a:defRPr sz="2200"/>
            </a:lvl1pPr>
          </a:lstStyle>
          <a:p>
            <a:r>
              <a:rPr lang="en-US" smtClean="0"/>
              <a:t>Click to edit Master subtitle style</a:t>
            </a:r>
            <a:endParaRPr lang="en-US"/>
          </a:p>
        </p:txBody>
      </p:sp>
      <p:pic>
        <p:nvPicPr>
          <p:cNvPr id="10246" name="Picture 6" descr="mslogo_R-75"/>
          <p:cNvPicPr>
            <a:picLocks noChangeAspect="1" noChangeArrowheads="1"/>
          </p:cNvPicPr>
          <p:nvPr/>
        </p:nvPicPr>
        <p:blipFill>
          <a:blip r:embed="rId2"/>
          <a:srcRect/>
          <a:stretch>
            <a:fillRect/>
          </a:stretch>
        </p:blipFill>
        <p:spPr bwMode="auto">
          <a:xfrm>
            <a:off x="6629400" y="381000"/>
            <a:ext cx="2143125" cy="695325"/>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4" name="Picture 29" descr="DPE5"/>
          <p:cNvPicPr>
            <a:picLocks noChangeAspect="1" noChangeArrowheads="1"/>
          </p:cNvPicPr>
          <p:nvPr/>
        </p:nvPicPr>
        <p:blipFill>
          <a:blip r:embed="rId2"/>
          <a:srcRect/>
          <a:stretch>
            <a:fillRect/>
          </a:stretch>
        </p:blipFill>
        <p:spPr bwMode="auto">
          <a:xfrm>
            <a:off x="304800" y="6453188"/>
            <a:ext cx="1598613" cy="404812"/>
          </a:xfrm>
          <a:prstGeom prst="rect">
            <a:avLst/>
          </a:prstGeom>
          <a:noFill/>
          <a:ln w="9525">
            <a:noFill/>
            <a:miter lim="800000"/>
            <a:headEnd/>
            <a:tailEnd/>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0488"/>
            <a:ext cx="2057400" cy="61579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0488"/>
            <a:ext cx="6019800" cy="6157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4" name="Picture 29" descr="DPE5"/>
          <p:cNvPicPr>
            <a:picLocks noChangeAspect="1" noChangeArrowheads="1"/>
          </p:cNvPicPr>
          <p:nvPr/>
        </p:nvPicPr>
        <p:blipFill>
          <a:blip r:embed="rId2"/>
          <a:srcRect/>
          <a:stretch>
            <a:fillRect/>
          </a:stretch>
        </p:blipFill>
        <p:spPr bwMode="auto">
          <a:xfrm>
            <a:off x="304800" y="6453188"/>
            <a:ext cx="1598613" cy="404812"/>
          </a:xfrm>
          <a:prstGeom prst="rect">
            <a:avLst/>
          </a:prstGeom>
          <a:noFill/>
          <a:ln w="9525">
            <a:noFill/>
            <a:miter lim="800000"/>
            <a:headEnd/>
            <a:tailEnd/>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versation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533400" y="2362200"/>
            <a:ext cx="8153400" cy="3048000"/>
          </a:xfrm>
        </p:spPr>
        <p:txBody>
          <a:bodyPr/>
          <a:lstStyle>
            <a:lvl1pPr>
              <a:buNone/>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30044" y="1411552"/>
            <a:ext cx="7672003" cy="2053960"/>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p:nvPr>
        </p:nvSpPr>
        <p:spPr>
          <a:xfrm>
            <a:off x="387054" y="152400"/>
            <a:ext cx="8375946" cy="609398"/>
          </a:xfrm>
          <a:prstGeom prst="rect">
            <a:avLst/>
          </a:prstGeom>
        </p:spPr>
        <p:txBody>
          <a:bodyPr vert="horz" wrap="square" lIns="0" tIns="0" rIns="0" bIns="0" rtlCol="0" anchor="t">
            <a:spAutoFit/>
          </a:bodyPr>
          <a:lstStyle>
            <a:lvl1pPr>
              <a:defRPr/>
            </a:lvl1pPr>
          </a:lstStyle>
          <a:p>
            <a:r>
              <a:rPr lang="en-US" smtClean="0"/>
              <a:t>Click to edit Master title style</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Hidden Slid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82588" y="228600"/>
            <a:ext cx="8380412" cy="623248"/>
          </a:xfrm>
          <a:noFill/>
          <a:ln w="9525">
            <a:noFill/>
            <a:miter lim="800000"/>
            <a:headEnd/>
            <a:tailEnd/>
          </a:ln>
          <a:effectLst/>
        </p:spPr>
        <p:txBody>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tx1"/>
                </a:solidFill>
                <a:effectLst/>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bwMode="white">
          <a:xfrm>
            <a:off x="382588" y="1414464"/>
            <a:ext cx="8380412" cy="1844608"/>
          </a:xfrm>
        </p:spPr>
        <p:txBody>
          <a:bodyPr/>
          <a:lstStyle>
            <a:lvl1pPr>
              <a:spcBef>
                <a:spcPts val="1167"/>
              </a:spcBef>
              <a:buFontTx/>
              <a:buBlip>
                <a:blip r:embed="rId2"/>
              </a:buBlip>
              <a:defRPr sz="2400"/>
            </a:lvl1pPr>
            <a:lvl2pPr>
              <a:spcBef>
                <a:spcPts val="1083"/>
              </a:spcBef>
              <a:buFontTx/>
              <a:buBlip>
                <a:blip r:embed="rId2"/>
              </a:buBlip>
              <a:defRPr sz="2000"/>
            </a:lvl2pPr>
            <a:lvl3pPr>
              <a:spcBef>
                <a:spcPts val="1000"/>
              </a:spcBef>
              <a:buFontTx/>
              <a:buBlip>
                <a:blip r:embed="rId2"/>
              </a:buBlip>
              <a:defRPr sz="1800"/>
            </a:lvl3pPr>
            <a:lvl4pPr>
              <a:spcBef>
                <a:spcPts val="917"/>
              </a:spcBef>
              <a:buFontTx/>
              <a:buBlip>
                <a:blip r:embed="rId2"/>
              </a:buBlip>
              <a:defRPr sz="1600"/>
            </a:lvl4pPr>
            <a:lvl5pPr>
              <a:spcBef>
                <a:spcPts val="833"/>
              </a:spcBef>
              <a:buFontTx/>
              <a:buBlip>
                <a:blip r:embed="rId2"/>
              </a:buBlip>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29" descr="DPE5"/>
          <p:cNvPicPr>
            <a:picLocks noChangeAspect="1" noChangeArrowheads="1"/>
          </p:cNvPicPr>
          <p:nvPr/>
        </p:nvPicPr>
        <p:blipFill>
          <a:blip r:embed="rId2"/>
          <a:srcRect/>
          <a:stretch>
            <a:fillRect/>
          </a:stretch>
        </p:blipFill>
        <p:spPr bwMode="auto">
          <a:xfrm>
            <a:off x="304800" y="6453188"/>
            <a:ext cx="1598613" cy="404812"/>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29" descr="DPE5"/>
          <p:cNvPicPr>
            <a:picLocks noChangeAspect="1" noChangeArrowheads="1"/>
          </p:cNvPicPr>
          <p:nvPr/>
        </p:nvPicPr>
        <p:blipFill>
          <a:blip r:embed="rId2"/>
          <a:srcRect/>
          <a:stretch>
            <a:fillRect/>
          </a:stretch>
        </p:blipFill>
        <p:spPr bwMode="auto">
          <a:xfrm>
            <a:off x="304800" y="6453188"/>
            <a:ext cx="1598613" cy="404812"/>
          </a:xfrm>
          <a:prstGeom prst="rect">
            <a:avLst/>
          </a:prstGeom>
          <a:noFill/>
          <a:ln w="9525">
            <a:noFill/>
            <a:miter lim="800000"/>
            <a:headEnd/>
            <a:tailEnd/>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pic>
        <p:nvPicPr>
          <p:cNvPr id="5" name="Picture 29" descr="DPE5"/>
          <p:cNvPicPr>
            <a:picLocks noChangeAspect="1" noChangeArrowheads="1"/>
          </p:cNvPicPr>
          <p:nvPr/>
        </p:nvPicPr>
        <p:blipFill>
          <a:blip r:embed="rId2"/>
          <a:srcRect/>
          <a:stretch>
            <a:fillRect/>
          </a:stretch>
        </p:blipFill>
        <p:spPr bwMode="auto">
          <a:xfrm>
            <a:off x="304800" y="6453188"/>
            <a:ext cx="1598613" cy="404812"/>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pic>
        <p:nvPicPr>
          <p:cNvPr id="5" name="Picture 29" descr="DPE5"/>
          <p:cNvPicPr>
            <a:picLocks noChangeAspect="1" noChangeArrowheads="1"/>
          </p:cNvPicPr>
          <p:nvPr/>
        </p:nvPicPr>
        <p:blipFill>
          <a:blip r:embed="rId2"/>
          <a:srcRect/>
          <a:stretch>
            <a:fillRect/>
          </a:stretch>
        </p:blipFill>
        <p:spPr bwMode="auto">
          <a:xfrm>
            <a:off x="304800" y="6453188"/>
            <a:ext cx="1598613" cy="404812"/>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90488"/>
            <a:ext cx="8229600" cy="1143000"/>
          </a:xfrm>
          <a:prstGeom prst="rect">
            <a:avLst/>
          </a:prstGeom>
          <a:noFill/>
          <a:ln w="9525">
            <a:noFill/>
            <a:miter lim="800000"/>
            <a:headEnd/>
            <a:tailEnd/>
          </a:ln>
          <a:effectLst>
            <a:outerShdw dist="12700" dir="54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219200"/>
            <a:ext cx="82296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42" name="Picture 18" descr="mslogo_R"/>
          <p:cNvPicPr>
            <a:picLocks noChangeAspect="1" noChangeArrowheads="1"/>
          </p:cNvPicPr>
          <p:nvPr/>
        </p:nvPicPr>
        <p:blipFill>
          <a:blip r:embed="rId17"/>
          <a:srcRect/>
          <a:stretch>
            <a:fillRect/>
          </a:stretch>
        </p:blipFill>
        <p:spPr bwMode="auto">
          <a:xfrm>
            <a:off x="7696200" y="6391275"/>
            <a:ext cx="1428750" cy="466725"/>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rtl="0" eaLnBrk="1" fontAlgn="base" hangingPunct="1">
        <a:spcBef>
          <a:spcPct val="0"/>
        </a:spcBef>
        <a:spcAft>
          <a:spcPct val="0"/>
        </a:spcAft>
        <a:defRPr sz="3200" b="1">
          <a:solidFill>
            <a:srgbClr val="FFCC00"/>
          </a:solidFill>
          <a:latin typeface="+mj-lt"/>
          <a:ea typeface="+mj-ea"/>
          <a:cs typeface="+mj-cs"/>
        </a:defRPr>
      </a:lvl1pPr>
      <a:lvl2pPr algn="l" rtl="0" eaLnBrk="1" fontAlgn="base" hangingPunct="1">
        <a:spcBef>
          <a:spcPct val="0"/>
        </a:spcBef>
        <a:spcAft>
          <a:spcPct val="0"/>
        </a:spcAft>
        <a:defRPr sz="3200" b="1">
          <a:solidFill>
            <a:srgbClr val="FFCC00"/>
          </a:solidFill>
          <a:latin typeface="Tahoma" pitchFamily="34" charset="0"/>
        </a:defRPr>
      </a:lvl2pPr>
      <a:lvl3pPr algn="l" rtl="0" eaLnBrk="1" fontAlgn="base" hangingPunct="1">
        <a:spcBef>
          <a:spcPct val="0"/>
        </a:spcBef>
        <a:spcAft>
          <a:spcPct val="0"/>
        </a:spcAft>
        <a:defRPr sz="3200" b="1">
          <a:solidFill>
            <a:srgbClr val="FFCC00"/>
          </a:solidFill>
          <a:latin typeface="Tahoma" pitchFamily="34" charset="0"/>
        </a:defRPr>
      </a:lvl3pPr>
      <a:lvl4pPr algn="l" rtl="0" eaLnBrk="1" fontAlgn="base" hangingPunct="1">
        <a:spcBef>
          <a:spcPct val="0"/>
        </a:spcBef>
        <a:spcAft>
          <a:spcPct val="0"/>
        </a:spcAft>
        <a:defRPr sz="3200" b="1">
          <a:solidFill>
            <a:srgbClr val="FFCC00"/>
          </a:solidFill>
          <a:latin typeface="Tahoma" pitchFamily="34" charset="0"/>
        </a:defRPr>
      </a:lvl4pPr>
      <a:lvl5pPr algn="l" rtl="0" eaLnBrk="1" fontAlgn="base" hangingPunct="1">
        <a:spcBef>
          <a:spcPct val="0"/>
        </a:spcBef>
        <a:spcAft>
          <a:spcPct val="0"/>
        </a:spcAft>
        <a:defRPr sz="3200" b="1">
          <a:solidFill>
            <a:srgbClr val="FFCC00"/>
          </a:solidFill>
          <a:latin typeface="Tahoma" pitchFamily="34" charset="0"/>
        </a:defRPr>
      </a:lvl5pPr>
      <a:lvl6pPr marL="457200" algn="l" rtl="0" eaLnBrk="1" fontAlgn="base" hangingPunct="1">
        <a:spcBef>
          <a:spcPct val="0"/>
        </a:spcBef>
        <a:spcAft>
          <a:spcPct val="0"/>
        </a:spcAft>
        <a:defRPr sz="3200" b="1">
          <a:solidFill>
            <a:srgbClr val="FFCC00"/>
          </a:solidFill>
          <a:latin typeface="Tahoma" pitchFamily="34" charset="0"/>
        </a:defRPr>
      </a:lvl6pPr>
      <a:lvl7pPr marL="914400" algn="l" rtl="0" eaLnBrk="1" fontAlgn="base" hangingPunct="1">
        <a:spcBef>
          <a:spcPct val="0"/>
        </a:spcBef>
        <a:spcAft>
          <a:spcPct val="0"/>
        </a:spcAft>
        <a:defRPr sz="3200" b="1">
          <a:solidFill>
            <a:srgbClr val="FFCC00"/>
          </a:solidFill>
          <a:latin typeface="Tahoma" pitchFamily="34" charset="0"/>
        </a:defRPr>
      </a:lvl7pPr>
      <a:lvl8pPr marL="1371600" algn="l" rtl="0" eaLnBrk="1" fontAlgn="base" hangingPunct="1">
        <a:spcBef>
          <a:spcPct val="0"/>
        </a:spcBef>
        <a:spcAft>
          <a:spcPct val="0"/>
        </a:spcAft>
        <a:defRPr sz="3200" b="1">
          <a:solidFill>
            <a:srgbClr val="FFCC00"/>
          </a:solidFill>
          <a:latin typeface="Tahoma" pitchFamily="34" charset="0"/>
        </a:defRPr>
      </a:lvl8pPr>
      <a:lvl9pPr marL="1828800" algn="l" rtl="0" eaLnBrk="1" fontAlgn="base" hangingPunct="1">
        <a:spcBef>
          <a:spcPct val="0"/>
        </a:spcBef>
        <a:spcAft>
          <a:spcPct val="0"/>
        </a:spcAft>
        <a:defRPr sz="3200" b="1">
          <a:solidFill>
            <a:srgbClr val="FFCC00"/>
          </a:solidFill>
          <a:latin typeface="Tahoma" pitchFamily="34" charset="0"/>
        </a:defRPr>
      </a:lvl9pPr>
    </p:titleStyle>
    <p:bodyStyle>
      <a:lvl1pPr marL="342900" indent="-342900" algn="l" rtl="0" eaLnBrk="1" fontAlgn="base" hangingPunct="1">
        <a:spcBef>
          <a:spcPct val="20000"/>
        </a:spcBef>
        <a:spcAft>
          <a:spcPct val="0"/>
        </a:spcAft>
        <a:buBlip>
          <a:blip r:embed="rId18"/>
        </a:buBlip>
        <a:defRPr sz="2600">
          <a:solidFill>
            <a:schemeClr val="bg1"/>
          </a:solidFill>
          <a:latin typeface="+mn-lt"/>
          <a:ea typeface="+mn-ea"/>
          <a:cs typeface="+mn-cs"/>
        </a:defRPr>
      </a:lvl1pPr>
      <a:lvl2pPr marL="742950" indent="-285750" algn="l" rtl="0" eaLnBrk="1" fontAlgn="base" hangingPunct="1">
        <a:spcBef>
          <a:spcPct val="20000"/>
        </a:spcBef>
        <a:spcAft>
          <a:spcPct val="0"/>
        </a:spcAft>
        <a:buBlip>
          <a:blip r:embed="rId18"/>
        </a:buBlip>
        <a:defRPr sz="2000">
          <a:solidFill>
            <a:schemeClr val="bg1"/>
          </a:solidFill>
          <a:latin typeface="Microsoft Sans Serif" pitchFamily="34" charset="0"/>
        </a:defRPr>
      </a:lvl2pPr>
      <a:lvl3pPr marL="1143000" indent="-228600" algn="l" rtl="0" eaLnBrk="1" fontAlgn="base" hangingPunct="1">
        <a:spcBef>
          <a:spcPct val="20000"/>
        </a:spcBef>
        <a:spcAft>
          <a:spcPct val="0"/>
        </a:spcAft>
        <a:buBlip>
          <a:blip r:embed="rId18"/>
        </a:buBlip>
        <a:defRPr sz="2000">
          <a:solidFill>
            <a:schemeClr val="bg1"/>
          </a:solidFill>
          <a:latin typeface="+mn-lt"/>
        </a:defRPr>
      </a:lvl3pPr>
      <a:lvl4pPr marL="1600200" indent="-228600" algn="l" rtl="0" eaLnBrk="1" fontAlgn="base" hangingPunct="1">
        <a:spcBef>
          <a:spcPct val="20000"/>
        </a:spcBef>
        <a:spcAft>
          <a:spcPct val="0"/>
        </a:spcAft>
        <a:buBlip>
          <a:blip r:embed="rId18"/>
        </a:buBlip>
        <a:defRPr sz="1600">
          <a:solidFill>
            <a:schemeClr val="bg1"/>
          </a:solidFill>
          <a:latin typeface="+mn-lt"/>
        </a:defRPr>
      </a:lvl4pPr>
      <a:lvl5pPr marL="2057400" indent="-228600" algn="l" rtl="0" eaLnBrk="1" fontAlgn="base" hangingPunct="1">
        <a:spcBef>
          <a:spcPct val="20000"/>
        </a:spcBef>
        <a:spcAft>
          <a:spcPct val="0"/>
        </a:spcAft>
        <a:buBlip>
          <a:blip r:embed="rId18"/>
        </a:buBlip>
        <a:defRPr sz="1400">
          <a:solidFill>
            <a:schemeClr val="bg1"/>
          </a:solidFill>
          <a:latin typeface="+mn-lt"/>
        </a:defRPr>
      </a:lvl5pPr>
      <a:lvl6pPr marL="2514600" indent="-228600" algn="l" rtl="0" eaLnBrk="1" fontAlgn="base" hangingPunct="1">
        <a:spcBef>
          <a:spcPct val="20000"/>
        </a:spcBef>
        <a:spcAft>
          <a:spcPct val="0"/>
        </a:spcAft>
        <a:buBlip>
          <a:blip r:embed="rId18"/>
        </a:buBlip>
        <a:defRPr sz="1400">
          <a:solidFill>
            <a:schemeClr val="bg1"/>
          </a:solidFill>
          <a:latin typeface="+mn-lt"/>
        </a:defRPr>
      </a:lvl6pPr>
      <a:lvl7pPr marL="2971800" indent="-228600" algn="l" rtl="0" eaLnBrk="1" fontAlgn="base" hangingPunct="1">
        <a:spcBef>
          <a:spcPct val="20000"/>
        </a:spcBef>
        <a:spcAft>
          <a:spcPct val="0"/>
        </a:spcAft>
        <a:buBlip>
          <a:blip r:embed="rId18"/>
        </a:buBlip>
        <a:defRPr sz="1400">
          <a:solidFill>
            <a:schemeClr val="bg1"/>
          </a:solidFill>
          <a:latin typeface="+mn-lt"/>
        </a:defRPr>
      </a:lvl7pPr>
      <a:lvl8pPr marL="3429000" indent="-228600" algn="l" rtl="0" eaLnBrk="1" fontAlgn="base" hangingPunct="1">
        <a:spcBef>
          <a:spcPct val="20000"/>
        </a:spcBef>
        <a:spcAft>
          <a:spcPct val="0"/>
        </a:spcAft>
        <a:buBlip>
          <a:blip r:embed="rId18"/>
        </a:buBlip>
        <a:defRPr sz="1400">
          <a:solidFill>
            <a:schemeClr val="bg1"/>
          </a:solidFill>
          <a:latin typeface="+mn-lt"/>
        </a:defRPr>
      </a:lvl8pPr>
      <a:lvl9pPr marL="3886200" indent="-228600" algn="l" rtl="0" eaLnBrk="1" fontAlgn="base" hangingPunct="1">
        <a:spcBef>
          <a:spcPct val="20000"/>
        </a:spcBef>
        <a:spcAft>
          <a:spcPct val="0"/>
        </a:spcAft>
        <a:buBlip>
          <a:blip r:embed="rId18"/>
        </a:buBlip>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219200"/>
            <a:ext cx="8153400" cy="3505200"/>
          </a:xfrm>
        </p:spPr>
        <p:txBody>
          <a:bodyPr/>
          <a:lstStyle/>
          <a:p>
            <a:pPr algn="ctr"/>
            <a:r>
              <a:rPr lang="en-US" smtClean="0"/>
              <a:t>Visual </a:t>
            </a:r>
            <a:r>
              <a:rPr lang="en-US" dirty="0" smtClean="0"/>
              <a:t>Studio 2010</a:t>
            </a:r>
            <a:br>
              <a:rPr lang="en-US" dirty="0" smtClean="0"/>
            </a:br>
            <a:r>
              <a:rPr lang="en-US" dirty="0" smtClean="0"/>
              <a:t>and</a:t>
            </a:r>
            <a:br>
              <a:rPr lang="en-US" dirty="0" smtClean="0"/>
            </a:br>
            <a:r>
              <a:rPr lang="en-US" dirty="0" smtClean="0"/>
              <a:t>.NET Framework 4</a:t>
            </a:r>
            <a:br>
              <a:rPr lang="en-US" dirty="0" smtClean="0"/>
            </a:br>
            <a:r>
              <a:rPr lang="en-US" dirty="0" smtClean="0"/>
              <a:t/>
            </a:r>
            <a:br>
              <a:rPr lang="en-US" dirty="0" smtClean="0"/>
            </a:br>
            <a:r>
              <a:rPr lang="en-US" i="1" dirty="0" smtClean="0"/>
              <a:t>Training Workshop</a:t>
            </a:r>
            <a:endParaRPr lang="en-US" sz="2000" i="1" baseline="82000" dirty="0"/>
          </a:p>
        </p:txBody>
      </p:sp>
      <p:pic>
        <p:nvPicPr>
          <p:cNvPr id="4" name="Picture 3" descr="dpelogo.png"/>
          <p:cNvPicPr>
            <a:picLocks noChangeAspect="1"/>
          </p:cNvPicPr>
          <p:nvPr/>
        </p:nvPicPr>
        <p:blipFill>
          <a:blip r:embed="rId2"/>
          <a:stretch>
            <a:fillRect/>
          </a:stretch>
        </p:blipFill>
        <p:spPr>
          <a:xfrm>
            <a:off x="228600" y="5486400"/>
            <a:ext cx="3218422" cy="82898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Transformation Works</a:t>
            </a:r>
            <a:endParaRPr lang="en-US" dirty="0"/>
          </a:p>
        </p:txBody>
      </p:sp>
      <p:sp>
        <p:nvSpPr>
          <p:cNvPr id="4" name="Flowchart: Document 3"/>
          <p:cNvSpPr/>
          <p:nvPr/>
        </p:nvSpPr>
        <p:spPr bwMode="auto">
          <a:xfrm>
            <a:off x="533400" y="1752600"/>
            <a:ext cx="1524000" cy="1371600"/>
          </a:xfrm>
          <a:prstGeom prst="flowChartDocument">
            <a:avLst/>
          </a:prstGeom>
          <a:ln>
            <a:headEnd type="none" w="med" len="med"/>
            <a:tailEnd type="triangle" w="lg" len="lg"/>
          </a:ln>
        </p:spPr>
        <p:style>
          <a:lnRef idx="3">
            <a:schemeClr val="lt1"/>
          </a:lnRef>
          <a:fillRef idx="1">
            <a:schemeClr val="accent6"/>
          </a:fillRef>
          <a:effectRef idx="1">
            <a:schemeClr val="accent6"/>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Tahoma" pitchFamily="34" charset="0"/>
              </a:rPr>
              <a:t>Web.</a:t>
            </a:r>
          </a:p>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effectLst/>
                <a:latin typeface="Tahoma" pitchFamily="34" charset="0"/>
              </a:rPr>
              <a:t>config</a:t>
            </a:r>
            <a:endParaRPr kumimoji="0" lang="en-US" sz="2000" b="0" i="0" u="none" strike="noStrike" cap="none" normalizeH="0" baseline="0" dirty="0" smtClean="0">
              <a:ln>
                <a:noFill/>
              </a:ln>
              <a:effectLst/>
              <a:latin typeface="Tahoma" pitchFamily="34" charset="0"/>
            </a:endParaRPr>
          </a:p>
        </p:txBody>
      </p:sp>
      <p:sp>
        <p:nvSpPr>
          <p:cNvPr id="5" name="Flowchart: Document 4"/>
          <p:cNvSpPr/>
          <p:nvPr/>
        </p:nvSpPr>
        <p:spPr bwMode="auto">
          <a:xfrm>
            <a:off x="2743200" y="1752600"/>
            <a:ext cx="1524000" cy="1371600"/>
          </a:xfrm>
          <a:prstGeom prst="flowChartDocument">
            <a:avLst/>
          </a:prstGeom>
          <a:ln>
            <a:headEnd type="none" w="med" len="med"/>
            <a:tailEnd type="triangle" w="lg" len="lg"/>
          </a:ln>
        </p:spPr>
        <p:style>
          <a:lnRef idx="3">
            <a:schemeClr val="lt1"/>
          </a:lnRef>
          <a:fillRef idx="1">
            <a:schemeClr val="accent6"/>
          </a:fillRef>
          <a:effectRef idx="1">
            <a:schemeClr val="accent6"/>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Tahoma" pitchFamily="34" charset="0"/>
              </a:rPr>
              <a:t>Web.</a:t>
            </a:r>
          </a:p>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Tahoma" pitchFamily="34" charset="0"/>
              </a:rPr>
              <a:t>Staging.</a:t>
            </a:r>
          </a:p>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effectLst/>
                <a:latin typeface="Tahoma" pitchFamily="34" charset="0"/>
              </a:rPr>
              <a:t>config</a:t>
            </a:r>
            <a:endParaRPr kumimoji="0" lang="en-US" sz="2000" b="0" i="0" u="none" strike="noStrike" cap="none" normalizeH="0" baseline="0" dirty="0" smtClean="0">
              <a:ln>
                <a:noFill/>
              </a:ln>
              <a:effectLst/>
              <a:latin typeface="Tahoma" pitchFamily="34" charset="0"/>
            </a:endParaRPr>
          </a:p>
        </p:txBody>
      </p:sp>
      <p:cxnSp>
        <p:nvCxnSpPr>
          <p:cNvPr id="7" name="Elbow Connector 6"/>
          <p:cNvCxnSpPr>
            <a:stCxn id="4" idx="2"/>
            <a:endCxn id="16" idx="0"/>
          </p:cNvCxnSpPr>
          <p:nvPr/>
        </p:nvCxnSpPr>
        <p:spPr bwMode="auto">
          <a:xfrm rot="16200000" flipH="1">
            <a:off x="983361" y="3345561"/>
            <a:ext cx="1767078" cy="1143000"/>
          </a:xfrm>
          <a:prstGeom prst="bentConnector3">
            <a:avLst>
              <a:gd name="adj1" fmla="val 50000"/>
            </a:avLst>
          </a:prstGeom>
          <a:ln>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9" name="Elbow Connector 8"/>
          <p:cNvCxnSpPr>
            <a:stCxn id="5" idx="2"/>
            <a:endCxn id="16" idx="0"/>
          </p:cNvCxnSpPr>
          <p:nvPr/>
        </p:nvCxnSpPr>
        <p:spPr bwMode="auto">
          <a:xfrm rot="5400000">
            <a:off x="2088261" y="3383661"/>
            <a:ext cx="1767078" cy="1066800"/>
          </a:xfrm>
          <a:prstGeom prst="bentConnector3">
            <a:avLst>
              <a:gd name="adj1" fmla="val 50000"/>
            </a:avLst>
          </a:prstGeom>
          <a:ln>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16" name="Flowchart: Preparation 15"/>
          <p:cNvSpPr/>
          <p:nvPr/>
        </p:nvSpPr>
        <p:spPr bwMode="auto">
          <a:xfrm>
            <a:off x="1219200" y="4800600"/>
            <a:ext cx="2438400" cy="1066800"/>
          </a:xfrm>
          <a:prstGeom prst="flowChartPreparation">
            <a:avLst/>
          </a:prstGeom>
          <a:ln>
            <a:headEnd type="none" w="med" len="med"/>
            <a:tailEnd type="triangle" w="lg" len="lg"/>
          </a:ln>
        </p:spPr>
        <p:style>
          <a:lnRef idx="3">
            <a:schemeClr val="lt1"/>
          </a:lnRef>
          <a:fillRef idx="1">
            <a:schemeClr val="accent2"/>
          </a:fillRef>
          <a:effectRef idx="1">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smtClean="0">
                <a:ln>
                  <a:noFill/>
                </a:ln>
                <a:solidFill>
                  <a:schemeClr val="bg1"/>
                </a:solidFill>
                <a:effectLst/>
                <a:latin typeface="Tahoma" pitchFamily="34" charset="0"/>
              </a:rPr>
              <a:t>Visual Studio</a:t>
            </a:r>
          </a:p>
          <a:p>
            <a:pPr marL="0" marR="0" indent="0" algn="ctr" defTabSz="914400" rtl="0" eaLnBrk="1" fontAlgn="base" latinLnBrk="0" hangingPunct="1">
              <a:lnSpc>
                <a:spcPct val="100000"/>
              </a:lnSpc>
              <a:spcBef>
                <a:spcPct val="0"/>
              </a:spcBef>
              <a:spcAft>
                <a:spcPct val="0"/>
              </a:spcAft>
              <a:buClrTx/>
              <a:buSzTx/>
              <a:buFontTx/>
              <a:buNone/>
              <a:tabLst/>
            </a:pPr>
            <a:r>
              <a:rPr lang="en-US" sz="2000" i="1" dirty="0" smtClean="0">
                <a:solidFill>
                  <a:schemeClr val="bg1"/>
                </a:solidFill>
                <a:latin typeface="Tahoma" pitchFamily="34" charset="0"/>
              </a:rPr>
              <a:t>Transformation</a:t>
            </a:r>
            <a:endParaRPr kumimoji="0" lang="en-US" sz="2000" b="0" i="1" u="none" strike="noStrike" cap="none" normalizeH="0" baseline="0" dirty="0" smtClean="0">
              <a:ln>
                <a:noFill/>
              </a:ln>
              <a:solidFill>
                <a:schemeClr val="bg1"/>
              </a:solidFill>
              <a:effectLst/>
              <a:latin typeface="Tahoma" pitchFamily="34" charset="0"/>
            </a:endParaRPr>
          </a:p>
        </p:txBody>
      </p:sp>
      <p:cxnSp>
        <p:nvCxnSpPr>
          <p:cNvPr id="24" name="Straight Arrow Connector 23"/>
          <p:cNvCxnSpPr>
            <a:stCxn id="16" idx="3"/>
          </p:cNvCxnSpPr>
          <p:nvPr/>
        </p:nvCxnSpPr>
        <p:spPr bwMode="auto">
          <a:xfrm>
            <a:off x="3657600" y="5334000"/>
            <a:ext cx="1828800" cy="1588"/>
          </a:xfrm>
          <a:prstGeom prst="straightConnector1">
            <a:avLst/>
          </a:prstGeom>
          <a:ln>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25" name="Flowchart: Document 24"/>
          <p:cNvSpPr/>
          <p:nvPr/>
        </p:nvSpPr>
        <p:spPr bwMode="auto">
          <a:xfrm>
            <a:off x="5486400" y="4648200"/>
            <a:ext cx="1524000" cy="1371600"/>
          </a:xfrm>
          <a:prstGeom prst="flowChartDocument">
            <a:avLst/>
          </a:prstGeom>
          <a:ln>
            <a:headEnd type="none" w="med" len="med"/>
            <a:tailEnd type="triangle" w="lg" len="lg"/>
          </a:ln>
        </p:spPr>
        <p:style>
          <a:lnRef idx="3">
            <a:schemeClr val="lt1"/>
          </a:lnRef>
          <a:fillRef idx="1">
            <a:schemeClr val="accent6"/>
          </a:fillRef>
          <a:effectRef idx="1">
            <a:schemeClr val="accent6"/>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smtClean="0">
                <a:ln>
                  <a:noFill/>
                </a:ln>
                <a:effectLst/>
                <a:latin typeface="Tahoma" pitchFamily="34" charset="0"/>
              </a:rPr>
              <a:t>Deployed</a:t>
            </a:r>
          </a:p>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Tahoma" pitchFamily="34" charset="0"/>
              </a:rPr>
              <a:t>Web.</a:t>
            </a:r>
          </a:p>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effectLst/>
                <a:latin typeface="Tahoma" pitchFamily="34" charset="0"/>
              </a:rPr>
              <a:t>config</a:t>
            </a:r>
            <a:endParaRPr kumimoji="0" lang="en-US" sz="2000" b="0" i="0" u="none" strike="noStrike" cap="none" normalizeH="0" baseline="0" dirty="0" smtClean="0">
              <a:ln>
                <a:noFill/>
              </a:ln>
              <a:effectLst/>
              <a:latin typeface="Tahoma" pitchFamily="34" charset="0"/>
            </a:endParaRPr>
          </a:p>
        </p:txBody>
      </p:sp>
      <p:cxnSp>
        <p:nvCxnSpPr>
          <p:cNvPr id="15" name="Straight Connector 14"/>
          <p:cNvCxnSpPr>
            <a:stCxn id="5" idx="3"/>
          </p:cNvCxnSpPr>
          <p:nvPr/>
        </p:nvCxnSpPr>
        <p:spPr bwMode="auto">
          <a:xfrm flipV="1">
            <a:off x="4267200" y="1752600"/>
            <a:ext cx="381000" cy="685800"/>
          </a:xfrm>
          <a:prstGeom prst="line">
            <a:avLst/>
          </a:prstGeom>
          <a:ln>
            <a:prstDash val="sysDash"/>
            <a:headEnd type="none" w="med" len="med"/>
            <a:tailEnd type="none" w="med" len="med"/>
          </a:ln>
        </p:spPr>
        <p:style>
          <a:lnRef idx="2">
            <a:schemeClr val="accent3"/>
          </a:lnRef>
          <a:fillRef idx="0">
            <a:schemeClr val="accent3"/>
          </a:fillRef>
          <a:effectRef idx="1">
            <a:schemeClr val="accent3"/>
          </a:effectRef>
          <a:fontRef idx="minor">
            <a:schemeClr val="tx1"/>
          </a:fontRef>
        </p:style>
      </p:cxnSp>
      <p:cxnSp>
        <p:nvCxnSpPr>
          <p:cNvPr id="18" name="Straight Connector 17"/>
          <p:cNvCxnSpPr>
            <a:stCxn id="5" idx="3"/>
          </p:cNvCxnSpPr>
          <p:nvPr/>
        </p:nvCxnSpPr>
        <p:spPr bwMode="auto">
          <a:xfrm>
            <a:off x="4267200" y="2438400"/>
            <a:ext cx="381000" cy="1905000"/>
          </a:xfrm>
          <a:prstGeom prst="line">
            <a:avLst/>
          </a:prstGeom>
          <a:ln>
            <a:prstDash val="sysDash"/>
            <a:headEnd type="none" w="med" len="med"/>
            <a:tailEnd type="none" w="med" len="med"/>
          </a:ln>
        </p:spPr>
        <p:style>
          <a:lnRef idx="2">
            <a:schemeClr val="accent3"/>
          </a:lnRef>
          <a:fillRef idx="0">
            <a:schemeClr val="accent3"/>
          </a:fillRef>
          <a:effectRef idx="1">
            <a:schemeClr val="accent3"/>
          </a:effectRef>
          <a:fontRef idx="minor">
            <a:schemeClr val="tx1"/>
          </a:fontRef>
        </p:style>
      </p:cxnSp>
      <p:sp>
        <p:nvSpPr>
          <p:cNvPr id="11" name="Rectangle 10"/>
          <p:cNvSpPr/>
          <p:nvPr/>
        </p:nvSpPr>
        <p:spPr bwMode="auto">
          <a:xfrm>
            <a:off x="4648200" y="1752600"/>
            <a:ext cx="4267200" cy="2590800"/>
          </a:xfrm>
          <a:prstGeom prst="rect">
            <a:avLst/>
          </a:prstGeom>
          <a:ln>
            <a:headEnd type="none" w="med" len="med"/>
            <a:tailEnd type="triangle" w="lg" len="lg"/>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t" anchorCtr="0" compatLnSpc="1">
            <a:prstTxWarp prst="textNoShape">
              <a:avLst/>
            </a:prstTxWarp>
          </a:bodyPr>
          <a:lstStyle/>
          <a:p>
            <a:r>
              <a:rPr lang="en-US" sz="1200" dirty="0" smtClean="0">
                <a:solidFill>
                  <a:srgbClr val="0000FF"/>
                </a:solidFill>
                <a:latin typeface="Lucida Console" pitchFamily="49" charset="0"/>
              </a:rPr>
              <a:t>&lt;</a:t>
            </a:r>
            <a:r>
              <a:rPr lang="en-US" sz="1200" dirty="0" err="1" smtClean="0">
                <a:solidFill>
                  <a:srgbClr val="A31515"/>
                </a:solidFill>
                <a:latin typeface="Lucida Console" pitchFamily="49" charset="0"/>
              </a:rPr>
              <a:t>appSettings</a:t>
            </a:r>
            <a:r>
              <a:rPr lang="en-US" sz="1200" dirty="0" smtClean="0">
                <a:solidFill>
                  <a:srgbClr val="0000FF"/>
                </a:solidFill>
                <a:latin typeface="Lucida Console" pitchFamily="49" charset="0"/>
              </a:rPr>
              <a:t>&gt;</a:t>
            </a:r>
          </a:p>
          <a:p>
            <a:r>
              <a:rPr lang="en-US" sz="1200" dirty="0" smtClean="0">
                <a:solidFill>
                  <a:srgbClr val="0000FF"/>
                </a:solidFill>
                <a:latin typeface="Lucida Console" pitchFamily="49" charset="0"/>
              </a:rPr>
              <a:t>  &lt;</a:t>
            </a:r>
            <a:r>
              <a:rPr lang="en-US" sz="1200" dirty="0" smtClean="0">
                <a:solidFill>
                  <a:srgbClr val="A31515"/>
                </a:solidFill>
                <a:latin typeface="Lucida Console" pitchFamily="49" charset="0"/>
              </a:rPr>
              <a:t>add</a:t>
            </a:r>
            <a:r>
              <a:rPr lang="en-US" sz="1200" dirty="0" smtClean="0">
                <a:solidFill>
                  <a:srgbClr val="0000FF"/>
                </a:solidFill>
                <a:latin typeface="Lucida Console" pitchFamily="49" charset="0"/>
              </a:rPr>
              <a:t> </a:t>
            </a:r>
            <a:r>
              <a:rPr lang="en-US" sz="1200" dirty="0" smtClean="0">
                <a:solidFill>
                  <a:srgbClr val="FF0000"/>
                </a:solidFill>
                <a:latin typeface="Lucida Console" pitchFamily="49" charset="0"/>
              </a:rPr>
              <a:t>key</a:t>
            </a:r>
            <a:r>
              <a:rPr lang="en-US" sz="1200" dirty="0" smtClean="0">
                <a:solidFill>
                  <a:srgbClr val="0000FF"/>
                </a:solidFill>
                <a:latin typeface="Lucida Console" pitchFamily="49" charset="0"/>
              </a:rPr>
              <a:t>="</a:t>
            </a:r>
            <a:r>
              <a:rPr lang="en-US" sz="1200" dirty="0" err="1" smtClean="0">
                <a:solidFill>
                  <a:srgbClr val="0000FF"/>
                </a:solidFill>
                <a:latin typeface="Lucida Console" pitchFamily="49" charset="0"/>
              </a:rPr>
              <a:t>EnvironmentName</a:t>
            </a:r>
            <a:r>
              <a:rPr lang="en-US" sz="1200" dirty="0" smtClean="0">
                <a:solidFill>
                  <a:srgbClr val="0000FF"/>
                </a:solidFill>
                <a:latin typeface="Lucida Console" pitchFamily="49" charset="0"/>
              </a:rPr>
              <a:t>" </a:t>
            </a:r>
            <a:r>
              <a:rPr lang="en-US" sz="1200" dirty="0" smtClean="0">
                <a:solidFill>
                  <a:srgbClr val="FF0000"/>
                </a:solidFill>
                <a:latin typeface="Lucida Console" pitchFamily="49" charset="0"/>
              </a:rPr>
              <a:t>value</a:t>
            </a:r>
            <a:r>
              <a:rPr lang="en-US" sz="1200" dirty="0" smtClean="0">
                <a:solidFill>
                  <a:srgbClr val="0000FF"/>
                </a:solidFill>
                <a:latin typeface="Lucida Console" pitchFamily="49" charset="0"/>
              </a:rPr>
              <a:t>="Staging" </a:t>
            </a:r>
          </a:p>
          <a:p>
            <a:r>
              <a:rPr lang="en-US" sz="1200" dirty="0" smtClean="0">
                <a:solidFill>
                  <a:srgbClr val="0000FF"/>
                </a:solidFill>
                <a:latin typeface="Lucida Console" pitchFamily="49" charset="0"/>
              </a:rPr>
              <a:t>       </a:t>
            </a:r>
            <a:r>
              <a:rPr lang="en-US" sz="1200" dirty="0" err="1" smtClean="0">
                <a:solidFill>
                  <a:srgbClr val="FF0000"/>
                </a:solidFill>
                <a:latin typeface="Lucida Console" pitchFamily="49" charset="0"/>
              </a:rPr>
              <a:t>xdt:Transform</a:t>
            </a:r>
            <a:r>
              <a:rPr lang="en-US" sz="1200" dirty="0" smtClean="0">
                <a:solidFill>
                  <a:srgbClr val="0000FF"/>
                </a:solidFill>
                <a:latin typeface="Lucida Console" pitchFamily="49" charset="0"/>
              </a:rPr>
              <a:t>="</a:t>
            </a:r>
            <a:r>
              <a:rPr lang="en-US" sz="1200" dirty="0" err="1" smtClean="0">
                <a:solidFill>
                  <a:srgbClr val="0000FF"/>
                </a:solidFill>
                <a:latin typeface="Lucida Console" pitchFamily="49" charset="0"/>
              </a:rPr>
              <a:t>SetAttributes</a:t>
            </a:r>
            <a:r>
              <a:rPr lang="en-US" sz="1200" dirty="0" smtClean="0">
                <a:solidFill>
                  <a:srgbClr val="0000FF"/>
                </a:solidFill>
                <a:latin typeface="Lucida Console" pitchFamily="49" charset="0"/>
              </a:rPr>
              <a:t>(value)" </a:t>
            </a:r>
          </a:p>
          <a:p>
            <a:r>
              <a:rPr lang="en-US" sz="1200" dirty="0" smtClean="0">
                <a:solidFill>
                  <a:srgbClr val="0000FF"/>
                </a:solidFill>
                <a:latin typeface="Lucida Console" pitchFamily="49" charset="0"/>
              </a:rPr>
              <a:t>       </a:t>
            </a:r>
            <a:r>
              <a:rPr lang="en-US" sz="1200" dirty="0" err="1" smtClean="0">
                <a:solidFill>
                  <a:srgbClr val="FF0000"/>
                </a:solidFill>
                <a:latin typeface="Lucida Console" pitchFamily="49" charset="0"/>
              </a:rPr>
              <a:t>xdt:Locator</a:t>
            </a:r>
            <a:r>
              <a:rPr lang="en-US" sz="1200" dirty="0" smtClean="0">
                <a:solidFill>
                  <a:srgbClr val="0000FF"/>
                </a:solidFill>
                <a:latin typeface="Lucida Console" pitchFamily="49" charset="0"/>
              </a:rPr>
              <a:t>="Match(key)" /&gt;</a:t>
            </a:r>
          </a:p>
          <a:p>
            <a:r>
              <a:rPr lang="en-US" sz="1200" dirty="0" smtClean="0">
                <a:solidFill>
                  <a:srgbClr val="0000FF"/>
                </a:solidFill>
                <a:latin typeface="Lucida Console" pitchFamily="49" charset="0"/>
              </a:rPr>
              <a:t>&lt;/</a:t>
            </a:r>
            <a:r>
              <a:rPr lang="en-US" sz="1200" dirty="0" err="1" smtClean="0">
                <a:solidFill>
                  <a:srgbClr val="A31515"/>
                </a:solidFill>
                <a:latin typeface="Lucida Console" pitchFamily="49" charset="0"/>
              </a:rPr>
              <a:t>appSettings</a:t>
            </a:r>
            <a:r>
              <a:rPr lang="en-US" sz="1200" dirty="0" smtClean="0">
                <a:solidFill>
                  <a:srgbClr val="0000FF"/>
                </a:solidFill>
                <a:latin typeface="Lucida Console" pitchFamily="49" charset="0"/>
              </a:rPr>
              <a:t>&gt;</a:t>
            </a:r>
          </a:p>
          <a:p>
            <a:endParaRPr lang="en-US" sz="1200" dirty="0" smtClean="0">
              <a:solidFill>
                <a:srgbClr val="0000FF"/>
              </a:solidFill>
              <a:latin typeface="Lucida Console" pitchFamily="49" charset="0"/>
            </a:endParaRPr>
          </a:p>
          <a:p>
            <a:r>
              <a:rPr lang="en-US" sz="1200" dirty="0" smtClean="0">
                <a:solidFill>
                  <a:srgbClr val="0000FF"/>
                </a:solidFill>
                <a:latin typeface="Lucida Console" pitchFamily="49" charset="0"/>
              </a:rPr>
              <a:t>&lt;</a:t>
            </a:r>
            <a:r>
              <a:rPr lang="en-US" sz="1200" dirty="0" err="1" smtClean="0">
                <a:solidFill>
                  <a:srgbClr val="A31515"/>
                </a:solidFill>
                <a:latin typeface="Lucida Console" pitchFamily="49" charset="0"/>
              </a:rPr>
              <a:t>connectionStrings</a:t>
            </a:r>
            <a:r>
              <a:rPr lang="en-US" sz="1200" dirty="0" smtClean="0">
                <a:solidFill>
                  <a:srgbClr val="0000FF"/>
                </a:solidFill>
                <a:latin typeface="Lucida Console" pitchFamily="49" charset="0"/>
              </a:rPr>
              <a:t>&gt;</a:t>
            </a:r>
          </a:p>
          <a:p>
            <a:r>
              <a:rPr lang="en-US" sz="1200" dirty="0" smtClean="0">
                <a:solidFill>
                  <a:srgbClr val="0000FF"/>
                </a:solidFill>
                <a:latin typeface="Lucida Console" pitchFamily="49" charset="0"/>
              </a:rPr>
              <a:t>  &lt;</a:t>
            </a:r>
            <a:r>
              <a:rPr lang="en-US" sz="1200" dirty="0" smtClean="0">
                <a:solidFill>
                  <a:srgbClr val="A31515"/>
                </a:solidFill>
                <a:latin typeface="Lucida Console" pitchFamily="49" charset="0"/>
              </a:rPr>
              <a:t>add</a:t>
            </a:r>
            <a:r>
              <a:rPr lang="en-US" sz="1200" dirty="0" smtClean="0">
                <a:solidFill>
                  <a:srgbClr val="0000FF"/>
                </a:solidFill>
                <a:latin typeface="Lucida Console" pitchFamily="49" charset="0"/>
              </a:rPr>
              <a:t> </a:t>
            </a:r>
            <a:r>
              <a:rPr lang="en-US" sz="1200" dirty="0" smtClean="0">
                <a:solidFill>
                  <a:srgbClr val="FF0000"/>
                </a:solidFill>
                <a:latin typeface="Lucida Console" pitchFamily="49" charset="0"/>
              </a:rPr>
              <a:t>name</a:t>
            </a:r>
            <a:r>
              <a:rPr lang="en-US" sz="1200" dirty="0" smtClean="0">
                <a:solidFill>
                  <a:srgbClr val="0000FF"/>
                </a:solidFill>
                <a:latin typeface="Lucida Console" pitchFamily="49" charset="0"/>
              </a:rPr>
              <a:t>="</a:t>
            </a:r>
            <a:r>
              <a:rPr lang="en-US" sz="1200" dirty="0" err="1" smtClean="0">
                <a:solidFill>
                  <a:srgbClr val="0000FF"/>
                </a:solidFill>
                <a:latin typeface="Lucida Console" pitchFamily="49" charset="0"/>
              </a:rPr>
              <a:t>LoggingConnectionString</a:t>
            </a:r>
            <a:r>
              <a:rPr lang="en-US" sz="1200" dirty="0" smtClean="0">
                <a:solidFill>
                  <a:srgbClr val="0000FF"/>
                </a:solidFill>
                <a:latin typeface="Lucida Console" pitchFamily="49" charset="0"/>
              </a:rPr>
              <a:t>" </a:t>
            </a:r>
          </a:p>
          <a:p>
            <a:r>
              <a:rPr lang="en-US" sz="1200" dirty="0" smtClean="0">
                <a:solidFill>
                  <a:srgbClr val="0000FF"/>
                </a:solidFill>
                <a:latin typeface="Lucida Console" pitchFamily="49" charset="0"/>
              </a:rPr>
              <a:t>       </a:t>
            </a:r>
            <a:r>
              <a:rPr lang="en-US" sz="1200" dirty="0" err="1" smtClean="0">
                <a:solidFill>
                  <a:srgbClr val="FF0000"/>
                </a:solidFill>
                <a:latin typeface="Lucida Console" pitchFamily="49" charset="0"/>
              </a:rPr>
              <a:t>connectionString</a:t>
            </a:r>
            <a:r>
              <a:rPr lang="en-US" sz="1200" dirty="0" smtClean="0">
                <a:solidFill>
                  <a:srgbClr val="0000FF"/>
                </a:solidFill>
                <a:latin typeface="Lucida Console" pitchFamily="49" charset="0"/>
              </a:rPr>
              <a:t>=“</a:t>
            </a:r>
            <a:r>
              <a:rPr lang="en-US" sz="1200" i="1" dirty="0" smtClean="0">
                <a:solidFill>
                  <a:srgbClr val="0000FF"/>
                </a:solidFill>
                <a:latin typeface="Lucida Console" pitchFamily="49" charset="0"/>
              </a:rPr>
              <a:t>connection</a:t>
            </a:r>
            <a:r>
              <a:rPr lang="en-US" sz="1200" dirty="0" smtClean="0">
                <a:solidFill>
                  <a:srgbClr val="0000FF"/>
                </a:solidFill>
                <a:latin typeface="Lucida Console" pitchFamily="49" charset="0"/>
              </a:rPr>
              <a:t>" </a:t>
            </a:r>
          </a:p>
          <a:p>
            <a:r>
              <a:rPr lang="en-US" sz="1200" dirty="0" smtClean="0">
                <a:solidFill>
                  <a:srgbClr val="0000FF"/>
                </a:solidFill>
                <a:latin typeface="Lucida Console" pitchFamily="49" charset="0"/>
              </a:rPr>
              <a:t>       </a:t>
            </a:r>
            <a:r>
              <a:rPr lang="en-US" sz="1200" dirty="0" err="1" smtClean="0">
                <a:solidFill>
                  <a:srgbClr val="FF0000"/>
                </a:solidFill>
                <a:latin typeface="Lucida Console" pitchFamily="49" charset="0"/>
              </a:rPr>
              <a:t>providerName</a:t>
            </a:r>
            <a:r>
              <a:rPr lang="en-US" sz="1200" dirty="0" smtClean="0">
                <a:solidFill>
                  <a:srgbClr val="0000FF"/>
                </a:solidFill>
                <a:latin typeface="Lucida Console" pitchFamily="49" charset="0"/>
              </a:rPr>
              <a:t>="</a:t>
            </a:r>
            <a:r>
              <a:rPr lang="en-US" sz="1200" dirty="0" err="1" smtClean="0">
                <a:solidFill>
                  <a:srgbClr val="0000FF"/>
                </a:solidFill>
                <a:latin typeface="Lucida Console" pitchFamily="49" charset="0"/>
              </a:rPr>
              <a:t>System.Data.SqlClient</a:t>
            </a:r>
            <a:r>
              <a:rPr lang="en-US" sz="1200" dirty="0" smtClean="0">
                <a:solidFill>
                  <a:srgbClr val="0000FF"/>
                </a:solidFill>
                <a:latin typeface="Lucida Console" pitchFamily="49" charset="0"/>
              </a:rPr>
              <a:t>" </a:t>
            </a:r>
          </a:p>
          <a:p>
            <a:r>
              <a:rPr lang="en-US" sz="1200" dirty="0" smtClean="0">
                <a:solidFill>
                  <a:srgbClr val="0000FF"/>
                </a:solidFill>
                <a:latin typeface="Lucida Console" pitchFamily="49" charset="0"/>
              </a:rPr>
              <a:t>       </a:t>
            </a:r>
            <a:r>
              <a:rPr lang="en-US" sz="1200" dirty="0" err="1" smtClean="0">
                <a:solidFill>
                  <a:srgbClr val="FF0000"/>
                </a:solidFill>
                <a:latin typeface="Lucida Console" pitchFamily="49" charset="0"/>
              </a:rPr>
              <a:t>xdt:Transform</a:t>
            </a:r>
            <a:r>
              <a:rPr lang="en-US" sz="1200" dirty="0" smtClean="0">
                <a:solidFill>
                  <a:srgbClr val="0000FF"/>
                </a:solidFill>
                <a:latin typeface="Lucida Console" pitchFamily="49" charset="0"/>
              </a:rPr>
              <a:t>="Replace" </a:t>
            </a:r>
          </a:p>
          <a:p>
            <a:r>
              <a:rPr lang="en-US" sz="1200" dirty="0" smtClean="0">
                <a:solidFill>
                  <a:srgbClr val="0000FF"/>
                </a:solidFill>
                <a:latin typeface="Lucida Console" pitchFamily="49" charset="0"/>
              </a:rPr>
              <a:t>       </a:t>
            </a:r>
            <a:r>
              <a:rPr lang="en-US" sz="1200" dirty="0" err="1" smtClean="0">
                <a:solidFill>
                  <a:srgbClr val="FF0000"/>
                </a:solidFill>
                <a:latin typeface="Lucida Console" pitchFamily="49" charset="0"/>
              </a:rPr>
              <a:t>xdt:Locator</a:t>
            </a:r>
            <a:r>
              <a:rPr lang="en-US" sz="1200" dirty="0" smtClean="0">
                <a:solidFill>
                  <a:srgbClr val="0000FF"/>
                </a:solidFill>
                <a:latin typeface="Lucida Console" pitchFamily="49" charset="0"/>
              </a:rPr>
              <a:t>="Match(name)" /&gt;</a:t>
            </a:r>
          </a:p>
          <a:p>
            <a:r>
              <a:rPr lang="en-US" sz="1200" dirty="0" smtClean="0">
                <a:solidFill>
                  <a:srgbClr val="0000FF"/>
                </a:solidFill>
                <a:latin typeface="Lucida Console" pitchFamily="49" charset="0"/>
              </a:rPr>
              <a:t>&lt;/</a:t>
            </a:r>
            <a:r>
              <a:rPr lang="en-US" sz="1200" dirty="0" err="1" smtClean="0">
                <a:solidFill>
                  <a:srgbClr val="A31515"/>
                </a:solidFill>
                <a:latin typeface="Lucida Console" pitchFamily="49" charset="0"/>
              </a:rPr>
              <a:t>connectionStrings</a:t>
            </a:r>
            <a:r>
              <a:rPr lang="en-US" sz="1200" dirty="0" smtClean="0">
                <a:solidFill>
                  <a:srgbClr val="0000FF"/>
                </a:solidFill>
                <a:latin typeface="Lucida Console" pitchFamily="49" charset="0"/>
              </a:rPr>
              <a:t>&gt;</a:t>
            </a:r>
            <a:endParaRPr kumimoji="0" lang="en-US" sz="1200" b="0" i="0" u="none" strike="noStrike" cap="none" normalizeH="0" baseline="0" dirty="0" smtClean="0">
              <a:ln>
                <a:noFill/>
              </a:ln>
              <a:solidFill>
                <a:schemeClr val="bg1"/>
              </a:solidFill>
              <a:effectLst/>
              <a:latin typeface="Lucida Console"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52400"/>
            <a:ext cx="8375946" cy="492443"/>
          </a:xfrm>
        </p:spPr>
        <p:txBody>
          <a:bodyPr/>
          <a:lstStyle/>
          <a:p>
            <a:r>
              <a:rPr smtClean="0"/>
              <a:t>Web.Config Transformation</a:t>
            </a:r>
            <a:endParaRPr lang="en-US" dirty="0">
              <a:solidFill>
                <a:schemeClr val="accent1"/>
              </a:solidFill>
            </a:endParaRPr>
          </a:p>
        </p:txBody>
      </p:sp>
      <p:graphicFrame>
        <p:nvGraphicFramePr>
          <p:cNvPr id="4" name="Table 3"/>
          <p:cNvGraphicFramePr>
            <a:graphicFrameLocks noGrp="1"/>
          </p:cNvGraphicFramePr>
          <p:nvPr/>
        </p:nvGraphicFramePr>
        <p:xfrm>
          <a:off x="490843" y="1111992"/>
          <a:ext cx="8174854" cy="5273430"/>
        </p:xfrm>
        <a:graphic>
          <a:graphicData uri="http://schemas.openxmlformats.org/drawingml/2006/table">
            <a:tbl>
              <a:tblPr firstRow="1" bandRow="1">
                <a:tableStyleId>{21E4AEA4-8DFA-4A89-87EB-49C32662AFE0}</a:tableStyleId>
              </a:tblPr>
              <a:tblGrid>
                <a:gridCol w="4995557"/>
                <a:gridCol w="3179297"/>
              </a:tblGrid>
              <a:tr h="491725">
                <a:tc>
                  <a:txBody>
                    <a:bodyPr/>
                    <a:lstStyle/>
                    <a:p>
                      <a:pPr algn="ctr"/>
                      <a:r>
                        <a:rPr lang="en-US" sz="2400" dirty="0" smtClean="0"/>
                        <a:t>Transform</a:t>
                      </a:r>
                      <a:endParaRPr lang="en-US" sz="2400" dirty="0">
                        <a:solidFill>
                          <a:schemeClr val="tx1"/>
                        </a:solidFill>
                      </a:endParaRPr>
                    </a:p>
                  </a:txBody>
                  <a:tcPr/>
                </a:tc>
                <a:tc>
                  <a:txBody>
                    <a:bodyPr/>
                    <a:lstStyle/>
                    <a:p>
                      <a:pPr algn="ctr"/>
                      <a:r>
                        <a:rPr lang="en-US" sz="2400" dirty="0" smtClean="0"/>
                        <a:t>Description</a:t>
                      </a:r>
                      <a:endParaRPr lang="en-US" sz="2400" dirty="0">
                        <a:solidFill>
                          <a:schemeClr val="tx1"/>
                        </a:solidFill>
                      </a:endParaRPr>
                    </a:p>
                  </a:txBody>
                  <a:tcPr/>
                </a:tc>
              </a:tr>
              <a:tr h="461911">
                <a:tc>
                  <a:txBody>
                    <a:bodyPr/>
                    <a:lstStyle/>
                    <a:p>
                      <a:pPr algn="l"/>
                      <a:r>
                        <a:rPr lang="en-US" sz="1600" dirty="0" err="1" smtClean="0"/>
                        <a:t>xdt:Transform</a:t>
                      </a:r>
                      <a:r>
                        <a:rPr lang="en-US" sz="1600" dirty="0" smtClean="0"/>
                        <a:t>=“Replace”</a:t>
                      </a:r>
                      <a:endParaRPr lang="en-US" sz="1600" dirty="0"/>
                    </a:p>
                  </a:txBody>
                  <a:tcPr/>
                </a:tc>
                <a:tc>
                  <a:txBody>
                    <a:bodyPr/>
                    <a:lstStyle/>
                    <a:p>
                      <a:pPr algn="l"/>
                      <a:r>
                        <a:rPr lang="en-US" sz="1600" dirty="0" smtClean="0"/>
                        <a:t>Replaces</a:t>
                      </a:r>
                      <a:r>
                        <a:rPr lang="en-US" sz="1600" baseline="0" dirty="0" smtClean="0"/>
                        <a:t> the first matched node</a:t>
                      </a:r>
                      <a:endParaRPr lang="en-US" sz="1600" dirty="0"/>
                    </a:p>
                  </a:txBody>
                  <a:tcPr/>
                </a:tc>
              </a:tr>
              <a:tr h="492369">
                <a:tc>
                  <a:txBody>
                    <a:bodyPr/>
                    <a:lstStyle/>
                    <a:p>
                      <a:pPr algn="l"/>
                      <a:r>
                        <a:rPr lang="en-US" sz="1600" dirty="0" err="1" smtClean="0"/>
                        <a:t>xdt:Transform</a:t>
                      </a:r>
                      <a:r>
                        <a:rPr lang="en-US" sz="1600" dirty="0" smtClean="0"/>
                        <a:t>=“Remove”</a:t>
                      </a:r>
                      <a:endParaRPr lang="en-US" sz="1600" dirty="0"/>
                    </a:p>
                  </a:txBody>
                  <a:tcPr/>
                </a:tc>
                <a:tc>
                  <a:txBody>
                    <a:bodyPr/>
                    <a:lstStyle/>
                    <a:p>
                      <a:pPr algn="l"/>
                      <a:r>
                        <a:rPr lang="en-US" sz="1600" dirty="0" smtClean="0"/>
                        <a:t>Removes the first matched node</a:t>
                      </a:r>
                      <a:endParaRPr lang="en-US" sz="1600" dirty="0"/>
                    </a:p>
                  </a:txBody>
                  <a:tcPr/>
                </a:tc>
              </a:tr>
              <a:tr h="53457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err="1" smtClean="0"/>
                        <a:t>xdt:Transform</a:t>
                      </a:r>
                      <a:r>
                        <a:rPr lang="en-US" sz="1600" dirty="0" smtClean="0"/>
                        <a:t>=“</a:t>
                      </a:r>
                      <a:r>
                        <a:rPr lang="en-US" sz="1600" dirty="0" err="1" smtClean="0"/>
                        <a:t>RemoveAll</a:t>
                      </a:r>
                      <a:r>
                        <a:rPr lang="en-US" sz="1600" dirty="0" smtClean="0"/>
                        <a:t>”</a:t>
                      </a:r>
                    </a:p>
                    <a:p>
                      <a:pPr algn="l"/>
                      <a:endParaRPr lang="en-US" sz="1600"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t>Removes all the matching nodes</a:t>
                      </a:r>
                      <a:endParaRPr lang="en-US" sz="1600" dirty="0"/>
                    </a:p>
                  </a:txBody>
                  <a:tcPr/>
                </a:tc>
              </a:tr>
              <a:tr h="6628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err="1" smtClean="0"/>
                        <a:t>xdt:Transform</a:t>
                      </a:r>
                      <a:r>
                        <a:rPr lang="en-US" sz="1600" dirty="0" smtClean="0"/>
                        <a:t>=“Insert”</a:t>
                      </a:r>
                    </a:p>
                    <a:p>
                      <a:pPr algn="l"/>
                      <a:endParaRPr lang="en-US" sz="1600" dirty="0"/>
                    </a:p>
                  </a:txBody>
                  <a:tcPr/>
                </a:tc>
                <a:tc>
                  <a:txBody>
                    <a:bodyPr/>
                    <a:lstStyle/>
                    <a:p>
                      <a:pPr algn="l"/>
                      <a:r>
                        <a:rPr lang="en-US" sz="1600" dirty="0" smtClean="0"/>
                        <a:t>Inserts the node at the end</a:t>
                      </a:r>
                      <a:endParaRPr lang="en-US" sz="1600" dirty="0"/>
                    </a:p>
                  </a:txBody>
                  <a:tcPr/>
                </a:tc>
              </a:tr>
              <a:tr h="662860">
                <a:tc>
                  <a:txBody>
                    <a:bodyPr/>
                    <a:lstStyle/>
                    <a:p>
                      <a:pPr algn="l"/>
                      <a:r>
                        <a:rPr lang="en-US" sz="1600" dirty="0" err="1" smtClean="0"/>
                        <a:t>xdt:Transform</a:t>
                      </a:r>
                      <a:r>
                        <a:rPr lang="en-US" sz="1600" dirty="0" smtClean="0"/>
                        <a:t>=“</a:t>
                      </a:r>
                      <a:r>
                        <a:rPr lang="en-US" sz="1600" dirty="0" err="1" smtClean="0"/>
                        <a:t>SetAttributes</a:t>
                      </a:r>
                      <a:r>
                        <a:rPr lang="en-US" sz="1600" dirty="0" smtClean="0"/>
                        <a:t>(</a:t>
                      </a:r>
                      <a:r>
                        <a:rPr lang="en-US" sz="1600" dirty="0" err="1" smtClean="0"/>
                        <a:t>attributeNames</a:t>
                      </a:r>
                      <a:r>
                        <a:rPr lang="en-US" sz="1600" dirty="0" smtClean="0"/>
                        <a:t>)”</a:t>
                      </a:r>
                      <a:endParaRPr lang="en-US" sz="1600" dirty="0"/>
                    </a:p>
                  </a:txBody>
                  <a:tcPr/>
                </a:tc>
                <a:tc>
                  <a:txBody>
                    <a:bodyPr/>
                    <a:lstStyle/>
                    <a:p>
                      <a:pPr algn="l"/>
                      <a:r>
                        <a:rPr lang="en-US" sz="1600" dirty="0" smtClean="0"/>
                        <a:t>Creates or changes values of the existing attributes</a:t>
                      </a:r>
                      <a:endParaRPr lang="en-US" sz="1600" dirty="0"/>
                    </a:p>
                  </a:txBody>
                  <a:tcPr/>
                </a:tc>
              </a:tr>
              <a:tr h="640746">
                <a:tc>
                  <a:txBody>
                    <a:bodyPr/>
                    <a:lstStyle/>
                    <a:p>
                      <a:pPr algn="l"/>
                      <a:r>
                        <a:rPr lang="en-US" sz="1600" dirty="0" err="1" smtClean="0"/>
                        <a:t>xdt:Transform</a:t>
                      </a:r>
                      <a:r>
                        <a:rPr lang="en-US" sz="1600" dirty="0" smtClean="0"/>
                        <a:t>=“</a:t>
                      </a:r>
                      <a:r>
                        <a:rPr lang="en-US" sz="1600" dirty="0" err="1" smtClean="0"/>
                        <a:t>RemoveAttributes</a:t>
                      </a:r>
                      <a:r>
                        <a:rPr lang="en-US" sz="1600" dirty="0" smtClean="0"/>
                        <a:t>(</a:t>
                      </a:r>
                      <a:r>
                        <a:rPr lang="en-US" sz="1600" dirty="0" err="1" smtClean="0"/>
                        <a:t>attributeNames</a:t>
                      </a:r>
                      <a:r>
                        <a:rPr lang="en-US" sz="1600" dirty="0" smtClean="0"/>
                        <a:t>)”</a:t>
                      </a:r>
                      <a:endParaRPr lang="en-US" sz="1600" dirty="0"/>
                    </a:p>
                  </a:txBody>
                  <a:tcPr/>
                </a:tc>
                <a:tc>
                  <a:txBody>
                    <a:bodyPr/>
                    <a:lstStyle/>
                    <a:p>
                      <a:pPr algn="l"/>
                      <a:r>
                        <a:rPr lang="en-US" sz="1600" dirty="0" smtClean="0"/>
                        <a:t>Removes the attributes if they</a:t>
                      </a:r>
                      <a:r>
                        <a:rPr lang="en-US" sz="1600" baseline="0" dirty="0" smtClean="0"/>
                        <a:t> </a:t>
                      </a:r>
                      <a:r>
                        <a:rPr lang="en-US" sz="1600" dirty="0" smtClean="0"/>
                        <a:t>exist</a:t>
                      </a:r>
                      <a:endParaRPr lang="en-US" sz="1600" dirty="0"/>
                    </a:p>
                  </a:txBody>
                  <a:tcPr/>
                </a:tc>
              </a:tr>
              <a:tr h="618979">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err="1" smtClean="0"/>
                        <a:t>xdt:Transform</a:t>
                      </a:r>
                      <a:r>
                        <a:rPr lang="en-US" sz="1600" dirty="0" smtClean="0"/>
                        <a:t>=“</a:t>
                      </a:r>
                      <a:r>
                        <a:rPr lang="en-US" sz="1600" dirty="0" err="1" smtClean="0"/>
                        <a:t>InsertBefore</a:t>
                      </a:r>
                      <a:r>
                        <a:rPr lang="en-US" sz="1600" dirty="0" smtClean="0"/>
                        <a:t>(</a:t>
                      </a:r>
                      <a:r>
                        <a:rPr lang="en-US" sz="1600" dirty="0" err="1" smtClean="0"/>
                        <a:t>XPath</a:t>
                      </a:r>
                      <a:r>
                        <a:rPr lang="en-US" sz="1600" dirty="0" smtClean="0"/>
                        <a:t>)”</a:t>
                      </a:r>
                      <a:endParaRPr lang="en-US" sz="1600" dirty="0"/>
                    </a:p>
                  </a:txBody>
                  <a:tcPr/>
                </a:tc>
                <a:tc>
                  <a:txBody>
                    <a:bodyPr/>
                    <a:lstStyle/>
                    <a:p>
                      <a:pPr algn="l"/>
                      <a:r>
                        <a:rPr lang="en-US" sz="1600" dirty="0" smtClean="0"/>
                        <a:t>Inserts the node on</a:t>
                      </a:r>
                      <a:r>
                        <a:rPr lang="en-US" sz="1600" baseline="0" dirty="0" smtClean="0"/>
                        <a:t> the provided </a:t>
                      </a:r>
                      <a:r>
                        <a:rPr lang="en-US" sz="1600" baseline="0" dirty="0" err="1" smtClean="0"/>
                        <a:t>Xpath</a:t>
                      </a:r>
                      <a:endParaRPr lang="en-US" sz="1600" dirty="0"/>
                    </a:p>
                  </a:txBody>
                  <a:tcPr/>
                </a:tc>
              </a:tr>
              <a:tr h="6628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err="1" smtClean="0"/>
                        <a:t>xdt:Transform</a:t>
                      </a:r>
                      <a:r>
                        <a:rPr lang="en-US" sz="1600" dirty="0" smtClean="0"/>
                        <a:t>=“</a:t>
                      </a:r>
                      <a:r>
                        <a:rPr lang="en-US" sz="1600" dirty="0" err="1" smtClean="0"/>
                        <a:t>InsertAfter</a:t>
                      </a:r>
                      <a:r>
                        <a:rPr lang="en-US" sz="1600" dirty="0" smtClean="0"/>
                        <a:t>(</a:t>
                      </a:r>
                      <a:r>
                        <a:rPr lang="en-US" sz="1600" dirty="0" err="1" smtClean="0"/>
                        <a:t>XPath</a:t>
                      </a:r>
                      <a:r>
                        <a:rPr lang="en-US" sz="1600" dirty="0" smtClean="0"/>
                        <a:t>)”</a:t>
                      </a:r>
                    </a:p>
                    <a:p>
                      <a:pPr algn="l"/>
                      <a:endParaRPr lang="en-US" sz="1600" dirty="0"/>
                    </a:p>
                  </a:txBody>
                  <a:tcPr/>
                </a:tc>
                <a:tc>
                  <a:txBody>
                    <a:bodyPr/>
                    <a:lstStyle/>
                    <a:p>
                      <a:pPr algn="l"/>
                      <a:r>
                        <a:rPr lang="en-US" sz="1600" dirty="0" smtClean="0"/>
                        <a:t>Inserts the node on the provided </a:t>
                      </a:r>
                      <a:r>
                        <a:rPr lang="en-US" sz="1600" dirty="0" err="1" smtClean="0"/>
                        <a:t>XPath</a:t>
                      </a:r>
                      <a:endParaRPr lang="en-US" sz="1600" dirty="0"/>
                    </a:p>
                  </a:txBody>
                  <a:tcPr/>
                </a:tc>
              </a:tr>
            </a:tbl>
          </a:graphicData>
        </a:graphic>
      </p:graphicFrame>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52400"/>
            <a:ext cx="8375946" cy="492443"/>
          </a:xfrm>
        </p:spPr>
        <p:txBody>
          <a:bodyPr/>
          <a:lstStyle/>
          <a:p>
            <a:r>
              <a:rPr smtClean="0"/>
              <a:t>Web.Config Transformation </a:t>
            </a:r>
            <a:r>
              <a:rPr lang="en-US" dirty="0" smtClean="0"/>
              <a:t>Locators</a:t>
            </a:r>
            <a:endParaRPr lang="en-US" dirty="0">
              <a:solidFill>
                <a:schemeClr val="accent1"/>
              </a:solidFill>
            </a:endParaRPr>
          </a:p>
        </p:txBody>
      </p:sp>
      <p:graphicFrame>
        <p:nvGraphicFramePr>
          <p:cNvPr id="5" name="Table 4"/>
          <p:cNvGraphicFramePr>
            <a:graphicFrameLocks noGrp="1"/>
          </p:cNvGraphicFramePr>
          <p:nvPr/>
        </p:nvGraphicFramePr>
        <p:xfrm>
          <a:off x="381000" y="1371600"/>
          <a:ext cx="8217054" cy="2225040"/>
        </p:xfrm>
        <a:graphic>
          <a:graphicData uri="http://schemas.openxmlformats.org/drawingml/2006/table">
            <a:tbl>
              <a:tblPr firstRow="1" bandRow="1">
                <a:tableStyleId>{21E4AEA4-8DFA-4A89-87EB-49C32662AFE0}</a:tableStyleId>
              </a:tblPr>
              <a:tblGrid>
                <a:gridCol w="4108527"/>
                <a:gridCol w="4108527"/>
              </a:tblGrid>
              <a:tr h="152400">
                <a:tc>
                  <a:txBody>
                    <a:bodyPr/>
                    <a:lstStyle/>
                    <a:p>
                      <a:pPr algn="ctr"/>
                      <a:r>
                        <a:rPr lang="en-US" sz="2400" dirty="0" smtClean="0"/>
                        <a:t>Locator</a:t>
                      </a:r>
                      <a:endParaRPr lang="en-US" sz="2400" dirty="0"/>
                    </a:p>
                  </a:txBody>
                  <a:tcPr/>
                </a:tc>
                <a:tc>
                  <a:txBody>
                    <a:bodyPr/>
                    <a:lstStyle/>
                    <a:p>
                      <a:pPr algn="ctr"/>
                      <a:r>
                        <a:rPr lang="en-US" sz="2400" dirty="0" smtClean="0"/>
                        <a:t>Description</a:t>
                      </a:r>
                      <a:endParaRPr lang="en-US" sz="2400" dirty="0"/>
                    </a:p>
                  </a:txBody>
                  <a:tcPr/>
                </a:tc>
              </a:tr>
              <a:tr h="0">
                <a:tc>
                  <a:txBody>
                    <a:bodyPr/>
                    <a:lstStyle/>
                    <a:p>
                      <a:pPr algn="l"/>
                      <a:r>
                        <a:rPr lang="en-US" sz="1400" dirty="0" err="1" smtClean="0"/>
                        <a:t>xdt:Locator</a:t>
                      </a:r>
                      <a:r>
                        <a:rPr lang="en-US" sz="1400" dirty="0" smtClean="0"/>
                        <a:t>=“Match(</a:t>
                      </a:r>
                      <a:r>
                        <a:rPr lang="en-US" sz="1400" dirty="0" err="1" smtClean="0"/>
                        <a:t>attributeName</a:t>
                      </a:r>
                      <a:r>
                        <a:rPr lang="en-US" sz="1400" dirty="0" smtClean="0"/>
                        <a:t>)”</a:t>
                      </a:r>
                      <a:endParaRPr lang="en-US" sz="1400" dirty="0"/>
                    </a:p>
                  </a:txBody>
                  <a:tcPr/>
                </a:tc>
                <a:tc>
                  <a:txBody>
                    <a:bodyPr/>
                    <a:lstStyle/>
                    <a:p>
                      <a:pPr algn="l"/>
                      <a:r>
                        <a:rPr lang="en-US" sz="1400" dirty="0" smtClean="0"/>
                        <a:t>Can accept</a:t>
                      </a:r>
                      <a:r>
                        <a:rPr lang="en-US" sz="1400" baseline="0" dirty="0" smtClean="0"/>
                        <a:t> comma </a:t>
                      </a:r>
                      <a:r>
                        <a:rPr lang="en-US" sz="1400" baseline="0" dirty="0" err="1" smtClean="0"/>
                        <a:t>seperated</a:t>
                      </a:r>
                      <a:r>
                        <a:rPr lang="en-US" sz="1400" baseline="0" dirty="0" smtClean="0"/>
                        <a:t> names of the attributes</a:t>
                      </a:r>
                      <a:endParaRPr lang="en-US" sz="1400" dirty="0"/>
                    </a:p>
                  </a:txBody>
                  <a:tcPr/>
                </a:tc>
              </a:tr>
              <a:tr h="126773">
                <a:tc>
                  <a:txBody>
                    <a:bodyPr/>
                    <a:lstStyle/>
                    <a:p>
                      <a:pPr algn="l"/>
                      <a:r>
                        <a:rPr lang="en-US" sz="1400" dirty="0" err="1" smtClean="0"/>
                        <a:t>xdt:Locator</a:t>
                      </a:r>
                      <a:r>
                        <a:rPr lang="en-US" sz="1400" dirty="0" smtClean="0"/>
                        <a:t>=“Condition(</a:t>
                      </a:r>
                      <a:r>
                        <a:rPr lang="en-US" sz="1400" dirty="0" err="1" smtClean="0"/>
                        <a:t>xPath</a:t>
                      </a:r>
                      <a:r>
                        <a:rPr lang="en-US" sz="1400" baseline="0" dirty="0" smtClean="0"/>
                        <a:t> Predicate)”</a:t>
                      </a:r>
                      <a:endParaRPr lang="en-US" sz="1400" dirty="0"/>
                    </a:p>
                  </a:txBody>
                  <a:tcPr/>
                </a:tc>
                <a:tc>
                  <a:txBody>
                    <a:bodyPr/>
                    <a:lstStyle/>
                    <a:p>
                      <a:pPr algn="l"/>
                      <a:r>
                        <a:rPr lang="en-US" sz="1400" dirty="0" smtClean="0"/>
                        <a:t>Can take any </a:t>
                      </a:r>
                      <a:r>
                        <a:rPr lang="en-US" sz="1400" dirty="0" err="1" smtClean="0"/>
                        <a:t>Xpath</a:t>
                      </a:r>
                      <a:r>
                        <a:rPr lang="en-US" sz="1400" dirty="0" smtClean="0"/>
                        <a:t> predicates like </a:t>
                      </a:r>
                      <a:r>
                        <a:rPr lang="en-US" sz="1400" kern="1200" dirty="0" err="1" smtClean="0"/>
                        <a:t>xdt:Locator</a:t>
                      </a:r>
                      <a:r>
                        <a:rPr lang="en-US" sz="1400" kern="1200" dirty="0" smtClean="0"/>
                        <a:t>="Condition(@name=’</a:t>
                      </a:r>
                      <a:r>
                        <a:rPr lang="en-US" sz="1400" kern="1200" dirty="0" err="1" smtClean="0"/>
                        <a:t>Northwind</a:t>
                      </a:r>
                      <a:r>
                        <a:rPr lang="en-US" sz="1400" kern="1200" dirty="0" smtClean="0"/>
                        <a:t>’ or @</a:t>
                      </a:r>
                      <a:r>
                        <a:rPr lang="en-US" sz="1400" kern="1200" dirty="0" err="1" smtClean="0"/>
                        <a:t>providerName</a:t>
                      </a:r>
                      <a:r>
                        <a:rPr lang="en-US" sz="1400" kern="1200" dirty="0" smtClean="0"/>
                        <a:t>=’ </a:t>
                      </a:r>
                      <a:r>
                        <a:rPr lang="en-US" sz="1400" kern="1200" dirty="0" err="1" smtClean="0"/>
                        <a:t>System.Data.SqlClient</a:t>
                      </a:r>
                      <a:r>
                        <a:rPr lang="en-US" sz="1400" kern="1200" dirty="0" smtClean="0"/>
                        <a:t>’)" </a:t>
                      </a:r>
                      <a:endParaRPr lang="en-US" sz="1400" dirty="0"/>
                    </a:p>
                  </a:txBody>
                  <a:tcPr/>
                </a:tc>
              </a:tr>
              <a:tr h="153383">
                <a:tc>
                  <a:txBody>
                    <a:bodyPr/>
                    <a:lstStyle/>
                    <a:p>
                      <a:pPr algn="l"/>
                      <a:r>
                        <a:rPr lang="en-US" sz="1400" dirty="0" err="1" smtClean="0"/>
                        <a:t>xdt:Locator</a:t>
                      </a:r>
                      <a:r>
                        <a:rPr lang="en-US" sz="1400" dirty="0" smtClean="0"/>
                        <a:t>=“</a:t>
                      </a:r>
                      <a:r>
                        <a:rPr lang="en-US" sz="1400" dirty="0" err="1" smtClean="0"/>
                        <a:t>Xpath</a:t>
                      </a:r>
                      <a:r>
                        <a:rPr lang="en-US" sz="1400" dirty="0" smtClean="0"/>
                        <a:t>(/configuration/…)”</a:t>
                      </a:r>
                      <a:endParaRPr lang="en-US" sz="1400" dirty="0"/>
                    </a:p>
                  </a:txBody>
                  <a:tcPr/>
                </a:tc>
                <a:tc>
                  <a:txBody>
                    <a:bodyPr/>
                    <a:lstStyle/>
                    <a:p>
                      <a:pPr algn="l"/>
                      <a:r>
                        <a:rPr lang="en-US" sz="1400" dirty="0" smtClean="0"/>
                        <a:t>Can take any complicated</a:t>
                      </a:r>
                      <a:r>
                        <a:rPr lang="en-US" sz="1400" baseline="0" dirty="0" smtClean="0"/>
                        <a:t> </a:t>
                      </a:r>
                      <a:r>
                        <a:rPr lang="en-US" sz="1400" baseline="0" dirty="0" err="1" smtClean="0"/>
                        <a:t>Xpath</a:t>
                      </a:r>
                      <a:r>
                        <a:rPr lang="en-US" sz="1400" baseline="0" dirty="0" smtClean="0"/>
                        <a:t> like </a:t>
                      </a:r>
                      <a:r>
                        <a:rPr lang="en-US" sz="1400" kern="1200" dirty="0" smtClean="0"/>
                        <a:t>"</a:t>
                      </a:r>
                      <a:r>
                        <a:rPr lang="en-US" sz="1400" kern="1200" dirty="0" err="1" smtClean="0"/>
                        <a:t>XPath</a:t>
                      </a:r>
                      <a:r>
                        <a:rPr lang="en-US" sz="1400" kern="1200" dirty="0" smtClean="0"/>
                        <a:t>(//system.web)"</a:t>
                      </a:r>
                      <a:endParaRPr lang="en-US" sz="1400" dirty="0"/>
                    </a:p>
                  </a:txBody>
                  <a:tcPr/>
                </a:tc>
              </a:tr>
            </a:tbl>
          </a:graphicData>
        </a:graphic>
      </p:graphicFrame>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 Deploy</a:t>
            </a:r>
            <a:endParaRPr lang="en-US" dirty="0"/>
          </a:p>
        </p:txBody>
      </p:sp>
      <p:sp>
        <p:nvSpPr>
          <p:cNvPr id="3" name="Content Placeholder 2"/>
          <p:cNvSpPr>
            <a:spLocks noGrp="1"/>
          </p:cNvSpPr>
          <p:nvPr>
            <p:ph idx="1"/>
          </p:nvPr>
        </p:nvSpPr>
        <p:spPr/>
        <p:txBody>
          <a:bodyPr/>
          <a:lstStyle/>
          <a:p>
            <a:r>
              <a:rPr lang="en-US" sz="3200" dirty="0" smtClean="0"/>
              <a:t>Synchronize, Migrate, Deploy</a:t>
            </a:r>
          </a:p>
          <a:p>
            <a:pPr lvl="1"/>
            <a:r>
              <a:rPr lang="en-US" dirty="0" smtClean="0"/>
              <a:t>Works with IIS 6.0 and IIS 7.0</a:t>
            </a:r>
          </a:p>
          <a:p>
            <a:pPr lvl="1"/>
            <a:r>
              <a:rPr lang="en-US" dirty="0" smtClean="0"/>
              <a:t>Analyze the destination environment</a:t>
            </a:r>
          </a:p>
          <a:p>
            <a:pPr lvl="1"/>
            <a:r>
              <a:rPr lang="en-US" dirty="0" smtClean="0"/>
              <a:t>Do a –</a:t>
            </a:r>
            <a:r>
              <a:rPr lang="en-US" dirty="0" err="1" smtClean="0"/>
              <a:t>whatif</a:t>
            </a:r>
            <a:r>
              <a:rPr lang="en-US" dirty="0" smtClean="0"/>
              <a:t> Analysis before committing operation</a:t>
            </a:r>
          </a:p>
          <a:p>
            <a:r>
              <a:rPr lang="en-US" sz="3200" dirty="0" smtClean="0"/>
              <a:t>Includes a service for deploying applications remotely</a:t>
            </a:r>
          </a:p>
          <a:p>
            <a:r>
              <a:rPr lang="en-US" sz="3200" dirty="0" smtClean="0"/>
              <a:t>Integration</a:t>
            </a:r>
          </a:p>
          <a:p>
            <a:pPr lvl="1"/>
            <a:r>
              <a:rPr lang="en-US" dirty="0" smtClean="0"/>
              <a:t>Integrated with </a:t>
            </a:r>
            <a:r>
              <a:rPr lang="en-US" dirty="0" err="1" smtClean="0"/>
              <a:t>Powershell</a:t>
            </a:r>
            <a:endParaRPr lang="en-US" dirty="0" smtClean="0"/>
          </a:p>
          <a:p>
            <a:pPr lvl="1"/>
            <a:r>
              <a:rPr lang="en-US" dirty="0" smtClean="0"/>
              <a:t>Integrated in Visual Studio 2010</a:t>
            </a:r>
          </a:p>
          <a:p>
            <a:pPr lvl="1"/>
            <a:r>
              <a:rPr lang="en-US" dirty="0" smtClean="0"/>
              <a:t>Compatible with Web Platform Installer</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with Visual Studio 2010</a:t>
            </a:r>
            <a:endParaRPr lang="en-US" dirty="0"/>
          </a:p>
        </p:txBody>
      </p:sp>
      <p:pic>
        <p:nvPicPr>
          <p:cNvPr id="4" name="Picture 3"/>
          <p:cNvPicPr/>
          <p:nvPr/>
        </p:nvPicPr>
        <p:blipFill>
          <a:blip r:embed="rId2"/>
          <a:srcRect/>
          <a:stretch>
            <a:fillRect/>
          </a:stretch>
        </p:blipFill>
        <p:spPr bwMode="auto">
          <a:xfrm>
            <a:off x="1295400" y="1219200"/>
            <a:ext cx="6712155" cy="48768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One-click Deployment</a:t>
            </a:r>
            <a:endParaRPr lang="en-US" dirty="0"/>
          </a:p>
        </p:txBody>
      </p:sp>
      <p:sp>
        <p:nvSpPr>
          <p:cNvPr id="3" name="Content Placeholder 2"/>
          <p:cNvSpPr>
            <a:spLocks noGrp="1"/>
          </p:cNvSpPr>
          <p:nvPr>
            <p:ph idx="1"/>
          </p:nvPr>
        </p:nvSpPr>
        <p:spPr/>
        <p:txBody>
          <a:bodyPr/>
          <a:lstStyle/>
          <a:p>
            <a:r>
              <a:rPr lang="en-US" dirty="0" smtClean="0"/>
              <a:t>Leverages everything we’ve seen so far</a:t>
            </a:r>
          </a:p>
          <a:p>
            <a:r>
              <a:rPr lang="en-US" dirty="0" smtClean="0"/>
              <a:t>Wraps multiple steps into a single click</a:t>
            </a:r>
          </a:p>
        </p:txBody>
      </p:sp>
      <p:pic>
        <p:nvPicPr>
          <p:cNvPr id="4" name="Picture 3"/>
          <p:cNvPicPr/>
          <p:nvPr/>
        </p:nvPicPr>
        <p:blipFill>
          <a:blip r:embed="rId2"/>
          <a:srcRect/>
          <a:stretch>
            <a:fillRect/>
          </a:stretch>
        </p:blipFill>
        <p:spPr bwMode="auto">
          <a:xfrm>
            <a:off x="3200400" y="2209800"/>
            <a:ext cx="3248025" cy="4058102"/>
          </a:xfrm>
          <a:prstGeom prst="rect">
            <a:avLst/>
          </a:prstGeom>
          <a:noFill/>
          <a:ln w="9525">
            <a:noFill/>
            <a:miter lim="800000"/>
            <a:headEnd/>
            <a:tailEnd/>
          </a:ln>
        </p:spPr>
      </p:pic>
      <p:pic>
        <p:nvPicPr>
          <p:cNvPr id="5" name="Picture 4"/>
          <p:cNvPicPr/>
          <p:nvPr/>
        </p:nvPicPr>
        <p:blipFill>
          <a:blip r:embed="rId3"/>
          <a:srcRect t="9375" r="69348" b="85937"/>
          <a:stretch>
            <a:fillRect/>
          </a:stretch>
        </p:blipFill>
        <p:spPr bwMode="auto">
          <a:xfrm>
            <a:off x="762000" y="2514600"/>
            <a:ext cx="2057400" cy="22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381000" y="3200400"/>
            <a:ext cx="8229600" cy="1143000"/>
          </a:xfrm>
        </p:spPr>
        <p:txBody>
          <a:bodyPr/>
          <a:lstStyle/>
          <a:p>
            <a:pPr>
              <a:defRPr/>
            </a:pPr>
            <a:r>
              <a:rPr lang="en-US" sz="2800" dirty="0" smtClean="0"/>
              <a:t>Making Deployment Easier</a:t>
            </a:r>
            <a:endParaRPr lang="en-US" sz="2800"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DPE_title"/>
          <p:cNvPicPr>
            <a:picLocks noChangeAspect="1" noChangeArrowheads="1"/>
          </p:cNvPicPr>
          <p:nvPr/>
        </p:nvPicPr>
        <p:blipFill>
          <a:blip r:embed="rId2"/>
          <a:srcRect/>
          <a:stretch>
            <a:fillRect/>
          </a:stretch>
        </p:blipFill>
        <p:spPr bwMode="auto">
          <a:xfrm>
            <a:off x="1828800" y="2895600"/>
            <a:ext cx="5133975" cy="257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smtClean="0"/>
              <a:t>Presentation Outline (hidden slide):</a:t>
            </a:r>
            <a:endParaRPr lang="en-GB" dirty="0"/>
          </a:p>
        </p:txBody>
      </p:sp>
      <p:sp>
        <p:nvSpPr>
          <p:cNvPr id="5" name="Text Placeholder 4"/>
          <p:cNvSpPr>
            <a:spLocks noGrp="1"/>
          </p:cNvSpPr>
          <p:nvPr>
            <p:ph type="body" idx="1"/>
          </p:nvPr>
        </p:nvSpPr>
        <p:spPr>
          <a:xfrm>
            <a:off x="382588" y="965589"/>
            <a:ext cx="8380412" cy="4673211"/>
          </a:xfrm>
        </p:spPr>
        <p:txBody>
          <a:bodyPr/>
          <a:lstStyle/>
          <a:p>
            <a:pPr>
              <a:buNone/>
            </a:pPr>
            <a:r>
              <a:rPr lang="en-US" sz="1800" b="1" dirty="0" smtClean="0">
                <a:solidFill>
                  <a:schemeClr val="tx1"/>
                </a:solidFill>
              </a:rPr>
              <a:t>Technical Level</a:t>
            </a:r>
            <a:r>
              <a:rPr lang="en-US" sz="1800" smtClean="0">
                <a:solidFill>
                  <a:schemeClr val="tx1"/>
                </a:solidFill>
              </a:rPr>
              <a:t>: </a:t>
            </a:r>
            <a:r>
              <a:rPr lang="en-US" sz="1800" smtClean="0">
                <a:solidFill>
                  <a:schemeClr val="tx1"/>
                </a:solidFill>
              </a:rPr>
              <a:t>300</a:t>
            </a:r>
            <a:endParaRPr lang="en-US" sz="1800" dirty="0" smtClean="0">
              <a:solidFill>
                <a:schemeClr val="tx1"/>
              </a:solidFill>
            </a:endParaRPr>
          </a:p>
          <a:p>
            <a:pPr>
              <a:buNone/>
            </a:pPr>
            <a:r>
              <a:rPr lang="en-US" sz="1800" b="1" dirty="0" smtClean="0">
                <a:solidFill>
                  <a:schemeClr val="tx1"/>
                </a:solidFill>
              </a:rPr>
              <a:t>Intended Audience</a:t>
            </a:r>
            <a:r>
              <a:rPr lang="en-US" sz="1800" dirty="0" smtClean="0">
                <a:solidFill>
                  <a:schemeClr val="tx1"/>
                </a:solidFill>
              </a:rPr>
              <a:t>: Developers &amp; Architects</a:t>
            </a:r>
          </a:p>
          <a:p>
            <a:pPr>
              <a:buNone/>
            </a:pPr>
            <a:r>
              <a:rPr lang="en-US" sz="1800" b="1" dirty="0" smtClean="0">
                <a:solidFill>
                  <a:schemeClr val="tx1"/>
                </a:solidFill>
              </a:rPr>
              <a:t>Objectives</a:t>
            </a:r>
            <a:r>
              <a:rPr lang="en-US" sz="1800" dirty="0" smtClean="0">
                <a:solidFill>
                  <a:schemeClr val="tx1"/>
                </a:solidFill>
              </a:rPr>
              <a:t> (what do you want the audience to take away):</a:t>
            </a:r>
          </a:p>
          <a:p>
            <a:pPr lvl="1"/>
            <a:r>
              <a:rPr lang="en-US" sz="1600" dirty="0" smtClean="0">
                <a:solidFill>
                  <a:schemeClr val="tx1"/>
                </a:solidFill>
              </a:rPr>
              <a:t>Understand Web Deployment improvements coming to Visual Studio 2010</a:t>
            </a:r>
            <a:endParaRPr lang="en-US" sz="1600" dirty="0" smtClean="0">
              <a:solidFill>
                <a:schemeClr val="tx1"/>
              </a:solidFill>
            </a:endParaRPr>
          </a:p>
          <a:p>
            <a:pPr>
              <a:buNone/>
            </a:pPr>
            <a:r>
              <a:rPr lang="en-US" sz="1800" b="1" dirty="0" smtClean="0">
                <a:solidFill>
                  <a:schemeClr val="tx1"/>
                </a:solidFill>
              </a:rPr>
              <a:t>Presentation Outline</a:t>
            </a:r>
            <a:r>
              <a:rPr lang="en-US" sz="1800" dirty="0" smtClean="0">
                <a:solidFill>
                  <a:schemeClr val="tx1"/>
                </a:solidFill>
              </a:rPr>
              <a:t>:</a:t>
            </a:r>
          </a:p>
          <a:p>
            <a:pPr lvl="1"/>
            <a:r>
              <a:rPr lang="en-US" sz="1600" dirty="0" smtClean="0">
                <a:solidFill>
                  <a:schemeClr val="tx1"/>
                </a:solidFill>
              </a:rPr>
              <a:t>Review configuration in ASP.NET and IIS</a:t>
            </a:r>
          </a:p>
          <a:p>
            <a:pPr lvl="1"/>
            <a:r>
              <a:rPr lang="en-US" sz="1600" dirty="0" smtClean="0">
                <a:solidFill>
                  <a:schemeClr val="tx1"/>
                </a:solidFill>
              </a:rPr>
              <a:t>Transforming settings in </a:t>
            </a:r>
            <a:r>
              <a:rPr lang="en-US" sz="1600" dirty="0" err="1" smtClean="0">
                <a:solidFill>
                  <a:schemeClr val="tx1"/>
                </a:solidFill>
              </a:rPr>
              <a:t>web.config</a:t>
            </a:r>
            <a:endParaRPr lang="en-US" sz="1600" dirty="0" smtClean="0">
              <a:solidFill>
                <a:schemeClr val="tx1"/>
              </a:solidFill>
            </a:endParaRPr>
          </a:p>
          <a:p>
            <a:pPr lvl="1"/>
            <a:r>
              <a:rPr lang="en-US" sz="1600" dirty="0" smtClean="0">
                <a:solidFill>
                  <a:schemeClr val="tx1"/>
                </a:solidFill>
              </a:rPr>
              <a:t>Packaging applications for deployment</a:t>
            </a:r>
          </a:p>
          <a:p>
            <a:pPr lvl="1"/>
            <a:r>
              <a:rPr lang="en-US" sz="1600" dirty="0" smtClean="0">
                <a:solidFill>
                  <a:schemeClr val="tx1"/>
                </a:solidFill>
              </a:rPr>
              <a:t>Deploying packages to IIS</a:t>
            </a:r>
          </a:p>
          <a:p>
            <a:pPr lvl="1"/>
            <a:r>
              <a:rPr lang="en-US" sz="1600" dirty="0" smtClean="0">
                <a:solidFill>
                  <a:schemeClr val="tx1"/>
                </a:solidFill>
              </a:rPr>
              <a:t>Once-click Deployment</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hape 131073"/>
          <p:cNvSpPr>
            <a:spLocks noGrp="1" noChangeArrowheads="1"/>
          </p:cNvSpPr>
          <p:nvPr>
            <p:ph type="ctrTitle"/>
          </p:nvPr>
        </p:nvSpPr>
        <p:spPr>
          <a:xfrm>
            <a:off x="304800" y="2133600"/>
            <a:ext cx="8458200" cy="1470025"/>
          </a:xfrm>
        </p:spPr>
        <p:txBody>
          <a:bodyPr/>
          <a:lstStyle/>
          <a:p>
            <a:pPr algn="ctr" eaLnBrk="1" hangingPunct="1">
              <a:defRPr/>
            </a:pPr>
            <a:r>
              <a:rPr lang="en-US" sz="4400" dirty="0" smtClean="0"/>
              <a:t>Web Deployment With</a:t>
            </a:r>
            <a:r>
              <a:rPr lang="en-US" sz="4400" dirty="0" smtClean="0"/>
              <a:t/>
            </a:r>
            <a:br>
              <a:rPr lang="en-US" sz="4400" dirty="0" smtClean="0"/>
            </a:br>
            <a:r>
              <a:rPr lang="en-US" sz="4400" dirty="0" smtClean="0"/>
              <a:t>Visual Studio 2010</a:t>
            </a:r>
            <a:endParaRPr lang="en-US" sz="4400" dirty="0" smtClean="0">
              <a:solidFill>
                <a:schemeClr val="bg2"/>
              </a:solidFill>
              <a:latin typeface="Verdana" pitchFamily="34" charset="0"/>
            </a:endParaRPr>
          </a:p>
        </p:txBody>
      </p:sp>
      <p:sp>
        <p:nvSpPr>
          <p:cNvPr id="131075" name="Subtitle 131074"/>
          <p:cNvSpPr>
            <a:spLocks noGrp="1" noChangeArrowheads="1"/>
          </p:cNvSpPr>
          <p:nvPr>
            <p:ph type="subTitle" idx="1"/>
          </p:nvPr>
        </p:nvSpPr>
        <p:spPr>
          <a:xfrm>
            <a:off x="457200" y="4191000"/>
            <a:ext cx="7162800" cy="1752600"/>
          </a:xfrm>
        </p:spPr>
        <p:txBody>
          <a:bodyPr/>
          <a:lstStyle/>
          <a:p>
            <a:pPr>
              <a:defRPr/>
            </a:pPr>
            <a:r>
              <a:rPr lang="en-US" dirty="0" smtClean="0"/>
              <a:t>Name</a:t>
            </a:r>
          </a:p>
          <a:p>
            <a:pPr>
              <a:defRPr/>
            </a:pPr>
            <a:r>
              <a:rPr lang="en-US" dirty="0" smtClean="0"/>
              <a:t>Title</a:t>
            </a:r>
          </a:p>
          <a:p>
            <a:pPr>
              <a:defRPr/>
            </a:pPr>
            <a:r>
              <a:rPr lang="en-US" dirty="0" smtClean="0"/>
              <a:t>Organization</a:t>
            </a:r>
          </a:p>
          <a:p>
            <a:pPr>
              <a:defRPr/>
            </a:pPr>
            <a:r>
              <a:rPr lang="en-US" dirty="0" smtClean="0"/>
              <a:t>Email</a:t>
            </a:r>
          </a:p>
        </p:txBody>
      </p:sp>
      <p:pic>
        <p:nvPicPr>
          <p:cNvPr id="5" name="Picture 4" descr="VS_h_rgb_r.png"/>
          <p:cNvPicPr>
            <a:picLocks noChangeAspect="1"/>
          </p:cNvPicPr>
          <p:nvPr/>
        </p:nvPicPr>
        <p:blipFill>
          <a:blip r:embed="rId3"/>
          <a:stretch>
            <a:fillRect/>
          </a:stretch>
        </p:blipFill>
        <p:spPr>
          <a:xfrm>
            <a:off x="381000" y="457200"/>
            <a:ext cx="3543300" cy="556216"/>
          </a:xfrm>
          <a:prstGeom prst="rect">
            <a:avLst/>
          </a:prstGeom>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Review configuration in ASP.NET and IIS</a:t>
            </a:r>
          </a:p>
          <a:p>
            <a:pPr marL="514350" indent="-514350">
              <a:buFont typeface="+mj-lt"/>
              <a:buAutoNum type="arabicPeriod"/>
            </a:pPr>
            <a:r>
              <a:rPr lang="en-US" dirty="0" smtClean="0"/>
              <a:t>Transforming settings in </a:t>
            </a:r>
            <a:r>
              <a:rPr lang="en-US" dirty="0" err="1" smtClean="0"/>
              <a:t>web.config</a:t>
            </a:r>
            <a:endParaRPr lang="en-US" dirty="0" smtClean="0"/>
          </a:p>
          <a:p>
            <a:pPr marL="514350" indent="-514350">
              <a:buFont typeface="+mj-lt"/>
              <a:buAutoNum type="arabicPeriod"/>
            </a:pPr>
            <a:r>
              <a:rPr lang="en-US" dirty="0" smtClean="0"/>
              <a:t>Packaging applications for deployment</a:t>
            </a:r>
          </a:p>
          <a:p>
            <a:pPr marL="514350" indent="-514350">
              <a:buFont typeface="+mj-lt"/>
              <a:buAutoNum type="arabicPeriod"/>
            </a:pPr>
            <a:r>
              <a:rPr lang="en-US" dirty="0" smtClean="0"/>
              <a:t>Deploying packages to IIS</a:t>
            </a:r>
          </a:p>
          <a:p>
            <a:pPr marL="514350" indent="-514350">
              <a:buFont typeface="+mj-lt"/>
              <a:buAutoNum type="arabicPeriod"/>
            </a:pPr>
            <a:r>
              <a:rPr lang="en-US" dirty="0" smtClean="0"/>
              <a:t>Once-click Deployment</a:t>
            </a:r>
          </a:p>
          <a:p>
            <a:pPr marL="514350" indent="-514350">
              <a:buFont typeface="+mj-lt"/>
              <a:buAutoNum type="arabicPeriod"/>
            </a:pPr>
            <a:endParaRPr lang="en-US" dirty="0" smtClean="0"/>
          </a:p>
          <a:p>
            <a:pPr marL="514350" indent="-514350">
              <a:buFont typeface="+mj-lt"/>
              <a:buAutoNum type="arabicPeriod"/>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and IIS Configuration</a:t>
            </a:r>
            <a:endParaRPr lang="en-US" dirty="0"/>
          </a:p>
        </p:txBody>
      </p:sp>
      <p:sp>
        <p:nvSpPr>
          <p:cNvPr id="34" name="Content Placeholder 2"/>
          <p:cNvSpPr>
            <a:spLocks noGrp="1"/>
          </p:cNvSpPr>
          <p:nvPr>
            <p:ph idx="1"/>
          </p:nvPr>
        </p:nvSpPr>
        <p:spPr bwMode="auto">
          <a:xfrm>
            <a:off x="539750" y="1600200"/>
            <a:ext cx="8048625" cy="4525963"/>
          </a:xfrm>
          <a:prstGeom prst="rect">
            <a:avLst/>
          </a:prstGeom>
          <a:noFill/>
          <a:ln w="9525">
            <a:noFill/>
            <a:miter lim="800000"/>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Configuration stored in XML files validated by a schema.</a:t>
            </a:r>
            <a:endParaRPr lang="en-US" dirty="0"/>
          </a:p>
        </p:txBody>
      </p:sp>
      <p:sp>
        <p:nvSpPr>
          <p:cNvPr id="35" name="Rounded Rectangle 34"/>
          <p:cNvSpPr/>
          <p:nvPr/>
        </p:nvSpPr>
        <p:spPr>
          <a:xfrm>
            <a:off x="2166958" y="2765421"/>
            <a:ext cx="1333479" cy="673103"/>
          </a:xfrm>
          <a:prstGeom prst="roundRect">
            <a:avLst/>
          </a:prstGeom>
          <a:solidFill>
            <a:srgbClr val="666666"/>
          </a:solidFill>
          <a:ln w="19050" cap="flat" cmpd="sng" algn="ctr">
            <a:noFill/>
            <a:prstDash val="solid"/>
          </a:ln>
          <a:effectLst>
            <a:reflection blurRad="6350" stA="52000" endA="300" endPos="35000" dir="5400000" sy="-100000" algn="bl" rotWithShape="0"/>
          </a:effectLst>
          <a:scene3d>
            <a:camera prst="orthographicFront"/>
            <a:lightRig rig="threePt" dir="t"/>
          </a:scene3d>
          <a:sp3d>
            <a:bevelT w="152400" h="50800" prst="softRound"/>
          </a:sp3d>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Segoe"/>
                <a:ea typeface="+mn-ea"/>
                <a:cs typeface="+mn-cs"/>
              </a:rPr>
              <a:t>Schema</a:t>
            </a:r>
          </a:p>
        </p:txBody>
      </p:sp>
      <p:sp>
        <p:nvSpPr>
          <p:cNvPr id="36" name="Rounded Rectangle 35"/>
          <p:cNvSpPr/>
          <p:nvPr/>
        </p:nvSpPr>
        <p:spPr>
          <a:xfrm>
            <a:off x="1571645" y="3917946"/>
            <a:ext cx="2524105" cy="673103"/>
          </a:xfrm>
          <a:prstGeom prst="roundRect">
            <a:avLst/>
          </a:prstGeom>
          <a:solidFill>
            <a:srgbClr val="666666"/>
          </a:solidFill>
          <a:ln w="19050" cap="flat" cmpd="sng" algn="ctr">
            <a:noFill/>
            <a:prstDash val="solid"/>
          </a:ln>
          <a:effectLst>
            <a:reflection blurRad="6350" stA="52000" endA="300" endPos="35000" dir="5400000" sy="-100000" algn="bl" rotWithShape="0"/>
          </a:effectLst>
          <a:scene3d>
            <a:camera prst="orthographicFront"/>
            <a:lightRig rig="threePt" dir="t"/>
          </a:scene3d>
          <a:sp3d>
            <a:bevelT w="152400" h="50800" prst="softRound"/>
          </a:sp3d>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err="1">
                <a:ln>
                  <a:noFill/>
                </a:ln>
                <a:solidFill>
                  <a:srgbClr val="FFFFFF"/>
                </a:solidFill>
                <a:effectLst/>
                <a:uLnTx/>
                <a:uFillTx/>
                <a:latin typeface="Segoe"/>
                <a:ea typeface="+mn-ea"/>
                <a:cs typeface="+mn-cs"/>
              </a:rPr>
              <a:t>applicationHost.config</a:t>
            </a:r>
            <a:endParaRPr kumimoji="0" lang="en-GB" sz="1800" b="0" i="0" u="none" strike="noStrike" kern="1200" cap="none" spc="0" normalizeH="0" baseline="0" noProof="0" dirty="0">
              <a:ln>
                <a:noFill/>
              </a:ln>
              <a:solidFill>
                <a:srgbClr val="FFFFFF"/>
              </a:solidFill>
              <a:effectLst/>
              <a:uLnTx/>
              <a:uFillTx/>
              <a:latin typeface="Segoe"/>
              <a:ea typeface="+mn-ea"/>
              <a:cs typeface="+mn-cs"/>
            </a:endParaRPr>
          </a:p>
        </p:txBody>
      </p:sp>
      <p:sp>
        <p:nvSpPr>
          <p:cNvPr id="37" name="Rounded Rectangle 36"/>
          <p:cNvSpPr/>
          <p:nvPr/>
        </p:nvSpPr>
        <p:spPr>
          <a:xfrm>
            <a:off x="1119208" y="5222871"/>
            <a:ext cx="1452542" cy="673103"/>
          </a:xfrm>
          <a:prstGeom prst="roundRect">
            <a:avLst/>
          </a:prstGeom>
          <a:solidFill>
            <a:srgbClr val="666666"/>
          </a:solidFill>
          <a:ln w="19050" cap="flat" cmpd="sng" algn="ctr">
            <a:noFill/>
            <a:prstDash val="solid"/>
          </a:ln>
          <a:effectLst>
            <a:reflection blurRad="6350" stA="52000" endA="300" endPos="35000" dir="5400000" sy="-100000" algn="bl" rotWithShape="0"/>
          </a:effectLst>
          <a:scene3d>
            <a:camera prst="orthographicFront"/>
            <a:lightRig rig="threePt" dir="t"/>
          </a:scene3d>
          <a:sp3d>
            <a:bevelT w="152400" h="50800" prst="softRound"/>
          </a:sp3d>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err="1">
                <a:ln>
                  <a:noFill/>
                </a:ln>
                <a:solidFill>
                  <a:srgbClr val="FFFFFF"/>
                </a:solidFill>
                <a:effectLst/>
                <a:uLnTx/>
                <a:uFillTx/>
                <a:latin typeface="Segoe"/>
                <a:ea typeface="+mn-ea"/>
                <a:cs typeface="+mn-cs"/>
              </a:rPr>
              <a:t>web.config</a:t>
            </a:r>
            <a:endParaRPr kumimoji="0" lang="en-GB" sz="1800" b="0" i="0" u="none" strike="noStrike" kern="1200" cap="none" spc="0" normalizeH="0" baseline="0" noProof="0" dirty="0">
              <a:ln>
                <a:noFill/>
              </a:ln>
              <a:solidFill>
                <a:srgbClr val="FFFFFF"/>
              </a:solidFill>
              <a:effectLst/>
              <a:uLnTx/>
              <a:uFillTx/>
              <a:latin typeface="Segoe"/>
              <a:ea typeface="+mn-ea"/>
              <a:cs typeface="+mn-cs"/>
            </a:endParaRPr>
          </a:p>
        </p:txBody>
      </p:sp>
      <p:sp>
        <p:nvSpPr>
          <p:cNvPr id="38" name="Rounded Rectangle 37"/>
          <p:cNvSpPr/>
          <p:nvPr/>
        </p:nvSpPr>
        <p:spPr>
          <a:xfrm>
            <a:off x="3100408" y="5222871"/>
            <a:ext cx="1452542" cy="673103"/>
          </a:xfrm>
          <a:prstGeom prst="roundRect">
            <a:avLst/>
          </a:prstGeom>
          <a:solidFill>
            <a:srgbClr val="666666"/>
          </a:solidFill>
          <a:ln w="19050" cap="flat" cmpd="sng" algn="ctr">
            <a:noFill/>
            <a:prstDash val="solid"/>
          </a:ln>
          <a:effectLst>
            <a:reflection blurRad="6350" stA="52000" endA="300" endPos="35000" dir="5400000" sy="-100000" algn="bl" rotWithShape="0"/>
          </a:effectLst>
          <a:scene3d>
            <a:camera prst="orthographicFront"/>
            <a:lightRig rig="threePt" dir="t"/>
          </a:scene3d>
          <a:sp3d>
            <a:bevelT w="152400" h="50800" prst="softRound"/>
          </a:sp3d>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err="1">
                <a:ln>
                  <a:noFill/>
                </a:ln>
                <a:solidFill>
                  <a:srgbClr val="FFFFFF"/>
                </a:solidFill>
                <a:effectLst/>
                <a:uLnTx/>
                <a:uFillTx/>
                <a:latin typeface="Segoe"/>
                <a:ea typeface="+mn-ea"/>
                <a:cs typeface="+mn-cs"/>
              </a:rPr>
              <a:t>web.config</a:t>
            </a:r>
            <a:endParaRPr kumimoji="0" lang="en-GB" sz="1800" b="0" i="0" u="none" strike="noStrike" kern="1200" cap="none" spc="0" normalizeH="0" baseline="0" noProof="0" dirty="0">
              <a:ln>
                <a:noFill/>
              </a:ln>
              <a:solidFill>
                <a:srgbClr val="FFFFFF"/>
              </a:solidFill>
              <a:effectLst/>
              <a:uLnTx/>
              <a:uFillTx/>
              <a:latin typeface="Segoe"/>
              <a:ea typeface="+mn-ea"/>
              <a:cs typeface="+mn-cs"/>
            </a:endParaRPr>
          </a:p>
        </p:txBody>
      </p:sp>
      <p:sp>
        <p:nvSpPr>
          <p:cNvPr id="39" name="Right Arrow 38"/>
          <p:cNvSpPr/>
          <p:nvPr/>
        </p:nvSpPr>
        <p:spPr>
          <a:xfrm rot="16200000">
            <a:off x="2490798" y="3454830"/>
            <a:ext cx="685800" cy="405539"/>
          </a:xfrm>
          <a:prstGeom prst="rightArrow">
            <a:avLst>
              <a:gd name="adj1" fmla="val 25018"/>
              <a:gd name="adj2" fmla="val 47177"/>
            </a:avLst>
          </a:prstGeom>
          <a:solidFill>
            <a:srgbClr val="66CC33"/>
          </a:solidFill>
          <a:ln w="25400" cap="flat" cmpd="sng" algn="ctr">
            <a:solidFill>
              <a:srgbClr val="66CC33">
                <a:shade val="50000"/>
              </a:srgbClr>
            </a:solidFill>
            <a:prstDash val="solid"/>
          </a:ln>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a:ea typeface="+mn-ea"/>
              <a:cs typeface="+mn-cs"/>
            </a:endParaRPr>
          </a:p>
        </p:txBody>
      </p:sp>
      <p:sp>
        <p:nvSpPr>
          <p:cNvPr id="40" name="Right Arrow 39"/>
          <p:cNvSpPr/>
          <p:nvPr/>
        </p:nvSpPr>
        <p:spPr>
          <a:xfrm rot="17622204">
            <a:off x="1540284" y="4704685"/>
            <a:ext cx="910114" cy="405539"/>
          </a:xfrm>
          <a:prstGeom prst="rightArrow">
            <a:avLst>
              <a:gd name="adj1" fmla="val 25018"/>
              <a:gd name="adj2" fmla="val 47177"/>
            </a:avLst>
          </a:prstGeom>
          <a:solidFill>
            <a:srgbClr val="66CC33"/>
          </a:solidFill>
          <a:ln w="25400" cap="flat" cmpd="sng" algn="ctr">
            <a:solidFill>
              <a:srgbClr val="66CC33">
                <a:shade val="50000"/>
              </a:srgbClr>
            </a:solidFill>
            <a:prstDash val="solid"/>
          </a:ln>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a:ea typeface="+mn-ea"/>
              <a:cs typeface="+mn-cs"/>
            </a:endParaRPr>
          </a:p>
        </p:txBody>
      </p:sp>
      <p:sp>
        <p:nvSpPr>
          <p:cNvPr id="41" name="Right Arrow 40"/>
          <p:cNvSpPr/>
          <p:nvPr/>
        </p:nvSpPr>
        <p:spPr>
          <a:xfrm rot="3977796" flipH="1">
            <a:off x="3254784" y="4704685"/>
            <a:ext cx="910114" cy="405539"/>
          </a:xfrm>
          <a:prstGeom prst="rightArrow">
            <a:avLst>
              <a:gd name="adj1" fmla="val 25018"/>
              <a:gd name="adj2" fmla="val 47177"/>
            </a:avLst>
          </a:prstGeom>
          <a:solidFill>
            <a:srgbClr val="66CC33"/>
          </a:solidFill>
          <a:ln w="25400" cap="flat" cmpd="sng" algn="ctr">
            <a:solidFill>
              <a:srgbClr val="66CC33">
                <a:shade val="50000"/>
              </a:srgbClr>
            </a:solidFill>
            <a:prstDash val="solid"/>
          </a:ln>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a:ea typeface="+mn-ea"/>
              <a:cs typeface="+mn-cs"/>
            </a:endParaRPr>
          </a:p>
        </p:txBody>
      </p:sp>
      <p:sp>
        <p:nvSpPr>
          <p:cNvPr id="42" name="TextBox 41"/>
          <p:cNvSpPr txBox="1"/>
          <p:nvPr/>
        </p:nvSpPr>
        <p:spPr>
          <a:xfrm>
            <a:off x="4943475" y="2733675"/>
            <a:ext cx="3248025" cy="738664"/>
          </a:xfrm>
          <a:prstGeom prst="rect">
            <a:avLst/>
          </a:prstGeom>
          <a:noFill/>
        </p:spPr>
        <p:txBody>
          <a:bodyPr wrap="square" rtlCol="0">
            <a:spAutoFit/>
          </a:bodyPr>
          <a:lstStyle/>
          <a:p>
            <a:pPr algn="l" rtl="0" fontAlgn="base">
              <a:spcBef>
                <a:spcPct val="0"/>
              </a:spcBef>
              <a:spcAft>
                <a:spcPct val="0"/>
              </a:spcAft>
            </a:pPr>
            <a:r>
              <a:rPr lang="en-US" sz="1400" kern="1200" dirty="0">
                <a:solidFill>
                  <a:srgbClr val="FFCC00"/>
                </a:solidFill>
                <a:latin typeface="Segoe"/>
                <a:ea typeface="+mn-ea"/>
                <a:cs typeface="+mn-cs"/>
              </a:rPr>
              <a:t>Schema describes configuration settings for IIS, ASP.NET and 3</a:t>
            </a:r>
            <a:r>
              <a:rPr lang="en-US" sz="1400" kern="1200" baseline="30000" dirty="0">
                <a:solidFill>
                  <a:srgbClr val="FFCC00"/>
                </a:solidFill>
                <a:latin typeface="Segoe"/>
                <a:ea typeface="+mn-ea"/>
                <a:cs typeface="+mn-cs"/>
              </a:rPr>
              <a:t>rd</a:t>
            </a:r>
            <a:r>
              <a:rPr lang="en-US" sz="1400" kern="1200" dirty="0">
                <a:solidFill>
                  <a:srgbClr val="FFCC00"/>
                </a:solidFill>
                <a:latin typeface="Segoe"/>
                <a:ea typeface="+mn-ea"/>
                <a:cs typeface="+mn-cs"/>
              </a:rPr>
              <a:t> party applications.</a:t>
            </a:r>
          </a:p>
        </p:txBody>
      </p:sp>
      <p:sp>
        <p:nvSpPr>
          <p:cNvPr id="43" name="TextBox 42"/>
          <p:cNvSpPr txBox="1"/>
          <p:nvPr/>
        </p:nvSpPr>
        <p:spPr>
          <a:xfrm>
            <a:off x="4943475" y="3886200"/>
            <a:ext cx="3248025" cy="738664"/>
          </a:xfrm>
          <a:prstGeom prst="rect">
            <a:avLst/>
          </a:prstGeom>
          <a:noFill/>
        </p:spPr>
        <p:txBody>
          <a:bodyPr wrap="square" rtlCol="0">
            <a:spAutoFit/>
          </a:bodyPr>
          <a:lstStyle/>
          <a:p>
            <a:pPr algn="l" rtl="0" fontAlgn="base">
              <a:spcBef>
                <a:spcPct val="0"/>
              </a:spcBef>
              <a:spcAft>
                <a:spcPct val="0"/>
              </a:spcAft>
            </a:pPr>
            <a:r>
              <a:rPr lang="en-US" sz="1400" kern="1200" dirty="0">
                <a:solidFill>
                  <a:srgbClr val="FFCC00"/>
                </a:solidFill>
                <a:latin typeface="Segoe"/>
                <a:ea typeface="+mn-ea"/>
                <a:cs typeface="+mn-cs"/>
              </a:rPr>
              <a:t>Central configuration file for the server contains system wide configuration settings.</a:t>
            </a:r>
          </a:p>
        </p:txBody>
      </p:sp>
      <p:sp>
        <p:nvSpPr>
          <p:cNvPr id="44" name="TextBox 43"/>
          <p:cNvSpPr txBox="1"/>
          <p:nvPr/>
        </p:nvSpPr>
        <p:spPr>
          <a:xfrm>
            <a:off x="4943475" y="5200650"/>
            <a:ext cx="3248025" cy="738664"/>
          </a:xfrm>
          <a:prstGeom prst="rect">
            <a:avLst/>
          </a:prstGeom>
          <a:noFill/>
        </p:spPr>
        <p:txBody>
          <a:bodyPr wrap="square" rtlCol="0">
            <a:spAutoFit/>
          </a:bodyPr>
          <a:lstStyle/>
          <a:p>
            <a:pPr algn="l" rtl="0" fontAlgn="base">
              <a:spcBef>
                <a:spcPct val="0"/>
              </a:spcBef>
              <a:spcAft>
                <a:spcPct val="0"/>
              </a:spcAft>
            </a:pPr>
            <a:r>
              <a:rPr lang="en-US" sz="1400" kern="1200" dirty="0">
                <a:solidFill>
                  <a:srgbClr val="FFCC00"/>
                </a:solidFill>
                <a:latin typeface="Segoe"/>
                <a:ea typeface="+mn-ea"/>
                <a:cs typeface="+mn-cs"/>
              </a:rPr>
              <a:t>Distributed configuration files contain overrides and local site and application settings.</a:t>
            </a:r>
          </a:p>
        </p:txBody>
      </p:sp>
      <p:cxnSp>
        <p:nvCxnSpPr>
          <p:cNvPr id="45" name="Straight Arrow Connector 44"/>
          <p:cNvCxnSpPr>
            <a:stCxn id="42" idx="1"/>
            <a:endCxn id="35" idx="3"/>
          </p:cNvCxnSpPr>
          <p:nvPr/>
        </p:nvCxnSpPr>
        <p:spPr>
          <a:xfrm rot="10800000">
            <a:off x="3500437" y="3101973"/>
            <a:ext cx="1443038" cy="1034"/>
          </a:xfrm>
          <a:prstGeom prst="straightConnector1">
            <a:avLst/>
          </a:prstGeom>
          <a:noFill/>
          <a:ln w="38100" cap="flat" cmpd="sng" algn="ctr">
            <a:solidFill>
              <a:srgbClr val="FFCC00"/>
            </a:solidFill>
            <a:prstDash val="sysDot"/>
            <a:tailEnd type="arrow"/>
          </a:ln>
          <a:effectLst>
            <a:outerShdw blurRad="40000" dist="23000" dir="5400000" rotWithShape="0">
              <a:srgbClr val="000000">
                <a:alpha val="35000"/>
              </a:srgbClr>
            </a:outerShdw>
          </a:effectLst>
        </p:spPr>
      </p:cxnSp>
      <p:cxnSp>
        <p:nvCxnSpPr>
          <p:cNvPr id="46" name="Straight Arrow Connector 45"/>
          <p:cNvCxnSpPr>
            <a:stCxn id="43" idx="1"/>
            <a:endCxn id="36" idx="3"/>
          </p:cNvCxnSpPr>
          <p:nvPr/>
        </p:nvCxnSpPr>
        <p:spPr>
          <a:xfrm rot="10800000">
            <a:off x="4095751" y="4254498"/>
            <a:ext cx="847725" cy="1034"/>
          </a:xfrm>
          <a:prstGeom prst="straightConnector1">
            <a:avLst/>
          </a:prstGeom>
          <a:noFill/>
          <a:ln w="38100" cap="flat" cmpd="sng" algn="ctr">
            <a:solidFill>
              <a:srgbClr val="FFCC00"/>
            </a:solidFill>
            <a:prstDash val="sysDot"/>
            <a:tailEnd type="arrow"/>
          </a:ln>
          <a:effectLst>
            <a:outerShdw blurRad="40000" dist="23000" dir="5400000" rotWithShape="0">
              <a:srgbClr val="000000">
                <a:alpha val="35000"/>
              </a:srgbClr>
            </a:outerShdw>
          </a:effectLst>
        </p:spPr>
      </p:cxnSp>
      <p:cxnSp>
        <p:nvCxnSpPr>
          <p:cNvPr id="47" name="Straight Arrow Connector 46"/>
          <p:cNvCxnSpPr>
            <a:stCxn id="44" idx="1"/>
            <a:endCxn id="38" idx="3"/>
          </p:cNvCxnSpPr>
          <p:nvPr/>
        </p:nvCxnSpPr>
        <p:spPr>
          <a:xfrm rot="10800000">
            <a:off x="4552951" y="5559424"/>
            <a:ext cx="390525" cy="10559"/>
          </a:xfrm>
          <a:prstGeom prst="straightConnector1">
            <a:avLst/>
          </a:prstGeom>
          <a:noFill/>
          <a:ln w="38100" cap="flat" cmpd="sng" algn="ctr">
            <a:solidFill>
              <a:srgbClr val="FFCC00"/>
            </a:solidFill>
            <a:prstDash val="sysDot"/>
            <a:tailEnd type="arrow"/>
          </a:ln>
          <a:effectLst>
            <a:outerShdw blurRad="40000" dist="23000" dir="5400000" rotWithShape="0">
              <a:srgbClr val="000000">
                <a:alpha val="35000"/>
              </a:srgbClr>
            </a:outerShdw>
          </a:effectLst>
        </p:spPr>
      </p:cxnSp>
      <p:sp>
        <p:nvSpPr>
          <p:cNvPr id="48" name="TextBox 47"/>
          <p:cNvSpPr txBox="1"/>
          <p:nvPr/>
        </p:nvSpPr>
        <p:spPr>
          <a:xfrm>
            <a:off x="2247900" y="3733800"/>
            <a:ext cx="1180644" cy="369332"/>
          </a:xfrm>
          <a:prstGeom prst="rect">
            <a:avLst/>
          </a:prstGeom>
          <a:noFill/>
        </p:spPr>
        <p:txBody>
          <a:bodyPr wrap="none" rtlCol="0">
            <a:spAutoFit/>
          </a:bodyPr>
          <a:lstStyle/>
          <a:p>
            <a:pPr algn="l" rtl="0" fontAlgn="base">
              <a:spcBef>
                <a:spcPct val="0"/>
              </a:spcBef>
              <a:spcAft>
                <a:spcPct val="0"/>
              </a:spcAft>
            </a:pPr>
            <a:r>
              <a:rPr lang="en-US" kern="1200" dirty="0">
                <a:solidFill>
                  <a:srgbClr val="000000">
                    <a:lumMod val="50000"/>
                    <a:lumOff val="50000"/>
                  </a:srgbClr>
                </a:solidFill>
                <a:latin typeface="Segoe"/>
                <a:ea typeface="+mn-ea"/>
                <a:cs typeface="+mn-cs"/>
              </a:rPr>
              <a:t>Validation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381000" y="3200400"/>
            <a:ext cx="8229600" cy="1143000"/>
          </a:xfrm>
        </p:spPr>
        <p:txBody>
          <a:bodyPr/>
          <a:lstStyle/>
          <a:p>
            <a:pPr>
              <a:defRPr/>
            </a:pPr>
            <a:r>
              <a:rPr lang="en-US" sz="2800" dirty="0" smtClean="0"/>
              <a:t>Review configuration in ASP.NET and IIS</a:t>
            </a:r>
            <a:endParaRPr lang="en-US" sz="2800"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Web Deployment Today</a:t>
            </a:r>
            <a:endParaRPr lang="en-US" dirty="0"/>
          </a:p>
        </p:txBody>
      </p:sp>
      <p:sp>
        <p:nvSpPr>
          <p:cNvPr id="6" name="Content Placeholder 5"/>
          <p:cNvSpPr>
            <a:spLocks noGrp="1"/>
          </p:cNvSpPr>
          <p:nvPr>
            <p:ph idx="1"/>
          </p:nvPr>
        </p:nvSpPr>
        <p:spPr/>
        <p:txBody>
          <a:bodyPr/>
          <a:lstStyle/>
          <a:p>
            <a:r>
              <a:rPr lang="en-US" dirty="0" smtClean="0"/>
              <a:t>Multiple environments including Development, Testing, Staging and Production</a:t>
            </a:r>
          </a:p>
          <a:p>
            <a:r>
              <a:rPr lang="en-US" dirty="0" smtClean="0"/>
              <a:t>Must manage settings for each environment</a:t>
            </a:r>
          </a:p>
          <a:p>
            <a:r>
              <a:rPr lang="en-US" dirty="0" smtClean="0"/>
              <a:t>Difficult to keep environments consistent</a:t>
            </a:r>
          </a:p>
          <a:p>
            <a:r>
              <a:rPr lang="en-US" dirty="0" smtClean="0"/>
              <a:t>Applications often need to be deployed by someone else</a:t>
            </a:r>
          </a:p>
          <a:p>
            <a:endParaRPr lang="en-US" dirty="0" smtClean="0"/>
          </a:p>
          <a:p>
            <a:endParaRPr lang="en-US" dirty="0" smtClean="0"/>
          </a:p>
          <a:p>
            <a:r>
              <a:rPr lang="en-US" dirty="0" smtClean="0"/>
              <a:t>Need to package code, data, application settings and environment configuration for easier deployment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buNone/>
            </a:pPr>
            <a:endParaRPr lang="en-US" sz="3200" dirty="0" smtClean="0"/>
          </a:p>
          <a:p>
            <a:pPr>
              <a:buNone/>
            </a:pPr>
            <a:endParaRPr lang="en-US" sz="3200" dirty="0" smtClean="0"/>
          </a:p>
          <a:p>
            <a:pPr>
              <a:buNone/>
            </a:pPr>
            <a:endParaRPr lang="en-US" sz="3200" dirty="0" smtClean="0"/>
          </a:p>
          <a:p>
            <a:pPr>
              <a:buNone/>
            </a:pPr>
            <a:r>
              <a:rPr lang="en-US" sz="3200" dirty="0" smtClean="0"/>
              <a:t>  What are the components, settings, etc you have to deploy with your web application?</a:t>
            </a:r>
            <a:endParaRPr lang="en-US" sz="3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Managing Settings</a:t>
            </a:r>
            <a:endParaRPr lang="en-US" dirty="0"/>
          </a:p>
        </p:txBody>
      </p:sp>
      <p:sp>
        <p:nvSpPr>
          <p:cNvPr id="8" name="Content Placeholder 7"/>
          <p:cNvSpPr>
            <a:spLocks noGrp="1"/>
          </p:cNvSpPr>
          <p:nvPr>
            <p:ph idx="1"/>
          </p:nvPr>
        </p:nvSpPr>
        <p:spPr/>
        <p:txBody>
          <a:bodyPr/>
          <a:lstStyle/>
          <a:p>
            <a:r>
              <a:rPr lang="en-US" dirty="0" smtClean="0"/>
              <a:t>Need consistent configuration with customizations across deployment environments</a:t>
            </a:r>
          </a:p>
          <a:p>
            <a:r>
              <a:rPr lang="en-US" dirty="0" smtClean="0"/>
              <a:t>Having multiple </a:t>
            </a:r>
            <a:r>
              <a:rPr lang="en-US" dirty="0" err="1" smtClean="0"/>
              <a:t>web.config</a:t>
            </a:r>
            <a:r>
              <a:rPr lang="en-US" dirty="0" smtClean="0"/>
              <a:t> files introduces inconsistencies</a:t>
            </a:r>
          </a:p>
          <a:p>
            <a:endParaRPr lang="en-US" dirty="0" smtClean="0"/>
          </a:p>
          <a:p>
            <a:endParaRPr lang="en-US" dirty="0" smtClean="0"/>
          </a:p>
          <a:p>
            <a:r>
              <a:rPr lang="en-US" dirty="0" err="1" smtClean="0"/>
              <a:t>Web.config</a:t>
            </a:r>
            <a:r>
              <a:rPr lang="en-US" dirty="0" smtClean="0"/>
              <a:t> transformations allows one master </a:t>
            </a:r>
            <a:r>
              <a:rPr lang="en-US" dirty="0" err="1" smtClean="0"/>
              <a:t>web.config</a:t>
            </a:r>
            <a:r>
              <a:rPr lang="en-US" dirty="0" smtClean="0"/>
              <a:t> with specific customizations for target environments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 DPE PPT Template">
  <a:themeElements>
    <a:clrScheme name="Default Design - DPE PPT Template 2">
      <a:dk1>
        <a:srgbClr val="000000"/>
      </a:dk1>
      <a:lt1>
        <a:srgbClr val="FFFFFF"/>
      </a:lt1>
      <a:dk2>
        <a:srgbClr val="000000"/>
      </a:dk2>
      <a:lt2>
        <a:srgbClr val="333333"/>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 DPE PPT 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bg1"/>
            </a:solidFill>
            <a:effectLst/>
            <a:latin typeface="Tahoma" pitchFamily="34" charset="0"/>
          </a:defRPr>
        </a:defPPr>
      </a:lstStyle>
    </a:spDef>
    <a:lnDef>
      <a:spPr bwMode="auto">
        <a:xfrm>
          <a:off x="0" y="0"/>
          <a:ext cx="1" cy="1"/>
        </a:xfrm>
        <a:custGeom>
          <a:avLst/>
          <a:gdLst/>
          <a:ahLst/>
          <a:cxnLst/>
          <a:rect l="0" t="0" r="0" b="0"/>
          <a:pathLst/>
        </a:cu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bg1"/>
            </a:solidFill>
            <a:effectLst/>
            <a:latin typeface="Tahoma" pitchFamily="34" charset="0"/>
          </a:defRPr>
        </a:defPPr>
      </a:lstStyle>
    </a:lnDef>
  </a:objectDefaults>
  <a:extraClrSchemeLst>
    <a:extraClrScheme>
      <a:clrScheme name="Default Design - DPE PP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 DPE PPT Template 2">
        <a:dk1>
          <a:srgbClr val="000000"/>
        </a:dk1>
        <a:lt1>
          <a:srgbClr val="FFFFFF"/>
        </a:lt1>
        <a:dk2>
          <a:srgbClr val="000000"/>
        </a:dk2>
        <a:lt2>
          <a:srgbClr val="333333"/>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Lap Around VS2010</Template>
  <TotalTime>106</TotalTime>
  <Words>751</Words>
  <Application>Microsoft Office PowerPoint</Application>
  <PresentationFormat>On-screen Show (4:3)</PresentationFormat>
  <Paragraphs>129</Paragraphs>
  <Slides>17</Slides>
  <Notes>5</Notes>
  <HiddenSlides>1</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Default Design - DPE PPT Template</vt:lpstr>
      <vt:lpstr>Visual Studio 2010 and .NET Framework 4  Training Workshop</vt:lpstr>
      <vt:lpstr>Presentation Outline (hidden slide):</vt:lpstr>
      <vt:lpstr>Web Deployment With Visual Studio 2010</vt:lpstr>
      <vt:lpstr>Agenda</vt:lpstr>
      <vt:lpstr>ASP.NET and IIS Configuration</vt:lpstr>
      <vt:lpstr>Review configuration in ASP.NET and IIS</vt:lpstr>
      <vt:lpstr>Web Deployment Today</vt:lpstr>
      <vt:lpstr>Slide 8</vt:lpstr>
      <vt:lpstr>Managing Settings</vt:lpstr>
      <vt:lpstr>How it Transformation Works</vt:lpstr>
      <vt:lpstr>Web.Config Transformation</vt:lpstr>
      <vt:lpstr>Web.Config Transformation Locators</vt:lpstr>
      <vt:lpstr>MS Deploy</vt:lpstr>
      <vt:lpstr>Integration with Visual Studio 2010</vt:lpstr>
      <vt:lpstr>One-click Deployment</vt:lpstr>
      <vt:lpstr>Making Deployment Easier</vt:lpstr>
      <vt:lpstr>Slide 17</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Deployment with Visual Studio 2010</dc:title>
  <dc:creator>Microsoft Developer and Platform Evangelism</dc:creator>
  <cp:lastModifiedBy>Jason Olson (DPE)</cp:lastModifiedBy>
  <cp:revision>8</cp:revision>
  <dcterms:created xsi:type="dcterms:W3CDTF">2009-04-21T05:13:46Z</dcterms:created>
  <dcterms:modified xsi:type="dcterms:W3CDTF">2009-04-27T20:11:46Z</dcterms:modified>
  <cp:version>1.0.0</cp:version>
  <dc:description>
	This presentation reviews how Visual Studio 2010 makes it easier to manage multiple Web.config files and how Visual Studio 2010 helps automate the packaging and deployment of Web applications.
by Microsoft Developer and Platform Evangelism
</dc:description>
</cp:coreProperties>
</file>