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46" r:id="rId6"/>
    <p:sldId id="347" r:id="rId7"/>
    <p:sldId id="348" r:id="rId8"/>
    <p:sldId id="324" r:id="rId9"/>
    <p:sldId id="325" r:id="rId10"/>
    <p:sldId id="339" r:id="rId11"/>
    <p:sldId id="323" r:id="rId12"/>
    <p:sldId id="340" r:id="rId13"/>
    <p:sldId id="343" r:id="rId14"/>
    <p:sldId id="341" r:id="rId15"/>
    <p:sldId id="345" r:id="rId16"/>
    <p:sldId id="344" r:id="rId17"/>
    <p:sldId id="342" r:id="rId18"/>
    <p:sldId id="326" r:id="rId19"/>
    <p:sldId id="327" r:id="rId20"/>
    <p:sldId id="263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99FF"/>
    <a:srgbClr val="FF7C80"/>
    <a:srgbClr val="BBE0E3"/>
    <a:srgbClr val="00FF00"/>
    <a:srgbClr val="FF5050"/>
    <a:srgbClr val="FF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6" autoAdjust="0"/>
    <p:restoredTop sz="71083" autoAdjust="0"/>
  </p:normalViewPr>
  <p:slideViewPr>
    <p:cSldViewPr>
      <p:cViewPr varScale="1">
        <p:scale>
          <a:sx n="68" d="100"/>
          <a:sy n="68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938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BCF55C2-A023-47EA-9DB5-D7989B2D8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BFB8504-2EB5-4A31-942A-BC8F1204C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174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57347" name="Rectangle 3174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ESTIMATED TIME:</a:t>
            </a:r>
          </a:p>
          <a:p>
            <a:r>
              <a:rPr lang="en-US" dirty="0" smtClean="0"/>
              <a:t>60 </a:t>
            </a:r>
            <a:r>
              <a:rPr lang="en-US" dirty="0" smtClean="0"/>
              <a:t>minutes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72707" name="Rectangle 430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72707" name="Rectangle 430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72707" name="Rectangle 430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slogo_R-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81000"/>
            <a:ext cx="2143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157912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157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2345257"/>
          </a:xfrm>
        </p:spPr>
        <p:txBody>
          <a:bodyPr rtlCol="0"/>
          <a:lstStyle>
            <a:lvl1pPr>
              <a:defRPr sz="2800" baseline="0">
                <a:solidFill>
                  <a:schemeClr val="bg2"/>
                </a:solidFill>
              </a:defRPr>
            </a:lvl1pPr>
            <a:lvl2pPr>
              <a:defRPr sz="2400" baseline="0">
                <a:solidFill>
                  <a:schemeClr val="bg2"/>
                </a:solidFill>
              </a:defRPr>
            </a:lvl2pPr>
            <a:lvl3pPr>
              <a:defRPr sz="2000" baseline="0">
                <a:solidFill>
                  <a:schemeClr val="bg2"/>
                </a:solidFill>
              </a:defRPr>
            </a:lvl3pPr>
            <a:lvl4pPr>
              <a:defRPr sz="1800" baseline="0">
                <a:solidFill>
                  <a:schemeClr val="bg2"/>
                </a:solidFill>
              </a:defRPr>
            </a:lvl4pPr>
            <a:lvl5pPr>
              <a:defRPr sz="1800" baseline="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2345257"/>
          </a:xfrm>
        </p:spPr>
        <p:txBody>
          <a:bodyPr rtlCol="0"/>
          <a:lstStyle>
            <a:lvl1pPr>
              <a:defRPr sz="2800" baseline="0">
                <a:solidFill>
                  <a:schemeClr val="bg2"/>
                </a:solidFill>
              </a:defRPr>
            </a:lvl1pPr>
            <a:lvl2pPr>
              <a:defRPr sz="2400" baseline="0">
                <a:solidFill>
                  <a:schemeClr val="bg2"/>
                </a:solidFill>
              </a:defRPr>
            </a:lvl2pPr>
            <a:lvl3pPr>
              <a:defRPr sz="2000" baseline="0">
                <a:solidFill>
                  <a:schemeClr val="bg2"/>
                </a:solidFill>
              </a:defRPr>
            </a:lvl3pPr>
            <a:lvl4pPr>
              <a:defRPr sz="1800" baseline="0">
                <a:solidFill>
                  <a:schemeClr val="bg2"/>
                </a:solidFill>
              </a:defRPr>
            </a:lvl4pPr>
            <a:lvl5pPr>
              <a:defRPr sz="1800" baseline="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Hidden Slide">
    <p:bg bwMode="black"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2588" y="228600"/>
            <a:ext cx="8380412" cy="6232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82588" y="1414464"/>
            <a:ext cx="8380412" cy="1844608"/>
          </a:xfrm>
        </p:spPr>
        <p:txBody>
          <a:bodyPr/>
          <a:lstStyle>
            <a:lvl1pPr>
              <a:spcBef>
                <a:spcPts val="1167"/>
              </a:spcBef>
              <a:buFontTx/>
              <a:buBlip>
                <a:blip r:embed="rId2"/>
              </a:buBlip>
              <a:defRPr sz="2400"/>
            </a:lvl1pPr>
            <a:lvl2pPr>
              <a:spcBef>
                <a:spcPts val="1083"/>
              </a:spcBef>
              <a:buFontTx/>
              <a:buBlip>
                <a:blip r:embed="rId2"/>
              </a:buBlip>
              <a:defRPr sz="2000"/>
            </a:lvl2pPr>
            <a:lvl3pPr>
              <a:spcBef>
                <a:spcPts val="1000"/>
              </a:spcBef>
              <a:buFontTx/>
              <a:buBlip>
                <a:blip r:embed="rId2"/>
              </a:buBlip>
              <a:defRPr sz="1800"/>
            </a:lvl3pPr>
            <a:lvl4pPr>
              <a:spcBef>
                <a:spcPts val="917"/>
              </a:spcBef>
              <a:buFontTx/>
              <a:buBlip>
                <a:blip r:embed="rId2"/>
              </a:buBlip>
              <a:defRPr sz="1600"/>
            </a:lvl4pPr>
            <a:lvl5pPr>
              <a:spcBef>
                <a:spcPts val="833"/>
              </a:spcBef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er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667000"/>
            <a:ext cx="8229600" cy="2743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8" descr="mslogo_R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696200" y="6391275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9" descr="DPE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707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8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000">
          <a:solidFill>
            <a:schemeClr val="bg1"/>
          </a:solidFill>
          <a:latin typeface="Microsoft Sans Serif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3505200"/>
          </a:xfrm>
        </p:spPr>
        <p:txBody>
          <a:bodyPr/>
          <a:lstStyle/>
          <a:p>
            <a:r>
              <a:rPr lang="en-US" smtClean="0"/>
              <a:t>Visual </a:t>
            </a:r>
            <a:r>
              <a:rPr lang="en-US" dirty="0" smtClean="0"/>
              <a:t>Studio 2010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.NET Framework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Training Workshop</a:t>
            </a:r>
            <a:endParaRPr lang="en-US" sz="2000" i="1" baseline="82000" dirty="0"/>
          </a:p>
        </p:txBody>
      </p:sp>
      <p:pic>
        <p:nvPicPr>
          <p:cNvPr id="4" name="Picture 3" descr="dp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86400"/>
            <a:ext cx="3218422" cy="828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err="1" smtClean="0"/>
              <a:t>QueryExtender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09600" y="1371600"/>
            <a:ext cx="18288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LINQ To SQL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Data Source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0" y="1371600"/>
            <a:ext cx="18288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Entity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Data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1959"/>
            <a:ext cx="3591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dirty="0" smtClean="0"/>
              <a:t>Uses arbitrary language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Difficult to extend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4891" y="2819400"/>
            <a:ext cx="2859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dirty="0" smtClean="0"/>
              <a:t>Uses Entity SQL</a:t>
            </a:r>
          </a:p>
          <a:p>
            <a:pPr marL="457200" indent="-457200">
              <a:buAutoNum type="arabicParenR"/>
            </a:pPr>
            <a:r>
              <a:rPr lang="en-US" dirty="0" smtClean="0"/>
              <a:t>Difficult to extend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14600" y="4267200"/>
            <a:ext cx="18288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Query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Extender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478959"/>
            <a:ext cx="5511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dirty="0" smtClean="0"/>
              <a:t>Uses Parameters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Very easy to perform advanced queries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886200" y="3657600"/>
            <a:ext cx="762000" cy="60960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362200" y="3657600"/>
            <a:ext cx="685800" cy="60960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2133600"/>
            <a:ext cx="8229600" cy="2743200"/>
          </a:xfrm>
        </p:spPr>
        <p:txBody>
          <a:bodyPr/>
          <a:lstStyle/>
          <a:p>
            <a:pPr algn="ctr"/>
            <a:r>
              <a:rPr lang="en-US" sz="4800" dirty="0" smtClean="0"/>
              <a:t>What investments have been made to the existing controls?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Misc Control Enhancements</a:t>
            </a:r>
            <a:endParaRPr lang="en-US" sz="40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680981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u="sng" dirty="0" err="1" smtClean="0"/>
              <a:t>FormView</a:t>
            </a:r>
            <a:endParaRPr lang="en-US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Can remove </a:t>
            </a:r>
            <a:r>
              <a:rPr lang="en-US" dirty="0" err="1" smtClean="0"/>
              <a:t>superflous</a:t>
            </a:r>
            <a:r>
              <a:rPr lang="en-US" dirty="0" smtClean="0"/>
              <a:t> &lt;table&gt;</a:t>
            </a:r>
          </a:p>
          <a:p>
            <a:pPr marL="914400" lvl="1" indent="-457200" algn="l">
              <a:buAutoNum type="alphaLcParenR"/>
            </a:pP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u="sng" dirty="0" err="1" smtClean="0"/>
              <a:t>GridView</a:t>
            </a:r>
            <a:r>
              <a:rPr lang="en-US" dirty="0" smtClean="0"/>
              <a:t> 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Allows styling of header columns when sorted</a:t>
            </a:r>
          </a:p>
          <a:p>
            <a:pPr marL="914400" lvl="1" indent="-457200" algn="l">
              <a:buAutoNum type="alphaLcParenR"/>
            </a:pPr>
            <a:r>
              <a:rPr lang="en-US" dirty="0" smtClean="0"/>
              <a:t>Works without </a:t>
            </a:r>
            <a:r>
              <a:rPr lang="en-US" dirty="0" err="1" smtClean="0"/>
              <a:t>ViewState</a:t>
            </a:r>
            <a:endParaRPr lang="en-US" dirty="0" smtClean="0"/>
          </a:p>
          <a:p>
            <a:pPr marL="914400" lvl="1" indent="-457200" algn="l">
              <a:buAutoNum type="alphaLcParenR"/>
            </a:pPr>
            <a:r>
              <a:rPr lang="en-US" dirty="0" smtClean="0"/>
              <a:t>Supports persisted selection</a:t>
            </a:r>
          </a:p>
          <a:p>
            <a:pPr marL="457200" indent="-457200" algn="l"/>
            <a:endParaRPr lang="en-US" dirty="0" smtClean="0"/>
          </a:p>
          <a:p>
            <a:pPr marL="457200" indent="-457200" algn="l"/>
            <a:r>
              <a:rPr lang="en-US" dirty="0" smtClean="0"/>
              <a:t>3)  </a:t>
            </a:r>
            <a:r>
              <a:rPr lang="en-US" u="sng" dirty="0" err="1" smtClean="0"/>
              <a:t>ListView</a:t>
            </a:r>
            <a:endParaRPr lang="en-US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No longer requires a </a:t>
            </a:r>
            <a:r>
              <a:rPr lang="en-US" dirty="0" err="1" smtClean="0"/>
              <a:t>LayoutTemplate</a:t>
            </a:r>
            <a:endParaRPr lang="en-US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Supports persisted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Misc Control Enhancements (cont.)</a:t>
            </a:r>
            <a:endParaRPr lang="en-US" sz="40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72062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u="sng" dirty="0" err="1" smtClean="0"/>
              <a:t>CompareValidator</a:t>
            </a:r>
            <a:endParaRPr lang="en-US" u="sng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Supports Time and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457200" indent="-457200" algn="l">
              <a:buAutoNum type="arabicParenR"/>
            </a:pPr>
            <a:endParaRPr lang="en-US" dirty="0" smtClean="0"/>
          </a:p>
          <a:p>
            <a:pPr marL="457200" indent="-457200" algn="l"/>
            <a:r>
              <a:rPr lang="en-US" dirty="0" smtClean="0"/>
              <a:t>2)   </a:t>
            </a:r>
            <a:r>
              <a:rPr lang="en-US" u="sng" dirty="0" err="1" smtClean="0"/>
              <a:t>LinqDataSource</a:t>
            </a:r>
            <a:endParaRPr lang="en-US" u="sng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Allows you to write queries using LINQ</a:t>
            </a:r>
          </a:p>
          <a:p>
            <a:pPr marL="457200" indent="-457200" algn="l"/>
            <a:endParaRPr lang="en-US" dirty="0" smtClean="0"/>
          </a:p>
          <a:p>
            <a:pPr marL="457200" indent="-457200" algn="l"/>
            <a:r>
              <a:rPr lang="en-US" dirty="0" smtClean="0"/>
              <a:t>3)  </a:t>
            </a:r>
            <a:r>
              <a:rPr lang="en-US" u="sng" dirty="0" err="1" smtClean="0"/>
              <a:t>DataPager</a:t>
            </a:r>
            <a:endParaRPr lang="en-US" u="sng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Works with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DetailsView</a:t>
            </a:r>
            <a:r>
              <a:rPr lang="en-US" dirty="0" smtClean="0"/>
              <a:t>, and </a:t>
            </a:r>
            <a:r>
              <a:rPr lang="en-US" dirty="0" err="1" smtClean="0"/>
              <a:t>FormView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Rectangle 2252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353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Rectangle 225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681163"/>
            <a:ext cx="21526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200400"/>
            <a:ext cx="8229600" cy="609600"/>
          </a:xfrm>
        </p:spPr>
        <p:txBody>
          <a:bodyPr anchor="t"/>
          <a:lstStyle/>
          <a:p>
            <a:pPr algn="l">
              <a:defRPr/>
            </a:pPr>
            <a:r>
              <a:rPr lang="en-US" dirty="0" err="1" smtClean="0"/>
              <a:t>QueryExtender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Enhancements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Summary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447800"/>
            <a:ext cx="8229600" cy="2743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new client ID and </a:t>
            </a:r>
            <a:r>
              <a:rPr lang="en-US" dirty="0" err="1" smtClean="0"/>
              <a:t>ViewState</a:t>
            </a:r>
            <a:r>
              <a:rPr lang="en-US" dirty="0" smtClean="0"/>
              <a:t> mode features give you better control over your application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Routing integration allows you to easily customize your sitemap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New server control enhancements make leveraging the existing control suite easier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P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133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Presentation Outline (hidden slide):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2588" y="965589"/>
            <a:ext cx="8380412" cy="5587611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Technical </a:t>
            </a:r>
            <a:r>
              <a:rPr lang="en-US" sz="1800" b="1" dirty="0" smtClean="0">
                <a:solidFill>
                  <a:schemeClr val="tx1"/>
                </a:solidFill>
              </a:rPr>
              <a:t>Level</a:t>
            </a:r>
            <a:r>
              <a:rPr lang="en-US" sz="1800" dirty="0" smtClean="0">
                <a:solidFill>
                  <a:schemeClr val="tx1"/>
                </a:solidFill>
              </a:rPr>
              <a:t>: 300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Intended </a:t>
            </a:r>
            <a:r>
              <a:rPr lang="en-US" sz="1800" b="1" dirty="0" smtClean="0">
                <a:solidFill>
                  <a:schemeClr val="tx1"/>
                </a:solidFill>
              </a:rPr>
              <a:t>Audience</a:t>
            </a:r>
            <a:r>
              <a:rPr lang="en-US" sz="1800" dirty="0" smtClean="0">
                <a:solidFill>
                  <a:schemeClr val="tx1"/>
                </a:solidFill>
              </a:rPr>
              <a:t>: Developers </a:t>
            </a:r>
            <a:r>
              <a:rPr lang="en-US" sz="1800" dirty="0" smtClean="0">
                <a:solidFill>
                  <a:schemeClr val="tx1"/>
                </a:solidFill>
              </a:rPr>
              <a:t>&amp; Architects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Objectives</a:t>
            </a:r>
            <a:r>
              <a:rPr lang="en-US" sz="1800" dirty="0" smtClean="0">
                <a:solidFill>
                  <a:schemeClr val="tx1"/>
                </a:solidFill>
              </a:rPr>
              <a:t> (what do you want the audience to take away):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How is client-side development made easier?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How can I achieve more control over my application?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How are the existing server controls enhanced?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Presentation </a:t>
            </a:r>
            <a:r>
              <a:rPr lang="en-US" sz="1800" b="1" dirty="0" smtClean="0">
                <a:solidFill>
                  <a:schemeClr val="tx1"/>
                </a:solidFill>
              </a:rPr>
              <a:t>Outline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Client ID</a:t>
            </a:r>
          </a:p>
          <a:p>
            <a:pPr lvl="1"/>
            <a:r>
              <a:rPr lang="en-US" sz="1600" dirty="0" err="1" smtClean="0">
                <a:solidFill>
                  <a:schemeClr val="tx1"/>
                </a:solidFill>
              </a:rPr>
              <a:t>ViewState</a:t>
            </a:r>
            <a:r>
              <a:rPr lang="en-US" sz="1600" dirty="0" smtClean="0">
                <a:solidFill>
                  <a:schemeClr val="tx1"/>
                </a:solidFill>
              </a:rPr>
              <a:t> Mode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Routing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Query Extender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Control Enhancements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31073"/>
          <p:cNvSpPr>
            <a:spLocks noGrp="1" noChangeArrowheads="1"/>
          </p:cNvSpPr>
          <p:nvPr>
            <p:ph type="ctrTitle"/>
          </p:nvPr>
        </p:nvSpPr>
        <p:spPr>
          <a:xfrm>
            <a:off x="304800" y="2133600"/>
            <a:ext cx="84582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What’s New In</a:t>
            </a:r>
            <a:br>
              <a:rPr lang="en-US" sz="4400" dirty="0" smtClean="0"/>
            </a:br>
            <a:r>
              <a:rPr lang="en-US" sz="4400" dirty="0" smtClean="0"/>
              <a:t>ASP.NET Web Forms </a:t>
            </a:r>
            <a:r>
              <a:rPr lang="en-US" sz="4400" dirty="0" smtClean="0"/>
              <a:t>4</a:t>
            </a:r>
            <a:endParaRPr lang="en-US" sz="4400" dirty="0" smtClean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91000"/>
            <a:ext cx="7162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Name</a:t>
            </a:r>
          </a:p>
          <a:p>
            <a:pPr>
              <a:defRPr/>
            </a:pPr>
            <a:r>
              <a:rPr lang="en-US" dirty="0" smtClean="0"/>
              <a:t>Title</a:t>
            </a:r>
          </a:p>
          <a:p>
            <a:pPr>
              <a:defRPr/>
            </a:pPr>
            <a:r>
              <a:rPr lang="en-US" dirty="0" smtClean="0"/>
              <a:t>Organization</a:t>
            </a:r>
          </a:p>
          <a:p>
            <a:pPr>
              <a:defRPr/>
            </a:pPr>
            <a:r>
              <a:rPr lang="en-US" dirty="0" smtClean="0"/>
              <a:t>Email</a:t>
            </a:r>
          </a:p>
        </p:txBody>
      </p:sp>
      <p:pic>
        <p:nvPicPr>
          <p:cNvPr id="6" name="Picture 5" descr="NET-Frmwrk_h_rgb_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"/>
            <a:ext cx="2362200" cy="74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Objectives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447800"/>
            <a:ext cx="8229600" cy="2743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How is client-side development made easier?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can I achieve more control over my application?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are the existing server controls enhanced?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smtClean="0"/>
              <a:t>Client ID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09600" y="1295400"/>
            <a:ext cx="4953000" cy="312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1) Master Page (No</a:t>
            </a:r>
            <a:r>
              <a:rPr kumimoji="0" lang="en-US" sz="2200" b="0" i="0" u="none" strike="noStrike" cap="none" normalizeH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 ID)</a:t>
            </a:r>
            <a:endParaRPr kumimoji="0" lang="en-US" sz="2200" b="0" i="0" u="none" strike="noStrike" cap="none" normalizeH="0" baseline="0" dirty="0" smtClean="0"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905000"/>
            <a:ext cx="43434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2) User Control (“</a:t>
            </a:r>
            <a:r>
              <a:rPr kumimoji="0" lang="en-US" sz="2200" b="0" i="0" u="none" strike="noStrike" cap="none" normalizeH="0" baseline="0" dirty="0" err="1" smtClean="0">
                <a:solidFill>
                  <a:schemeClr val="bg1"/>
                </a:solidFill>
                <a:effectLst/>
                <a:latin typeface="Tahoma" pitchFamily="34" charset="0"/>
              </a:rPr>
              <a:t>HeaderForm</a:t>
            </a: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245513"/>
            <a:ext cx="1357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Control</a:t>
            </a:r>
          </a:p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19200" y="2590800"/>
            <a:ext cx="37338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3) Drop Down List (“States”)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683204"/>
            <a:ext cx="38458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smtClean="0"/>
              <a:t>Resulting Client IDs: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ctl00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ctl00_HeaderForm</a:t>
            </a:r>
          </a:p>
          <a:p>
            <a:pPr marL="457200" indent="-457200" algn="l">
              <a:buFontTx/>
              <a:buAutoNum type="arabicParenR"/>
            </a:pPr>
            <a:r>
              <a:rPr lang="en-US" dirty="0" smtClean="0"/>
              <a:t>ctl00_HeaderForm_States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err="1" smtClean="0"/>
              <a:t>ViewState</a:t>
            </a:r>
            <a:r>
              <a:rPr lang="en-US" sz="4000" b="0" dirty="0" smtClean="0"/>
              <a:t> Mode</a:t>
            </a:r>
            <a:endParaRPr lang="en-US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0469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1066800"/>
            <a:ext cx="2101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do this…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253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neither this…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12287"/>
            <a:ext cx="498763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446948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 this…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705" y="5562600"/>
            <a:ext cx="13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work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069562"/>
            <a:ext cx="535609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Rectangle 2252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353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Rectangle 225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681163"/>
            <a:ext cx="21526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200400"/>
            <a:ext cx="8229600" cy="609600"/>
          </a:xfrm>
        </p:spPr>
        <p:txBody>
          <a:bodyPr anchor="t"/>
          <a:lstStyle/>
          <a:p>
            <a:pPr algn="l">
              <a:defRPr/>
            </a:pPr>
            <a:r>
              <a:rPr lang="en-US" dirty="0" smtClean="0"/>
              <a:t>Client ID</a:t>
            </a:r>
            <a:br>
              <a:rPr lang="en-US" dirty="0" smtClean="0"/>
            </a:br>
            <a:r>
              <a:rPr lang="en-US" dirty="0" err="1" smtClean="0"/>
              <a:t>ViewState</a:t>
            </a:r>
            <a:r>
              <a:rPr lang="en-US" dirty="0" smtClean="0"/>
              <a:t>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Routing</a:t>
            </a:r>
            <a:endParaRPr lang="en-US" sz="4000" b="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685800" y="1600200"/>
            <a:ext cx="1752600" cy="1066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Request: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Products/Bikes</a:t>
            </a:r>
            <a:endParaRPr kumimoji="0" lang="en-US" sz="1600" b="0" i="0" u="none" strike="noStrike" cap="none" normalizeH="0" baseline="0" dirty="0" smtClean="0"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19400" y="1524000"/>
            <a:ext cx="3124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ASP.NET</a:t>
            </a:r>
            <a:r>
              <a:rPr kumimoji="0" lang="en-US" sz="1600" b="1" i="0" u="none" strike="noStrike" cap="none" normalizeH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 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Route: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/>
              <a:t>Product/{name}</a:t>
            </a:r>
            <a:r>
              <a:rPr lang="en-US" sz="1600" dirty="0" smtClean="0"/>
              <a:t> -&gt; Product.aspx</a:t>
            </a:r>
            <a:endParaRPr kumimoji="0" lang="en-US" sz="1600" b="0" i="0" u="none" strike="noStrike" cap="none" normalizeH="0" baseline="0" dirty="0" smtClean="0"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19400" y="3962400"/>
            <a:ext cx="31242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WebForms Page</a:t>
            </a:r>
            <a:endParaRPr kumimoji="0" lang="en-US" sz="1600" b="1" i="0" u="none" strike="noStrike" cap="none" normalizeH="0" dirty="0" smtClean="0">
              <a:solidFill>
                <a:schemeClr val="bg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File Name: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Product.aspx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u="sng" dirty="0" smtClean="0">
                <a:solidFill>
                  <a:schemeClr val="bg1"/>
                </a:solidFill>
                <a:latin typeface="Tahoma" pitchFamily="34" charset="0"/>
              </a:rPr>
              <a:t>Route Values: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Name = “Bikes”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609600" y="4495800"/>
            <a:ext cx="1828800" cy="1066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Response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3962400" y="3048000"/>
            <a:ext cx="685800" cy="685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Rectangle 2252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353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Rectangle 225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681163"/>
            <a:ext cx="21526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200400"/>
            <a:ext cx="8229600" cy="609600"/>
          </a:xfrm>
        </p:spPr>
        <p:txBody>
          <a:bodyPr anchor="t"/>
          <a:lstStyle/>
          <a:p>
            <a:pPr algn="l">
              <a:defRPr/>
            </a:pPr>
            <a:r>
              <a:rPr lang="en-US" dirty="0" smtClean="0"/>
              <a:t>Routing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 - DPE PPT Template">
  <a:themeElements>
    <a:clrScheme name="Default Design - DPE PPT Template 2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 - DPE PP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- DPE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- DPE PPT Template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8DB4300D1324A92477E64B996B7EE" ma:contentTypeVersion="0" ma:contentTypeDescription="Create a new document." ma:contentTypeScope="" ma:versionID="77e22f6d63df6ef7ecc89f27de1182be">
  <xsd:schema xmlns:xsd="http://www.w3.org/2001/XMLSchema" xmlns:p="http://schemas.microsoft.com/office/2006/metadata/properties" xmlns:ns2="43DB58A5-D100-4A32-9247-7E64B996B7EE" targetNamespace="http://schemas.microsoft.com/office/2006/metadata/properties" ma:root="true" ma:fieldsID="768e23d0849baff6e7959e075cb3f35e" ns2:_="">
    <xsd:import namespace="43DB58A5-D100-4A32-9247-7E64B996B7EE"/>
    <xsd:element name="properties">
      <xsd:complexType>
        <xsd:sequence>
          <xsd:element name="documentManagement">
            <xsd:complexType>
              <xsd:all>
                <xsd:element ref="ns2:Content_x0020_Type" minOccurs="0"/>
                <xsd:element ref="ns2:Status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3DB58A5-D100-4A32-9247-7E64B996B7EE" elementFormDefault="qualified">
    <xsd:import namespace="http://schemas.microsoft.com/office/2006/documentManagement/types"/>
    <xsd:element name="Content_x0020_Type" ma:index="8" nillable="true" ma:displayName="Content Type" ma:format="Dropdown" ma:internalName="Content_x0020_Type">
      <xsd:simpleType>
        <xsd:restriction base="dms:Choice">
          <xsd:enumeration value="Presentation"/>
          <xsd:enumeration value="Demos"/>
          <xsd:enumeration value="Lab Spec"/>
        </xsd:restriction>
      </xsd:simpleType>
    </xsd:element>
    <xsd:element name="Status" ma:index="9" nillable="true" ma:displayName="Status" ma:default="" ma:format="Dropdown" ma:internalName="Status">
      <xsd:simpleType>
        <xsd:restriction base="dms:Choice">
          <xsd:enumeration value="Draft"/>
          <xsd:enumeration value="Final draft"/>
          <xsd:enumeration value="Ready for handoff"/>
          <xsd:enumeration value="Complete"/>
        </xsd:restriction>
      </xsd:simpleType>
    </xsd:element>
    <xsd:element name="Description0" ma:index="10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ontent_x0020_Type xmlns="43DB58A5-D100-4A32-9247-7E64B996B7EE">Presentation</Content_x0020_Type>
    <Description0 xmlns="43DB58A5-D100-4A32-9247-7E64B996B7EE">As per other deck but white on blue Tahoma</Description0>
    <Status xmlns="43DB58A5-D100-4A32-9247-7E64B996B7EE">Final draft</Status>
  </documentManagement>
</p:properties>
</file>

<file path=customXml/itemProps1.xml><?xml version="1.0" encoding="utf-8"?>
<ds:datastoreItem xmlns:ds="http://schemas.openxmlformats.org/officeDocument/2006/customXml" ds:itemID="{EB71F3FB-361C-4DB8-8743-C2E9E4E3C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AC574F-A7EC-425A-A14F-7F151312013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EF2C303-5AF6-45E4-B3B2-337FCCBAD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DB58A5-D100-4A32-9247-7E64B996B7E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84BE5ECC-BD83-4F37-A1FF-C24A87765A57}">
  <ds:schemaRefs>
    <ds:schemaRef ds:uri="http://schemas.microsoft.com/office/2006/metadata/properties"/>
    <ds:schemaRef ds:uri="43DB58A5-D100-4A32-9247-7E64B996B7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</TotalTime>
  <Words>333</Words>
  <Application>Microsoft Office PowerPoint</Application>
  <PresentationFormat>On-screen Show (4:3)</PresentationFormat>
  <Paragraphs>101</Paragraphs>
  <Slides>16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 - DPE PPT Template</vt:lpstr>
      <vt:lpstr>Visual Studio 2010 and .NET Framework 4  Training Workshop</vt:lpstr>
      <vt:lpstr>Presentation Outline (hidden slide):</vt:lpstr>
      <vt:lpstr>What’s New In ASP.NET Web Forms 4</vt:lpstr>
      <vt:lpstr>Objectives</vt:lpstr>
      <vt:lpstr>Client ID</vt:lpstr>
      <vt:lpstr>ViewState Mode</vt:lpstr>
      <vt:lpstr>Client ID ViewState Mode</vt:lpstr>
      <vt:lpstr>Routing</vt:lpstr>
      <vt:lpstr>Routing</vt:lpstr>
      <vt:lpstr>QueryExtender</vt:lpstr>
      <vt:lpstr>Slide 11</vt:lpstr>
      <vt:lpstr>Misc Control Enhancements</vt:lpstr>
      <vt:lpstr>Misc Control Enhancements (cont.)</vt:lpstr>
      <vt:lpstr>QueryExtender Control Enhancements</vt:lpstr>
      <vt:lpstr>Summary</vt:lpstr>
      <vt:lpstr>Slide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New In ASP.NET Web Forms 4</dc:title>
  <dc:creator>Microsoft Developer and Platform Evangelism</dc:creator>
  <cp:lastModifiedBy>Jason Olson (DPE)</cp:lastModifiedBy>
  <cp:revision>442</cp:revision>
  <dcterms:created xsi:type="dcterms:W3CDTF">2004-11-05T17:26:10Z</dcterms:created>
  <dcterms:modified xsi:type="dcterms:W3CDTF">2009-04-27T19:49:05Z</dcterms:modified>
  <cp:version>1.0.0</cp:version>
  <dc:description>
	This presentation goes over several of the improvements to ASP.NET in the .NET Framework 4 that give you more control over the HTML in your
  application, making client-side development easier and covers the ehancements being made to server controls.
by Microsoft Developer and Platform Evangelism
</dc:descript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dshadle</vt:lpwstr>
  </property>
  <property fmtid="{D5CDD505-2E9C-101B-9397-08002B2CF9AE}" pid="5" name="_Category">
    <vt:lpwstr/>
  </property>
  <property fmtid="{D5CDD505-2E9C-101B-9397-08002B2CF9AE}" pid="6" name="Slides">
    <vt:lpwstr>52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</Properties>
</file>