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384" r:id="rId6"/>
    <p:sldId id="385" r:id="rId7"/>
    <p:sldId id="387" r:id="rId8"/>
    <p:sldId id="388" r:id="rId9"/>
    <p:sldId id="389" r:id="rId10"/>
    <p:sldId id="390" r:id="rId11"/>
    <p:sldId id="391" r:id="rId12"/>
    <p:sldId id="392" r:id="rId13"/>
    <p:sldId id="419" r:id="rId14"/>
    <p:sldId id="394" r:id="rId15"/>
    <p:sldId id="395" r:id="rId16"/>
    <p:sldId id="396" r:id="rId17"/>
    <p:sldId id="420" r:id="rId18"/>
    <p:sldId id="417" r:id="rId19"/>
    <p:sldId id="418" r:id="rId20"/>
    <p:sldId id="400" r:id="rId21"/>
    <p:sldId id="401" r:id="rId22"/>
    <p:sldId id="402" r:id="rId23"/>
    <p:sldId id="403" r:id="rId24"/>
    <p:sldId id="421" r:id="rId25"/>
    <p:sldId id="406" r:id="rId26"/>
    <p:sldId id="407" r:id="rId27"/>
    <p:sldId id="408" r:id="rId28"/>
    <p:sldId id="409" r:id="rId29"/>
    <p:sldId id="410" r:id="rId30"/>
    <p:sldId id="411" r:id="rId31"/>
    <p:sldId id="422" r:id="rId32"/>
    <p:sldId id="414" r:id="rId33"/>
    <p:sldId id="415" r:id="rId34"/>
    <p:sldId id="416" r:id="rId35"/>
  </p:sldIdLst>
  <p:sldSz cx="9144000" cy="6858000" type="screen4x3"/>
  <p:notesSz cx="6858000" cy="9144000"/>
  <p:defaultTex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99FF66" mc:Ignorable=""/>
    <a:srgbClr xmlns:mc="http://schemas.openxmlformats.org/markup-compatibility/2006" xmlns:a14="http://schemas.microsoft.com/office/drawing/2010/main" val="008000" mc:Ignorable=""/>
    <a:srgbClr xmlns:mc="http://schemas.openxmlformats.org/markup-compatibility/2006" xmlns:a14="http://schemas.microsoft.com/office/drawing/2010/main" val="33CC33" mc:Ignorable=""/>
    <a:srgbClr xmlns:mc="http://schemas.openxmlformats.org/markup-compatibility/2006" xmlns:a14="http://schemas.microsoft.com/office/drawing/2010/main" val="0099FF" mc:Ignorable=""/>
    <a:srgbClr xmlns:mc="http://schemas.openxmlformats.org/markup-compatibility/2006" xmlns:a14="http://schemas.microsoft.com/office/drawing/2010/main" val="FFCC00" mc:Ignorable=""/>
    <a:srgbClr xmlns:mc="http://schemas.openxmlformats.org/markup-compatibility/2006" xmlns:a14="http://schemas.microsoft.com/office/drawing/2010/main" val="FF7C80" mc:Ignorable=""/>
    <a:srgbClr xmlns:mc="http://schemas.openxmlformats.org/markup-compatibility/2006" xmlns:a14="http://schemas.microsoft.com/office/drawing/2010/main" val="00FF00" mc:Ignorable=""/>
    <a:srgbClr xmlns:mc="http://schemas.openxmlformats.org/markup-compatibility/2006" xmlns:a14="http://schemas.microsoft.com/office/drawing/2010/main" val="BBE0E3" mc:Ignorable=""/>
    <a:srgbClr xmlns:mc="http://schemas.openxmlformats.org/markup-compatibility/2006" xmlns:a14="http://schemas.microsoft.com/office/drawing/2010/main" val="FF5050" mc:Ignorable=""/>
    <a:srgbClr xmlns:mc="http://schemas.openxmlformats.org/markup-compatibility/2006" xmlns:a14="http://schemas.microsoft.com/office/drawing/2010/main" val="FF99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0" autoAdjust="0"/>
    <p:restoredTop sz="70233" autoAdjust="0"/>
  </p:normalViewPr>
  <p:slideViewPr>
    <p:cSldViewPr>
      <p:cViewPr varScale="1">
        <p:scale>
          <a:sx n="67" d="100"/>
          <a:sy n="67" d="100"/>
        </p:scale>
        <p:origin x="-168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93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CBCF55C2-A023-47EA-9DB5-D7989B2D835C}" type="slidenum">
              <a:rPr lang="en-US"/>
              <a:pPr>
                <a:defRPr/>
              </a:pPr>
              <a:t>‹#›</a:t>
            </a:fld>
            <a:endParaRPr lang="en-US"/>
          </a:p>
        </p:txBody>
      </p:sp>
    </p:spTree>
    <p:extLst>
      <p:ext uri="{BB962C8B-B14F-4D97-AF65-F5344CB8AC3E}">
        <p14:creationId xmlns:p14="http://schemas.microsoft.com/office/powerpoint/2010/main" val="184276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EBFB8504-2EB5-4A31-942A-BC8F1204C58F}" type="slidenum">
              <a:rPr lang="en-US"/>
              <a:pPr>
                <a:defRPr/>
              </a:pPr>
              <a:t>‹#›</a:t>
            </a:fld>
            <a:endParaRPr lang="en-US"/>
          </a:p>
        </p:txBody>
      </p:sp>
    </p:spTree>
    <p:extLst>
      <p:ext uri="{BB962C8B-B14F-4D97-AF65-F5344CB8AC3E}">
        <p14:creationId xmlns:p14="http://schemas.microsoft.com/office/powerpoint/2010/main" val="4093889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1744"/>
          <p:cNvSpPr>
            <a:spLocks noGrp="1" noRot="1" noChangeAspect="1" noChangeArrowheads="1" noTextEdit="1"/>
          </p:cNvSpPr>
          <p:nvPr>
            <p:ph type="sldImg"/>
          </p:nvPr>
        </p:nvSpPr>
        <p:spPr>
          <a:ln cap="flat">
            <a:headEnd type="none" w="med" len="med"/>
            <a:tailEnd type="none" w="med" len="med"/>
          </a:ln>
        </p:spPr>
      </p:sp>
      <p:sp>
        <p:nvSpPr>
          <p:cNvPr id="57347" name="Rectangle 31745"/>
          <p:cNvSpPr>
            <a:spLocks noGrp="1" noChangeArrowheads="1"/>
          </p:cNvSpPr>
          <p:nvPr>
            <p:ph type="body" idx="1"/>
          </p:nvPr>
        </p:nvSpPr>
        <p:spPr>
          <a:noFill/>
        </p:spPr>
        <p:txBody>
          <a:bodyPr/>
          <a:lstStyle/>
          <a:p>
            <a:r>
              <a:rPr lang="en-US" b="1" dirty="0" smtClean="0"/>
              <a:t>ESTIMATED TIME:</a:t>
            </a:r>
          </a:p>
          <a:p>
            <a:r>
              <a:rPr lang="en-US" smtClean="0"/>
              <a:t>60 minutes</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12</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If it were all statically-typed,</a:t>
            </a:r>
            <a:r>
              <a:rPr lang="en-US" sz="1200" baseline="0" dirty="0" smtClean="0">
                <a:latin typeface="Segoe"/>
              </a:rPr>
              <a:t> we would be fine…</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p>
          <a:p>
            <a:pPr eaLnBrk="1"/>
            <a:endParaRPr lang="en-US" dirty="0" smtClean="0"/>
          </a:p>
          <a:p>
            <a:pPr marL="0" marR="0" indent="0" algn="l" defTabSz="914400" rtl="0" eaLnBrk="1" fontAlgn="base" latinLnBrk="0" hangingPunct="0">
              <a:lnSpc>
                <a:spcPct val="100000"/>
              </a:lnSpc>
              <a:spcBef>
                <a:spcPct val="30000"/>
              </a:spcBef>
              <a:spcAft>
                <a:spcPct val="0"/>
              </a:spcAft>
              <a:buClrTx/>
              <a:buSzTx/>
              <a:buFontTx/>
              <a:buNone/>
              <a:tabLst/>
              <a:defRPr/>
            </a:pPr>
            <a:r>
              <a:rPr lang="en-US" baseline="0" dirty="0" smtClean="0"/>
              <a:t>Use </a:t>
            </a:r>
            <a:r>
              <a:rPr lang="en-US" baseline="0" dirty="0" err="1" smtClean="0"/>
              <a:t>Three.VbLanguageImprovements</a:t>
            </a:r>
            <a:r>
              <a:rPr lang="en-US" baseline="0" dirty="0" smtClean="0"/>
              <a:t> from the </a:t>
            </a:r>
            <a:r>
              <a:rPr lang="en-US" baseline="0" dirty="0" err="1" smtClean="0"/>
              <a:t>LanguagesTenInOne</a:t>
            </a:r>
            <a:r>
              <a:rPr lang="en-US" baseline="0" dirty="0" smtClean="0"/>
              <a:t> solution.</a:t>
            </a:r>
            <a:endParaRPr lang="en-US" dirty="0" smtClean="0"/>
          </a:p>
          <a:p>
            <a:pPr eaLnBrk="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There</a:t>
            </a:r>
            <a:r>
              <a:rPr lang="en-US" baseline="0" dirty="0" smtClean="0"/>
              <a:t> is a good reason why the Dynamic Language Runtime (DLR) exists. The problem is that, today, dynamically-typed languages like Python and Ruby can’t easily run directly on top of the CLR as the CLR is primarily designed for statically-typed languages. By creating the DLR, we help plug that hole and allow dynamically-typed languages to run on top of the CLR (by working </a:t>
            </a:r>
            <a:r>
              <a:rPr lang="en-US" baseline="0" smtClean="0"/>
              <a:t>through the DLR).</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pPr>
              <a:buFontTx/>
              <a:buChar char="-"/>
            </a:pPr>
            <a:r>
              <a:rPr lang="en-US" dirty="0" smtClean="0"/>
              <a:t>The</a:t>
            </a:r>
            <a:r>
              <a:rPr lang="en-US" baseline="0" dirty="0" smtClean="0"/>
              <a:t> DLR </a:t>
            </a:r>
            <a:r>
              <a:rPr lang="en-US" dirty="0" smtClean="0"/>
              <a:t>provides </a:t>
            </a:r>
            <a:r>
              <a:rPr lang="en-US" baseline="0" dirty="0" smtClean="0"/>
              <a:t>core services that are necessary for dynamically-typed languages to work on the CLR</a:t>
            </a:r>
          </a:p>
          <a:p>
            <a:pPr>
              <a:buFontTx/>
              <a:buChar char="-"/>
            </a:pPr>
            <a:r>
              <a:rPr lang="en-US" baseline="0" dirty="0" smtClean="0"/>
              <a:t>The DLR also provides other services that can be used by statically-typed languages as well to achieve more dynamic behavior:</a:t>
            </a:r>
          </a:p>
          <a:p>
            <a:pPr lvl="1">
              <a:buFontTx/>
              <a:buChar char="-"/>
            </a:pPr>
            <a:r>
              <a:rPr lang="en-US" baseline="0" dirty="0" smtClean="0"/>
              <a:t>Expression Trees (including Statements)</a:t>
            </a:r>
          </a:p>
          <a:p>
            <a:pPr lvl="1">
              <a:buFontTx/>
              <a:buChar char="-"/>
            </a:pPr>
            <a:r>
              <a:rPr lang="en-US" baseline="0" dirty="0" smtClean="0"/>
              <a:t>Dynamic Dispatch</a:t>
            </a:r>
          </a:p>
          <a:p>
            <a:pPr lvl="1">
              <a:buFontTx/>
              <a:buChar char="-"/>
            </a:pPr>
            <a:r>
              <a:rPr lang="en-US" baseline="0" dirty="0" smtClean="0"/>
              <a:t>Call Site Caching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16</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If it were all statically-typed,</a:t>
            </a:r>
            <a:r>
              <a:rPr lang="en-US" sz="1200" baseline="0" dirty="0" smtClean="0">
                <a:latin typeface="Segoe"/>
              </a:rPr>
              <a:t> we would be fine…</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17</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Reflection… Yuck!</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18</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DLR certainly makes it easier than straight reflection… But there’s still a lot of ceremony here (.Invoke? Convert? </a:t>
            </a:r>
            <a:r>
              <a:rPr lang="en-US" sz="1200" dirty="0" err="1" smtClean="0">
                <a:latin typeface="Segoe"/>
              </a:rPr>
              <a:t>ScriptObject</a:t>
            </a:r>
            <a:r>
              <a:rPr lang="en-US" sz="1200" dirty="0" smtClean="0">
                <a:latin typeface="Segoe"/>
              </a:rPr>
              <a:t>?)</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19</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DLR certainly makes it easier than straight reflection… But there’s still a lot of ceremony here (.Invoke? Convert? </a:t>
            </a:r>
            <a:r>
              <a:rPr lang="en-US" sz="1200" dirty="0" err="1" smtClean="0">
                <a:latin typeface="Segoe"/>
              </a:rPr>
              <a:t>ScriptObject</a:t>
            </a:r>
            <a:r>
              <a:rPr lang="en-US" sz="1200" smtClean="0">
                <a:latin typeface="Segoe"/>
              </a:rPr>
              <a:t>?)</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endParaRPr lang="en-US" dirty="0" smtClean="0"/>
          </a:p>
          <a:p>
            <a:pPr eaLnBrk="1"/>
            <a:r>
              <a:rPr lang="en-US" dirty="0" smtClean="0"/>
              <a:t>Calling the</a:t>
            </a:r>
            <a:r>
              <a:rPr lang="en-US" baseline="0" dirty="0" smtClean="0"/>
              <a:t> Random shuffler in </a:t>
            </a:r>
            <a:r>
              <a:rPr lang="en-US" baseline="0" dirty="0" err="1" smtClean="0"/>
              <a:t>IronPython</a:t>
            </a:r>
            <a:r>
              <a:rPr lang="en-US" baseline="0" dirty="0" smtClean="0"/>
              <a:t> from C# (passing in an </a:t>
            </a:r>
            <a:r>
              <a:rPr lang="en-US" baseline="0" dirty="0" err="1" smtClean="0"/>
              <a:t>IEnumerable</a:t>
            </a:r>
            <a:r>
              <a:rPr lang="en-US" baseline="0" dirty="0" smtClean="0"/>
              <a:t>&lt;</a:t>
            </a:r>
            <a:r>
              <a:rPr lang="en-US" baseline="0" dirty="0" err="1" smtClean="0"/>
              <a:t>int</a:t>
            </a:r>
            <a:r>
              <a:rPr lang="en-US" baseline="0" dirty="0" smtClean="0"/>
              <a:t>&gt; generated in C#). Use </a:t>
            </a:r>
            <a:r>
              <a:rPr lang="en-US" baseline="0" dirty="0" err="1" smtClean="0"/>
              <a:t>Two.IronPythonInterop</a:t>
            </a:r>
            <a:r>
              <a:rPr lang="en-US" baseline="0" dirty="0" smtClean="0"/>
              <a:t> from the </a:t>
            </a:r>
            <a:r>
              <a:rPr lang="en-US" baseline="0" dirty="0" err="1" smtClean="0"/>
              <a:t>LanguagesTenInOne</a:t>
            </a:r>
            <a:r>
              <a:rPr lang="en-US" baseline="0" dirty="0" smtClean="0"/>
              <a:t> solution.</a:t>
            </a:r>
            <a:endParaRPr lang="en-US" dirty="0" smtClean="0"/>
          </a:p>
          <a:p>
            <a:pPr eaLnBrk="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Achieving language parity…</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21</a:t>
            </a:fld>
            <a:endParaRPr lang="en-US"/>
          </a:p>
        </p:txBody>
      </p:sp>
    </p:spTree>
    <p:extLst>
      <p:ext uri="{BB962C8B-B14F-4D97-AF65-F5344CB8AC3E}">
        <p14:creationId xmlns:p14="http://schemas.microsoft.com/office/powerpoint/2010/main" val="357835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4</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 SCRIPT **</a:t>
            </a:r>
          </a:p>
          <a:p>
            <a:pPr eaLnBrk="1" hangingPunct="1">
              <a:spcBef>
                <a:spcPct val="0"/>
              </a:spcBef>
            </a:pPr>
            <a:r>
              <a:rPr lang="en-US" sz="1200" dirty="0" smtClean="0">
                <a:latin typeface="Segoe"/>
              </a:rPr>
              <a:t>You’ll hear a lot in this talk about “Essence versus Ceremony.” It’s a phrase used in</a:t>
            </a:r>
            <a:r>
              <a:rPr lang="en-US" sz="1200" baseline="0" dirty="0" smtClean="0">
                <a:latin typeface="Segoe"/>
              </a:rPr>
              <a:t> several language circles. What Essence versus Ceremony really boils down to is having the syntax and compiler of a language get out of your way. We’re all familiar with those moments we run into where we seemingly have to jump through hoops to express the true intentions of our code. You know, that phase where you translate what you truly mean into a form that the compiler is happy with. </a:t>
            </a:r>
          </a:p>
          <a:p>
            <a:pPr eaLnBrk="1" hangingPunct="1">
              <a:spcBef>
                <a:spcPct val="0"/>
              </a:spcBef>
            </a:pPr>
            <a:endParaRPr lang="en-US" sz="1200" baseline="0" dirty="0" smtClean="0">
              <a:latin typeface="Segoe"/>
            </a:endParaRPr>
          </a:p>
          <a:p>
            <a:pPr eaLnBrk="1" hangingPunct="1">
              <a:spcBef>
                <a:spcPct val="0"/>
              </a:spcBef>
            </a:pPr>
            <a:r>
              <a:rPr lang="en-US" sz="1200" baseline="0" dirty="0" smtClean="0">
                <a:latin typeface="Segoe"/>
              </a:rPr>
              <a:t>Well, we want to remove those hoops, and there’s a bunch of features in both C# 4.0 and VB 10 that do just this. I’ll be emphasizing this discussion a lot throughout this talk because I feel it is a topic that developers care a lot about. And anything we can do to break down the amount of ambiguity that is introduced between the developer’s solution and the written code is A Good Thing.</a:t>
            </a:r>
          </a:p>
          <a:p>
            <a:pPr eaLnBrk="1" hangingPunct="1">
              <a:spcBef>
                <a:spcPct val="0"/>
              </a:spcBef>
            </a:pPr>
            <a:endParaRPr lang="en-US" sz="1200" baseline="0" dirty="0" smtClean="0">
              <a:latin typeface="Segoe"/>
            </a:endParaRPr>
          </a:p>
          <a:p>
            <a:pPr eaLnBrk="1" hangingPunct="1">
              <a:spcBef>
                <a:spcPct val="0"/>
              </a:spcBef>
            </a:pPr>
            <a:r>
              <a:rPr lang="en-US" sz="1200" baseline="0" dirty="0" smtClean="0">
                <a:latin typeface="Segoe"/>
              </a:rPr>
              <a:t>So what have we done in C# 4.0 and VB 10 and why does it make developers’ lives easier?</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Co-evolution, new features in both languages</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22</a:t>
            </a:fld>
            <a:endParaRPr lang="en-US"/>
          </a:p>
        </p:txBody>
      </p:sp>
    </p:spTree>
    <p:extLst>
      <p:ext uri="{BB962C8B-B14F-4D97-AF65-F5344CB8AC3E}">
        <p14:creationId xmlns:p14="http://schemas.microsoft.com/office/powerpoint/2010/main" val="924495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Unique</a:t>
            </a:r>
            <a:r>
              <a:rPr lang="en-US" baseline="0" dirty="0" smtClean="0"/>
              <a:t> language features.</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23</a:t>
            </a:fld>
            <a:endParaRPr lang="en-US"/>
          </a:p>
        </p:txBody>
      </p:sp>
    </p:spTree>
    <p:extLst>
      <p:ext uri="{BB962C8B-B14F-4D97-AF65-F5344CB8AC3E}">
        <p14:creationId xmlns:p14="http://schemas.microsoft.com/office/powerpoint/2010/main" val="2410545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24</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If it were all statically-typed,</a:t>
            </a:r>
            <a:r>
              <a:rPr lang="en-US" sz="1200" baseline="0" dirty="0" smtClean="0">
                <a:latin typeface="Segoe"/>
              </a:rPr>
              <a:t> we would be fine…</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25</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If it were all statically-typed,</a:t>
            </a:r>
            <a:r>
              <a:rPr lang="en-US" sz="1200" baseline="0" dirty="0" smtClean="0">
                <a:latin typeface="Segoe"/>
              </a:rPr>
              <a:t> we would be fine…</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26</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If it were all statically-typed,</a:t>
            </a:r>
            <a:r>
              <a:rPr lang="en-US" sz="1200" baseline="0" dirty="0" smtClean="0">
                <a:latin typeface="Segoe"/>
              </a:rPr>
              <a:t> we would be fine…</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28</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Eric</a:t>
            </a:r>
            <a:r>
              <a:rPr lang="en-US" sz="1200" baseline="0" dirty="0" smtClean="0">
                <a:latin typeface="Segoe"/>
              </a:rPr>
              <a:t> </a:t>
            </a:r>
            <a:r>
              <a:rPr lang="en-US" sz="1200" baseline="0" dirty="0" err="1" smtClean="0">
                <a:latin typeface="Segoe"/>
              </a:rPr>
              <a:t>Lippert</a:t>
            </a:r>
            <a:r>
              <a:rPr lang="en-US" sz="1200" baseline="0" dirty="0" smtClean="0">
                <a:latin typeface="Segoe"/>
              </a:rPr>
              <a:t> has an entire blog series on Covariance and </a:t>
            </a:r>
            <a:r>
              <a:rPr lang="en-US" sz="1200" baseline="0" dirty="0" err="1" smtClean="0">
                <a:latin typeface="Segoe"/>
              </a:rPr>
              <a:t>Contravariance</a:t>
            </a:r>
            <a:r>
              <a:rPr lang="en-US" sz="1200" baseline="0" dirty="0" smtClean="0">
                <a:latin typeface="Segoe"/>
              </a:rPr>
              <a:t>, check it out if you want more info.</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29</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 SCRIPT **</a:t>
            </a:r>
          </a:p>
          <a:p>
            <a:pPr eaLnBrk="1" hangingPunct="1">
              <a:spcBef>
                <a:spcPct val="0"/>
              </a:spcBef>
            </a:pPr>
            <a:r>
              <a:rPr lang="en-US" sz="1200" dirty="0" smtClean="0">
                <a:latin typeface="Segoe"/>
              </a:rPr>
              <a:t>You’ll hear a lot in this talk about “Essence versus Ceremony.” It’s a phrase used in</a:t>
            </a:r>
            <a:r>
              <a:rPr lang="en-US" sz="1200" baseline="0" dirty="0" smtClean="0">
                <a:latin typeface="Segoe"/>
              </a:rPr>
              <a:t> several language circles. What Essence versus Ceremony really boils down to is having the syntax and compiler of a language get out of your way. We’re all familiar with those moments we run into where we seemingly have to jump through hoops to express the true intentions of our code. You know, that phase where you translate what you truly mean into a form that the compiler is happy with. </a:t>
            </a:r>
          </a:p>
          <a:p>
            <a:pPr eaLnBrk="1" hangingPunct="1">
              <a:spcBef>
                <a:spcPct val="0"/>
              </a:spcBef>
            </a:pPr>
            <a:endParaRPr lang="en-US" sz="1200" baseline="0" dirty="0" smtClean="0">
              <a:latin typeface="Segoe"/>
            </a:endParaRPr>
          </a:p>
          <a:p>
            <a:pPr eaLnBrk="1" hangingPunct="1">
              <a:spcBef>
                <a:spcPct val="0"/>
              </a:spcBef>
            </a:pPr>
            <a:r>
              <a:rPr lang="en-US" sz="1200" baseline="0" dirty="0" smtClean="0">
                <a:latin typeface="Segoe"/>
              </a:rPr>
              <a:t>Well, we want to remove those hoops, and there’s a bunch of features in both C# 4.0 and VB 10 that do just this. I’ll be emphasizing this discussion a lot throughout this talk because I feel it is a topic that developers care a lot about. And anything we can do to break down the amount of ambiguity that is introduced between the developer’s solution and the written code is A Good Thing.</a:t>
            </a:r>
          </a:p>
          <a:p>
            <a:pPr eaLnBrk="1" hangingPunct="1">
              <a:spcBef>
                <a:spcPct val="0"/>
              </a:spcBef>
            </a:pPr>
            <a:endParaRPr lang="en-US" sz="1200" baseline="0" dirty="0" smtClean="0">
              <a:latin typeface="Segoe"/>
            </a:endParaRPr>
          </a:p>
          <a:p>
            <a:pPr eaLnBrk="1" hangingPunct="1">
              <a:spcBef>
                <a:spcPct val="0"/>
              </a:spcBef>
            </a:pPr>
            <a:r>
              <a:rPr lang="en-US" sz="1200" baseline="0" dirty="0" smtClean="0">
                <a:latin typeface="Segoe"/>
              </a:rPr>
              <a:t>So what have we done in C# 4.0 and VB 10 and why does it make developers’ lives easier?</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1/18/2010 9:05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5</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 SCRIPT</a:t>
            </a:r>
            <a:r>
              <a:rPr lang="en-US" sz="1200" baseline="0" dirty="0" smtClean="0">
                <a:latin typeface="Segoe"/>
              </a:rPr>
              <a:t> **</a:t>
            </a:r>
          </a:p>
          <a:p>
            <a:pPr eaLnBrk="1" hangingPunct="1">
              <a:spcBef>
                <a:spcPct val="0"/>
              </a:spcBef>
            </a:pPr>
            <a:r>
              <a:rPr lang="en-US" sz="1200" baseline="0" dirty="0" smtClean="0">
                <a:latin typeface="Segoe"/>
              </a:rPr>
              <a:t>A common practice when making code more readable (that is: helping to express the true intent of the developer) is to introduce temporary variables in order to remove magic values that appear in code. This by itself is not a bad practice, in fact, it’s a great one. But as you’ll see, we’ve introduced new features in C# 4.0 that remove the need for this step in writing readable code.</a:t>
            </a:r>
          </a:p>
          <a:p>
            <a:pPr eaLnBrk="1" hangingPunct="1">
              <a:spcBef>
                <a:spcPct val="0"/>
              </a:spcBef>
            </a:pPr>
            <a:endParaRPr lang="en-US" sz="1200" baseline="0" dirty="0" smtClean="0">
              <a:latin typeface="Segoe"/>
            </a:endParaRPr>
          </a:p>
          <a:p>
            <a:pPr eaLnBrk="1" hangingPunct="1">
              <a:spcBef>
                <a:spcPct val="0"/>
              </a:spcBef>
            </a:pPr>
            <a:r>
              <a:rPr lang="en-US" sz="1200" baseline="0" dirty="0" smtClean="0">
                <a:latin typeface="Segoe"/>
              </a:rPr>
              <a:t>[Advance Animation]</a:t>
            </a:r>
          </a:p>
          <a:p>
            <a:pPr eaLnBrk="1" hangingPunct="1">
              <a:spcBef>
                <a:spcPct val="0"/>
              </a:spcBef>
            </a:pPr>
            <a:r>
              <a:rPr lang="en-US" sz="1200" baseline="0" dirty="0" smtClean="0">
                <a:latin typeface="Segoe"/>
              </a:rPr>
              <a:t>Look at this fairly typical piece of code. What does “20” mean? What does “true” mean. The intent is not clear when reading the code. It only becomes clear when you look at the call site or in </a:t>
            </a:r>
            <a:r>
              <a:rPr lang="en-US" sz="1200" baseline="0" dirty="0" err="1" smtClean="0">
                <a:latin typeface="Segoe"/>
              </a:rPr>
              <a:t>Intellisense</a:t>
            </a:r>
            <a:r>
              <a:rPr lang="en-US" sz="1200" baseline="0" dirty="0" smtClean="0">
                <a:latin typeface="Segoe"/>
              </a:rPr>
              <a:t> to find out what the parameter names are. Writing code that a developer has to rely on an IDE to understand is NOT A Good Thing. </a:t>
            </a:r>
          </a:p>
          <a:p>
            <a:pPr eaLnBrk="1" hangingPunct="1">
              <a:spcBef>
                <a:spcPct val="0"/>
              </a:spcBef>
            </a:pPr>
            <a:endParaRPr lang="en-US" sz="1200" baseline="0" dirty="0" smtClean="0">
              <a:latin typeface="Segoe"/>
            </a:endParaRPr>
          </a:p>
          <a:p>
            <a:pPr eaLnBrk="1" hangingPunct="1">
              <a:spcBef>
                <a:spcPct val="0"/>
              </a:spcBef>
            </a:pPr>
            <a:r>
              <a:rPr lang="en-US" sz="1200" baseline="0" dirty="0" smtClean="0">
                <a:latin typeface="Segoe"/>
              </a:rPr>
              <a:t>[Advance Animation]</a:t>
            </a:r>
          </a:p>
          <a:p>
            <a:pPr eaLnBrk="1" hangingPunct="1">
              <a:spcBef>
                <a:spcPct val="0"/>
              </a:spcBef>
            </a:pPr>
            <a:r>
              <a:rPr lang="en-US" sz="1200" baseline="0" dirty="0" smtClean="0">
                <a:latin typeface="Segoe"/>
              </a:rPr>
              <a:t>So the common practice is to introduce temporary variables that make the meaning of the method call (in this case) much more clear. </a:t>
            </a:r>
          </a:p>
          <a:p>
            <a:pPr eaLnBrk="1" hangingPunct="1">
              <a:spcBef>
                <a:spcPct val="0"/>
              </a:spcBef>
            </a:pPr>
            <a:endParaRPr lang="en-US" sz="1200" baseline="0" dirty="0" smtClean="0">
              <a:latin typeface="Segoe"/>
            </a:endParaRPr>
          </a:p>
          <a:p>
            <a:pPr eaLnBrk="1" hangingPunct="1">
              <a:spcBef>
                <a:spcPct val="0"/>
              </a:spcBef>
            </a:pPr>
            <a:r>
              <a:rPr lang="en-US" sz="1200" baseline="0" dirty="0" smtClean="0">
                <a:latin typeface="Segoe"/>
              </a:rPr>
              <a:t>Overall, not a really bad thing. But it’s an example of yet another way we have to jump through hoops (e.g. introduce Ceremony) into our code. This improves in C# 4.0 as we’ll see in the demo.</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6</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7</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8</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b="1" dirty="0" smtClean="0"/>
              <a:t>DEMO:</a:t>
            </a:r>
            <a:endParaRPr lang="en-US" dirty="0" smtClean="0"/>
          </a:p>
          <a:p>
            <a:pPr eaLnBrk="1"/>
            <a:r>
              <a:rPr lang="en-US" dirty="0" smtClean="0"/>
              <a:t>Shows how the combination</a:t>
            </a:r>
            <a:r>
              <a:rPr lang="en-US" baseline="0" dirty="0" smtClean="0"/>
              <a:t> of named and optional parameters combine to allow a developer to write simpler code or to simplify existing code. Use </a:t>
            </a:r>
            <a:r>
              <a:rPr lang="en-US" baseline="0" dirty="0" err="1" smtClean="0"/>
              <a:t>One.SimplifyYourCSharpCode</a:t>
            </a:r>
            <a:r>
              <a:rPr lang="en-US" baseline="0" dirty="0" smtClean="0"/>
              <a:t> from the </a:t>
            </a:r>
            <a:r>
              <a:rPr lang="en-US" baseline="0" dirty="0" err="1" smtClean="0"/>
              <a:t>LanguagesTenInOne</a:t>
            </a:r>
            <a:r>
              <a:rPr lang="en-US" baseline="0" dirty="0" smtClean="0"/>
              <a:t> solution.</a:t>
            </a:r>
          </a:p>
          <a:p>
            <a:pPr eaLnBrk="1"/>
            <a:endParaRPr lang="en-US" baseline="0" dirty="0" smtClean="0"/>
          </a:p>
          <a:p>
            <a:pPr eaLnBrk="1"/>
            <a:r>
              <a:rPr lang="en-US" b="1" baseline="0" dirty="0" smtClean="0"/>
              <a:t>FAQ:</a:t>
            </a:r>
          </a:p>
          <a:p>
            <a:pPr eaLnBrk="1">
              <a:buFontTx/>
              <a:buChar char="-"/>
            </a:pPr>
            <a:r>
              <a:rPr lang="en-US" i="1" baseline="0" dirty="0" smtClean="0"/>
              <a:t>[Q] Are optional parameters a compiler feature, or a runtime feature?</a:t>
            </a:r>
            <a:r>
              <a:rPr lang="en-US" baseline="0" dirty="0" smtClean="0"/>
              <a:t> </a:t>
            </a:r>
          </a:p>
          <a:p>
            <a:pPr lvl="1" eaLnBrk="1">
              <a:buFontTx/>
              <a:buChar char="-"/>
            </a:pPr>
            <a:r>
              <a:rPr lang="en-US" baseline="0" dirty="0" smtClean="0"/>
              <a:t>[A] It is a compiler feature. The value of the optional parameter is compiled into the </a:t>
            </a:r>
            <a:r>
              <a:rPr lang="en-US" baseline="0" dirty="0" err="1" smtClean="0"/>
              <a:t>callsite</a:t>
            </a:r>
            <a:r>
              <a:rPr lang="en-US" baseline="0" dirty="0" smtClean="0"/>
              <a:t> at compile time. This means that if the value of the optional parameters is changed at a later date and the code isn’t recompiled, you could have code that doesn’t work as you expected and could introduce subtle bugs.</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10</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r>
              <a:rPr lang="en-US" sz="1200" dirty="0" smtClean="0">
                <a:latin typeface="Segoe"/>
              </a:rPr>
              <a:t>If it were all statically-typed,</a:t>
            </a:r>
            <a:r>
              <a:rPr lang="en-US" sz="1200" baseline="0" dirty="0" smtClean="0">
                <a:latin typeface="Segoe"/>
              </a:rPr>
              <a:t> we would be fine…</a:t>
            </a: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11</a:t>
            </a:fld>
            <a:endParaRPr lang="en-US"/>
          </a:p>
        </p:txBody>
      </p:sp>
      <p:sp>
        <p:nvSpPr>
          <p:cNvPr id="30722" name="Rectangle 2"/>
          <p:cNvSpPr>
            <a:spLocks noGrp="1" noRot="1" noChangeAspect="1" noChangeArrowheads="1" noTextEdit="1"/>
          </p:cNvSpPr>
          <p:nvPr>
            <p:ph type="sldImg"/>
          </p:nvPr>
        </p:nvSpPr>
        <p:spPr bwMode="auto">
          <a:noFill/>
          <a:ln>
            <a:solidFill>
              <a:srgbClr xmlns:mc="http://schemas.openxmlformats.org/markup-compatibility/2006" xmlns:a14="http://schemas.microsoft.com/office/drawing/2010/main" val="000000" mc:Ignorable=""/>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endParaRPr lang="en-US" sz="1200" dirty="0" smtClean="0">
              <a:latin typeface="Segoe"/>
            </a:endParaRP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1/18/2010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a:ln w="9525">
            <a:noFill/>
            <a:miter lim="800000"/>
            <a:headEnd/>
            <a:tailEnd/>
          </a:ln>
        </p:spPr>
      </p:pic>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baseline="0">
                <a:solidFill>
                  <a:schemeClr val="bg2"/>
                </a:solidFill>
              </a:defRPr>
            </a:lvl1pPr>
          </a:lstStyle>
          <a:p>
            <a:r>
              <a:rPr lang="en-US" dirty="0"/>
              <a:t>Click to edit Master title style</a:t>
            </a:r>
          </a:p>
        </p:txBody>
      </p:sp>
      <p:sp>
        <p:nvSpPr>
          <p:cNvPr id="3" name="Text Placeholder 2"/>
          <p:cNvSpPr>
            <a:spLocks noGrp="1"/>
          </p:cNvSpPr>
          <p:nvPr>
            <p:ph type="body" sz="half" idx="1"/>
          </p:nvPr>
        </p:nvSpPr>
        <p:spPr>
          <a:xfrm>
            <a:off x="457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648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extLst>
      <p:ext uri="{BB962C8B-B14F-4D97-AF65-F5344CB8AC3E}">
        <p14:creationId xmlns:p14="http://schemas.microsoft.com/office/powerpoint/2010/main" val="3009658548"/>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versation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533400" y="2362200"/>
            <a:ext cx="8153400" cy="30480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8" descr="mslogo_R"/>
          <p:cNvPicPr>
            <a:picLocks noChangeAspect="1" noChangeArrowheads="1"/>
          </p:cNvPicPr>
          <p:nvPr/>
        </p:nvPicPr>
        <p:blipFill>
          <a:blip r:embed="rId20"/>
          <a:srcRect/>
          <a:stretch>
            <a:fillRect/>
          </a:stretch>
        </p:blipFill>
        <p:spPr bwMode="auto">
          <a:xfrm>
            <a:off x="7696200" y="6391275"/>
            <a:ext cx="1428750" cy="466725"/>
          </a:xfrm>
          <a:prstGeom prst="rect">
            <a:avLst/>
          </a:prstGeom>
          <a:noFill/>
          <a:ln w="9525">
            <a:noFill/>
            <a:miter lim="800000"/>
            <a:headEnd/>
            <a:tailEnd/>
          </a:ln>
        </p:spPr>
      </p:pic>
      <p:pic>
        <p:nvPicPr>
          <p:cNvPr id="1029" name="Picture 29" descr="DPE5"/>
          <p:cNvPicPr>
            <a:picLocks noChangeAspect="1" noChangeArrowheads="1"/>
          </p:cNvPicPr>
          <p:nvPr/>
        </p:nvPicPr>
        <p:blipFill>
          <a:blip r:embed="rId21"/>
          <a:srcRect/>
          <a:stretch>
            <a:fillRect/>
          </a:stretch>
        </p:blipFill>
        <p:spPr bwMode="auto">
          <a:xfrm>
            <a:off x="304800" y="6453188"/>
            <a:ext cx="1598613" cy="404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6" r:id="rId1"/>
    <p:sldLayoutId id="2147483708"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9" r:id="rId16"/>
    <p:sldLayoutId id="2147483710" r:id="rId17"/>
  </p:sldLayoutIdLst>
  <p:txStyles>
    <p:titleStyle>
      <a:lvl1pPr algn="ctr" rtl="0" eaLnBrk="0" fontAlgn="base" hangingPunct="0">
        <a:spcBef>
          <a:spcPct val="0"/>
        </a:spcBef>
        <a:spcAft>
          <a:spcPct val="0"/>
        </a:spcAft>
        <a:defRPr sz="3600" b="1">
          <a:solidFill>
            <a:srgbClr xmlns:mc="http://schemas.openxmlformats.org/markup-compatibility/2006" xmlns:a14="http://schemas.microsoft.com/office/drawing/2010/main" val="FFCC00" mc:Ignorable=""/>
          </a:solidFill>
          <a:latin typeface="+mj-lt"/>
          <a:ea typeface="+mj-ea"/>
          <a:cs typeface="+mj-cs"/>
        </a:defRPr>
      </a:lvl1pPr>
      <a:lvl2pPr algn="l" rtl="0" eaLnBrk="0" fontAlgn="base" hangingPunct="0">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2pPr>
      <a:lvl3pPr algn="l" rtl="0" eaLnBrk="0" fontAlgn="base" hangingPunct="0">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3pPr>
      <a:lvl4pPr algn="l" rtl="0" eaLnBrk="0" fontAlgn="base" hangingPunct="0">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4pPr>
      <a:lvl5pPr algn="l" rtl="0" eaLnBrk="0" fontAlgn="base" hangingPunct="0">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5pPr>
      <a:lvl6pPr marL="457200"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6pPr>
      <a:lvl7pPr marL="914400"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7pPr>
      <a:lvl8pPr marL="1371600"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8pPr>
      <a:lvl9pPr marL="1828800" algn="l" rtl="0" fontAlgn="base">
        <a:spcBef>
          <a:spcPct val="0"/>
        </a:spcBef>
        <a:spcAft>
          <a:spcPct val="0"/>
        </a:spcAft>
        <a:defRPr sz="3200" b="1">
          <a:solidFill>
            <a:srgbClr xmlns:mc="http://schemas.openxmlformats.org/markup-compatibility/2006" xmlns:a14="http://schemas.microsoft.com/office/drawing/2010/main" val="FFCC00" mc:Ignorable=""/>
          </a:solidFill>
          <a:latin typeface="Tahoma" pitchFamily="34" charset="0"/>
        </a:defRPr>
      </a:lvl9pPr>
    </p:titleStyle>
    <p:bodyStyle>
      <a:lvl1pPr marL="342900" indent="-342900" algn="l" rtl="0" eaLnBrk="0" fontAlgn="base" hangingPunct="0">
        <a:spcBef>
          <a:spcPct val="20000"/>
        </a:spcBef>
        <a:spcAft>
          <a:spcPct val="0"/>
        </a:spcAft>
        <a:buBlip>
          <a:blip r:embed="rId22"/>
        </a:buBlip>
        <a:defRPr sz="2600">
          <a:solidFill>
            <a:schemeClr val="bg1"/>
          </a:solidFill>
          <a:latin typeface="+mn-lt"/>
          <a:ea typeface="+mn-ea"/>
          <a:cs typeface="+mn-cs"/>
        </a:defRPr>
      </a:lvl1pPr>
      <a:lvl2pPr marL="742950" indent="-285750" algn="l" rtl="0" eaLnBrk="0" fontAlgn="base" hangingPunct="0">
        <a:spcBef>
          <a:spcPct val="20000"/>
        </a:spcBef>
        <a:spcAft>
          <a:spcPct val="0"/>
        </a:spcAft>
        <a:buBlip>
          <a:blip r:embed="rId22"/>
        </a:buBlip>
        <a:defRPr sz="2000">
          <a:solidFill>
            <a:schemeClr val="bg1"/>
          </a:solidFill>
          <a:latin typeface="Microsoft Sans Serif" pitchFamily="34" charset="0"/>
        </a:defRPr>
      </a:lvl2pPr>
      <a:lvl3pPr marL="1143000" indent="-228600" algn="l" rtl="0" eaLnBrk="0" fontAlgn="base" hangingPunct="0">
        <a:spcBef>
          <a:spcPct val="20000"/>
        </a:spcBef>
        <a:spcAft>
          <a:spcPct val="0"/>
        </a:spcAft>
        <a:buBlip>
          <a:blip r:embed="rId22"/>
        </a:buBlip>
        <a:defRPr sz="2000">
          <a:solidFill>
            <a:schemeClr val="bg1"/>
          </a:solidFill>
          <a:latin typeface="+mn-lt"/>
        </a:defRPr>
      </a:lvl3pPr>
      <a:lvl4pPr marL="1600200" indent="-228600" algn="l" rtl="0" eaLnBrk="0" fontAlgn="base" hangingPunct="0">
        <a:spcBef>
          <a:spcPct val="20000"/>
        </a:spcBef>
        <a:spcAft>
          <a:spcPct val="0"/>
        </a:spcAft>
        <a:buBlip>
          <a:blip r:embed="rId22"/>
        </a:buBlip>
        <a:defRPr sz="1600">
          <a:solidFill>
            <a:schemeClr val="bg1"/>
          </a:solidFill>
          <a:latin typeface="+mn-lt"/>
        </a:defRPr>
      </a:lvl4pPr>
      <a:lvl5pPr marL="2057400" indent="-228600" algn="l" rtl="0" eaLnBrk="0" fontAlgn="base" hangingPunct="0">
        <a:spcBef>
          <a:spcPct val="20000"/>
        </a:spcBef>
        <a:spcAft>
          <a:spcPct val="0"/>
        </a:spcAft>
        <a:buBlip>
          <a:blip r:embed="rId22"/>
        </a:buBlip>
        <a:defRPr sz="1400">
          <a:solidFill>
            <a:schemeClr val="bg1"/>
          </a:solidFill>
          <a:latin typeface="+mn-lt"/>
        </a:defRPr>
      </a:lvl5pPr>
      <a:lvl6pPr marL="2514600" indent="-228600" algn="l" rtl="0" fontAlgn="base">
        <a:spcBef>
          <a:spcPct val="20000"/>
        </a:spcBef>
        <a:spcAft>
          <a:spcPct val="0"/>
        </a:spcAft>
        <a:buBlip>
          <a:blip r:embed="rId22"/>
        </a:buBlip>
        <a:defRPr sz="1400">
          <a:solidFill>
            <a:schemeClr val="bg1"/>
          </a:solidFill>
          <a:latin typeface="+mn-lt"/>
        </a:defRPr>
      </a:lvl6pPr>
      <a:lvl7pPr marL="2971800" indent="-228600" algn="l" rtl="0" fontAlgn="base">
        <a:spcBef>
          <a:spcPct val="20000"/>
        </a:spcBef>
        <a:spcAft>
          <a:spcPct val="0"/>
        </a:spcAft>
        <a:buBlip>
          <a:blip r:embed="rId22"/>
        </a:buBlip>
        <a:defRPr sz="1400">
          <a:solidFill>
            <a:schemeClr val="bg1"/>
          </a:solidFill>
          <a:latin typeface="+mn-lt"/>
        </a:defRPr>
      </a:lvl7pPr>
      <a:lvl8pPr marL="3429000" indent="-228600" algn="l" rtl="0" fontAlgn="base">
        <a:spcBef>
          <a:spcPct val="20000"/>
        </a:spcBef>
        <a:spcAft>
          <a:spcPct val="0"/>
        </a:spcAft>
        <a:buBlip>
          <a:blip r:embed="rId22"/>
        </a:buBlip>
        <a:defRPr sz="1400">
          <a:solidFill>
            <a:schemeClr val="bg1"/>
          </a:solidFill>
          <a:latin typeface="+mn-lt"/>
        </a:defRPr>
      </a:lvl8pPr>
      <a:lvl9pPr marL="3886200" indent="-228600" algn="l" rtl="0" fontAlgn="base">
        <a:spcBef>
          <a:spcPct val="20000"/>
        </a:spcBef>
        <a:spcAft>
          <a:spcPct val="0"/>
        </a:spcAft>
        <a:buBlip>
          <a:blip r:embed="rId22"/>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153400" cy="3505200"/>
          </a:xfrm>
        </p:spPr>
        <p:txBody>
          <a:bodyPr/>
          <a:lstStyle/>
          <a:p>
            <a:r>
              <a:rPr lang="en-US" smtClean="0"/>
              <a:t>Visual </a:t>
            </a:r>
            <a:r>
              <a:rPr lang="en-US" dirty="0" smtClean="0"/>
              <a:t>Studio 2010</a:t>
            </a:r>
            <a:br>
              <a:rPr lang="en-US" dirty="0" smtClean="0"/>
            </a:br>
            <a:r>
              <a:rPr lang="en-US" dirty="0" smtClean="0"/>
              <a:t>and</a:t>
            </a:r>
            <a:br>
              <a:rPr lang="en-US" dirty="0" smtClean="0"/>
            </a:br>
            <a:r>
              <a:rPr lang="en-US" dirty="0" smtClean="0"/>
              <a:t>.NET Framework 4</a:t>
            </a:r>
            <a:br>
              <a:rPr lang="en-US" dirty="0" smtClean="0"/>
            </a:br>
            <a:r>
              <a:rPr lang="en-US" dirty="0" smtClean="0"/>
              <a:t/>
            </a:r>
            <a:br>
              <a:rPr lang="en-US" dirty="0" smtClean="0"/>
            </a:br>
            <a:r>
              <a:rPr lang="en-US" i="1" dirty="0" smtClean="0"/>
              <a:t>Training Workshop</a:t>
            </a:r>
            <a:endParaRPr lang="en-US" sz="2000" i="1" baseline="82000" dirty="0"/>
          </a:p>
        </p:txBody>
      </p:sp>
      <p:pic>
        <p:nvPicPr>
          <p:cNvPr id="4" name="Picture 3" descr="dpelogo.png"/>
          <p:cNvPicPr>
            <a:picLocks noChangeAspect="1"/>
          </p:cNvPicPr>
          <p:nvPr/>
        </p:nvPicPr>
        <p:blipFill>
          <a:blip r:embed="rId2"/>
          <a:stretch>
            <a:fillRect/>
          </a:stretch>
        </p:blipFill>
        <p:spPr>
          <a:xfrm>
            <a:off x="228600" y="5486400"/>
            <a:ext cx="3218422" cy="8289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VB 9</a:t>
            </a:r>
            <a:endParaRPr lang="en-US" sz="4400" dirty="0"/>
          </a:p>
        </p:txBody>
      </p:sp>
      <p:sp>
        <p:nvSpPr>
          <p:cNvPr id="29698" name="Rectangle 9"/>
          <p:cNvSpPr>
            <a:spLocks noGrp="1" noChangeArrowheads="1"/>
          </p:cNvSpPr>
          <p:nvPr>
            <p:ph type="body" sz="quarter" idx="10"/>
          </p:nvPr>
        </p:nvSpPr>
        <p:spPr>
          <a:xfrm>
            <a:off x="304800" y="1447800"/>
            <a:ext cx="8382000" cy="443198"/>
          </a:xfrm>
        </p:spPr>
        <p:txBody>
          <a:bodyPr/>
          <a:lstStyle/>
          <a:p>
            <a:pPr algn="ctr">
              <a:buNone/>
            </a:pPr>
            <a:r>
              <a:rPr lang="en-US" dirty="0" smtClean="0"/>
              <a:t>Backing fields for properties are explicit</a:t>
            </a:r>
          </a:p>
        </p:txBody>
      </p:sp>
      <p:sp>
        <p:nvSpPr>
          <p:cNvPr id="4" name="TextBox 3"/>
          <p:cNvSpPr txBox="1"/>
          <p:nvPr/>
        </p:nvSpPr>
        <p:spPr>
          <a:xfrm>
            <a:off x="685800" y="2209800"/>
            <a:ext cx="7620000" cy="42672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Private </a:t>
            </a:r>
            <a:r>
              <a:rPr lang="en-US" sz="2400" dirty="0" err="1" smtClean="0">
                <a:solidFill>
                  <a:schemeClr val="bg1"/>
                </a:solidFill>
                <a:latin typeface="Consolas" pitchFamily="49" charset="0"/>
                <a:cs typeface="Consolas" pitchFamily="49" charset="0"/>
              </a:rPr>
              <a:t>m_name</a:t>
            </a:r>
            <a:r>
              <a:rPr lang="en-US" sz="2400" dirty="0" smtClean="0">
                <a:solidFill>
                  <a:schemeClr val="bg1"/>
                </a:solidFill>
                <a:latin typeface="Consolas" pitchFamily="49" charset="0"/>
                <a:cs typeface="Consolas" pitchFamily="49" charset="0"/>
              </a:rPr>
              <a:t> As String</a:t>
            </a:r>
          </a:p>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Public Property Name() As String</a:t>
            </a:r>
          </a:p>
          <a:p>
            <a:pPr algn="l"/>
            <a:r>
              <a:rPr lang="en-US" sz="2400" dirty="0" smtClean="0">
                <a:solidFill>
                  <a:schemeClr val="bg1"/>
                </a:solidFill>
                <a:latin typeface="Consolas" pitchFamily="49" charset="0"/>
                <a:cs typeface="Consolas" pitchFamily="49" charset="0"/>
              </a:rPr>
              <a:t>    Get</a:t>
            </a:r>
          </a:p>
          <a:p>
            <a:pPr algn="l"/>
            <a:r>
              <a:rPr lang="en-US" sz="2400" dirty="0" smtClean="0">
                <a:solidFill>
                  <a:schemeClr val="bg1"/>
                </a:solidFill>
                <a:latin typeface="Consolas" pitchFamily="49" charset="0"/>
                <a:cs typeface="Consolas" pitchFamily="49" charset="0"/>
              </a:rPr>
              <a:t>       Name = </a:t>
            </a:r>
            <a:r>
              <a:rPr lang="en-US" sz="2400" dirty="0" err="1" smtClean="0">
                <a:solidFill>
                  <a:schemeClr val="bg1"/>
                </a:solidFill>
                <a:latin typeface="Consolas" pitchFamily="49" charset="0"/>
                <a:cs typeface="Consolas" pitchFamily="49" charset="0"/>
              </a:rPr>
              <a:t>m_name</a:t>
            </a:r>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End Get</a:t>
            </a:r>
          </a:p>
          <a:p>
            <a:pPr algn="l"/>
            <a:r>
              <a:rPr lang="en-US" sz="2400" dirty="0" smtClean="0">
                <a:solidFill>
                  <a:schemeClr val="bg1"/>
                </a:solidFill>
                <a:latin typeface="Consolas" pitchFamily="49" charset="0"/>
                <a:cs typeface="Consolas" pitchFamily="49" charset="0"/>
              </a:rPr>
              <a:t>    Set (</a:t>
            </a:r>
            <a:r>
              <a:rPr lang="en-US" sz="2400" dirty="0" err="1" smtClean="0">
                <a:solidFill>
                  <a:schemeClr val="bg1"/>
                </a:solidFill>
                <a:latin typeface="Consolas" pitchFamily="49" charset="0"/>
                <a:cs typeface="Consolas" pitchFamily="49" charset="0"/>
              </a:rPr>
              <a:t>ByVal</a:t>
            </a:r>
            <a:r>
              <a:rPr lang="en-US" sz="2400" dirty="0" smtClean="0">
                <a:solidFill>
                  <a:schemeClr val="bg1"/>
                </a:solidFill>
                <a:latin typeface="Consolas" pitchFamily="49" charset="0"/>
                <a:cs typeface="Consolas" pitchFamily="49" charset="0"/>
              </a:rPr>
              <a:t> value As String)</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m_name</a:t>
            </a:r>
            <a:r>
              <a:rPr lang="en-US" sz="2400" dirty="0" smtClean="0">
                <a:solidFill>
                  <a:schemeClr val="bg1"/>
                </a:solidFill>
                <a:latin typeface="Consolas" pitchFamily="49" charset="0"/>
                <a:cs typeface="Consolas" pitchFamily="49" charset="0"/>
              </a:rPr>
              <a:t> = value</a:t>
            </a:r>
          </a:p>
          <a:p>
            <a:pPr algn="l"/>
            <a:r>
              <a:rPr lang="en-US" sz="2400" dirty="0" smtClean="0">
                <a:solidFill>
                  <a:schemeClr val="bg1"/>
                </a:solidFill>
                <a:latin typeface="Consolas" pitchFamily="49" charset="0"/>
                <a:cs typeface="Consolas" pitchFamily="49" charset="0"/>
              </a:rPr>
              <a:t>    End</a:t>
            </a:r>
          </a:p>
          <a:p>
            <a:pPr algn="l"/>
            <a:r>
              <a:rPr lang="en-US" sz="2400" dirty="0" smtClean="0">
                <a:solidFill>
                  <a:schemeClr val="bg1"/>
                </a:solidFill>
                <a:latin typeface="Consolas" pitchFamily="49" charset="0"/>
                <a:cs typeface="Consolas" pitchFamily="49" charset="0"/>
              </a:rPr>
              <a:t> End Property</a:t>
            </a:r>
          </a:p>
        </p:txBody>
      </p:sp>
    </p:spTree>
    <p:extLst>
      <p:ext uri="{BB962C8B-B14F-4D97-AF65-F5344CB8AC3E}">
        <p14:creationId xmlns:p14="http://schemas.microsoft.com/office/powerpoint/2010/main" val="22430990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VB 9</a:t>
            </a:r>
            <a:endParaRPr lang="en-US" sz="4400" dirty="0"/>
          </a:p>
        </p:txBody>
      </p:sp>
      <p:sp>
        <p:nvSpPr>
          <p:cNvPr id="29698" name="Rectangle 9"/>
          <p:cNvSpPr>
            <a:spLocks noGrp="1" noChangeArrowheads="1"/>
          </p:cNvSpPr>
          <p:nvPr>
            <p:ph type="body" sz="quarter" idx="10"/>
          </p:nvPr>
        </p:nvSpPr>
        <p:spPr>
          <a:xfrm>
            <a:off x="304800" y="1447800"/>
            <a:ext cx="8382000" cy="886397"/>
          </a:xfrm>
        </p:spPr>
        <p:txBody>
          <a:bodyPr/>
          <a:lstStyle/>
          <a:p>
            <a:pPr algn="ctr">
              <a:buNone/>
            </a:pPr>
            <a:r>
              <a:rPr lang="en-US" dirty="0" smtClean="0"/>
              <a:t>Popularity of lambda-based libraries cause problems for VB developers</a:t>
            </a:r>
          </a:p>
        </p:txBody>
      </p:sp>
      <p:sp>
        <p:nvSpPr>
          <p:cNvPr id="4" name="TextBox 3"/>
          <p:cNvSpPr txBox="1"/>
          <p:nvPr/>
        </p:nvSpPr>
        <p:spPr>
          <a:xfrm>
            <a:off x="381000" y="2667000"/>
            <a:ext cx="7924800" cy="3581400"/>
          </a:xfrm>
          <a:prstGeom prst="rect">
            <a:avLst/>
          </a:prstGeom>
          <a:solidFill>
            <a:schemeClr val="tx1"/>
          </a:solidFill>
          <a:ln>
            <a:solidFill>
              <a:schemeClr val="bg1"/>
            </a:solidFill>
          </a:ln>
        </p:spPr>
        <p:txBody>
          <a:bodyPr wrap="square" lIns="0" tIns="0" rIns="0" bIns="0" rtlCol="0">
            <a:noAutofit/>
          </a:bodyPr>
          <a:lstStyle/>
          <a:p>
            <a:pPr algn="l"/>
            <a:endParaRPr lang="en-US" sz="1800" dirty="0" smtClean="0">
              <a:solidFill>
                <a:schemeClr val="bg1"/>
              </a:solidFill>
              <a:latin typeface="Consolas" pitchFamily="49" charset="0"/>
              <a:cs typeface="Consolas" pitchFamily="49" charset="0"/>
            </a:endParaRPr>
          </a:p>
          <a:p>
            <a:pPr algn="l"/>
            <a:r>
              <a:rPr lang="en-US" sz="1800" dirty="0" smtClean="0">
                <a:solidFill>
                  <a:schemeClr val="bg1"/>
                </a:solidFill>
                <a:latin typeface="Consolas" pitchFamily="49" charset="0"/>
                <a:cs typeface="Consolas" pitchFamily="49" charset="0"/>
              </a:rPr>
              <a:t> Sub </a:t>
            </a:r>
            <a:r>
              <a:rPr lang="en-US" sz="1800" dirty="0" err="1" smtClean="0">
                <a:solidFill>
                  <a:schemeClr val="bg1"/>
                </a:solidFill>
                <a:latin typeface="Consolas" pitchFamily="49" charset="0"/>
                <a:cs typeface="Consolas" pitchFamily="49" charset="0"/>
              </a:rPr>
              <a:t>MyMethod</a:t>
            </a:r>
            <a:r>
              <a:rPr lang="en-US" sz="1800" dirty="0" smtClean="0">
                <a:solidFill>
                  <a:schemeClr val="bg1"/>
                </a:solidFill>
                <a:latin typeface="Consolas" pitchFamily="49" charset="0"/>
                <a:cs typeface="Consolas" pitchFamily="49" charset="0"/>
              </a:rPr>
              <a:t>()</a:t>
            </a:r>
          </a:p>
          <a:p>
            <a:pPr algn="l"/>
            <a:r>
              <a:rPr lang="en-US" sz="1800" dirty="0" smtClean="0">
                <a:solidFill>
                  <a:schemeClr val="bg1"/>
                </a:solidFill>
                <a:latin typeface="Consolas" pitchFamily="49" charset="0"/>
                <a:cs typeface="Consolas" pitchFamily="49" charset="0"/>
              </a:rPr>
              <a:t>      </a:t>
            </a:r>
            <a:r>
              <a:rPr lang="en-US" sz="1800" dirty="0" err="1" smtClean="0">
                <a:solidFill>
                  <a:schemeClr val="bg1"/>
                </a:solidFill>
                <a:latin typeface="Consolas" pitchFamily="49" charset="0"/>
                <a:cs typeface="Consolas" pitchFamily="49" charset="0"/>
              </a:rPr>
              <a:t>LambdaCall</a:t>
            </a:r>
            <a:r>
              <a:rPr lang="en-US" sz="1800" dirty="0" smtClean="0">
                <a:solidFill>
                  <a:schemeClr val="bg1"/>
                </a:solidFill>
                <a:latin typeface="Consolas" pitchFamily="49" charset="0"/>
                <a:cs typeface="Consolas" pitchFamily="49" charset="0"/>
              </a:rPr>
              <a:t>(Function(i) </a:t>
            </a:r>
            <a:r>
              <a:rPr lang="en-US" sz="1800" dirty="0" err="1" smtClean="0">
                <a:solidFill>
                  <a:schemeClr val="bg1"/>
                </a:solidFill>
                <a:latin typeface="Consolas" pitchFamily="49" charset="0"/>
                <a:cs typeface="Consolas" pitchFamily="49" charset="0"/>
              </a:rPr>
              <a:t>TempMethod</a:t>
            </a:r>
            <a:r>
              <a:rPr lang="en-US" sz="1800" dirty="0" smtClean="0">
                <a:solidFill>
                  <a:schemeClr val="bg1"/>
                </a:solidFill>
                <a:latin typeface="Consolas" pitchFamily="49" charset="0"/>
                <a:cs typeface="Consolas" pitchFamily="49" charset="0"/>
              </a:rPr>
              <a:t>(i) End </a:t>
            </a:r>
            <a:r>
              <a:rPr lang="en-US" sz="1800" dirty="0" smtClean="0">
                <a:solidFill>
                  <a:schemeClr val="bg1"/>
                </a:solidFill>
                <a:latin typeface="Consolas" pitchFamily="49" charset="0"/>
                <a:cs typeface="Consolas" pitchFamily="49" charset="0"/>
              </a:rPr>
              <a:t> Function</a:t>
            </a:r>
            <a:r>
              <a:rPr lang="en-US" sz="1800" dirty="0" smtClean="0">
                <a:solidFill>
                  <a:schemeClr val="bg1"/>
                </a:solidFill>
                <a:latin typeface="Consolas" pitchFamily="49" charset="0"/>
                <a:cs typeface="Consolas" pitchFamily="49" charset="0"/>
              </a:rPr>
              <a:t>)</a:t>
            </a:r>
          </a:p>
          <a:p>
            <a:pPr algn="l"/>
            <a:r>
              <a:rPr lang="en-US" sz="1800" dirty="0" smtClean="0">
                <a:solidFill>
                  <a:schemeClr val="bg1"/>
                </a:solidFill>
                <a:latin typeface="Consolas" pitchFamily="49" charset="0"/>
                <a:cs typeface="Consolas" pitchFamily="49" charset="0"/>
              </a:rPr>
              <a:t> End Sub</a:t>
            </a:r>
          </a:p>
          <a:p>
            <a:pPr algn="l"/>
            <a:endParaRPr lang="en-US" sz="1800" dirty="0" smtClean="0">
              <a:solidFill>
                <a:schemeClr val="bg1"/>
              </a:solidFill>
              <a:latin typeface="Consolas" pitchFamily="49" charset="0"/>
              <a:cs typeface="Consolas" pitchFamily="49" charset="0"/>
            </a:endParaRPr>
          </a:p>
          <a:p>
            <a:pPr algn="l"/>
            <a:r>
              <a:rPr lang="en-US" sz="1800" dirty="0" smtClean="0">
                <a:solidFill>
                  <a:schemeClr val="bg1"/>
                </a:solidFill>
                <a:latin typeface="Consolas" pitchFamily="49" charset="0"/>
                <a:cs typeface="Consolas" pitchFamily="49" charset="0"/>
              </a:rPr>
              <a:t> Function </a:t>
            </a:r>
            <a:r>
              <a:rPr lang="en-US" sz="1800" dirty="0" err="1" smtClean="0">
                <a:solidFill>
                  <a:schemeClr val="bg1"/>
                </a:solidFill>
                <a:latin typeface="Consolas" pitchFamily="49" charset="0"/>
                <a:cs typeface="Consolas" pitchFamily="49" charset="0"/>
              </a:rPr>
              <a:t>TempMethod</a:t>
            </a:r>
            <a:r>
              <a:rPr lang="en-US" sz="1800" dirty="0" smtClean="0">
                <a:solidFill>
                  <a:schemeClr val="bg1"/>
                </a:solidFill>
                <a:latin typeface="Consolas" pitchFamily="49" charset="0"/>
                <a:cs typeface="Consolas" pitchFamily="49" charset="0"/>
              </a:rPr>
              <a:t>(Dim </a:t>
            </a:r>
            <a:r>
              <a:rPr lang="en-US" sz="1800" dirty="0" err="1" smtClean="0">
                <a:solidFill>
                  <a:schemeClr val="bg1"/>
                </a:solidFill>
                <a:latin typeface="Consolas" pitchFamily="49" charset="0"/>
                <a:cs typeface="Consolas" pitchFamily="49" charset="0"/>
              </a:rPr>
              <a:t>param</a:t>
            </a:r>
            <a:r>
              <a:rPr lang="en-US" sz="1800" dirty="0" smtClean="0">
                <a:solidFill>
                  <a:schemeClr val="bg1"/>
                </a:solidFill>
                <a:latin typeface="Consolas" pitchFamily="49" charset="0"/>
                <a:cs typeface="Consolas" pitchFamily="49" charset="0"/>
              </a:rPr>
              <a:t> as Integer) As Nothing</a:t>
            </a:r>
          </a:p>
          <a:p>
            <a:pPr algn="l"/>
            <a:r>
              <a:rPr lang="en-US" sz="1800" dirty="0" smtClean="0">
                <a:solidFill>
                  <a:schemeClr val="bg1"/>
                </a:solidFill>
                <a:latin typeface="Consolas" pitchFamily="49" charset="0"/>
                <a:cs typeface="Consolas" pitchFamily="49" charset="0"/>
              </a:rPr>
              <a:t>    </a:t>
            </a:r>
            <a:r>
              <a:rPr lang="en-US" sz="1800" dirty="0" err="1" smtClean="0">
                <a:solidFill>
                  <a:schemeClr val="bg1"/>
                </a:solidFill>
                <a:latin typeface="Consolas" pitchFamily="49" charset="0"/>
                <a:cs typeface="Consolas" pitchFamily="49" charset="0"/>
              </a:rPr>
              <a:t>Console.WriteLine</a:t>
            </a:r>
            <a:r>
              <a:rPr lang="en-US" sz="1800" dirty="0" smtClean="0">
                <a:solidFill>
                  <a:schemeClr val="bg1"/>
                </a:solidFill>
                <a:latin typeface="Consolas" pitchFamily="49" charset="0"/>
                <a:cs typeface="Consolas" pitchFamily="49" charset="0"/>
              </a:rPr>
              <a:t>(</a:t>
            </a:r>
            <a:r>
              <a:rPr lang="en-US" sz="1800" dirty="0" err="1" smtClean="0">
                <a:solidFill>
                  <a:schemeClr val="bg1"/>
                </a:solidFill>
                <a:latin typeface="Consolas" pitchFamily="49" charset="0"/>
                <a:cs typeface="Consolas" pitchFamily="49" charset="0"/>
              </a:rPr>
              <a:t>param</a:t>
            </a:r>
            <a:r>
              <a:rPr lang="en-US" sz="1800" dirty="0" smtClean="0">
                <a:solidFill>
                  <a:schemeClr val="bg1"/>
                </a:solidFill>
                <a:latin typeface="Consolas" pitchFamily="49" charset="0"/>
                <a:cs typeface="Consolas" pitchFamily="49" charset="0"/>
              </a:rPr>
              <a:t>)</a:t>
            </a:r>
          </a:p>
          <a:p>
            <a:pPr algn="l"/>
            <a:endParaRPr lang="en-US" sz="1800" dirty="0" smtClean="0">
              <a:solidFill>
                <a:schemeClr val="bg1"/>
              </a:solidFill>
              <a:latin typeface="Consolas" pitchFamily="49" charset="0"/>
              <a:cs typeface="Consolas" pitchFamily="49" charset="0"/>
            </a:endParaRPr>
          </a:p>
          <a:p>
            <a:pPr algn="l"/>
            <a:r>
              <a:rPr lang="en-US" sz="1800" dirty="0" smtClean="0">
                <a:solidFill>
                  <a:schemeClr val="bg1"/>
                </a:solidFill>
                <a:latin typeface="Consolas" pitchFamily="49" charset="0"/>
                <a:cs typeface="Consolas" pitchFamily="49" charset="0"/>
              </a:rPr>
              <a:t>    Return Nothing</a:t>
            </a:r>
          </a:p>
          <a:p>
            <a:pPr algn="l"/>
            <a:r>
              <a:rPr lang="en-US" sz="1800" dirty="0" smtClean="0">
                <a:solidFill>
                  <a:schemeClr val="bg1"/>
                </a:solidFill>
                <a:latin typeface="Consolas" pitchFamily="49" charset="0"/>
                <a:cs typeface="Consolas" pitchFamily="49" charset="0"/>
              </a:rPr>
              <a:t> End Function</a:t>
            </a:r>
          </a:p>
          <a:p>
            <a:pPr algn="l"/>
            <a:endParaRPr lang="en-US" sz="1800" dirty="0" smtClean="0">
              <a:solidFill>
                <a:schemeClr val="bg1"/>
              </a:solidFill>
              <a:latin typeface="Consolas" pitchFamily="49" charset="0"/>
              <a:cs typeface="Consolas" pitchFamily="49" charset="0"/>
            </a:endParaRPr>
          </a:p>
        </p:txBody>
      </p:sp>
      <p:sp>
        <p:nvSpPr>
          <p:cNvPr id="5" name="Rounded Rectangular Callout 4"/>
          <p:cNvSpPr/>
          <p:nvPr/>
        </p:nvSpPr>
        <p:spPr>
          <a:xfrm>
            <a:off x="6553200" y="3733800"/>
            <a:ext cx="2362200" cy="1066800"/>
          </a:xfrm>
          <a:prstGeom prst="wedgeRoundRectCallout">
            <a:avLst>
              <a:gd name="adj1" fmla="val -108393"/>
              <a:gd name="adj2" fmla="val -7077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l"/>
            <a:r>
              <a:rPr lang="en-US" sz="2000" dirty="0" smtClean="0">
                <a:solidFill>
                  <a:schemeClr val="tx1"/>
                </a:solidFill>
              </a:rPr>
              <a:t>Introduction of temporary functions</a:t>
            </a:r>
            <a:endParaRPr lang="en-US" sz="2000" dirty="0">
              <a:solidFill>
                <a:schemeClr val="tx1"/>
              </a:solidFill>
            </a:endParaRPr>
          </a:p>
        </p:txBody>
      </p:sp>
      <p:sp>
        <p:nvSpPr>
          <p:cNvPr id="6" name="Rounded Rectangular Callout 5"/>
          <p:cNvSpPr/>
          <p:nvPr/>
        </p:nvSpPr>
        <p:spPr>
          <a:xfrm>
            <a:off x="4800600" y="5181600"/>
            <a:ext cx="3048000" cy="914400"/>
          </a:xfrm>
          <a:prstGeom prst="wedgeRoundRectCallout">
            <a:avLst>
              <a:gd name="adj1" fmla="val -106847"/>
              <a:gd name="adj2" fmla="val -6581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l"/>
            <a:r>
              <a:rPr lang="en-US" sz="2000" dirty="0" smtClean="0">
                <a:solidFill>
                  <a:schemeClr val="tx1"/>
                </a:solidFill>
              </a:rPr>
              <a:t>“Hacks” since statement lambdas not supported</a:t>
            </a:r>
            <a:endParaRPr lang="en-US" sz="2000" dirty="0">
              <a:solidFill>
                <a:schemeClr val="tx1"/>
              </a:solidFill>
            </a:endParaRPr>
          </a:p>
        </p:txBody>
      </p:sp>
    </p:spTree>
    <p:extLst>
      <p:ext uri="{BB962C8B-B14F-4D97-AF65-F5344CB8AC3E}">
        <p14:creationId xmlns:p14="http://schemas.microsoft.com/office/powerpoint/2010/main" val="37630656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VB 9</a:t>
            </a:r>
            <a:endParaRPr lang="en-US" sz="4400" dirty="0"/>
          </a:p>
        </p:txBody>
      </p:sp>
      <p:sp>
        <p:nvSpPr>
          <p:cNvPr id="29698" name="Rectangle 9"/>
          <p:cNvSpPr>
            <a:spLocks noGrp="1" noChangeArrowheads="1"/>
          </p:cNvSpPr>
          <p:nvPr>
            <p:ph type="body" sz="quarter" idx="10"/>
          </p:nvPr>
        </p:nvSpPr>
        <p:spPr>
          <a:xfrm>
            <a:off x="304800" y="1447800"/>
            <a:ext cx="8382000" cy="984885"/>
          </a:xfrm>
        </p:spPr>
        <p:txBody>
          <a:bodyPr/>
          <a:lstStyle/>
          <a:p>
            <a:pPr algn="ctr">
              <a:buNone/>
            </a:pPr>
            <a:r>
              <a:rPr lang="en-US" dirty="0" smtClean="0"/>
              <a:t>Line continuations must be specified</a:t>
            </a:r>
          </a:p>
          <a:p>
            <a:pPr algn="ctr">
              <a:buNone/>
            </a:pPr>
            <a:r>
              <a:rPr lang="en-US" dirty="0" smtClean="0"/>
              <a:t>by the developer</a:t>
            </a:r>
          </a:p>
        </p:txBody>
      </p:sp>
      <p:sp>
        <p:nvSpPr>
          <p:cNvPr id="4" name="TextBox 3"/>
          <p:cNvSpPr txBox="1"/>
          <p:nvPr/>
        </p:nvSpPr>
        <p:spPr>
          <a:xfrm>
            <a:off x="685800" y="2743200"/>
            <a:ext cx="7620000" cy="25908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SomeLongMethodCall</a:t>
            </a:r>
            <a:r>
              <a:rPr lang="en-US" sz="2400" dirty="0" smtClean="0">
                <a:solidFill>
                  <a:schemeClr val="bg1"/>
                </a:solidFill>
                <a:latin typeface="Consolas" pitchFamily="49" charset="0"/>
                <a:cs typeface="Consolas" pitchFamily="49" charset="0"/>
              </a:rPr>
              <a:t>(</a:t>
            </a:r>
            <a:r>
              <a:rPr lang="en-US" sz="2400" dirty="0" err="1" smtClean="0">
                <a:solidFill>
                  <a:schemeClr val="bg1"/>
                </a:solidFill>
                <a:latin typeface="Consolas" pitchFamily="49" charset="0"/>
                <a:cs typeface="Consolas" pitchFamily="49" charset="0"/>
              </a:rPr>
              <a:t>firstParam</a:t>
            </a:r>
            <a:r>
              <a:rPr lang="en-US" sz="2400" dirty="0" smtClean="0">
                <a:solidFill>
                  <a:schemeClr val="bg1"/>
                </a:solidFill>
                <a:latin typeface="Consolas" pitchFamily="49" charset="0"/>
                <a:cs typeface="Consolas" pitchFamily="49" charset="0"/>
              </a:rPr>
              <a:t>, </a:t>
            </a:r>
            <a:r>
              <a:rPr lang="en-US" sz="2400" b="1" dirty="0" smtClean="0">
                <a:solidFill>
                  <a:schemeClr val="bg1"/>
                </a:solidFill>
                <a:latin typeface="Consolas" pitchFamily="49" charset="0"/>
                <a:cs typeface="Consolas" pitchFamily="49" charset="0"/>
              </a:rPr>
              <a:t>_</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secondParam</a:t>
            </a:r>
            <a:r>
              <a:rPr lang="en-US" sz="2400" dirty="0" smtClean="0">
                <a:solidFill>
                  <a:schemeClr val="bg1"/>
                </a:solidFill>
                <a:latin typeface="Consolas" pitchFamily="49" charset="0"/>
                <a:cs typeface="Consolas" pitchFamily="49" charset="0"/>
              </a:rPr>
              <a:t>, </a:t>
            </a:r>
            <a:r>
              <a:rPr lang="en-US" sz="2400" b="1" dirty="0" smtClean="0">
                <a:solidFill>
                  <a:schemeClr val="bg1"/>
                </a:solidFill>
                <a:latin typeface="Consolas" pitchFamily="49" charset="0"/>
                <a:cs typeface="Consolas" pitchFamily="49" charset="0"/>
              </a:rPr>
              <a:t>_</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thirdParam</a:t>
            </a:r>
            <a:r>
              <a:rPr lang="en-US" sz="2400" dirty="0" smtClean="0">
                <a:solidFill>
                  <a:schemeClr val="bg1"/>
                </a:solidFill>
                <a:latin typeface="Consolas" pitchFamily="49" charset="0"/>
                <a:cs typeface="Consolas" pitchFamily="49" charset="0"/>
              </a:rPr>
              <a:t>, </a:t>
            </a:r>
            <a:r>
              <a:rPr lang="en-US" sz="2400" b="1" dirty="0" smtClean="0">
                <a:solidFill>
                  <a:schemeClr val="bg1"/>
                </a:solidFill>
                <a:latin typeface="Consolas" pitchFamily="49" charset="0"/>
                <a:cs typeface="Consolas" pitchFamily="49" charset="0"/>
              </a:rPr>
              <a:t>_</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fourthParam</a:t>
            </a:r>
            <a:r>
              <a:rPr lang="en-US" sz="2400" dirty="0" smtClean="0">
                <a:solidFill>
                  <a:schemeClr val="bg1"/>
                </a:solidFill>
                <a:latin typeface="Consolas" pitchFamily="49" charset="0"/>
                <a:cs typeface="Consolas" pitchFamily="49" charset="0"/>
              </a:rPr>
              <a:t>, </a:t>
            </a:r>
            <a:r>
              <a:rPr lang="en-US" sz="2400" b="1" dirty="0" smtClean="0">
                <a:solidFill>
                  <a:schemeClr val="bg1"/>
                </a:solidFill>
                <a:latin typeface="Consolas" pitchFamily="49" charset="0"/>
                <a:cs typeface="Consolas" pitchFamily="49" charset="0"/>
              </a:rPr>
              <a:t>_</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fifthParam</a:t>
            </a:r>
            <a:r>
              <a:rPr lang="en-US" sz="2400" dirty="0" smtClean="0">
                <a:solidFill>
                  <a:schemeClr val="bg1"/>
                </a:solidFill>
                <a:latin typeface="Consolas" pitchFamily="49" charset="0"/>
                <a:cs typeface="Consolas" pitchFamily="49" charset="0"/>
              </a:rPr>
              <a:t>)</a:t>
            </a:r>
          </a:p>
        </p:txBody>
      </p:sp>
    </p:spTree>
    <p:extLst>
      <p:ext uri="{BB962C8B-B14F-4D97-AF65-F5344CB8AC3E}">
        <p14:creationId xmlns:p14="http://schemas.microsoft.com/office/powerpoint/2010/main" val="20765868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Essence vs. Ceremony in VB 10</a:t>
            </a:r>
            <a:endParaRPr lang="en-US" dirty="0"/>
          </a:p>
        </p:txBody>
      </p:sp>
    </p:spTree>
    <p:extLst>
      <p:ext uri="{BB962C8B-B14F-4D97-AF65-F5344CB8AC3E}">
        <p14:creationId xmlns:p14="http://schemas.microsoft.com/office/powerpoint/2010/main" val="29087912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488"/>
            <a:ext cx="9144000" cy="1143000"/>
          </a:xfrm>
        </p:spPr>
        <p:txBody>
          <a:bodyPr/>
          <a:lstStyle/>
          <a:p>
            <a:r>
              <a:rPr lang="en-US" sz="3200" dirty="0" smtClean="0"/>
              <a:t>Why a “Dynamic Language Runtime”?</a:t>
            </a:r>
            <a:endParaRPr lang="en-US" sz="3200" dirty="0"/>
          </a:p>
        </p:txBody>
      </p:sp>
      <p:sp>
        <p:nvSpPr>
          <p:cNvPr id="4" name="Rounded Rectangle 3"/>
          <p:cNvSpPr/>
          <p:nvPr/>
        </p:nvSpPr>
        <p:spPr bwMode="auto">
          <a:xfrm>
            <a:off x="609600" y="5105400"/>
            <a:ext cx="7924800" cy="685800"/>
          </a:xfrm>
          <a:prstGeom prst="round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Common Language Runtime</a:t>
            </a:r>
          </a:p>
        </p:txBody>
      </p:sp>
      <p:sp>
        <p:nvSpPr>
          <p:cNvPr id="6" name="TextBox 5"/>
          <p:cNvSpPr txBox="1"/>
          <p:nvPr/>
        </p:nvSpPr>
        <p:spPr>
          <a:xfrm>
            <a:off x="1143000" y="2971800"/>
            <a:ext cx="2133600" cy="430887"/>
          </a:xfrm>
          <a:prstGeom prst="rect">
            <a:avLst/>
          </a:prstGeom>
          <a:noFill/>
        </p:spPr>
        <p:txBody>
          <a:bodyPr wrap="square" rtlCol="0">
            <a:spAutoFit/>
          </a:bodyPr>
          <a:lstStyle/>
          <a:p>
            <a:r>
              <a:rPr lang="en-US" dirty="0" smtClean="0"/>
              <a:t>Statically-Typed</a:t>
            </a:r>
            <a:endParaRPr lang="en-US" dirty="0"/>
          </a:p>
        </p:txBody>
      </p:sp>
      <p:sp>
        <p:nvSpPr>
          <p:cNvPr id="7" name="Rectangle 6"/>
          <p:cNvSpPr/>
          <p:nvPr/>
        </p:nvSpPr>
        <p:spPr bwMode="auto">
          <a:xfrm>
            <a:off x="1143000" y="3810000"/>
            <a:ext cx="990600" cy="4572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C#</a:t>
            </a:r>
          </a:p>
        </p:txBody>
      </p:sp>
      <p:sp>
        <p:nvSpPr>
          <p:cNvPr id="8" name="Rectangle 7"/>
          <p:cNvSpPr/>
          <p:nvPr/>
        </p:nvSpPr>
        <p:spPr bwMode="auto">
          <a:xfrm>
            <a:off x="2286000" y="3505200"/>
            <a:ext cx="990600" cy="4572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VB</a:t>
            </a:r>
          </a:p>
        </p:txBody>
      </p:sp>
      <p:sp>
        <p:nvSpPr>
          <p:cNvPr id="9" name="Rectangle 8"/>
          <p:cNvSpPr/>
          <p:nvPr/>
        </p:nvSpPr>
        <p:spPr bwMode="auto">
          <a:xfrm>
            <a:off x="6629400" y="2057400"/>
            <a:ext cx="1219200" cy="4572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Ruby</a:t>
            </a:r>
          </a:p>
        </p:txBody>
      </p:sp>
      <p:sp>
        <p:nvSpPr>
          <p:cNvPr id="10" name="Rectangle 9"/>
          <p:cNvSpPr/>
          <p:nvPr/>
        </p:nvSpPr>
        <p:spPr bwMode="auto">
          <a:xfrm>
            <a:off x="5257800" y="2362200"/>
            <a:ext cx="1219200" cy="4572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Python</a:t>
            </a:r>
          </a:p>
        </p:txBody>
      </p:sp>
      <p:cxnSp>
        <p:nvCxnSpPr>
          <p:cNvPr id="11" name="Straight Arrow Connector 10"/>
          <p:cNvCxnSpPr>
            <a:stCxn id="7" idx="2"/>
          </p:cNvCxnSpPr>
          <p:nvPr/>
        </p:nvCxnSpPr>
        <p:spPr bwMode="auto">
          <a:xfrm rot="5400000">
            <a:off x="1200150" y="4667250"/>
            <a:ext cx="8382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xmlns:mc="http://schemas.openxmlformats.org/markup-compatibility/2006" xmlns:a14="http://schemas.microsoft.com/office/drawing/2010/main" val="92D050" mc:Ignorable=""/>
            </a:solidFill>
            <a:prstDash val="dash"/>
            <a:round/>
            <a:headEnd type="none" w="med" len="med"/>
            <a:tailEnd type="arrow"/>
          </a:ln>
          <a:effectLst/>
        </p:spPr>
      </p:cxnSp>
      <p:cxnSp>
        <p:nvCxnSpPr>
          <p:cNvPr id="15" name="Straight Arrow Connector 14"/>
          <p:cNvCxnSpPr>
            <a:stCxn id="8" idx="2"/>
          </p:cNvCxnSpPr>
          <p:nvPr/>
        </p:nvCxnSpPr>
        <p:spPr bwMode="auto">
          <a:xfrm rot="5400000">
            <a:off x="2190750" y="4514850"/>
            <a:ext cx="11430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xmlns:mc="http://schemas.openxmlformats.org/markup-compatibility/2006" xmlns:a14="http://schemas.microsoft.com/office/drawing/2010/main" val="92D050" mc:Ignorable=""/>
            </a:solidFill>
            <a:prstDash val="dash"/>
            <a:round/>
            <a:headEnd type="none" w="med" len="med"/>
            <a:tailEnd type="arrow"/>
          </a:ln>
          <a:effectLst/>
        </p:spPr>
      </p:cxnSp>
      <p:cxnSp>
        <p:nvCxnSpPr>
          <p:cNvPr id="16" name="Straight Arrow Connector 15"/>
          <p:cNvCxnSpPr/>
          <p:nvPr/>
        </p:nvCxnSpPr>
        <p:spPr bwMode="auto">
          <a:xfrm rot="5400000">
            <a:off x="4743450" y="3943350"/>
            <a:ext cx="22860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xmlns:mc="http://schemas.openxmlformats.org/markup-compatibility/2006" xmlns:a14="http://schemas.microsoft.com/office/drawing/2010/main" val="FF0000" mc:Ignorable=""/>
            </a:solidFill>
            <a:prstDash val="dash"/>
            <a:round/>
            <a:headEnd type="none" w="med" len="med"/>
            <a:tailEnd type="arrow"/>
          </a:ln>
          <a:effectLst/>
        </p:spPr>
      </p:cxnSp>
      <p:cxnSp>
        <p:nvCxnSpPr>
          <p:cNvPr id="18" name="Straight Arrow Connector 17"/>
          <p:cNvCxnSpPr>
            <a:stCxn id="9" idx="2"/>
          </p:cNvCxnSpPr>
          <p:nvPr/>
        </p:nvCxnSpPr>
        <p:spPr bwMode="auto">
          <a:xfrm rot="5400000">
            <a:off x="5943600" y="3810000"/>
            <a:ext cx="2590800" cy="1588"/>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xmlns:mc="http://schemas.openxmlformats.org/markup-compatibility/2006" xmlns:a14="http://schemas.microsoft.com/office/drawing/2010/main" val="FF0000" mc:Ignorable=""/>
            </a:solidFill>
            <a:prstDash val="dash"/>
            <a:round/>
            <a:headEnd type="none" w="med" len="med"/>
            <a:tailEnd type="arrow"/>
          </a:ln>
          <a:effectLst/>
        </p:spPr>
      </p:cxnSp>
      <p:sp>
        <p:nvSpPr>
          <p:cNvPr id="19" name="TextBox 18"/>
          <p:cNvSpPr txBox="1"/>
          <p:nvPr/>
        </p:nvSpPr>
        <p:spPr>
          <a:xfrm>
            <a:off x="5257800" y="1524000"/>
            <a:ext cx="2590800" cy="430887"/>
          </a:xfrm>
          <a:prstGeom prst="rect">
            <a:avLst/>
          </a:prstGeom>
          <a:noFill/>
        </p:spPr>
        <p:txBody>
          <a:bodyPr wrap="square" rtlCol="0">
            <a:spAutoFit/>
          </a:bodyPr>
          <a:lstStyle/>
          <a:p>
            <a:r>
              <a:rPr lang="en-US" dirty="0" smtClean="0"/>
              <a:t>Dynamically-Typed</a:t>
            </a:r>
            <a:endParaRPr lang="en-US" dirty="0"/>
          </a:p>
        </p:txBody>
      </p:sp>
    </p:spTree>
    <p:extLst>
      <p:ext uri="{BB962C8B-B14F-4D97-AF65-F5344CB8AC3E}">
        <p14:creationId xmlns:p14="http://schemas.microsoft.com/office/powerpoint/2010/main" val="33755280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488"/>
            <a:ext cx="9144000" cy="1143000"/>
          </a:xfrm>
        </p:spPr>
        <p:txBody>
          <a:bodyPr/>
          <a:lstStyle/>
          <a:p>
            <a:r>
              <a:rPr lang="en-US" sz="3200" dirty="0" smtClean="0"/>
              <a:t>Why a “Dynamic Language Runtime”?</a:t>
            </a:r>
            <a:endParaRPr lang="en-US" sz="3200" dirty="0"/>
          </a:p>
        </p:txBody>
      </p:sp>
      <p:sp>
        <p:nvSpPr>
          <p:cNvPr id="4" name="Rounded Rectangle 3"/>
          <p:cNvSpPr/>
          <p:nvPr/>
        </p:nvSpPr>
        <p:spPr bwMode="auto">
          <a:xfrm>
            <a:off x="609600" y="5105400"/>
            <a:ext cx="7924800" cy="685800"/>
          </a:xfrm>
          <a:prstGeom prst="round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Common Language Runtime</a:t>
            </a:r>
          </a:p>
        </p:txBody>
      </p:sp>
      <p:sp>
        <p:nvSpPr>
          <p:cNvPr id="6" name="TextBox 5"/>
          <p:cNvSpPr txBox="1"/>
          <p:nvPr/>
        </p:nvSpPr>
        <p:spPr>
          <a:xfrm>
            <a:off x="1143000" y="2971800"/>
            <a:ext cx="2133600" cy="430887"/>
          </a:xfrm>
          <a:prstGeom prst="rect">
            <a:avLst/>
          </a:prstGeom>
          <a:noFill/>
        </p:spPr>
        <p:txBody>
          <a:bodyPr wrap="square" rtlCol="0">
            <a:spAutoFit/>
          </a:bodyPr>
          <a:lstStyle/>
          <a:p>
            <a:r>
              <a:rPr lang="en-US" dirty="0" smtClean="0"/>
              <a:t>Statically-Typed</a:t>
            </a:r>
            <a:endParaRPr lang="en-US" dirty="0"/>
          </a:p>
        </p:txBody>
      </p:sp>
      <p:sp>
        <p:nvSpPr>
          <p:cNvPr id="7" name="Rectangle 6"/>
          <p:cNvSpPr/>
          <p:nvPr/>
        </p:nvSpPr>
        <p:spPr bwMode="auto">
          <a:xfrm>
            <a:off x="1143000" y="3810000"/>
            <a:ext cx="990600" cy="4572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C#</a:t>
            </a:r>
          </a:p>
        </p:txBody>
      </p:sp>
      <p:sp>
        <p:nvSpPr>
          <p:cNvPr id="8" name="Rectangle 7"/>
          <p:cNvSpPr/>
          <p:nvPr/>
        </p:nvSpPr>
        <p:spPr bwMode="auto">
          <a:xfrm>
            <a:off x="2286000" y="3505200"/>
            <a:ext cx="990600" cy="4572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VB</a:t>
            </a:r>
          </a:p>
        </p:txBody>
      </p:sp>
      <p:sp>
        <p:nvSpPr>
          <p:cNvPr id="9" name="Rectangle 8"/>
          <p:cNvSpPr/>
          <p:nvPr/>
        </p:nvSpPr>
        <p:spPr bwMode="auto">
          <a:xfrm>
            <a:off x="6629400" y="2057400"/>
            <a:ext cx="1219200" cy="4572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Ruby</a:t>
            </a:r>
          </a:p>
        </p:txBody>
      </p:sp>
      <p:sp>
        <p:nvSpPr>
          <p:cNvPr id="10" name="Rectangle 9"/>
          <p:cNvSpPr/>
          <p:nvPr/>
        </p:nvSpPr>
        <p:spPr bwMode="auto">
          <a:xfrm>
            <a:off x="5257800" y="2362200"/>
            <a:ext cx="1219200" cy="457200"/>
          </a:xfrm>
          <a:prstGeom prst="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Python</a:t>
            </a:r>
          </a:p>
        </p:txBody>
      </p:sp>
      <p:cxnSp>
        <p:nvCxnSpPr>
          <p:cNvPr id="11" name="Straight Arrow Connector 10"/>
          <p:cNvCxnSpPr>
            <a:stCxn id="7" idx="2"/>
          </p:cNvCxnSpPr>
          <p:nvPr/>
        </p:nvCxnSpPr>
        <p:spPr bwMode="auto">
          <a:xfrm rot="5400000">
            <a:off x="1200150" y="4667250"/>
            <a:ext cx="838200" cy="381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chemeClr val="bg1">
                <a:alpha val="50000"/>
              </a:schemeClr>
            </a:solidFill>
            <a:prstDash val="dash"/>
            <a:round/>
            <a:headEnd type="none" w="med" len="med"/>
            <a:tailEnd type="arrow"/>
          </a:ln>
          <a:effectLst/>
        </p:spPr>
      </p:cxnSp>
      <p:cxnSp>
        <p:nvCxnSpPr>
          <p:cNvPr id="15" name="Straight Arrow Connector 14"/>
          <p:cNvCxnSpPr>
            <a:stCxn id="8" idx="2"/>
          </p:cNvCxnSpPr>
          <p:nvPr/>
        </p:nvCxnSpPr>
        <p:spPr bwMode="auto">
          <a:xfrm rot="5400000">
            <a:off x="2190750" y="4514850"/>
            <a:ext cx="1143000" cy="38100"/>
          </a:xfrm>
          <a:prstGeom prst="straightConnector1">
            <a:avLst/>
          </a:prstGeom>
          <a:gradFill rotWithShape="1">
            <a:gsLst>
              <a:gs pos="0">
                <a:schemeClr val="accent1"/>
              </a:gs>
              <a:gs pos="100000">
                <a:schemeClr val="accent1">
                  <a:gamma/>
                  <a:shade val="82353"/>
                  <a:invGamma/>
                </a:schemeClr>
              </a:gs>
            </a:gsLst>
            <a:lin ang="5400000" scaled="1"/>
          </a:gradFill>
          <a:ln w="31750" cap="flat" cmpd="sng" algn="ctr">
            <a:solidFill>
              <a:schemeClr val="bg1">
                <a:alpha val="50000"/>
              </a:schemeClr>
            </a:solidFill>
            <a:prstDash val="dash"/>
            <a:round/>
            <a:headEnd type="none" w="med" len="med"/>
            <a:tailEnd type="arrow"/>
          </a:ln>
          <a:effectLst/>
        </p:spPr>
      </p:cxnSp>
      <p:sp>
        <p:nvSpPr>
          <p:cNvPr id="19" name="TextBox 18"/>
          <p:cNvSpPr txBox="1"/>
          <p:nvPr/>
        </p:nvSpPr>
        <p:spPr>
          <a:xfrm>
            <a:off x="5257800" y="1524000"/>
            <a:ext cx="2590800" cy="430887"/>
          </a:xfrm>
          <a:prstGeom prst="rect">
            <a:avLst/>
          </a:prstGeom>
          <a:noFill/>
        </p:spPr>
        <p:txBody>
          <a:bodyPr wrap="square" rtlCol="0">
            <a:spAutoFit/>
          </a:bodyPr>
          <a:lstStyle/>
          <a:p>
            <a:r>
              <a:rPr lang="en-US" dirty="0" smtClean="0"/>
              <a:t>Dynamically-Typed</a:t>
            </a:r>
            <a:endParaRPr lang="en-US" dirty="0"/>
          </a:p>
        </p:txBody>
      </p:sp>
      <p:sp>
        <p:nvSpPr>
          <p:cNvPr id="14" name="Rounded Rectangle 13"/>
          <p:cNvSpPr/>
          <p:nvPr/>
        </p:nvSpPr>
        <p:spPr bwMode="auto">
          <a:xfrm>
            <a:off x="4038600" y="3657600"/>
            <a:ext cx="4495800" cy="685800"/>
          </a:xfrm>
          <a:prstGeom prst="roundRect">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chemeClr val="accent2"/>
                </a:solidFill>
                <a:effectLst/>
                <a:latin typeface="Tahoma" pitchFamily="34" charset="0"/>
              </a:rPr>
              <a:t>Dynamic Language Runtime</a:t>
            </a:r>
          </a:p>
        </p:txBody>
      </p:sp>
      <p:cxnSp>
        <p:nvCxnSpPr>
          <p:cNvPr id="17" name="Straight Arrow Connector 16"/>
          <p:cNvCxnSpPr/>
          <p:nvPr/>
        </p:nvCxnSpPr>
        <p:spPr bwMode="auto">
          <a:xfrm rot="5400000">
            <a:off x="5467350" y="3219450"/>
            <a:ext cx="8382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xmlns:mc="http://schemas.openxmlformats.org/markup-compatibility/2006" xmlns:a14="http://schemas.microsoft.com/office/drawing/2010/main" val="92D050" mc:Ignorable=""/>
            </a:solidFill>
            <a:prstDash val="dash"/>
            <a:round/>
            <a:headEnd type="none" w="med" len="med"/>
            <a:tailEnd type="arrow"/>
          </a:ln>
          <a:effectLst/>
        </p:spPr>
      </p:cxnSp>
      <p:cxnSp>
        <p:nvCxnSpPr>
          <p:cNvPr id="20" name="Straight Arrow Connector 19"/>
          <p:cNvCxnSpPr/>
          <p:nvPr/>
        </p:nvCxnSpPr>
        <p:spPr bwMode="auto">
          <a:xfrm rot="5400000">
            <a:off x="6686550" y="3067050"/>
            <a:ext cx="11430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xmlns:mc="http://schemas.openxmlformats.org/markup-compatibility/2006" xmlns:a14="http://schemas.microsoft.com/office/drawing/2010/main" val="92D050" mc:Ignorable=""/>
            </a:solidFill>
            <a:prstDash val="dash"/>
            <a:round/>
            <a:headEnd type="none" w="med" len="med"/>
            <a:tailEnd type="arrow"/>
          </a:ln>
          <a:effectLst/>
        </p:spPr>
      </p:cxnSp>
      <p:cxnSp>
        <p:nvCxnSpPr>
          <p:cNvPr id="22" name="Straight Arrow Connector 21"/>
          <p:cNvCxnSpPr>
            <a:stCxn id="14" idx="2"/>
          </p:cNvCxnSpPr>
          <p:nvPr/>
        </p:nvCxnSpPr>
        <p:spPr bwMode="auto">
          <a:xfrm rot="5400000">
            <a:off x="5886450" y="4705350"/>
            <a:ext cx="7620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xmlns:mc="http://schemas.openxmlformats.org/markup-compatibility/2006" xmlns:a14="http://schemas.microsoft.com/office/drawing/2010/main" val="92D050" mc:Ignorable=""/>
            </a:solidFill>
            <a:prstDash val="dash"/>
            <a:round/>
            <a:headEnd type="none" w="med" len="med"/>
            <a:tailEnd type="arrow"/>
          </a:ln>
          <a:effectLst/>
        </p:spPr>
      </p:cxnSp>
      <p:cxnSp>
        <p:nvCxnSpPr>
          <p:cNvPr id="25" name="Straight Arrow Connector 24"/>
          <p:cNvCxnSpPr/>
          <p:nvPr/>
        </p:nvCxnSpPr>
        <p:spPr bwMode="auto">
          <a:xfrm>
            <a:off x="3276600" y="3886200"/>
            <a:ext cx="762000" cy="1588"/>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xmlns:mc="http://schemas.openxmlformats.org/markup-compatibility/2006" xmlns:a14="http://schemas.microsoft.com/office/drawing/2010/main" val="92D050" mc:Ignorable=""/>
            </a:solidFill>
            <a:prstDash val="dash"/>
            <a:round/>
            <a:headEnd type="none" w="med" len="med"/>
            <a:tailEnd type="arrow"/>
          </a:ln>
          <a:effectLst/>
        </p:spPr>
      </p:cxnSp>
      <p:cxnSp>
        <p:nvCxnSpPr>
          <p:cNvPr id="28" name="Straight Arrow Connector 27"/>
          <p:cNvCxnSpPr/>
          <p:nvPr/>
        </p:nvCxnSpPr>
        <p:spPr bwMode="auto">
          <a:xfrm>
            <a:off x="2133600" y="4114800"/>
            <a:ext cx="1905000" cy="1588"/>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xmlns:mc="http://schemas.openxmlformats.org/markup-compatibility/2006" xmlns:a14="http://schemas.microsoft.com/office/drawing/2010/main" val="92D050" mc:Ignorable=""/>
            </a:solidFill>
            <a:prstDash val="dash"/>
            <a:round/>
            <a:headEnd type="none" w="med" len="med"/>
            <a:tailEnd type="arrow"/>
          </a:ln>
          <a:effectLst/>
        </p:spPr>
      </p:cxnSp>
    </p:spTree>
    <p:extLst>
      <p:ext uri="{BB962C8B-B14F-4D97-AF65-F5344CB8AC3E}">
        <p14:creationId xmlns:p14="http://schemas.microsoft.com/office/powerpoint/2010/main" val="21357147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C# 3.0</a:t>
            </a:r>
            <a:endParaRPr lang="en-US" sz="4400" dirty="0"/>
          </a:p>
        </p:txBody>
      </p:sp>
      <p:sp>
        <p:nvSpPr>
          <p:cNvPr id="29698" name="Rectangle 9"/>
          <p:cNvSpPr>
            <a:spLocks noGrp="1" noChangeArrowheads="1"/>
          </p:cNvSpPr>
          <p:nvPr>
            <p:ph type="body" sz="quarter" idx="10"/>
          </p:nvPr>
        </p:nvSpPr>
        <p:spPr>
          <a:xfrm>
            <a:off x="304800" y="1447800"/>
            <a:ext cx="8382000" cy="984885"/>
          </a:xfrm>
        </p:spPr>
        <p:txBody>
          <a:bodyPr/>
          <a:lstStyle/>
          <a:p>
            <a:pPr algn="ctr">
              <a:buNone/>
            </a:pPr>
            <a:r>
              <a:rPr lang="en-US" dirty="0" smtClean="0"/>
              <a:t>Dynamic Language </a:t>
            </a:r>
            <a:r>
              <a:rPr lang="en-US" dirty="0" err="1" smtClean="0"/>
              <a:t>interop</a:t>
            </a:r>
            <a:r>
              <a:rPr lang="en-US" dirty="0" smtClean="0"/>
              <a:t> is</a:t>
            </a:r>
          </a:p>
          <a:p>
            <a:pPr algn="ctr">
              <a:buNone/>
            </a:pPr>
            <a:r>
              <a:rPr lang="en-US" dirty="0" smtClean="0"/>
              <a:t>painful</a:t>
            </a:r>
          </a:p>
        </p:txBody>
      </p:sp>
      <p:sp>
        <p:nvSpPr>
          <p:cNvPr id="4" name="TextBox 3"/>
          <p:cNvSpPr txBox="1"/>
          <p:nvPr/>
        </p:nvSpPr>
        <p:spPr>
          <a:xfrm>
            <a:off x="685800" y="2667000"/>
            <a:ext cx="7620000" cy="14478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Calculator calc = </a:t>
            </a:r>
            <a:r>
              <a:rPr lang="en-US" sz="2400" dirty="0" err="1" smtClean="0">
                <a:solidFill>
                  <a:schemeClr val="bg1"/>
                </a:solidFill>
                <a:latin typeface="Consolas" pitchFamily="49" charset="0"/>
                <a:cs typeface="Consolas" pitchFamily="49" charset="0"/>
              </a:rPr>
              <a:t>GetCalculator</a:t>
            </a:r>
            <a:r>
              <a:rPr lang="en-US" sz="2400" dirty="0" smtClean="0">
                <a:solidFill>
                  <a:schemeClr val="bg1"/>
                </a:solidFill>
                <a:latin typeface="Consolas" pitchFamily="49" charset="0"/>
                <a:cs typeface="Consolas" pitchFamily="49" charset="0"/>
              </a:rPr>
              <a:t>();</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int</a:t>
            </a:r>
            <a:r>
              <a:rPr lang="en-US" sz="2400" dirty="0" smtClean="0">
                <a:solidFill>
                  <a:schemeClr val="bg1"/>
                </a:solidFill>
                <a:latin typeface="Consolas" pitchFamily="49" charset="0"/>
                <a:cs typeface="Consolas" pitchFamily="49" charset="0"/>
              </a:rPr>
              <a:t> sum = </a:t>
            </a:r>
            <a:r>
              <a:rPr lang="en-US" sz="2400" dirty="0" err="1" smtClean="0">
                <a:solidFill>
                  <a:schemeClr val="bg1"/>
                </a:solidFill>
                <a:latin typeface="Consolas" pitchFamily="49" charset="0"/>
                <a:cs typeface="Consolas" pitchFamily="49" charset="0"/>
              </a:rPr>
              <a:t>calc.Add</a:t>
            </a:r>
            <a:r>
              <a:rPr lang="en-US" sz="2400" dirty="0" smtClean="0">
                <a:solidFill>
                  <a:schemeClr val="bg1"/>
                </a:solidFill>
                <a:latin typeface="Consolas" pitchFamily="49" charset="0"/>
                <a:cs typeface="Consolas" pitchFamily="49" charset="0"/>
              </a:rPr>
              <a:t>(10, 20);</a:t>
            </a:r>
          </a:p>
        </p:txBody>
      </p:sp>
    </p:spTree>
    <p:extLst>
      <p:ext uri="{BB962C8B-B14F-4D97-AF65-F5344CB8AC3E}">
        <p14:creationId xmlns:p14="http://schemas.microsoft.com/office/powerpoint/2010/main" val="14263423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C# 3.0</a:t>
            </a:r>
            <a:endParaRPr lang="en-US" sz="4400" dirty="0"/>
          </a:p>
        </p:txBody>
      </p:sp>
      <p:sp>
        <p:nvSpPr>
          <p:cNvPr id="29698" name="Rectangle 9"/>
          <p:cNvSpPr>
            <a:spLocks noGrp="1" noChangeArrowheads="1"/>
          </p:cNvSpPr>
          <p:nvPr>
            <p:ph type="body" sz="quarter" idx="10"/>
          </p:nvPr>
        </p:nvSpPr>
        <p:spPr>
          <a:xfrm>
            <a:off x="304800" y="1447800"/>
            <a:ext cx="8382000" cy="984885"/>
          </a:xfrm>
        </p:spPr>
        <p:txBody>
          <a:bodyPr/>
          <a:lstStyle/>
          <a:p>
            <a:pPr algn="ctr">
              <a:buNone/>
            </a:pPr>
            <a:r>
              <a:rPr lang="en-US" dirty="0" smtClean="0"/>
              <a:t>Dynamic Language </a:t>
            </a:r>
            <a:r>
              <a:rPr lang="en-US" dirty="0" err="1" smtClean="0"/>
              <a:t>interop</a:t>
            </a:r>
            <a:r>
              <a:rPr lang="en-US" dirty="0" smtClean="0"/>
              <a:t> is</a:t>
            </a:r>
          </a:p>
          <a:p>
            <a:pPr algn="ctr">
              <a:buNone/>
            </a:pPr>
            <a:r>
              <a:rPr lang="en-US" dirty="0" smtClean="0"/>
              <a:t>painful</a:t>
            </a:r>
          </a:p>
        </p:txBody>
      </p:sp>
      <p:sp>
        <p:nvSpPr>
          <p:cNvPr id="4" name="TextBox 3"/>
          <p:cNvSpPr txBox="1"/>
          <p:nvPr/>
        </p:nvSpPr>
        <p:spPr>
          <a:xfrm>
            <a:off x="685800" y="2667000"/>
            <a:ext cx="7620000" cy="27432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object calc = </a:t>
            </a:r>
            <a:r>
              <a:rPr lang="en-US" sz="2400" dirty="0" err="1" smtClean="0">
                <a:solidFill>
                  <a:schemeClr val="bg1"/>
                </a:solidFill>
                <a:latin typeface="Consolas" pitchFamily="49" charset="0"/>
                <a:cs typeface="Consolas" pitchFamily="49" charset="0"/>
              </a:rPr>
              <a:t>GetCalculator</a:t>
            </a:r>
            <a:r>
              <a:rPr lang="en-US" sz="2400" dirty="0" smtClean="0">
                <a:solidFill>
                  <a:schemeClr val="bg1"/>
                </a:solidFill>
                <a:latin typeface="Consolas" pitchFamily="49" charset="0"/>
                <a:cs typeface="Consolas" pitchFamily="49" charset="0"/>
              </a:rPr>
              <a:t>();</a:t>
            </a:r>
          </a:p>
          <a:p>
            <a:pPr algn="l"/>
            <a:r>
              <a:rPr lang="en-US" sz="2400" dirty="0" smtClean="0">
                <a:solidFill>
                  <a:schemeClr val="bg1"/>
                </a:solidFill>
                <a:latin typeface="Consolas" pitchFamily="49" charset="0"/>
                <a:cs typeface="Consolas" pitchFamily="49" charset="0"/>
              </a:rPr>
              <a:t> Type </a:t>
            </a:r>
            <a:r>
              <a:rPr lang="en-US" sz="2400" dirty="0" err="1" smtClean="0">
                <a:solidFill>
                  <a:schemeClr val="bg1"/>
                </a:solidFill>
                <a:latin typeface="Consolas" pitchFamily="49" charset="0"/>
                <a:cs typeface="Consolas" pitchFamily="49" charset="0"/>
              </a:rPr>
              <a:t>calcType</a:t>
            </a:r>
            <a:r>
              <a:rPr lang="en-US" sz="2400" dirty="0" smtClean="0">
                <a:solidFill>
                  <a:schemeClr val="bg1"/>
                </a:solidFill>
                <a:latin typeface="Consolas" pitchFamily="49" charset="0"/>
                <a:cs typeface="Consolas" pitchFamily="49" charset="0"/>
              </a:rPr>
              <a:t> = </a:t>
            </a:r>
            <a:r>
              <a:rPr lang="en-US" sz="2400" dirty="0" err="1" smtClean="0">
                <a:solidFill>
                  <a:schemeClr val="bg1"/>
                </a:solidFill>
                <a:latin typeface="Consolas" pitchFamily="49" charset="0"/>
                <a:cs typeface="Consolas" pitchFamily="49" charset="0"/>
              </a:rPr>
              <a:t>calc.GetType</a:t>
            </a:r>
            <a:r>
              <a:rPr lang="en-US" sz="2400" dirty="0" smtClean="0">
                <a:solidFill>
                  <a:schemeClr val="bg1"/>
                </a:solidFill>
                <a:latin typeface="Consolas" pitchFamily="49" charset="0"/>
                <a:cs typeface="Consolas" pitchFamily="49" charset="0"/>
              </a:rPr>
              <a:t>();</a:t>
            </a:r>
          </a:p>
          <a:p>
            <a:pPr algn="l"/>
            <a:r>
              <a:rPr lang="en-US" sz="2400" dirty="0" smtClean="0">
                <a:solidFill>
                  <a:schemeClr val="bg1"/>
                </a:solidFill>
                <a:latin typeface="Consolas" pitchFamily="49" charset="0"/>
                <a:cs typeface="Consolas" pitchFamily="49" charset="0"/>
              </a:rPr>
              <a:t> object res = </a:t>
            </a:r>
            <a:r>
              <a:rPr lang="en-US" sz="2400" dirty="0" err="1" smtClean="0">
                <a:solidFill>
                  <a:schemeClr val="bg1"/>
                </a:solidFill>
                <a:latin typeface="Consolas" pitchFamily="49" charset="0"/>
                <a:cs typeface="Consolas" pitchFamily="49" charset="0"/>
              </a:rPr>
              <a:t>calcType.InvokeMember</a:t>
            </a:r>
            <a:r>
              <a:rPr lang="en-US" sz="2400" dirty="0" smtClean="0">
                <a:solidFill>
                  <a:schemeClr val="bg1"/>
                </a:solidFill>
                <a:latin typeface="Consolas" pitchFamily="49" charset="0"/>
                <a:cs typeface="Consolas" pitchFamily="49" charset="0"/>
              </a:rPr>
              <a:t>("Add",</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BindingFlags.InvokeMethod</a:t>
            </a:r>
            <a:r>
              <a:rPr lang="en-US" sz="2400" dirty="0" smtClean="0">
                <a:solidFill>
                  <a:schemeClr val="bg1"/>
                </a:solidFill>
                <a:latin typeface="Consolas" pitchFamily="49" charset="0"/>
                <a:cs typeface="Consolas" pitchFamily="49" charset="0"/>
              </a:rPr>
              <a:t>, null,</a:t>
            </a:r>
          </a:p>
          <a:p>
            <a:pPr algn="l"/>
            <a:r>
              <a:rPr lang="en-US" sz="2400" dirty="0" smtClean="0">
                <a:solidFill>
                  <a:schemeClr val="bg1"/>
                </a:solidFill>
                <a:latin typeface="Consolas" pitchFamily="49" charset="0"/>
                <a:cs typeface="Consolas" pitchFamily="49" charset="0"/>
              </a:rPr>
              <a:t>     new object[] { 10, 20 });</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int</a:t>
            </a:r>
            <a:r>
              <a:rPr lang="en-US" sz="2400" dirty="0" smtClean="0">
                <a:solidFill>
                  <a:schemeClr val="bg1"/>
                </a:solidFill>
                <a:latin typeface="Consolas" pitchFamily="49" charset="0"/>
                <a:cs typeface="Consolas" pitchFamily="49" charset="0"/>
              </a:rPr>
              <a:t> sum = Convert.ToInt32(res);</a:t>
            </a:r>
          </a:p>
          <a:p>
            <a:pPr algn="l"/>
            <a:endParaRPr lang="en-US" sz="2400" dirty="0" smtClean="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18044024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C# 3.0</a:t>
            </a:r>
            <a:endParaRPr lang="en-US" sz="4400" dirty="0"/>
          </a:p>
        </p:txBody>
      </p:sp>
      <p:sp>
        <p:nvSpPr>
          <p:cNvPr id="29698" name="Rectangle 9"/>
          <p:cNvSpPr>
            <a:spLocks noGrp="1" noChangeArrowheads="1"/>
          </p:cNvSpPr>
          <p:nvPr>
            <p:ph type="body" sz="quarter" idx="10"/>
          </p:nvPr>
        </p:nvSpPr>
        <p:spPr>
          <a:xfrm>
            <a:off x="304800" y="1447800"/>
            <a:ext cx="8382000" cy="984885"/>
          </a:xfrm>
        </p:spPr>
        <p:txBody>
          <a:bodyPr/>
          <a:lstStyle/>
          <a:p>
            <a:pPr algn="ctr">
              <a:buNone/>
            </a:pPr>
            <a:r>
              <a:rPr lang="en-US" dirty="0" smtClean="0"/>
              <a:t>Dynamic Language </a:t>
            </a:r>
            <a:r>
              <a:rPr lang="en-US" dirty="0" err="1" smtClean="0"/>
              <a:t>interop</a:t>
            </a:r>
            <a:r>
              <a:rPr lang="en-US" dirty="0" smtClean="0"/>
              <a:t> is</a:t>
            </a:r>
          </a:p>
          <a:p>
            <a:pPr algn="ctr">
              <a:buNone/>
            </a:pPr>
            <a:r>
              <a:rPr lang="en-US" dirty="0" smtClean="0"/>
              <a:t>painful</a:t>
            </a:r>
          </a:p>
        </p:txBody>
      </p:sp>
      <p:sp>
        <p:nvSpPr>
          <p:cNvPr id="4" name="TextBox 3"/>
          <p:cNvSpPr txBox="1"/>
          <p:nvPr/>
        </p:nvSpPr>
        <p:spPr>
          <a:xfrm>
            <a:off x="685800" y="2667000"/>
            <a:ext cx="7620000" cy="17526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ScriptObject</a:t>
            </a:r>
            <a:r>
              <a:rPr lang="en-US" sz="2400" dirty="0" smtClean="0">
                <a:solidFill>
                  <a:schemeClr val="bg1"/>
                </a:solidFill>
                <a:latin typeface="Consolas" pitchFamily="49" charset="0"/>
                <a:cs typeface="Consolas" pitchFamily="49" charset="0"/>
              </a:rPr>
              <a:t> calc = </a:t>
            </a:r>
            <a:r>
              <a:rPr lang="en-US" sz="2400" dirty="0" err="1" smtClean="0">
                <a:solidFill>
                  <a:schemeClr val="bg1"/>
                </a:solidFill>
                <a:latin typeface="Consolas" pitchFamily="49" charset="0"/>
                <a:cs typeface="Consolas" pitchFamily="49" charset="0"/>
              </a:rPr>
              <a:t>GetCalculator</a:t>
            </a:r>
            <a:r>
              <a:rPr lang="en-US" sz="2400" dirty="0" smtClean="0">
                <a:solidFill>
                  <a:schemeClr val="bg1"/>
                </a:solidFill>
                <a:latin typeface="Consolas" pitchFamily="49" charset="0"/>
                <a:cs typeface="Consolas" pitchFamily="49" charset="0"/>
              </a:rPr>
              <a:t>();</a:t>
            </a:r>
          </a:p>
          <a:p>
            <a:pPr algn="l"/>
            <a:r>
              <a:rPr lang="en-US" sz="2400" dirty="0" smtClean="0">
                <a:solidFill>
                  <a:schemeClr val="bg1"/>
                </a:solidFill>
                <a:latin typeface="Consolas" pitchFamily="49" charset="0"/>
                <a:cs typeface="Consolas" pitchFamily="49" charset="0"/>
              </a:rPr>
              <a:t> object res = </a:t>
            </a:r>
            <a:r>
              <a:rPr lang="en-US" sz="2400" dirty="0" err="1" smtClean="0">
                <a:solidFill>
                  <a:schemeClr val="bg1"/>
                </a:solidFill>
                <a:latin typeface="Consolas" pitchFamily="49" charset="0"/>
                <a:cs typeface="Consolas" pitchFamily="49" charset="0"/>
              </a:rPr>
              <a:t>calc.Invoke</a:t>
            </a:r>
            <a:r>
              <a:rPr lang="en-US" sz="2400" dirty="0" smtClean="0">
                <a:solidFill>
                  <a:schemeClr val="bg1"/>
                </a:solidFill>
                <a:latin typeface="Consolas" pitchFamily="49" charset="0"/>
                <a:cs typeface="Consolas" pitchFamily="49" charset="0"/>
              </a:rPr>
              <a:t>("Add", 10, 20);</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int</a:t>
            </a:r>
            <a:r>
              <a:rPr lang="en-US" sz="2400" dirty="0" smtClean="0">
                <a:solidFill>
                  <a:schemeClr val="bg1"/>
                </a:solidFill>
                <a:latin typeface="Consolas" pitchFamily="49" charset="0"/>
                <a:cs typeface="Consolas" pitchFamily="49" charset="0"/>
              </a:rPr>
              <a:t> sum = Convert.ToInt32(res);</a:t>
            </a:r>
          </a:p>
        </p:txBody>
      </p:sp>
    </p:spTree>
    <p:extLst>
      <p:ext uri="{BB962C8B-B14F-4D97-AF65-F5344CB8AC3E}">
        <p14:creationId xmlns:p14="http://schemas.microsoft.com/office/powerpoint/2010/main" val="3585239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Essence</a:t>
            </a:r>
            <a:r>
              <a:rPr lang="en-US" sz="4400" dirty="0" smtClean="0"/>
              <a:t> in C# 4.0</a:t>
            </a:r>
            <a:endParaRPr lang="en-US" sz="4400" dirty="0"/>
          </a:p>
        </p:txBody>
      </p:sp>
      <p:sp>
        <p:nvSpPr>
          <p:cNvPr id="29698" name="Rectangle 9"/>
          <p:cNvSpPr>
            <a:spLocks noGrp="1" noChangeArrowheads="1"/>
          </p:cNvSpPr>
          <p:nvPr>
            <p:ph type="body" sz="quarter" idx="10"/>
          </p:nvPr>
        </p:nvSpPr>
        <p:spPr>
          <a:xfrm>
            <a:off x="304800" y="1447800"/>
            <a:ext cx="8382000" cy="984885"/>
          </a:xfrm>
        </p:spPr>
        <p:txBody>
          <a:bodyPr/>
          <a:lstStyle/>
          <a:p>
            <a:pPr algn="ctr">
              <a:buNone/>
            </a:pPr>
            <a:r>
              <a:rPr lang="en-US" dirty="0" smtClean="0"/>
              <a:t>Dynamic Language </a:t>
            </a:r>
            <a:r>
              <a:rPr lang="en-US" dirty="0" err="1" smtClean="0"/>
              <a:t>interop</a:t>
            </a:r>
            <a:endParaRPr lang="en-US" dirty="0" smtClean="0"/>
          </a:p>
          <a:p>
            <a:pPr algn="ctr">
              <a:buNone/>
            </a:pPr>
            <a:r>
              <a:rPr lang="en-US" dirty="0" smtClean="0"/>
              <a:t>doesn’t have to be painful!</a:t>
            </a:r>
          </a:p>
        </p:txBody>
      </p:sp>
      <p:sp>
        <p:nvSpPr>
          <p:cNvPr id="4" name="TextBox 3"/>
          <p:cNvSpPr txBox="1"/>
          <p:nvPr/>
        </p:nvSpPr>
        <p:spPr>
          <a:xfrm>
            <a:off x="685800" y="2667000"/>
            <a:ext cx="7620000" cy="13716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dynamic calc = </a:t>
            </a:r>
            <a:r>
              <a:rPr lang="en-US" sz="2400" dirty="0" err="1" smtClean="0">
                <a:solidFill>
                  <a:schemeClr val="bg1"/>
                </a:solidFill>
                <a:latin typeface="Consolas" pitchFamily="49" charset="0"/>
                <a:cs typeface="Consolas" pitchFamily="49" charset="0"/>
              </a:rPr>
              <a:t>GetCalculator</a:t>
            </a:r>
            <a:r>
              <a:rPr lang="en-US" sz="2400" dirty="0" smtClean="0">
                <a:solidFill>
                  <a:schemeClr val="bg1"/>
                </a:solidFill>
                <a:latin typeface="Consolas" pitchFamily="49" charset="0"/>
                <a:cs typeface="Consolas" pitchFamily="49" charset="0"/>
              </a:rPr>
              <a:t>();</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int</a:t>
            </a:r>
            <a:r>
              <a:rPr lang="en-US" sz="2400" dirty="0" smtClean="0">
                <a:solidFill>
                  <a:schemeClr val="bg1"/>
                </a:solidFill>
                <a:latin typeface="Consolas" pitchFamily="49" charset="0"/>
                <a:cs typeface="Consolas" pitchFamily="49" charset="0"/>
              </a:rPr>
              <a:t> sum = </a:t>
            </a:r>
            <a:r>
              <a:rPr lang="en-US" sz="2400" dirty="0" err="1" smtClean="0">
                <a:solidFill>
                  <a:schemeClr val="bg1"/>
                </a:solidFill>
                <a:latin typeface="Consolas" pitchFamily="49" charset="0"/>
                <a:cs typeface="Consolas" pitchFamily="49" charset="0"/>
              </a:rPr>
              <a:t>calc.Add</a:t>
            </a:r>
            <a:r>
              <a:rPr lang="en-US" sz="2400" dirty="0" smtClean="0">
                <a:solidFill>
                  <a:schemeClr val="bg1"/>
                </a:solidFill>
                <a:latin typeface="Consolas" pitchFamily="49" charset="0"/>
                <a:cs typeface="Consolas" pitchFamily="49" charset="0"/>
              </a:rPr>
              <a:t>(10, 20);</a:t>
            </a:r>
          </a:p>
        </p:txBody>
      </p:sp>
      <p:sp>
        <p:nvSpPr>
          <p:cNvPr id="5" name="Rounded Rectangular Callout 4"/>
          <p:cNvSpPr/>
          <p:nvPr/>
        </p:nvSpPr>
        <p:spPr>
          <a:xfrm>
            <a:off x="838200" y="1981200"/>
            <a:ext cx="2057400" cy="838200"/>
          </a:xfrm>
          <a:prstGeom prst="wedgeRoundRectCallout">
            <a:avLst>
              <a:gd name="adj1" fmla="val -21265"/>
              <a:gd name="adj2" fmla="val 7702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smtClean="0">
                <a:solidFill>
                  <a:schemeClr val="tx1"/>
                </a:solidFill>
              </a:rPr>
              <a:t>Statically</a:t>
            </a:r>
            <a:r>
              <a:rPr lang="en-US" sz="2000" dirty="0" smtClean="0">
                <a:solidFill>
                  <a:schemeClr val="tx1"/>
                </a:solidFill>
              </a:rPr>
              <a:t> typed to be dynamic</a:t>
            </a:r>
            <a:endParaRPr lang="en-US" sz="2000" dirty="0">
              <a:solidFill>
                <a:schemeClr val="tx1"/>
              </a:solidFill>
            </a:endParaRPr>
          </a:p>
        </p:txBody>
      </p:sp>
      <p:sp>
        <p:nvSpPr>
          <p:cNvPr id="6" name="Rounded Rectangular Callout 5"/>
          <p:cNvSpPr/>
          <p:nvPr/>
        </p:nvSpPr>
        <p:spPr>
          <a:xfrm>
            <a:off x="4191000" y="4343400"/>
            <a:ext cx="2438400" cy="838200"/>
          </a:xfrm>
          <a:prstGeom prst="wedgeRoundRectCallout">
            <a:avLst>
              <a:gd name="adj1" fmla="val -72891"/>
              <a:gd name="adj2" fmla="val -11824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Dynamic method invocation</a:t>
            </a:r>
            <a:endParaRPr lang="en-US" sz="2000" dirty="0">
              <a:solidFill>
                <a:schemeClr val="tx1"/>
              </a:solidFill>
            </a:endParaRPr>
          </a:p>
        </p:txBody>
      </p:sp>
      <p:sp>
        <p:nvSpPr>
          <p:cNvPr id="7" name="Rounded Rectangular Callout 6"/>
          <p:cNvSpPr/>
          <p:nvPr/>
        </p:nvSpPr>
        <p:spPr>
          <a:xfrm>
            <a:off x="838200" y="4572000"/>
            <a:ext cx="2057400" cy="838200"/>
          </a:xfrm>
          <a:prstGeom prst="wedgeRoundRectCallout">
            <a:avLst>
              <a:gd name="adj1" fmla="val 20369"/>
              <a:gd name="adj2" fmla="val -15329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Dynamic conversion</a:t>
            </a:r>
            <a:endParaRPr lang="en-US" sz="2000" dirty="0">
              <a:solidFill>
                <a:schemeClr val="tx1"/>
              </a:solidFill>
            </a:endParaRPr>
          </a:p>
        </p:txBody>
      </p:sp>
    </p:spTree>
    <p:extLst>
      <p:ext uri="{BB962C8B-B14F-4D97-AF65-F5344CB8AC3E}">
        <p14:creationId xmlns:p14="http://schemas.microsoft.com/office/powerpoint/2010/main" val="102564618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Presentation Outline (hidden slide):</a:t>
            </a:r>
            <a:endParaRPr lang="en-GB" dirty="0"/>
          </a:p>
        </p:txBody>
      </p:sp>
      <p:sp>
        <p:nvSpPr>
          <p:cNvPr id="5" name="Text Placeholder 4"/>
          <p:cNvSpPr>
            <a:spLocks noGrp="1"/>
          </p:cNvSpPr>
          <p:nvPr>
            <p:ph type="body" idx="1"/>
          </p:nvPr>
        </p:nvSpPr>
        <p:spPr>
          <a:xfrm>
            <a:off x="382588" y="965589"/>
            <a:ext cx="8380412" cy="5587611"/>
          </a:xfrm>
        </p:spPr>
        <p:txBody>
          <a:bodyPr/>
          <a:lstStyle/>
          <a:p>
            <a:pPr>
              <a:buNone/>
            </a:pPr>
            <a:r>
              <a:rPr lang="en-US" sz="1800" b="1" dirty="0" smtClean="0">
                <a:solidFill>
                  <a:schemeClr val="tx1"/>
                </a:solidFill>
              </a:rPr>
              <a:t>Technical Level</a:t>
            </a:r>
            <a:r>
              <a:rPr lang="en-US" sz="1800" dirty="0" smtClean="0">
                <a:solidFill>
                  <a:schemeClr val="tx1"/>
                </a:solidFill>
              </a:rPr>
              <a:t>: 300</a:t>
            </a:r>
          </a:p>
          <a:p>
            <a:pPr>
              <a:buNone/>
            </a:pPr>
            <a:r>
              <a:rPr lang="en-US" sz="1800" b="1" dirty="0" smtClean="0">
                <a:solidFill>
                  <a:schemeClr val="tx1"/>
                </a:solidFill>
              </a:rPr>
              <a:t>Intended Audience</a:t>
            </a:r>
            <a:r>
              <a:rPr lang="en-US" sz="1800" dirty="0" smtClean="0">
                <a:solidFill>
                  <a:schemeClr val="tx1"/>
                </a:solidFill>
              </a:rPr>
              <a:t>: Developers &amp; Architects</a:t>
            </a:r>
          </a:p>
          <a:p>
            <a:pPr>
              <a:buNone/>
            </a:pPr>
            <a:r>
              <a:rPr lang="en-US" sz="1800" b="1" dirty="0" smtClean="0">
                <a:solidFill>
                  <a:schemeClr val="tx1"/>
                </a:solidFill>
              </a:rPr>
              <a:t>Objectives</a:t>
            </a:r>
            <a:r>
              <a:rPr lang="en-US" sz="1800" dirty="0" smtClean="0">
                <a:solidFill>
                  <a:schemeClr val="tx1"/>
                </a:solidFill>
              </a:rPr>
              <a:t> (what do you want the audience to take away):</a:t>
            </a:r>
          </a:p>
          <a:p>
            <a:pPr lvl="1"/>
            <a:r>
              <a:rPr lang="en-US" sz="1600" dirty="0" smtClean="0">
                <a:solidFill>
                  <a:schemeClr val="tx1"/>
                </a:solidFill>
              </a:rPr>
              <a:t>Understand the new features and improvements to C# 4.0</a:t>
            </a:r>
          </a:p>
          <a:p>
            <a:pPr lvl="1"/>
            <a:r>
              <a:rPr lang="en-US" sz="1600" dirty="0" smtClean="0">
                <a:solidFill>
                  <a:schemeClr val="tx1"/>
                </a:solidFill>
              </a:rPr>
              <a:t>Understand the new features and improvements to VB 10</a:t>
            </a:r>
          </a:p>
          <a:p>
            <a:pPr lvl="1"/>
            <a:r>
              <a:rPr lang="en-US" sz="1600" dirty="0" smtClean="0">
                <a:solidFill>
                  <a:schemeClr val="tx1"/>
                </a:solidFill>
              </a:rPr>
              <a:t>Understand the ongoing relationship between C# and VB as they both evolve</a:t>
            </a:r>
          </a:p>
          <a:p>
            <a:pPr>
              <a:buNone/>
            </a:pPr>
            <a:r>
              <a:rPr lang="en-US" sz="1800" b="1" dirty="0" smtClean="0">
                <a:solidFill>
                  <a:schemeClr val="tx1"/>
                </a:solidFill>
              </a:rPr>
              <a:t>Presentation Outline</a:t>
            </a:r>
            <a:r>
              <a:rPr lang="en-US" sz="1800" dirty="0" smtClean="0">
                <a:solidFill>
                  <a:schemeClr val="tx1"/>
                </a:solidFill>
              </a:rPr>
              <a:t>:</a:t>
            </a:r>
          </a:p>
          <a:p>
            <a:pPr lvl="1"/>
            <a:r>
              <a:rPr lang="en-US" sz="1600" dirty="0" smtClean="0">
                <a:solidFill>
                  <a:schemeClr val="tx1"/>
                </a:solidFill>
              </a:rPr>
              <a:t>Where we’re at today</a:t>
            </a:r>
          </a:p>
          <a:p>
            <a:pPr lvl="1"/>
            <a:r>
              <a:rPr lang="en-US" sz="1600" dirty="0" smtClean="0">
                <a:solidFill>
                  <a:schemeClr val="tx1"/>
                </a:solidFill>
              </a:rPr>
              <a:t>LINQ/Declarative</a:t>
            </a:r>
          </a:p>
          <a:p>
            <a:pPr lvl="1"/>
            <a:r>
              <a:rPr lang="en-US" sz="1600" dirty="0" smtClean="0">
                <a:solidFill>
                  <a:schemeClr val="tx1"/>
                </a:solidFill>
              </a:rPr>
              <a:t>Language Trends</a:t>
            </a:r>
          </a:p>
          <a:p>
            <a:pPr lvl="1"/>
            <a:r>
              <a:rPr lang="en-US" sz="1600" dirty="0" smtClean="0">
                <a:solidFill>
                  <a:schemeClr val="tx1"/>
                </a:solidFill>
              </a:rPr>
              <a:t>C# (Evolution -&gt; C# 4.0)</a:t>
            </a:r>
          </a:p>
          <a:p>
            <a:pPr lvl="1"/>
            <a:r>
              <a:rPr lang="en-US" sz="1600" dirty="0" smtClean="0">
                <a:solidFill>
                  <a:schemeClr val="tx1"/>
                </a:solidFill>
              </a:rPr>
              <a:t>Co-Evolution</a:t>
            </a:r>
          </a:p>
          <a:p>
            <a:pPr lvl="1"/>
            <a:r>
              <a:rPr lang="en-US" sz="1600" dirty="0" smtClean="0">
                <a:solidFill>
                  <a:schemeClr val="tx1"/>
                </a:solidFill>
              </a:rPr>
              <a:t>VB (Evolution -&gt; VB 10)</a:t>
            </a:r>
          </a:p>
          <a:p>
            <a:pPr lvl="1"/>
            <a:r>
              <a:rPr lang="en-US" sz="1600" dirty="0" smtClean="0">
                <a:solidFill>
                  <a:schemeClr val="tx1"/>
                </a:solidFill>
              </a:rPr>
              <a:t>DLR</a:t>
            </a:r>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The power of late-binding</a:t>
            </a:r>
            <a:endParaRPr lang="en-US" dirty="0"/>
          </a:p>
        </p:txBody>
      </p:sp>
    </p:spTree>
    <p:extLst>
      <p:ext uri="{BB962C8B-B14F-4D97-AF65-F5344CB8AC3E}">
        <p14:creationId xmlns:p14="http://schemas.microsoft.com/office/powerpoint/2010/main" val="42691349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New Features in C# 4.0 &amp;</a:t>
            </a:r>
            <a:r>
              <a:rPr dirty="0" smtClean="0"/>
              <a:t> </a:t>
            </a:r>
            <a:r>
              <a:rPr lang="en-US" dirty="0" smtClean="0"/>
              <a:t>VB 10</a:t>
            </a:r>
            <a:endParaRPr lang="en-US" dirty="0"/>
          </a:p>
        </p:txBody>
      </p:sp>
      <p:graphicFrame>
        <p:nvGraphicFramePr>
          <p:cNvPr id="4" name="Content Placeholder 3"/>
          <p:cNvGraphicFramePr>
            <a:graphicFrameLocks noGrp="1"/>
          </p:cNvGraphicFramePr>
          <p:nvPr>
            <p:ph idx="1"/>
          </p:nvPr>
        </p:nvGraphicFramePr>
        <p:xfrm>
          <a:off x="838200" y="1066800"/>
          <a:ext cx="7086600" cy="2966720"/>
        </p:xfrm>
        <a:graphic>
          <a:graphicData uri="http://schemas.openxmlformats.org/drawingml/2006/table">
            <a:tbl>
              <a:tblPr firstRow="1" bandRow="1">
                <a:tableStyleId>{793D81CF-94F2-401A-BA57-92F5A7B2D0C5}</a:tableStyleId>
              </a:tblPr>
              <a:tblGrid>
                <a:gridCol w="4114800"/>
                <a:gridCol w="1524000"/>
                <a:gridCol w="1447800"/>
              </a:tblGrid>
              <a:tr h="370840">
                <a:tc>
                  <a:txBody>
                    <a:bodyPr/>
                    <a:lstStyle/>
                    <a:p>
                      <a:r>
                        <a:rPr lang="en-US" dirty="0" smtClean="0"/>
                        <a:t>Feature</a:t>
                      </a:r>
                      <a:endParaRPr lang="en-US" dirty="0"/>
                    </a:p>
                  </a:txBody>
                  <a:tcPr/>
                </a:tc>
                <a:tc>
                  <a:txBody>
                    <a:bodyPr/>
                    <a:lstStyle/>
                    <a:p>
                      <a:r>
                        <a:rPr lang="en-US" dirty="0" smtClean="0"/>
                        <a:t>VB10</a:t>
                      </a:r>
                      <a:endParaRPr lang="en-US" dirty="0"/>
                    </a:p>
                  </a:txBody>
                  <a:tcPr/>
                </a:tc>
                <a:tc>
                  <a:txBody>
                    <a:bodyPr/>
                    <a:lstStyle/>
                    <a:p>
                      <a:r>
                        <a:rPr lang="en-US" dirty="0" smtClean="0"/>
                        <a:t>C#4</a:t>
                      </a:r>
                      <a:endParaRPr lang="en-US" dirty="0"/>
                    </a:p>
                  </a:txBody>
                  <a:tcPr/>
                </a:tc>
              </a:tr>
              <a:tr h="370840">
                <a:tc>
                  <a:txBody>
                    <a:bodyPr/>
                    <a:lstStyle/>
                    <a:p>
                      <a:r>
                        <a:rPr lang="en-US" b="1" dirty="0" smtClean="0"/>
                        <a:t>Auto-implemented Properties</a:t>
                      </a:r>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p>
                  </a:txBody>
                  <a:tcPr/>
                </a:tc>
              </a:tr>
              <a:tr h="370840">
                <a:tc>
                  <a:txBody>
                    <a:bodyPr/>
                    <a:lstStyle/>
                    <a:p>
                      <a:r>
                        <a:rPr lang="en-US" b="1" dirty="0" smtClean="0"/>
                        <a:t>Collection Initializers</a:t>
                      </a:r>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p>
                  </a:txBody>
                  <a:tcPr/>
                </a:tc>
              </a:tr>
              <a:tr h="370840">
                <a:tc>
                  <a:txBody>
                    <a:bodyPr/>
                    <a:lstStyle/>
                    <a:p>
                      <a:r>
                        <a:rPr lang="en-US" b="1" dirty="0" smtClean="0"/>
                        <a:t>Statement Lambdas</a:t>
                      </a:r>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p>
                  </a:txBody>
                  <a:tcPr/>
                </a:tc>
              </a:tr>
              <a:tr h="370840">
                <a:tc>
                  <a:txBody>
                    <a:bodyPr/>
                    <a:lstStyle/>
                    <a:p>
                      <a:r>
                        <a:rPr lang="en-US" b="1" dirty="0" smtClean="0"/>
                        <a:t>Implicit Line Continuation</a:t>
                      </a:r>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r>
                        <a:rPr lang="en-US" b="1" dirty="0" smtClean="0"/>
                        <a:t>N/A</a:t>
                      </a:r>
                      <a:endParaRPr lang="en-US" b="1" dirty="0"/>
                    </a:p>
                  </a:txBody>
                  <a:tcPr/>
                </a:tc>
              </a:tr>
              <a:tr h="370840">
                <a:tc>
                  <a:txBody>
                    <a:bodyPr/>
                    <a:lstStyle/>
                    <a:p>
                      <a:r>
                        <a:rPr lang="en-US" b="1" dirty="0" smtClean="0"/>
                        <a:t>Named/Optional Parameters</a:t>
                      </a:r>
                      <a:endParaRPr lang="en-US" b="1" dirty="0"/>
                    </a:p>
                  </a:txBody>
                  <a:tcPr/>
                </a:tc>
                <a:tc>
                  <a:txBody>
                    <a:bodyPr/>
                    <a:lstStyle/>
                    <a:p>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1" dirty="0" err="1" smtClean="0"/>
                        <a:t>Latebinding</a:t>
                      </a:r>
                      <a:r>
                        <a:rPr lang="en-US" b="1" dirty="0" smtClean="0"/>
                        <a:t> support (dynamic)</a:t>
                      </a:r>
                      <a:endParaRPr lang="en-US" b="1" dirty="0"/>
                    </a:p>
                  </a:txBody>
                  <a:tcPr/>
                </a:tc>
                <a:tc>
                  <a:txBody>
                    <a:bodyPr/>
                    <a:lstStyle/>
                    <a:p>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b="1" dirty="0" smtClean="0"/>
                        <a:t>Omit ref</a:t>
                      </a:r>
                      <a:r>
                        <a:rPr lang="en-US" b="1" baseline="0" dirty="0" smtClean="0"/>
                        <a:t> on COM calls</a:t>
                      </a:r>
                      <a:endParaRPr lang="en-US" b="1" dirty="0" smtClean="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bl>
          </a:graphicData>
        </a:graphic>
      </p:graphicFrame>
      <p:sp>
        <p:nvSpPr>
          <p:cNvPr id="5" name="TextBox 4"/>
          <p:cNvSpPr txBox="1"/>
          <p:nvPr/>
        </p:nvSpPr>
        <p:spPr>
          <a:xfrm>
            <a:off x="5638800" y="6334780"/>
            <a:ext cx="3505200" cy="523220"/>
          </a:xfrm>
          <a:prstGeom prst="rect">
            <a:avLst/>
          </a:prstGeom>
          <a:solidFill>
            <a:srgbClr xmlns:mc="http://schemas.openxmlformats.org/markup-compatibility/2006" xmlns:a14="http://schemas.microsoft.com/office/drawing/2010/main" val="000000" mc:Ignorable=""/>
          </a:solidFill>
        </p:spPr>
        <p:txBody>
          <a:bodyPr wrap="square" rtlCol="0">
            <a:spAutoFit/>
          </a:bodyPr>
          <a:lstStyle/>
          <a:p>
            <a:r>
              <a:rPr lang="en-US" sz="1400" b="1" dirty="0" smtClean="0">
                <a:solidFill>
                  <a:schemeClr val="accent1">
                    <a:lumMod val="90000"/>
                  </a:schemeClr>
                </a:solidFill>
              </a:rPr>
              <a:t>New in Dev10</a:t>
            </a:r>
          </a:p>
          <a:p>
            <a:r>
              <a:rPr lang="en-US" sz="1400" b="1" dirty="0" smtClean="0">
                <a:solidFill>
                  <a:schemeClr val="accent6">
                    <a:lumMod val="60000"/>
                    <a:lumOff val="40000"/>
                  </a:schemeClr>
                </a:solidFill>
              </a:rPr>
              <a:t>Already exists in VB9/C#3</a:t>
            </a:r>
            <a:endParaRPr lang="en-US" sz="1400" b="1" dirty="0">
              <a:solidFill>
                <a:schemeClr val="accent6">
                  <a:lumMod val="60000"/>
                  <a:lumOff val="40000"/>
                </a:schemeClr>
              </a:solidFill>
            </a:endParaRPr>
          </a:p>
        </p:txBody>
      </p:sp>
      <p:sp>
        <p:nvSpPr>
          <p:cNvPr id="6" name="Rectangle 5"/>
          <p:cNvSpPr/>
          <p:nvPr/>
        </p:nvSpPr>
        <p:spPr bwMode="auto">
          <a:xfrm>
            <a:off x="5181600" y="1885236"/>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1" name="Rectangle 10"/>
          <p:cNvSpPr/>
          <p:nvPr/>
        </p:nvSpPr>
        <p:spPr bwMode="auto">
          <a:xfrm>
            <a:off x="5181600" y="1510944"/>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2" name="Rectangle 11"/>
          <p:cNvSpPr/>
          <p:nvPr/>
        </p:nvSpPr>
        <p:spPr bwMode="auto">
          <a:xfrm>
            <a:off x="5181600" y="2259528"/>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3" name="Rectangle 12"/>
          <p:cNvSpPr/>
          <p:nvPr/>
        </p:nvSpPr>
        <p:spPr bwMode="auto">
          <a:xfrm>
            <a:off x="5181600" y="2633820"/>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4" name="Rectangle 13"/>
          <p:cNvSpPr/>
          <p:nvPr/>
        </p:nvSpPr>
        <p:spPr bwMode="auto">
          <a:xfrm>
            <a:off x="6662647" y="3009212"/>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5" name="Rectangle 14"/>
          <p:cNvSpPr/>
          <p:nvPr/>
        </p:nvSpPr>
        <p:spPr bwMode="auto">
          <a:xfrm>
            <a:off x="6662928" y="3383285"/>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6" name="Rectangle 15"/>
          <p:cNvSpPr/>
          <p:nvPr/>
        </p:nvSpPr>
        <p:spPr bwMode="auto">
          <a:xfrm>
            <a:off x="6662928" y="3743503"/>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 name="Rectangle 17"/>
          <p:cNvSpPr/>
          <p:nvPr/>
        </p:nvSpPr>
        <p:spPr bwMode="auto">
          <a:xfrm>
            <a:off x="6636327" y="1532715"/>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5" name="Rectangle 24"/>
          <p:cNvSpPr/>
          <p:nvPr/>
        </p:nvSpPr>
        <p:spPr bwMode="auto">
          <a:xfrm>
            <a:off x="6636326" y="1892933"/>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6" name="Rectangle 25"/>
          <p:cNvSpPr/>
          <p:nvPr/>
        </p:nvSpPr>
        <p:spPr bwMode="auto">
          <a:xfrm>
            <a:off x="6636328" y="2253151"/>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 name="Rectangle 26"/>
          <p:cNvSpPr/>
          <p:nvPr/>
        </p:nvSpPr>
        <p:spPr bwMode="auto">
          <a:xfrm>
            <a:off x="5181600" y="3008112"/>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 name="Rectangle 27"/>
          <p:cNvSpPr/>
          <p:nvPr/>
        </p:nvSpPr>
        <p:spPr bwMode="auto">
          <a:xfrm>
            <a:off x="5181600" y="3382404"/>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9" name="Rectangle 28"/>
          <p:cNvSpPr/>
          <p:nvPr/>
        </p:nvSpPr>
        <p:spPr bwMode="auto">
          <a:xfrm>
            <a:off x="5181600" y="3756696"/>
            <a:ext cx="228600" cy="228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Tree>
    <p:extLst>
      <p:ext uri="{BB962C8B-B14F-4D97-AF65-F5344CB8AC3E}">
        <p14:creationId xmlns:p14="http://schemas.microsoft.com/office/powerpoint/2010/main" val="911224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New Features in C# 4.0 &amp;</a:t>
            </a:r>
            <a:r>
              <a:rPr dirty="0" smtClean="0"/>
              <a:t> </a:t>
            </a:r>
            <a:r>
              <a:rPr lang="en-US" dirty="0" smtClean="0"/>
              <a:t>VB 10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3799392"/>
              </p:ext>
            </p:extLst>
          </p:nvPr>
        </p:nvGraphicFramePr>
        <p:xfrm>
          <a:off x="838200" y="1066800"/>
          <a:ext cx="7086600" cy="4079240"/>
        </p:xfrm>
        <a:graphic>
          <a:graphicData uri="http://schemas.openxmlformats.org/drawingml/2006/table">
            <a:tbl>
              <a:tblPr firstRow="1" bandRow="1">
                <a:tableStyleId>{793D81CF-94F2-401A-BA57-92F5A7B2D0C5}</a:tableStyleId>
              </a:tblPr>
              <a:tblGrid>
                <a:gridCol w="4114800"/>
                <a:gridCol w="1524000"/>
                <a:gridCol w="1447800"/>
              </a:tblGrid>
              <a:tr h="370840">
                <a:tc>
                  <a:txBody>
                    <a:bodyPr/>
                    <a:lstStyle/>
                    <a:p>
                      <a:r>
                        <a:rPr lang="en-US" dirty="0" smtClean="0"/>
                        <a:t>Feature</a:t>
                      </a:r>
                      <a:endParaRPr lang="en-US" dirty="0"/>
                    </a:p>
                  </a:txBody>
                  <a:tcPr/>
                </a:tc>
                <a:tc>
                  <a:txBody>
                    <a:bodyPr/>
                    <a:lstStyle/>
                    <a:p>
                      <a:r>
                        <a:rPr lang="en-US" dirty="0" smtClean="0"/>
                        <a:t>VB10</a:t>
                      </a:r>
                      <a:endParaRPr lang="en-US" dirty="0"/>
                    </a:p>
                  </a:txBody>
                  <a:tcPr/>
                </a:tc>
                <a:tc>
                  <a:txBody>
                    <a:bodyPr/>
                    <a:lstStyle/>
                    <a:p>
                      <a:r>
                        <a:rPr lang="en-US" dirty="0" smtClean="0"/>
                        <a:t>C#4</a:t>
                      </a:r>
                      <a:endParaRPr lang="en-US" dirty="0"/>
                    </a:p>
                  </a:txBody>
                  <a:tcPr/>
                </a:tc>
              </a:tr>
              <a:tr h="370840">
                <a:tc>
                  <a:txBody>
                    <a:bodyPr/>
                    <a:lstStyle/>
                    <a:p>
                      <a:r>
                        <a:rPr lang="en-US" b="0" dirty="0" smtClean="0">
                          <a:solidFill>
                            <a:schemeClr val="tx1"/>
                          </a:solidFill>
                        </a:rPr>
                        <a:t>Auto-implemented Properties</a:t>
                      </a:r>
                      <a:endParaRPr lang="en-US" b="0" dirty="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p>
                  </a:txBody>
                  <a:tcPr/>
                </a:tc>
              </a:tr>
              <a:tr h="370840">
                <a:tc>
                  <a:txBody>
                    <a:bodyPr/>
                    <a:lstStyle/>
                    <a:p>
                      <a:r>
                        <a:rPr lang="en-US" b="0" dirty="0" smtClean="0">
                          <a:solidFill>
                            <a:schemeClr val="tx1"/>
                          </a:solidFill>
                        </a:rPr>
                        <a:t>Collection Initializers</a:t>
                      </a:r>
                      <a:endParaRPr lang="en-US" b="0" dirty="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p>
                  </a:txBody>
                  <a:tcPr/>
                </a:tc>
              </a:tr>
              <a:tr h="370840">
                <a:tc>
                  <a:txBody>
                    <a:bodyPr/>
                    <a:lstStyle/>
                    <a:p>
                      <a:r>
                        <a:rPr lang="en-US" b="0" dirty="0" smtClean="0">
                          <a:solidFill>
                            <a:schemeClr val="tx1"/>
                          </a:solidFill>
                        </a:rPr>
                        <a:t>Statement Lambdas</a:t>
                      </a:r>
                      <a:endParaRPr lang="en-US" b="0" dirty="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p>
                  </a:txBody>
                  <a:tcPr/>
                </a:tc>
              </a:tr>
              <a:tr h="370840">
                <a:tc>
                  <a:txBody>
                    <a:bodyPr/>
                    <a:lstStyle/>
                    <a:p>
                      <a:r>
                        <a:rPr lang="en-US" b="0" dirty="0" smtClean="0">
                          <a:solidFill>
                            <a:schemeClr val="tx1"/>
                          </a:solidFill>
                        </a:rPr>
                        <a:t>Implicit Line Continuation</a:t>
                      </a:r>
                      <a:endParaRPr lang="en-US" b="0" dirty="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r>
                        <a:rPr lang="en-US" b="1" dirty="0" smtClean="0"/>
                        <a:t>N/A</a:t>
                      </a:r>
                      <a:endParaRPr lang="en-US" b="1" dirty="0"/>
                    </a:p>
                  </a:txBody>
                  <a:tcPr/>
                </a:tc>
              </a:tr>
              <a:tr h="370840">
                <a:tc>
                  <a:txBody>
                    <a:bodyPr/>
                    <a:lstStyle/>
                    <a:p>
                      <a:r>
                        <a:rPr lang="en-US" b="0" dirty="0" smtClean="0">
                          <a:solidFill>
                            <a:schemeClr val="tx1"/>
                          </a:solidFill>
                        </a:rPr>
                        <a:t>Named/Optional Parameters</a:t>
                      </a:r>
                      <a:endParaRPr lang="en-US" b="0" dirty="0">
                        <a:solidFill>
                          <a:schemeClr val="tx1"/>
                        </a:solidFill>
                      </a:endParaRPr>
                    </a:p>
                  </a:txBody>
                  <a:tcPr/>
                </a:tc>
                <a:tc>
                  <a:txBody>
                    <a:bodyPr/>
                    <a:lstStyle/>
                    <a:p>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0" dirty="0" err="1" smtClean="0">
                          <a:solidFill>
                            <a:schemeClr val="tx1"/>
                          </a:solidFill>
                        </a:rPr>
                        <a:t>Latebinding</a:t>
                      </a:r>
                      <a:r>
                        <a:rPr lang="en-US" b="0" dirty="0" smtClean="0">
                          <a:solidFill>
                            <a:schemeClr val="tx1"/>
                          </a:solidFill>
                        </a:rPr>
                        <a:t> support (dynamic)</a:t>
                      </a:r>
                      <a:endParaRPr lang="en-US" b="0" dirty="0">
                        <a:solidFill>
                          <a:schemeClr val="tx1"/>
                        </a:solidFill>
                      </a:endParaRPr>
                    </a:p>
                  </a:txBody>
                  <a:tcPr/>
                </a:tc>
                <a:tc>
                  <a:txBody>
                    <a:bodyPr/>
                    <a:lstStyle/>
                    <a:p>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Omit ref</a:t>
                      </a:r>
                      <a:r>
                        <a:rPr lang="en-US" b="0" baseline="0" dirty="0" smtClean="0">
                          <a:solidFill>
                            <a:schemeClr val="tx1"/>
                          </a:solidFill>
                        </a:rPr>
                        <a:t> on COM calls</a:t>
                      </a:r>
                      <a:endParaRPr lang="en-US" b="0" dirty="0" smtClean="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1" dirty="0" err="1" smtClean="0"/>
                        <a:t>Interop</a:t>
                      </a:r>
                      <a:r>
                        <a:rPr lang="en-US" b="1" dirty="0" smtClean="0"/>
                        <a:t> with Dynamic Languages</a:t>
                      </a:r>
                      <a:endParaRPr lang="en-US" b="1"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b="1" dirty="0" smtClean="0">
                        <a:solidFill>
                          <a:srgbClr xmlns:mc="http://schemas.openxmlformats.org/markup-compatibility/2006" xmlns:a14="http://schemas.microsoft.com/office/drawing/2010/main" val="00B050" mc:Ignorable=""/>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1" dirty="0" smtClean="0"/>
                        <a:t>Co/</a:t>
                      </a:r>
                      <a:r>
                        <a:rPr lang="en-US" b="1" dirty="0" err="1" smtClean="0"/>
                        <a:t>contravariance</a:t>
                      </a:r>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1" dirty="0" smtClean="0"/>
                        <a:t>PIA deployment not needed</a:t>
                      </a:r>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bl>
          </a:graphicData>
        </a:graphic>
      </p:graphicFrame>
      <p:sp>
        <p:nvSpPr>
          <p:cNvPr id="5" name="TextBox 4"/>
          <p:cNvSpPr txBox="1"/>
          <p:nvPr/>
        </p:nvSpPr>
        <p:spPr>
          <a:xfrm>
            <a:off x="5638800" y="6334780"/>
            <a:ext cx="3505200" cy="523220"/>
          </a:xfrm>
          <a:prstGeom prst="rect">
            <a:avLst/>
          </a:prstGeom>
          <a:solidFill>
            <a:srgbClr xmlns:mc="http://schemas.openxmlformats.org/markup-compatibility/2006" xmlns:a14="http://schemas.microsoft.com/office/drawing/2010/main" val="000000" mc:Ignorable=""/>
          </a:solidFill>
        </p:spPr>
        <p:txBody>
          <a:bodyPr wrap="square" rtlCol="0">
            <a:spAutoFit/>
          </a:bodyPr>
          <a:lstStyle/>
          <a:p>
            <a:r>
              <a:rPr lang="en-US" sz="1400" b="1" dirty="0" smtClean="0">
                <a:solidFill>
                  <a:schemeClr val="accent1">
                    <a:lumMod val="90000"/>
                  </a:schemeClr>
                </a:solidFill>
              </a:rPr>
              <a:t>New in Dev10</a:t>
            </a:r>
          </a:p>
          <a:p>
            <a:r>
              <a:rPr lang="en-US" sz="1400" b="1" dirty="0" smtClean="0">
                <a:solidFill>
                  <a:schemeClr val="accent6">
                    <a:lumMod val="60000"/>
                    <a:lumOff val="40000"/>
                  </a:schemeClr>
                </a:solidFill>
              </a:rPr>
              <a:t>Already exists in VB9/C#3</a:t>
            </a:r>
            <a:endParaRPr lang="en-US" sz="1400" b="1" dirty="0">
              <a:solidFill>
                <a:schemeClr val="accent6">
                  <a:lumMod val="60000"/>
                  <a:lumOff val="40000"/>
                </a:schemeClr>
              </a:solidFill>
            </a:endParaRPr>
          </a:p>
        </p:txBody>
      </p:sp>
      <p:sp>
        <p:nvSpPr>
          <p:cNvPr id="6" name="Rectangle 5"/>
          <p:cNvSpPr/>
          <p:nvPr/>
        </p:nvSpPr>
        <p:spPr bwMode="auto">
          <a:xfrm>
            <a:off x="5181600" y="1885236"/>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1" name="Rectangle 10"/>
          <p:cNvSpPr/>
          <p:nvPr/>
        </p:nvSpPr>
        <p:spPr bwMode="auto">
          <a:xfrm>
            <a:off x="5181600" y="1510944"/>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2" name="Rectangle 11"/>
          <p:cNvSpPr/>
          <p:nvPr/>
        </p:nvSpPr>
        <p:spPr bwMode="auto">
          <a:xfrm>
            <a:off x="5181600" y="2259528"/>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3" name="Rectangle 12"/>
          <p:cNvSpPr/>
          <p:nvPr/>
        </p:nvSpPr>
        <p:spPr bwMode="auto">
          <a:xfrm>
            <a:off x="5181600" y="2633820"/>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4" name="Rectangle 13"/>
          <p:cNvSpPr/>
          <p:nvPr/>
        </p:nvSpPr>
        <p:spPr bwMode="auto">
          <a:xfrm>
            <a:off x="6662647" y="3009212"/>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5" name="Rectangle 14"/>
          <p:cNvSpPr/>
          <p:nvPr/>
        </p:nvSpPr>
        <p:spPr bwMode="auto">
          <a:xfrm>
            <a:off x="6662928" y="3383285"/>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6" name="Rectangle 15"/>
          <p:cNvSpPr/>
          <p:nvPr/>
        </p:nvSpPr>
        <p:spPr bwMode="auto">
          <a:xfrm>
            <a:off x="6662928" y="3743503"/>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 name="Rectangle 18"/>
          <p:cNvSpPr/>
          <p:nvPr/>
        </p:nvSpPr>
        <p:spPr bwMode="auto">
          <a:xfrm>
            <a:off x="5181600" y="4130988"/>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 name="Rectangle 19"/>
          <p:cNvSpPr/>
          <p:nvPr/>
        </p:nvSpPr>
        <p:spPr bwMode="auto">
          <a:xfrm>
            <a:off x="5181600" y="4505280"/>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1" name="Rectangle 20"/>
          <p:cNvSpPr/>
          <p:nvPr/>
        </p:nvSpPr>
        <p:spPr bwMode="auto">
          <a:xfrm>
            <a:off x="5181600" y="4879576"/>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2" name="Rectangle 21"/>
          <p:cNvSpPr/>
          <p:nvPr/>
        </p:nvSpPr>
        <p:spPr bwMode="auto">
          <a:xfrm>
            <a:off x="6662928" y="4131430"/>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3" name="Rectangle 22"/>
          <p:cNvSpPr/>
          <p:nvPr/>
        </p:nvSpPr>
        <p:spPr bwMode="auto">
          <a:xfrm>
            <a:off x="6662928" y="4491649"/>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4" name="Rectangle 23"/>
          <p:cNvSpPr/>
          <p:nvPr/>
        </p:nvSpPr>
        <p:spPr bwMode="auto">
          <a:xfrm>
            <a:off x="6662928" y="4879576"/>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 name="Rectangle 17"/>
          <p:cNvSpPr/>
          <p:nvPr/>
        </p:nvSpPr>
        <p:spPr bwMode="auto">
          <a:xfrm>
            <a:off x="6636327" y="1532715"/>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5" name="Rectangle 24"/>
          <p:cNvSpPr/>
          <p:nvPr/>
        </p:nvSpPr>
        <p:spPr bwMode="auto">
          <a:xfrm>
            <a:off x="6636326" y="1892933"/>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6" name="Rectangle 25"/>
          <p:cNvSpPr/>
          <p:nvPr/>
        </p:nvSpPr>
        <p:spPr bwMode="auto">
          <a:xfrm>
            <a:off x="6636328" y="2253151"/>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 name="Rectangle 26"/>
          <p:cNvSpPr/>
          <p:nvPr/>
        </p:nvSpPr>
        <p:spPr bwMode="auto">
          <a:xfrm>
            <a:off x="5181600" y="3008112"/>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 name="Rectangle 27"/>
          <p:cNvSpPr/>
          <p:nvPr/>
        </p:nvSpPr>
        <p:spPr bwMode="auto">
          <a:xfrm>
            <a:off x="5181600" y="3382404"/>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9" name="Rectangle 28"/>
          <p:cNvSpPr/>
          <p:nvPr/>
        </p:nvSpPr>
        <p:spPr bwMode="auto">
          <a:xfrm>
            <a:off x="5181600" y="3756696"/>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Tree>
    <p:extLst>
      <p:ext uri="{BB962C8B-B14F-4D97-AF65-F5344CB8AC3E}">
        <p14:creationId xmlns:p14="http://schemas.microsoft.com/office/powerpoint/2010/main" val="1485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0"/>
            <a:ext cx="8375946" cy="664797"/>
          </a:xfrm>
        </p:spPr>
        <p:txBody>
          <a:bodyPr/>
          <a:lstStyle/>
          <a:p>
            <a:r>
              <a:rPr lang="en-US" dirty="0" smtClean="0"/>
              <a:t>New Features in C# 4.0 &amp;</a:t>
            </a:r>
            <a:r>
              <a:rPr dirty="0" smtClean="0"/>
              <a:t> </a:t>
            </a:r>
            <a:r>
              <a:rPr lang="en-US" dirty="0" smtClean="0"/>
              <a:t>VB 10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5910446"/>
              </p:ext>
            </p:extLst>
          </p:nvPr>
        </p:nvGraphicFramePr>
        <p:xfrm>
          <a:off x="838200" y="1066800"/>
          <a:ext cx="7086600" cy="4820920"/>
        </p:xfrm>
        <a:graphic>
          <a:graphicData uri="http://schemas.openxmlformats.org/drawingml/2006/table">
            <a:tbl>
              <a:tblPr firstRow="1" bandRow="1">
                <a:tableStyleId>{793D81CF-94F2-401A-BA57-92F5A7B2D0C5}</a:tableStyleId>
              </a:tblPr>
              <a:tblGrid>
                <a:gridCol w="4114800"/>
                <a:gridCol w="1524000"/>
                <a:gridCol w="1447800"/>
              </a:tblGrid>
              <a:tr h="370840">
                <a:tc>
                  <a:txBody>
                    <a:bodyPr/>
                    <a:lstStyle/>
                    <a:p>
                      <a:r>
                        <a:rPr lang="en-US" dirty="0" smtClean="0"/>
                        <a:t>Feature</a:t>
                      </a:r>
                      <a:endParaRPr lang="en-US" dirty="0"/>
                    </a:p>
                  </a:txBody>
                  <a:tcPr/>
                </a:tc>
                <a:tc>
                  <a:txBody>
                    <a:bodyPr/>
                    <a:lstStyle/>
                    <a:p>
                      <a:r>
                        <a:rPr lang="en-US" dirty="0" smtClean="0"/>
                        <a:t>VB10</a:t>
                      </a:r>
                      <a:endParaRPr lang="en-US" dirty="0"/>
                    </a:p>
                  </a:txBody>
                  <a:tcPr/>
                </a:tc>
                <a:tc>
                  <a:txBody>
                    <a:bodyPr/>
                    <a:lstStyle/>
                    <a:p>
                      <a:r>
                        <a:rPr lang="en-US" dirty="0" smtClean="0"/>
                        <a:t>C#4</a:t>
                      </a:r>
                      <a:endParaRPr lang="en-US" dirty="0"/>
                    </a:p>
                  </a:txBody>
                  <a:tcPr/>
                </a:tc>
              </a:tr>
              <a:tr h="370840">
                <a:tc>
                  <a:txBody>
                    <a:bodyPr/>
                    <a:lstStyle/>
                    <a:p>
                      <a:r>
                        <a:rPr lang="en-US" b="0" dirty="0" smtClean="0">
                          <a:solidFill>
                            <a:schemeClr val="tx1"/>
                          </a:solidFill>
                        </a:rPr>
                        <a:t>Auto-implemented Properties</a:t>
                      </a:r>
                      <a:endParaRPr lang="en-US" b="0" dirty="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p>
                  </a:txBody>
                  <a:tcPr/>
                </a:tc>
              </a:tr>
              <a:tr h="370840">
                <a:tc>
                  <a:txBody>
                    <a:bodyPr/>
                    <a:lstStyle/>
                    <a:p>
                      <a:r>
                        <a:rPr lang="en-US" b="0" dirty="0" smtClean="0">
                          <a:solidFill>
                            <a:schemeClr val="tx1"/>
                          </a:solidFill>
                        </a:rPr>
                        <a:t>Collection Initializers</a:t>
                      </a:r>
                      <a:endParaRPr lang="en-US" b="0" dirty="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p>
                  </a:txBody>
                  <a:tcPr/>
                </a:tc>
              </a:tr>
              <a:tr h="370840">
                <a:tc>
                  <a:txBody>
                    <a:bodyPr/>
                    <a:lstStyle/>
                    <a:p>
                      <a:r>
                        <a:rPr lang="en-US" b="0" dirty="0" smtClean="0">
                          <a:solidFill>
                            <a:schemeClr val="tx1"/>
                          </a:solidFill>
                        </a:rPr>
                        <a:t>Statement Lambdas</a:t>
                      </a:r>
                      <a:endParaRPr lang="en-US" b="0" dirty="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p>
                  </a:txBody>
                  <a:tcPr/>
                </a:tc>
              </a:tr>
              <a:tr h="370840">
                <a:tc>
                  <a:txBody>
                    <a:bodyPr/>
                    <a:lstStyle/>
                    <a:p>
                      <a:r>
                        <a:rPr lang="en-US" b="0" dirty="0" smtClean="0">
                          <a:solidFill>
                            <a:schemeClr val="tx1"/>
                          </a:solidFill>
                        </a:rPr>
                        <a:t>Implicit Line Continuation</a:t>
                      </a:r>
                      <a:endParaRPr lang="en-US" b="0" dirty="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r>
                        <a:rPr lang="en-US" b="1" dirty="0" smtClean="0"/>
                        <a:t>N/A</a:t>
                      </a:r>
                      <a:endParaRPr lang="en-US" b="1" dirty="0"/>
                    </a:p>
                  </a:txBody>
                  <a:tcPr/>
                </a:tc>
              </a:tr>
              <a:tr h="370840">
                <a:tc>
                  <a:txBody>
                    <a:bodyPr/>
                    <a:lstStyle/>
                    <a:p>
                      <a:r>
                        <a:rPr lang="en-US" b="0" dirty="0" smtClean="0">
                          <a:solidFill>
                            <a:schemeClr val="tx1"/>
                          </a:solidFill>
                        </a:rPr>
                        <a:t>Named/Optional Parameters</a:t>
                      </a:r>
                      <a:endParaRPr lang="en-US" b="0" dirty="0">
                        <a:solidFill>
                          <a:schemeClr val="tx1"/>
                        </a:solidFill>
                      </a:endParaRPr>
                    </a:p>
                  </a:txBody>
                  <a:tcPr/>
                </a:tc>
                <a:tc>
                  <a:txBody>
                    <a:bodyPr/>
                    <a:lstStyle/>
                    <a:p>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0" dirty="0" err="1" smtClean="0">
                          <a:solidFill>
                            <a:schemeClr val="tx1"/>
                          </a:solidFill>
                        </a:rPr>
                        <a:t>Latebinding</a:t>
                      </a:r>
                      <a:r>
                        <a:rPr lang="en-US" b="0" dirty="0" smtClean="0">
                          <a:solidFill>
                            <a:schemeClr val="tx1"/>
                          </a:solidFill>
                        </a:rPr>
                        <a:t> support (dynamic)</a:t>
                      </a:r>
                      <a:endParaRPr lang="en-US" b="0" dirty="0">
                        <a:solidFill>
                          <a:schemeClr val="tx1"/>
                        </a:solidFill>
                      </a:endParaRPr>
                    </a:p>
                  </a:txBody>
                  <a:tcPr/>
                </a:tc>
                <a:tc>
                  <a:txBody>
                    <a:bodyPr/>
                    <a:lstStyle/>
                    <a:p>
                      <a:endParaRPr lang="en-US" b="1"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Omit ref</a:t>
                      </a:r>
                      <a:r>
                        <a:rPr lang="en-US" b="0" baseline="0" dirty="0" smtClean="0">
                          <a:solidFill>
                            <a:schemeClr val="tx1"/>
                          </a:solidFill>
                        </a:rPr>
                        <a:t> on COM calls</a:t>
                      </a:r>
                      <a:endParaRPr lang="en-US" b="0" dirty="0" smtClean="0">
                        <a:solidFill>
                          <a:schemeClr val="tx1"/>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0" dirty="0" err="1" smtClean="0"/>
                        <a:t>Interop</a:t>
                      </a:r>
                      <a:r>
                        <a:rPr lang="en-US" b="0" dirty="0" smtClean="0"/>
                        <a:t> with Dynamic Languages</a:t>
                      </a:r>
                      <a:endParaRPr lang="en-US" b="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b="1" dirty="0" smtClean="0">
                        <a:solidFill>
                          <a:srgbClr xmlns:mc="http://schemas.openxmlformats.org/markup-compatibility/2006" xmlns:a14="http://schemas.microsoft.com/office/drawing/2010/main" val="00B050" mc:Ignorable=""/>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0" dirty="0" smtClean="0"/>
                        <a:t>Co/</a:t>
                      </a:r>
                      <a:r>
                        <a:rPr lang="en-US" b="0" dirty="0" err="1" smtClean="0"/>
                        <a:t>contravariance</a:t>
                      </a:r>
                      <a:endParaRPr lang="en-US" b="0"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0" dirty="0" smtClean="0"/>
                        <a:t>PIA deployment not needed</a:t>
                      </a:r>
                      <a:endParaRPr lang="en-US" b="0" dirty="0"/>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c>
                  <a:txBody>
                    <a:bodyPr/>
                    <a:lstStyle/>
                    <a:p>
                      <a:endParaRPr lang="en-US" b="1" dirty="0">
                        <a:solidFill>
                          <a:srgbClr xmlns:mc="http://schemas.openxmlformats.org/markup-compatibility/2006" xmlns:a14="http://schemas.microsoft.com/office/drawing/2010/main" val="00B050" mc:Ignorable=""/>
                        </a:solidFill>
                      </a:endParaRPr>
                    </a:p>
                  </a:txBody>
                  <a:tcPr/>
                </a:tc>
              </a:tr>
              <a:tr h="370840">
                <a:tc>
                  <a:txBody>
                    <a:bodyPr/>
                    <a:lstStyle/>
                    <a:p>
                      <a:r>
                        <a:rPr lang="en-US" b="1" dirty="0" err="1" smtClean="0"/>
                        <a:t>Iterators</a:t>
                      </a:r>
                      <a:endParaRPr lang="en-US" b="1"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r>
                        <a:rPr lang="en-US" b="1" dirty="0" smtClean="0"/>
                        <a:t>XML Literals</a:t>
                      </a:r>
                      <a:endParaRPr lang="en-US" b="1"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bl>
          </a:graphicData>
        </a:graphic>
      </p:graphicFrame>
      <p:sp>
        <p:nvSpPr>
          <p:cNvPr id="5" name="TextBox 4"/>
          <p:cNvSpPr txBox="1"/>
          <p:nvPr/>
        </p:nvSpPr>
        <p:spPr>
          <a:xfrm>
            <a:off x="5638800" y="6334780"/>
            <a:ext cx="3505200" cy="523220"/>
          </a:xfrm>
          <a:prstGeom prst="rect">
            <a:avLst/>
          </a:prstGeom>
          <a:solidFill>
            <a:srgbClr xmlns:mc="http://schemas.openxmlformats.org/markup-compatibility/2006" xmlns:a14="http://schemas.microsoft.com/office/drawing/2010/main" val="000000" mc:Ignorable=""/>
          </a:solidFill>
        </p:spPr>
        <p:txBody>
          <a:bodyPr wrap="square" rtlCol="0">
            <a:spAutoFit/>
          </a:bodyPr>
          <a:lstStyle/>
          <a:p>
            <a:r>
              <a:rPr lang="en-US" sz="1400" b="1" dirty="0" smtClean="0">
                <a:solidFill>
                  <a:schemeClr val="accent1">
                    <a:lumMod val="90000"/>
                  </a:schemeClr>
                </a:solidFill>
              </a:rPr>
              <a:t>New in Dev10</a:t>
            </a:r>
          </a:p>
          <a:p>
            <a:r>
              <a:rPr lang="en-US" sz="1400" b="1" dirty="0" smtClean="0">
                <a:solidFill>
                  <a:schemeClr val="accent6">
                    <a:lumMod val="60000"/>
                    <a:lumOff val="40000"/>
                  </a:schemeClr>
                </a:solidFill>
              </a:rPr>
              <a:t>Already exists in VB9/C#3</a:t>
            </a:r>
            <a:endParaRPr lang="en-US" sz="1400" b="1" dirty="0">
              <a:solidFill>
                <a:schemeClr val="accent6">
                  <a:lumMod val="60000"/>
                  <a:lumOff val="40000"/>
                </a:schemeClr>
              </a:solidFill>
            </a:endParaRPr>
          </a:p>
        </p:txBody>
      </p:sp>
      <p:sp>
        <p:nvSpPr>
          <p:cNvPr id="6" name="Rectangle 5"/>
          <p:cNvSpPr/>
          <p:nvPr/>
        </p:nvSpPr>
        <p:spPr bwMode="auto">
          <a:xfrm>
            <a:off x="5181600" y="1885236"/>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1" name="Rectangle 10"/>
          <p:cNvSpPr/>
          <p:nvPr/>
        </p:nvSpPr>
        <p:spPr bwMode="auto">
          <a:xfrm>
            <a:off x="5181600" y="1510944"/>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2" name="Rectangle 11"/>
          <p:cNvSpPr/>
          <p:nvPr/>
        </p:nvSpPr>
        <p:spPr bwMode="auto">
          <a:xfrm>
            <a:off x="5181600" y="2259528"/>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3" name="Rectangle 12"/>
          <p:cNvSpPr/>
          <p:nvPr/>
        </p:nvSpPr>
        <p:spPr bwMode="auto">
          <a:xfrm>
            <a:off x="5181600" y="2633820"/>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4" name="Rectangle 13"/>
          <p:cNvSpPr/>
          <p:nvPr/>
        </p:nvSpPr>
        <p:spPr bwMode="auto">
          <a:xfrm>
            <a:off x="6662647" y="3009212"/>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5" name="Rectangle 14"/>
          <p:cNvSpPr/>
          <p:nvPr/>
        </p:nvSpPr>
        <p:spPr bwMode="auto">
          <a:xfrm>
            <a:off x="6662928" y="3383285"/>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6" name="Rectangle 15"/>
          <p:cNvSpPr/>
          <p:nvPr/>
        </p:nvSpPr>
        <p:spPr bwMode="auto">
          <a:xfrm>
            <a:off x="6662928" y="3743503"/>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9" name="Rectangle 18"/>
          <p:cNvSpPr/>
          <p:nvPr/>
        </p:nvSpPr>
        <p:spPr bwMode="auto">
          <a:xfrm>
            <a:off x="5181600" y="4130988"/>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0" name="Rectangle 19"/>
          <p:cNvSpPr/>
          <p:nvPr/>
        </p:nvSpPr>
        <p:spPr bwMode="auto">
          <a:xfrm>
            <a:off x="5181600" y="4505280"/>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1" name="Rectangle 20"/>
          <p:cNvSpPr/>
          <p:nvPr/>
        </p:nvSpPr>
        <p:spPr bwMode="auto">
          <a:xfrm>
            <a:off x="5181600" y="4879576"/>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2" name="Rectangle 21"/>
          <p:cNvSpPr/>
          <p:nvPr/>
        </p:nvSpPr>
        <p:spPr bwMode="auto">
          <a:xfrm>
            <a:off x="6662928" y="4131430"/>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3" name="Rectangle 22"/>
          <p:cNvSpPr/>
          <p:nvPr/>
        </p:nvSpPr>
        <p:spPr bwMode="auto">
          <a:xfrm>
            <a:off x="6662928" y="4491649"/>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4" name="Rectangle 23"/>
          <p:cNvSpPr/>
          <p:nvPr/>
        </p:nvSpPr>
        <p:spPr bwMode="auto">
          <a:xfrm>
            <a:off x="6662928" y="4879576"/>
            <a:ext cx="228600" cy="228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18" name="Rectangle 17"/>
          <p:cNvSpPr/>
          <p:nvPr/>
        </p:nvSpPr>
        <p:spPr bwMode="auto">
          <a:xfrm>
            <a:off x="6636327" y="1532715"/>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5" name="Rectangle 24"/>
          <p:cNvSpPr/>
          <p:nvPr/>
        </p:nvSpPr>
        <p:spPr bwMode="auto">
          <a:xfrm>
            <a:off x="6636326" y="1892933"/>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6" name="Rectangle 25"/>
          <p:cNvSpPr/>
          <p:nvPr/>
        </p:nvSpPr>
        <p:spPr bwMode="auto">
          <a:xfrm>
            <a:off x="6636328" y="2253151"/>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7" name="Rectangle 26"/>
          <p:cNvSpPr/>
          <p:nvPr/>
        </p:nvSpPr>
        <p:spPr bwMode="auto">
          <a:xfrm>
            <a:off x="5181600" y="3008112"/>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8" name="Rectangle 27"/>
          <p:cNvSpPr/>
          <p:nvPr/>
        </p:nvSpPr>
        <p:spPr bwMode="auto">
          <a:xfrm>
            <a:off x="5181600" y="3382404"/>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29" name="Rectangle 28"/>
          <p:cNvSpPr/>
          <p:nvPr/>
        </p:nvSpPr>
        <p:spPr bwMode="auto">
          <a:xfrm>
            <a:off x="5181600" y="3756696"/>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30" name="Rectangle 29"/>
          <p:cNvSpPr/>
          <p:nvPr/>
        </p:nvSpPr>
        <p:spPr bwMode="auto">
          <a:xfrm>
            <a:off x="6662923" y="5212091"/>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sp>
        <p:nvSpPr>
          <p:cNvPr id="31" name="Rectangle 30"/>
          <p:cNvSpPr/>
          <p:nvPr/>
        </p:nvSpPr>
        <p:spPr bwMode="auto">
          <a:xfrm>
            <a:off x="5181600" y="5582997"/>
            <a:ext cx="228600" cy="228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Calibri" pitchFamily="34" charset="0"/>
            </a:endParaRPr>
          </a:p>
        </p:txBody>
      </p:sp>
      <p:pic>
        <p:nvPicPr>
          <p:cNvPr id="1026" name="Picture 2" descr="C:\Users\jasolson\AppData\Local\Microsoft\Windows\Temporary Internet Files\Content.IE5\22SSSHZE\MCj04325380000[1].png"/>
          <p:cNvPicPr>
            <a:picLocks noChangeAspect="1" noChangeArrowheads="1"/>
          </p:cNvPicPr>
          <p:nvPr/>
        </p:nvPicPr>
        <p:blipFill>
          <a:blip r:embed="rId3"/>
          <a:srcRect/>
          <a:stretch>
            <a:fillRect/>
          </a:stretch>
        </p:blipFill>
        <p:spPr bwMode="auto">
          <a:xfrm>
            <a:off x="5105400" y="5181600"/>
            <a:ext cx="309283" cy="304800"/>
          </a:xfrm>
          <a:prstGeom prst="rect">
            <a:avLst/>
          </a:prstGeom>
          <a:noFill/>
        </p:spPr>
      </p:pic>
      <p:pic>
        <p:nvPicPr>
          <p:cNvPr id="32" name="Picture 2" descr="C:\Users\jasolson\AppData\Local\Microsoft\Windows\Temporary Internet Files\Content.IE5\22SSSHZE\MCj04325380000[1].png"/>
          <p:cNvPicPr>
            <a:picLocks noChangeAspect="1" noChangeArrowheads="1"/>
          </p:cNvPicPr>
          <p:nvPr/>
        </p:nvPicPr>
        <p:blipFill>
          <a:blip r:embed="rId3"/>
          <a:srcRect/>
          <a:stretch>
            <a:fillRect/>
          </a:stretch>
        </p:blipFill>
        <p:spPr bwMode="auto">
          <a:xfrm>
            <a:off x="6629400" y="5562600"/>
            <a:ext cx="309283" cy="304800"/>
          </a:xfrm>
          <a:prstGeom prst="rect">
            <a:avLst/>
          </a:prstGeom>
          <a:noFill/>
        </p:spPr>
      </p:pic>
    </p:spTree>
    <p:extLst>
      <p:ext uri="{BB962C8B-B14F-4D97-AF65-F5344CB8AC3E}">
        <p14:creationId xmlns:p14="http://schemas.microsoft.com/office/powerpoint/2010/main" val="4229457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Fixing The Type System…</a:t>
            </a:r>
            <a:endParaRPr lang="en-US" sz="4400" dirty="0"/>
          </a:p>
        </p:txBody>
      </p:sp>
      <p:sp>
        <p:nvSpPr>
          <p:cNvPr id="29698" name="Rectangle 9"/>
          <p:cNvSpPr>
            <a:spLocks noGrp="1" noChangeArrowheads="1"/>
          </p:cNvSpPr>
          <p:nvPr>
            <p:ph type="body" sz="quarter" idx="10"/>
          </p:nvPr>
        </p:nvSpPr>
        <p:spPr>
          <a:xfrm>
            <a:off x="304800" y="1524000"/>
            <a:ext cx="8534400" cy="3262432"/>
          </a:xfrm>
        </p:spPr>
        <p:txBody>
          <a:bodyPr/>
          <a:lstStyle/>
          <a:p>
            <a:pPr algn="ctr">
              <a:buNone/>
            </a:pPr>
            <a:r>
              <a:rPr lang="en-US" sz="4000" dirty="0" smtClean="0"/>
              <a:t>Covariance and </a:t>
            </a:r>
            <a:r>
              <a:rPr lang="en-US" sz="4000" dirty="0" err="1" smtClean="0"/>
              <a:t>Contravariance</a:t>
            </a:r>
            <a:r>
              <a:rPr lang="en-US" sz="4000" dirty="0" smtClean="0"/>
              <a:t>…</a:t>
            </a:r>
          </a:p>
          <a:p>
            <a:pPr algn="ctr">
              <a:buNone/>
            </a:pPr>
            <a:r>
              <a:rPr lang="en-US" sz="4000" dirty="0" smtClean="0"/>
              <a:t>sounds complicated…</a:t>
            </a:r>
          </a:p>
          <a:p>
            <a:pPr algn="ctr">
              <a:buNone/>
            </a:pPr>
            <a:endParaRPr lang="en-US" sz="4000" b="1" i="1" dirty="0" smtClean="0"/>
          </a:p>
          <a:p>
            <a:pPr algn="ctr">
              <a:buNone/>
            </a:pPr>
            <a:r>
              <a:rPr lang="en-US" sz="4000" b="1" dirty="0" smtClean="0"/>
              <a:t>But it’s not!</a:t>
            </a:r>
          </a:p>
          <a:p>
            <a:pPr algn="ctr">
              <a:buNone/>
            </a:pPr>
            <a:r>
              <a:rPr lang="en-US" sz="4000" i="1" dirty="0" smtClean="0"/>
              <a:t>sort of…</a:t>
            </a:r>
          </a:p>
        </p:txBody>
      </p:sp>
    </p:spTree>
    <p:extLst>
      <p:ext uri="{BB962C8B-B14F-4D97-AF65-F5344CB8AC3E}">
        <p14:creationId xmlns:p14="http://schemas.microsoft.com/office/powerpoint/2010/main" val="18941709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Fixing The Type System…</a:t>
            </a:r>
            <a:endParaRPr lang="en-US" sz="4400" dirty="0"/>
          </a:p>
        </p:txBody>
      </p:sp>
      <p:sp>
        <p:nvSpPr>
          <p:cNvPr id="29698" name="Rectangle 9"/>
          <p:cNvSpPr>
            <a:spLocks noGrp="1" noChangeArrowheads="1"/>
          </p:cNvSpPr>
          <p:nvPr>
            <p:ph type="body" sz="quarter" idx="10"/>
          </p:nvPr>
        </p:nvSpPr>
        <p:spPr>
          <a:xfrm>
            <a:off x="304800" y="1447800"/>
            <a:ext cx="8382000" cy="443198"/>
          </a:xfrm>
        </p:spPr>
        <p:txBody>
          <a:bodyPr/>
          <a:lstStyle/>
          <a:p>
            <a:pPr algn="ctr">
              <a:buNone/>
            </a:pPr>
            <a:r>
              <a:rPr lang="en-US" dirty="0" smtClean="0"/>
              <a:t>How are generic types “broken” today?</a:t>
            </a:r>
          </a:p>
        </p:txBody>
      </p:sp>
      <p:sp>
        <p:nvSpPr>
          <p:cNvPr id="4" name="TextBox 3"/>
          <p:cNvSpPr txBox="1"/>
          <p:nvPr/>
        </p:nvSpPr>
        <p:spPr>
          <a:xfrm>
            <a:off x="685800" y="5562600"/>
            <a:ext cx="7620000" cy="838200"/>
          </a:xfrm>
          <a:prstGeom prst="rect">
            <a:avLst/>
          </a:prstGeom>
          <a:solidFill>
            <a:schemeClr val="tx1"/>
          </a:solidFill>
          <a:ln>
            <a:solidFill>
              <a:schemeClr val="bg1"/>
            </a:solidFill>
          </a:ln>
        </p:spPr>
        <p:txBody>
          <a:bodyPr wrap="square" lIns="0" tIns="0" rIns="0" bIns="0" rtlCol="0">
            <a:noAutofit/>
          </a:bodyPr>
          <a:lstStyle/>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var</a:t>
            </a:r>
            <a:r>
              <a:rPr lang="en-US" sz="2400" dirty="0" smtClean="0">
                <a:solidFill>
                  <a:schemeClr val="bg1"/>
                </a:solidFill>
                <a:latin typeface="Consolas" pitchFamily="49" charset="0"/>
                <a:cs typeface="Consolas" pitchFamily="49" charset="0"/>
              </a:rPr>
              <a:t> sheep = new List&lt;Sheep&gt;();</a:t>
            </a:r>
          </a:p>
          <a:p>
            <a:pPr algn="l"/>
            <a:r>
              <a:rPr lang="en-US" sz="2400" dirty="0" smtClean="0">
                <a:solidFill>
                  <a:schemeClr val="bg1"/>
                </a:solidFill>
                <a:latin typeface="Consolas" pitchFamily="49" charset="0"/>
                <a:cs typeface="Consolas" pitchFamily="49" charset="0"/>
              </a:rPr>
              <a:t> Speak(sheep);</a:t>
            </a:r>
          </a:p>
        </p:txBody>
      </p:sp>
      <p:cxnSp>
        <p:nvCxnSpPr>
          <p:cNvPr id="6" name="Straight Connector 5"/>
          <p:cNvCxnSpPr/>
          <p:nvPr/>
        </p:nvCxnSpPr>
        <p:spPr>
          <a:xfrm rot="10800000">
            <a:off x="762000" y="6096000"/>
            <a:ext cx="2438400" cy="0"/>
          </a:xfrm>
          <a:prstGeom prst="line">
            <a:avLst/>
          </a:prstGeom>
          <a:ln>
            <a:solidFill>
              <a:srgbClr xmlns:mc="http://schemas.openxmlformats.org/markup-compatibility/2006" xmlns:a14="http://schemas.microsoft.com/office/drawing/2010/main" val="FF0000" mc:Ignorable=""/>
            </a:solidFill>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685800" y="3657600"/>
            <a:ext cx="7620000" cy="1600200"/>
          </a:xfrm>
          <a:prstGeom prst="rect">
            <a:avLst/>
          </a:prstGeom>
          <a:solidFill>
            <a:schemeClr val="tx1"/>
          </a:solidFill>
          <a:ln>
            <a:solidFill>
              <a:schemeClr val="bg1"/>
            </a:solidFill>
          </a:ln>
        </p:spPr>
        <p:txBody>
          <a:bodyPr wrap="square" lIns="0" tIns="0" rIns="0" bIns="0" rtlCol="0">
            <a:noAutofit/>
          </a:bodyPr>
          <a:lstStyle/>
          <a:p>
            <a:pPr algn="l"/>
            <a:r>
              <a:rPr lang="en-US" sz="2400" dirty="0" smtClean="0">
                <a:solidFill>
                  <a:schemeClr val="bg1"/>
                </a:solidFill>
                <a:latin typeface="Consolas" pitchFamily="49" charset="0"/>
                <a:cs typeface="Consolas" pitchFamily="49" charset="0"/>
              </a:rPr>
              <a:t> void Speak(</a:t>
            </a:r>
            <a:r>
              <a:rPr lang="en-US" sz="2400" dirty="0" err="1" smtClean="0">
                <a:solidFill>
                  <a:schemeClr val="bg1"/>
                </a:solidFill>
                <a:latin typeface="Consolas" pitchFamily="49" charset="0"/>
                <a:cs typeface="Consolas" pitchFamily="49" charset="0"/>
              </a:rPr>
              <a:t>IEnumerable</a:t>
            </a:r>
            <a:r>
              <a:rPr lang="en-US" sz="2400" dirty="0" smtClean="0">
                <a:solidFill>
                  <a:schemeClr val="bg1"/>
                </a:solidFill>
                <a:latin typeface="Consolas" pitchFamily="49" charset="0"/>
                <a:cs typeface="Consolas" pitchFamily="49" charset="0"/>
              </a:rPr>
              <a:t>&lt;Animal&gt; animals)</a:t>
            </a:r>
          </a:p>
          <a:p>
            <a:pPr algn="l"/>
            <a:r>
              <a:rPr lang="en-US" sz="2400" dirty="0" smtClean="0">
                <a:solidFill>
                  <a:schemeClr val="bg1"/>
                </a:solidFill>
                <a:latin typeface="Consolas" pitchFamily="49" charset="0"/>
                <a:cs typeface="Consolas" pitchFamily="49" charset="0"/>
              </a:rPr>
              <a:t> {</a:t>
            </a:r>
          </a:p>
          <a:p>
            <a:pPr algn="l"/>
            <a:r>
              <a:rPr lang="en-US" sz="2400" dirty="0" smtClean="0">
                <a:solidFill>
                  <a:schemeClr val="bg1"/>
                </a:solidFill>
                <a:latin typeface="Consolas" pitchFamily="49" charset="0"/>
                <a:cs typeface="Consolas" pitchFamily="49" charset="0"/>
              </a:rPr>
              <a:t>    //  Do something with Animals</a:t>
            </a:r>
          </a:p>
          <a:p>
            <a:pPr algn="l"/>
            <a:r>
              <a:rPr lang="en-US" sz="2400" dirty="0" smtClean="0">
                <a:solidFill>
                  <a:schemeClr val="bg1"/>
                </a:solidFill>
                <a:latin typeface="Consolas" pitchFamily="49" charset="0"/>
                <a:cs typeface="Consolas" pitchFamily="49" charset="0"/>
              </a:rPr>
              <a:t> }</a:t>
            </a:r>
          </a:p>
        </p:txBody>
      </p:sp>
      <p:sp>
        <p:nvSpPr>
          <p:cNvPr id="9" name="TextBox 8"/>
          <p:cNvSpPr txBox="1"/>
          <p:nvPr/>
        </p:nvSpPr>
        <p:spPr>
          <a:xfrm>
            <a:off x="685800" y="2514600"/>
            <a:ext cx="7620000" cy="838200"/>
          </a:xfrm>
          <a:prstGeom prst="rect">
            <a:avLst/>
          </a:prstGeom>
          <a:solidFill>
            <a:schemeClr val="tx1"/>
          </a:solidFill>
          <a:ln>
            <a:solidFill>
              <a:schemeClr val="bg1"/>
            </a:solidFill>
          </a:ln>
        </p:spPr>
        <p:txBody>
          <a:bodyPr wrap="square" lIns="0" tIns="0" rIns="0" bIns="0" rtlCol="0">
            <a:noAutofit/>
          </a:bodyPr>
          <a:lstStyle/>
          <a:p>
            <a:pPr algn="l"/>
            <a:r>
              <a:rPr lang="en-US" sz="2400" dirty="0" smtClean="0">
                <a:solidFill>
                  <a:schemeClr val="bg1"/>
                </a:solidFill>
                <a:latin typeface="Consolas" pitchFamily="49" charset="0"/>
                <a:cs typeface="Consolas" pitchFamily="49" charset="0"/>
              </a:rPr>
              <a:t> class Animal { }</a:t>
            </a:r>
          </a:p>
          <a:p>
            <a:pPr algn="l"/>
            <a:r>
              <a:rPr lang="en-US" sz="2400" dirty="0" smtClean="0">
                <a:solidFill>
                  <a:schemeClr val="bg1"/>
                </a:solidFill>
                <a:latin typeface="Consolas" pitchFamily="49" charset="0"/>
                <a:cs typeface="Consolas" pitchFamily="49" charset="0"/>
              </a:rPr>
              <a:t> class Sheep : Animal { }</a:t>
            </a:r>
          </a:p>
        </p:txBody>
      </p:sp>
      <p:sp>
        <p:nvSpPr>
          <p:cNvPr id="7" name="Rounded Rectangular Callout 6"/>
          <p:cNvSpPr/>
          <p:nvPr/>
        </p:nvSpPr>
        <p:spPr>
          <a:xfrm>
            <a:off x="4953000" y="4267200"/>
            <a:ext cx="2895600" cy="1447800"/>
          </a:xfrm>
          <a:prstGeom prst="wedgeRoundRectCallout">
            <a:avLst>
              <a:gd name="adj1" fmla="val -111025"/>
              <a:gd name="adj2" fmla="val 75715"/>
              <a:gd name="adj3" fmla="val 16667"/>
            </a:avLst>
          </a:prstGeom>
          <a:solidFill>
            <a:srgbClr xmlns:mc="http://schemas.openxmlformats.org/markup-compatibility/2006" xmlns:a14="http://schemas.microsoft.com/office/drawing/2010/main" val="FF0000" mc:Ignorable=""/>
          </a:solidFill>
        </p:spPr>
        <p:style>
          <a:lnRef idx="1">
            <a:schemeClr val="accent1"/>
          </a:lnRef>
          <a:fillRef idx="3">
            <a:schemeClr val="accent1"/>
          </a:fillRef>
          <a:effectRef idx="2">
            <a:schemeClr val="accent1"/>
          </a:effectRef>
          <a:fontRef idx="minor">
            <a:schemeClr val="lt1"/>
          </a:fontRef>
        </p:style>
        <p:txBody>
          <a:bodyPr rtlCol="0" anchor="ctr"/>
          <a:lstStyle/>
          <a:p>
            <a:pPr algn="l"/>
            <a:r>
              <a:rPr lang="en-US" sz="2000" b="1" dirty="0" smtClean="0"/>
              <a:t>Not Allowed</a:t>
            </a:r>
            <a:r>
              <a:rPr lang="en-US" sz="2000" dirty="0" smtClean="0"/>
              <a:t>:</a:t>
            </a:r>
          </a:p>
          <a:p>
            <a:pPr algn="l"/>
            <a:r>
              <a:rPr lang="en-US" sz="2000" dirty="0" err="1" smtClean="0"/>
              <a:t>IEnumerable</a:t>
            </a:r>
            <a:r>
              <a:rPr lang="en-US" sz="2000" dirty="0" smtClean="0"/>
              <a:t>&lt;Animal&gt; != </a:t>
            </a:r>
            <a:r>
              <a:rPr lang="en-US" sz="2000" dirty="0" err="1" smtClean="0"/>
              <a:t>IEnumerable</a:t>
            </a:r>
            <a:r>
              <a:rPr lang="en-US" sz="2000" dirty="0" smtClean="0"/>
              <a:t>&lt;Sheep&gt;</a:t>
            </a:r>
            <a:endParaRPr lang="en-US" sz="2000" dirty="0"/>
          </a:p>
        </p:txBody>
      </p:sp>
    </p:spTree>
    <p:extLst>
      <p:ext uri="{BB962C8B-B14F-4D97-AF65-F5344CB8AC3E}">
        <p14:creationId xmlns:p14="http://schemas.microsoft.com/office/powerpoint/2010/main" val="215771862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Break it down…</a:t>
            </a:r>
            <a:endParaRPr lang="en-US" sz="4400" dirty="0"/>
          </a:p>
        </p:txBody>
      </p:sp>
      <p:sp>
        <p:nvSpPr>
          <p:cNvPr id="29698" name="Rectangle 9"/>
          <p:cNvSpPr>
            <a:spLocks noGrp="1" noChangeArrowheads="1"/>
          </p:cNvSpPr>
          <p:nvPr>
            <p:ph type="body" sz="quarter" idx="10"/>
          </p:nvPr>
        </p:nvSpPr>
        <p:spPr>
          <a:xfrm>
            <a:off x="304800" y="2133600"/>
            <a:ext cx="8534400" cy="1908215"/>
          </a:xfrm>
        </p:spPr>
        <p:txBody>
          <a:bodyPr/>
          <a:lstStyle/>
          <a:p>
            <a:pPr algn="ctr">
              <a:buNone/>
            </a:pPr>
            <a:r>
              <a:rPr lang="en-US" sz="4000" dirty="0" smtClean="0"/>
              <a:t>Covariance – think “out”</a:t>
            </a:r>
          </a:p>
          <a:p>
            <a:pPr algn="ctr">
              <a:buNone/>
            </a:pPr>
            <a:endParaRPr lang="en-US" sz="4000" b="1" i="1" dirty="0" smtClean="0"/>
          </a:p>
          <a:p>
            <a:pPr algn="ctr">
              <a:buNone/>
            </a:pPr>
            <a:r>
              <a:rPr lang="en-US" sz="4000" dirty="0" err="1" smtClean="0"/>
              <a:t>Contravariance</a:t>
            </a:r>
            <a:r>
              <a:rPr lang="en-US" sz="4000" dirty="0" smtClean="0"/>
              <a:t> – think “in”</a:t>
            </a:r>
          </a:p>
        </p:txBody>
      </p:sp>
    </p:spTree>
    <p:extLst>
      <p:ext uri="{BB962C8B-B14F-4D97-AF65-F5344CB8AC3E}">
        <p14:creationId xmlns:p14="http://schemas.microsoft.com/office/powerpoint/2010/main" val="19700962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Generic Variance</a:t>
            </a:r>
            <a:br>
              <a:rPr lang="en-US" dirty="0" smtClean="0"/>
            </a:br>
            <a:r>
              <a:rPr lang="en-US" i="1" dirty="0" smtClean="0"/>
              <a:t>Fixing the Type </a:t>
            </a:r>
            <a:r>
              <a:rPr lang="en-US" i="1" dirty="0"/>
              <a:t>S</a:t>
            </a:r>
            <a:r>
              <a:rPr lang="en-US" i="1" dirty="0" smtClean="0"/>
              <a:t>ystem</a:t>
            </a:r>
            <a:endParaRPr lang="en-US" i="1" dirty="0"/>
          </a:p>
        </p:txBody>
      </p:sp>
    </p:spTree>
    <p:extLst>
      <p:ext uri="{BB962C8B-B14F-4D97-AF65-F5344CB8AC3E}">
        <p14:creationId xmlns:p14="http://schemas.microsoft.com/office/powerpoint/2010/main" val="13627155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Fixing The Type System…</a:t>
            </a:r>
            <a:endParaRPr lang="en-US" sz="4400" dirty="0"/>
          </a:p>
        </p:txBody>
      </p:sp>
      <p:sp>
        <p:nvSpPr>
          <p:cNvPr id="29698" name="Rectangle 9"/>
          <p:cNvSpPr>
            <a:spLocks noGrp="1" noChangeArrowheads="1"/>
          </p:cNvSpPr>
          <p:nvPr>
            <p:ph type="body" sz="quarter" idx="10"/>
          </p:nvPr>
        </p:nvSpPr>
        <p:spPr>
          <a:xfrm>
            <a:off x="304800" y="1143000"/>
            <a:ext cx="8382000" cy="984885"/>
          </a:xfrm>
        </p:spPr>
        <p:txBody>
          <a:bodyPr/>
          <a:lstStyle/>
          <a:p>
            <a:pPr algn="ctr">
              <a:buNone/>
            </a:pPr>
            <a:r>
              <a:rPr lang="en-US" i="1" dirty="0" smtClean="0"/>
              <a:t>Covariance </a:t>
            </a:r>
            <a:r>
              <a:rPr lang="en-US" dirty="0" smtClean="0"/>
              <a:t>and </a:t>
            </a:r>
            <a:r>
              <a:rPr lang="en-US" i="1" dirty="0" err="1" smtClean="0"/>
              <a:t>Contravariance</a:t>
            </a:r>
            <a:endParaRPr lang="en-US" i="1" dirty="0" smtClean="0"/>
          </a:p>
          <a:p>
            <a:pPr algn="ctr">
              <a:buNone/>
            </a:pPr>
            <a:r>
              <a:rPr lang="en-US" b="1" dirty="0" smtClean="0"/>
              <a:t>Sounds complicated!</a:t>
            </a:r>
          </a:p>
        </p:txBody>
      </p:sp>
      <p:sp>
        <p:nvSpPr>
          <p:cNvPr id="8" name="TextBox 7"/>
          <p:cNvSpPr txBox="1"/>
          <p:nvPr/>
        </p:nvSpPr>
        <p:spPr>
          <a:xfrm>
            <a:off x="381000" y="3429000"/>
            <a:ext cx="8305800" cy="609600"/>
          </a:xfrm>
          <a:prstGeom prst="rect">
            <a:avLst/>
          </a:prstGeom>
          <a:noFill/>
        </p:spPr>
        <p:txBody>
          <a:bodyPr wrap="none" lIns="0" tIns="0" rIns="0" bIns="0" rtlCol="0">
            <a:noAutofit/>
          </a:bodyPr>
          <a:lstStyle/>
          <a:p>
            <a:pPr algn="ctr"/>
            <a:r>
              <a:rPr lang="en-US" sz="3600" dirty="0" smtClean="0"/>
              <a:t>http://tinyurl.com/genericvariance</a:t>
            </a:r>
          </a:p>
        </p:txBody>
      </p:sp>
    </p:spTree>
    <p:extLst>
      <p:ext uri="{BB962C8B-B14F-4D97-AF65-F5344CB8AC3E}">
        <p14:creationId xmlns:p14="http://schemas.microsoft.com/office/powerpoint/2010/main" val="10148948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body" sz="quarter" idx="10"/>
          </p:nvPr>
        </p:nvSpPr>
        <p:spPr>
          <a:xfrm>
            <a:off x="381000" y="2362200"/>
            <a:ext cx="8382000" cy="747897"/>
          </a:xfrm>
        </p:spPr>
        <p:txBody>
          <a:bodyPr/>
          <a:lstStyle/>
          <a:p>
            <a:pPr algn="ctr">
              <a:buNone/>
            </a:pPr>
            <a:r>
              <a:rPr lang="en-US" sz="4800" b="1" dirty="0" smtClean="0"/>
              <a:t>Essence</a:t>
            </a:r>
            <a:r>
              <a:rPr lang="en-US" sz="4800" dirty="0" smtClean="0"/>
              <a:t> versus </a:t>
            </a:r>
            <a:r>
              <a:rPr lang="en-US" sz="4800" b="1" dirty="0" smtClean="0"/>
              <a:t>Ceremony</a:t>
            </a:r>
          </a:p>
        </p:txBody>
      </p:sp>
    </p:spTree>
    <p:extLst>
      <p:ext uri="{BB962C8B-B14F-4D97-AF65-F5344CB8AC3E}">
        <p14:creationId xmlns:p14="http://schemas.microsoft.com/office/powerpoint/2010/main" val="1386845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04800" y="2133600"/>
            <a:ext cx="8458200" cy="1470025"/>
          </a:xfrm>
        </p:spPr>
        <p:txBody>
          <a:bodyPr/>
          <a:lstStyle/>
          <a:p>
            <a:pPr algn="ctr" eaLnBrk="1" hangingPunct="1">
              <a:defRPr/>
            </a:pPr>
            <a:r>
              <a:rPr lang="en-US" sz="4400" dirty="0" smtClean="0"/>
              <a:t>What’s New In</a:t>
            </a:r>
            <a:br>
              <a:rPr lang="en-US" sz="4400" dirty="0" smtClean="0"/>
            </a:br>
            <a:r>
              <a:rPr lang="en-US" sz="4400" dirty="0" smtClean="0"/>
              <a:t>C# 4.0 and Visual Basic 10</a:t>
            </a:r>
            <a:endParaRPr lang="en-US" sz="4400" dirty="0" smtClean="0">
              <a:solidFill>
                <a:schemeClr val="bg2"/>
              </a:solidFill>
              <a:latin typeface="Verdana" pitchFamily="34" charset="0"/>
            </a:endParaRPr>
          </a:p>
        </p:txBody>
      </p:sp>
      <p:sp>
        <p:nvSpPr>
          <p:cNvPr id="131075" name="Subtitle 131074"/>
          <p:cNvSpPr>
            <a:spLocks noGrp="1" noChangeArrowheads="1"/>
          </p:cNvSpPr>
          <p:nvPr>
            <p:ph type="subTitle" idx="1"/>
          </p:nvPr>
        </p:nvSpPr>
        <p:spPr>
          <a:xfrm>
            <a:off x="457200" y="4191000"/>
            <a:ext cx="7162800" cy="1752600"/>
          </a:xfrm>
        </p:spPr>
        <p:txBody>
          <a:bodyPr/>
          <a:lstStyle/>
          <a:p>
            <a:pPr>
              <a:defRPr/>
            </a:pPr>
            <a:r>
              <a:rPr lang="en-US" dirty="0" smtClean="0"/>
              <a:t>Name</a:t>
            </a:r>
          </a:p>
          <a:p>
            <a:pPr>
              <a:defRPr/>
            </a:pPr>
            <a:r>
              <a:rPr lang="en-US" dirty="0" smtClean="0"/>
              <a:t>Title</a:t>
            </a:r>
          </a:p>
          <a:p>
            <a:pPr>
              <a:defRPr/>
            </a:pPr>
            <a:r>
              <a:rPr lang="en-US" dirty="0" smtClean="0"/>
              <a:t>Organization</a:t>
            </a:r>
          </a:p>
          <a:p>
            <a:pPr>
              <a:defRPr/>
            </a:pPr>
            <a:r>
              <a:rPr lang="en-US" dirty="0" smtClean="0"/>
              <a:t>Email</a:t>
            </a:r>
          </a:p>
        </p:txBody>
      </p:sp>
      <p:pic>
        <p:nvPicPr>
          <p:cNvPr id="5" name="Picture 4" descr="VS_h_rgb_r.png"/>
          <p:cNvPicPr>
            <a:picLocks noChangeAspect="1"/>
          </p:cNvPicPr>
          <p:nvPr/>
        </p:nvPicPr>
        <p:blipFill>
          <a:blip r:embed="rId3"/>
          <a:stretch>
            <a:fillRect/>
          </a:stretch>
        </p:blipFill>
        <p:spPr>
          <a:xfrm>
            <a:off x="381000" y="457200"/>
            <a:ext cx="3543300" cy="556216"/>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a:stretch>
            <a:fillRect/>
          </a:stretch>
        </p:blipFill>
        <p:spPr bwMode="black">
          <a:xfrm>
            <a:off x="2218269" y="2920511"/>
            <a:ext cx="4707464" cy="1016980"/>
          </a:xfrm>
          <a:prstGeom prst="rect">
            <a:avLst/>
          </a:prstGeom>
          <a:noFill/>
        </p:spPr>
      </p:pic>
    </p:spTree>
    <p:extLst>
      <p:ext uri="{BB962C8B-B14F-4D97-AF65-F5344CB8AC3E}">
        <p14:creationId xmlns:p14="http://schemas.microsoft.com/office/powerpoint/2010/main" val="1504090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body" sz="quarter" idx="10"/>
          </p:nvPr>
        </p:nvSpPr>
        <p:spPr>
          <a:xfrm>
            <a:off x="381000" y="2362200"/>
            <a:ext cx="8382000" cy="2406813"/>
          </a:xfrm>
        </p:spPr>
        <p:txBody>
          <a:bodyPr/>
          <a:lstStyle/>
          <a:p>
            <a:pPr algn="ctr">
              <a:buNone/>
            </a:pPr>
            <a:r>
              <a:rPr lang="en-US" sz="4800" b="1" dirty="0" smtClean="0"/>
              <a:t>Essence</a:t>
            </a:r>
            <a:r>
              <a:rPr lang="en-US" sz="4800" dirty="0" smtClean="0"/>
              <a:t> versus </a:t>
            </a:r>
            <a:r>
              <a:rPr lang="en-US" sz="4800" b="1" dirty="0" smtClean="0"/>
              <a:t>Ceremony</a:t>
            </a:r>
          </a:p>
          <a:p>
            <a:pPr algn="ctr">
              <a:buNone/>
            </a:pPr>
            <a:endParaRPr lang="en-US" sz="4800" b="1" dirty="0" smtClean="0"/>
          </a:p>
          <a:p>
            <a:pPr algn="ctr">
              <a:buNone/>
            </a:pPr>
            <a:r>
              <a:rPr lang="en-US" sz="4800" i="1" dirty="0" smtClean="0"/>
              <a:t>Simple, Concise, Expressive</a:t>
            </a:r>
          </a:p>
        </p:txBody>
      </p:sp>
    </p:spTree>
    <p:extLst>
      <p:ext uri="{BB962C8B-B14F-4D97-AF65-F5344CB8AC3E}">
        <p14:creationId xmlns:p14="http://schemas.microsoft.com/office/powerpoint/2010/main" val="29527767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C# 3.0</a:t>
            </a:r>
            <a:endParaRPr lang="en-US" sz="4400" dirty="0"/>
          </a:p>
        </p:txBody>
      </p:sp>
      <p:sp>
        <p:nvSpPr>
          <p:cNvPr id="29698" name="Rectangle 9"/>
          <p:cNvSpPr>
            <a:spLocks noGrp="1" noChangeArrowheads="1"/>
          </p:cNvSpPr>
          <p:nvPr>
            <p:ph type="body" sz="quarter" idx="10"/>
          </p:nvPr>
        </p:nvSpPr>
        <p:spPr>
          <a:xfrm>
            <a:off x="304800" y="1447800"/>
            <a:ext cx="8382000" cy="984885"/>
          </a:xfrm>
        </p:spPr>
        <p:txBody>
          <a:bodyPr/>
          <a:lstStyle/>
          <a:p>
            <a:pPr algn="ctr">
              <a:buNone/>
            </a:pPr>
            <a:r>
              <a:rPr lang="en-US" dirty="0" smtClean="0"/>
              <a:t>Removing “magic values” via temporary</a:t>
            </a:r>
          </a:p>
          <a:p>
            <a:pPr algn="ctr">
              <a:buNone/>
            </a:pPr>
            <a:r>
              <a:rPr lang="en-US" dirty="0" smtClean="0"/>
              <a:t>variables</a:t>
            </a:r>
          </a:p>
        </p:txBody>
      </p:sp>
      <p:sp>
        <p:nvSpPr>
          <p:cNvPr id="4" name="TextBox 3"/>
          <p:cNvSpPr txBox="1"/>
          <p:nvPr/>
        </p:nvSpPr>
        <p:spPr>
          <a:xfrm>
            <a:off x="685800" y="2667000"/>
            <a:ext cx="7620000" cy="11430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GenerateChart</a:t>
            </a:r>
            <a:r>
              <a:rPr lang="en-US" sz="2400" dirty="0" smtClean="0">
                <a:solidFill>
                  <a:schemeClr val="bg1"/>
                </a:solidFill>
                <a:latin typeface="Consolas" pitchFamily="49" charset="0"/>
                <a:cs typeface="Consolas" pitchFamily="49" charset="0"/>
              </a:rPr>
              <a:t>(20, true);</a:t>
            </a:r>
          </a:p>
        </p:txBody>
      </p:sp>
      <p:sp>
        <p:nvSpPr>
          <p:cNvPr id="5" name="TextBox 4"/>
          <p:cNvSpPr txBox="1"/>
          <p:nvPr/>
        </p:nvSpPr>
        <p:spPr>
          <a:xfrm>
            <a:off x="685800" y="4114800"/>
            <a:ext cx="7620000" cy="19050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var</a:t>
            </a:r>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processCount</a:t>
            </a:r>
            <a:r>
              <a:rPr lang="en-US" sz="2400" dirty="0" smtClean="0">
                <a:solidFill>
                  <a:schemeClr val="bg1"/>
                </a:solidFill>
                <a:latin typeface="Consolas" pitchFamily="49" charset="0"/>
                <a:cs typeface="Consolas" pitchFamily="49" charset="0"/>
              </a:rPr>
              <a:t> = 20;</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var</a:t>
            </a:r>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copyToWord</a:t>
            </a:r>
            <a:r>
              <a:rPr lang="en-US" sz="2400" dirty="0" smtClean="0">
                <a:solidFill>
                  <a:schemeClr val="bg1"/>
                </a:solidFill>
                <a:latin typeface="Consolas" pitchFamily="49" charset="0"/>
                <a:cs typeface="Consolas" pitchFamily="49" charset="0"/>
              </a:rPr>
              <a:t> = true;</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GenerateChart</a:t>
            </a:r>
            <a:r>
              <a:rPr lang="en-US" sz="2400" dirty="0" smtClean="0">
                <a:solidFill>
                  <a:schemeClr val="bg1"/>
                </a:solidFill>
                <a:latin typeface="Consolas" pitchFamily="49" charset="0"/>
                <a:cs typeface="Consolas" pitchFamily="49" charset="0"/>
              </a:rPr>
              <a:t>(</a:t>
            </a:r>
            <a:r>
              <a:rPr lang="en-US" sz="2400" dirty="0" err="1" smtClean="0">
                <a:solidFill>
                  <a:schemeClr val="bg1"/>
                </a:solidFill>
                <a:latin typeface="Consolas" pitchFamily="49" charset="0"/>
                <a:cs typeface="Consolas" pitchFamily="49" charset="0"/>
              </a:rPr>
              <a:t>processCount</a:t>
            </a:r>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copyToWord</a:t>
            </a:r>
            <a:r>
              <a:rPr lang="en-US" sz="2400" dirty="0" smtClean="0">
                <a:solidFill>
                  <a:schemeClr val="bg1"/>
                </a:solidFill>
                <a:latin typeface="Consolas" pitchFamily="49" charset="0"/>
                <a:cs typeface="Consolas" pitchFamily="49" charset="0"/>
              </a:rPr>
              <a:t>);</a:t>
            </a:r>
          </a:p>
        </p:txBody>
      </p:sp>
    </p:spTree>
    <p:extLst>
      <p:ext uri="{BB962C8B-B14F-4D97-AF65-F5344CB8AC3E}">
        <p14:creationId xmlns:p14="http://schemas.microsoft.com/office/powerpoint/2010/main" val="417992628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C# 3.0</a:t>
            </a:r>
            <a:endParaRPr lang="en-US" sz="4400" dirty="0"/>
          </a:p>
        </p:txBody>
      </p:sp>
      <p:sp>
        <p:nvSpPr>
          <p:cNvPr id="29698" name="Rectangle 9"/>
          <p:cNvSpPr>
            <a:spLocks noGrp="1" noChangeArrowheads="1"/>
          </p:cNvSpPr>
          <p:nvPr>
            <p:ph type="body" sz="quarter" idx="10"/>
          </p:nvPr>
        </p:nvSpPr>
        <p:spPr>
          <a:xfrm>
            <a:off x="304800" y="1447800"/>
            <a:ext cx="8382000" cy="984885"/>
          </a:xfrm>
        </p:spPr>
        <p:txBody>
          <a:bodyPr/>
          <a:lstStyle/>
          <a:p>
            <a:pPr algn="ctr">
              <a:buNone/>
            </a:pPr>
            <a:r>
              <a:rPr lang="en-US" dirty="0" smtClean="0"/>
              <a:t>Removing “magic values” via temporary</a:t>
            </a:r>
          </a:p>
          <a:p>
            <a:pPr algn="ctr">
              <a:buNone/>
            </a:pPr>
            <a:r>
              <a:rPr lang="en-US" dirty="0" smtClean="0"/>
              <a:t>variables</a:t>
            </a:r>
          </a:p>
        </p:txBody>
      </p:sp>
      <p:sp>
        <p:nvSpPr>
          <p:cNvPr id="4" name="TextBox 3"/>
          <p:cNvSpPr txBox="1"/>
          <p:nvPr/>
        </p:nvSpPr>
        <p:spPr>
          <a:xfrm>
            <a:off x="685800" y="2667000"/>
            <a:ext cx="7620000" cy="11430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GenerateChart</a:t>
            </a:r>
            <a:r>
              <a:rPr lang="en-US" sz="2400" dirty="0" smtClean="0">
                <a:solidFill>
                  <a:schemeClr val="bg1"/>
                </a:solidFill>
                <a:latin typeface="Consolas" pitchFamily="49" charset="0"/>
                <a:cs typeface="Consolas" pitchFamily="49" charset="0"/>
              </a:rPr>
              <a:t>(20, true);</a:t>
            </a:r>
          </a:p>
        </p:txBody>
      </p:sp>
      <p:sp>
        <p:nvSpPr>
          <p:cNvPr id="5" name="TextBox 4"/>
          <p:cNvSpPr txBox="1"/>
          <p:nvPr/>
        </p:nvSpPr>
        <p:spPr>
          <a:xfrm>
            <a:off x="685800" y="4114800"/>
            <a:ext cx="7620000" cy="14478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GenerateChart</a:t>
            </a:r>
            <a:r>
              <a:rPr lang="en-US" sz="2400" dirty="0" smtClean="0">
                <a:solidFill>
                  <a:schemeClr val="bg1"/>
                </a:solidFill>
                <a:latin typeface="Consolas" pitchFamily="49" charset="0"/>
                <a:cs typeface="Consolas" pitchFamily="49" charset="0"/>
              </a:rPr>
              <a:t>(20 /* </a:t>
            </a:r>
            <a:r>
              <a:rPr lang="en-US" sz="2400" dirty="0" err="1" smtClean="0">
                <a:solidFill>
                  <a:schemeClr val="bg1"/>
                </a:solidFill>
                <a:latin typeface="Consolas" pitchFamily="49" charset="0"/>
                <a:cs typeface="Consolas" pitchFamily="49" charset="0"/>
              </a:rPr>
              <a:t>processCount</a:t>
            </a:r>
            <a:r>
              <a:rPr lang="en-US" sz="2400" dirty="0" smtClean="0">
                <a:solidFill>
                  <a:schemeClr val="bg1"/>
                </a:solidFill>
                <a:latin typeface="Consolas" pitchFamily="49" charset="0"/>
                <a:cs typeface="Consolas" pitchFamily="49" charset="0"/>
              </a:rPr>
              <a:t> */,     </a:t>
            </a:r>
          </a:p>
          <a:p>
            <a:pPr algn="l"/>
            <a:r>
              <a:rPr lang="en-US" sz="2400" dirty="0" smtClean="0">
                <a:solidFill>
                  <a:schemeClr val="bg1"/>
                </a:solidFill>
                <a:latin typeface="Consolas" pitchFamily="49" charset="0"/>
                <a:cs typeface="Consolas" pitchFamily="49" charset="0"/>
              </a:rPr>
              <a:t>               true /* </a:t>
            </a:r>
            <a:r>
              <a:rPr lang="en-US" sz="2400" dirty="0" err="1" smtClean="0">
                <a:solidFill>
                  <a:schemeClr val="bg1"/>
                </a:solidFill>
                <a:latin typeface="Consolas" pitchFamily="49" charset="0"/>
                <a:cs typeface="Consolas" pitchFamily="49" charset="0"/>
              </a:rPr>
              <a:t>copyToWord</a:t>
            </a:r>
            <a:r>
              <a:rPr lang="en-US" sz="2400" dirty="0" smtClean="0">
                <a:solidFill>
                  <a:schemeClr val="bg1"/>
                </a:solidFill>
                <a:latin typeface="Consolas" pitchFamily="49" charset="0"/>
                <a:cs typeface="Consolas" pitchFamily="49" charset="0"/>
              </a:rPr>
              <a:t> */);</a:t>
            </a:r>
          </a:p>
        </p:txBody>
      </p:sp>
    </p:spTree>
    <p:extLst>
      <p:ext uri="{BB962C8B-B14F-4D97-AF65-F5344CB8AC3E}">
        <p14:creationId xmlns:p14="http://schemas.microsoft.com/office/powerpoint/2010/main" val="40450210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C# 3.0</a:t>
            </a:r>
            <a:endParaRPr lang="en-US" sz="4400" dirty="0"/>
          </a:p>
        </p:txBody>
      </p:sp>
      <p:sp>
        <p:nvSpPr>
          <p:cNvPr id="29698" name="Rectangle 9"/>
          <p:cNvSpPr>
            <a:spLocks noGrp="1" noChangeArrowheads="1"/>
          </p:cNvSpPr>
          <p:nvPr>
            <p:ph type="body" sz="quarter" idx="10"/>
          </p:nvPr>
        </p:nvSpPr>
        <p:spPr>
          <a:xfrm>
            <a:off x="304800" y="1447800"/>
            <a:ext cx="8382000" cy="984885"/>
          </a:xfrm>
        </p:spPr>
        <p:txBody>
          <a:bodyPr/>
          <a:lstStyle/>
          <a:p>
            <a:pPr algn="ctr">
              <a:buNone/>
            </a:pPr>
            <a:r>
              <a:rPr lang="en-US" dirty="0" smtClean="0"/>
              <a:t>Optional parameters via </a:t>
            </a:r>
          </a:p>
          <a:p>
            <a:pPr algn="ctr">
              <a:buNone/>
            </a:pPr>
            <a:r>
              <a:rPr lang="en-US" dirty="0" smtClean="0"/>
              <a:t>method overloading</a:t>
            </a:r>
          </a:p>
        </p:txBody>
      </p:sp>
      <p:sp>
        <p:nvSpPr>
          <p:cNvPr id="4" name="TextBox 3"/>
          <p:cNvSpPr txBox="1"/>
          <p:nvPr/>
        </p:nvSpPr>
        <p:spPr>
          <a:xfrm>
            <a:off x="685800" y="2667000"/>
            <a:ext cx="7620000" cy="3581400"/>
          </a:xfrm>
          <a:prstGeom prst="rect">
            <a:avLst/>
          </a:prstGeom>
          <a:solidFill>
            <a:schemeClr val="tx1"/>
          </a:solidFill>
          <a:ln>
            <a:solidFill>
              <a:schemeClr val="bg1"/>
            </a:solidFill>
          </a:ln>
        </p:spPr>
        <p:txBody>
          <a:bodyPr wrap="square" lIns="0" tIns="0" rIns="0" bIns="0" rtlCol="0">
            <a:noAutofit/>
          </a:bodyPr>
          <a:lstStyle/>
          <a:p>
            <a:pPr algn="l"/>
            <a:endParaRPr lang="en-US" sz="2000" dirty="0" smtClean="0">
              <a:solidFill>
                <a:schemeClr val="bg1"/>
              </a:solidFill>
              <a:latin typeface="Consolas" pitchFamily="49" charset="0"/>
              <a:cs typeface="Consolas" pitchFamily="49" charset="0"/>
            </a:endParaRPr>
          </a:p>
          <a:p>
            <a:pPr algn="l"/>
            <a:r>
              <a:rPr lang="en-US" sz="2000" dirty="0" smtClean="0">
                <a:solidFill>
                  <a:schemeClr val="bg1"/>
                </a:solidFill>
                <a:latin typeface="Consolas" pitchFamily="49" charset="0"/>
                <a:cs typeface="Consolas" pitchFamily="49" charset="0"/>
              </a:rPr>
              <a:t> void </a:t>
            </a:r>
            <a:r>
              <a:rPr lang="en-US" sz="2000" dirty="0" err="1" smtClean="0">
                <a:solidFill>
                  <a:schemeClr val="bg1"/>
                </a:solidFill>
                <a:latin typeface="Consolas" pitchFamily="49" charset="0"/>
                <a:cs typeface="Consolas" pitchFamily="49" charset="0"/>
              </a:rPr>
              <a:t>GenerateChart</a:t>
            </a:r>
            <a:r>
              <a:rPr lang="en-US" sz="2000" dirty="0" smtClean="0">
                <a:solidFill>
                  <a:schemeClr val="bg1"/>
                </a:solidFill>
                <a:latin typeface="Consolas" pitchFamily="49" charset="0"/>
                <a:cs typeface="Consolas" pitchFamily="49" charset="0"/>
              </a:rPr>
              <a:t>(</a:t>
            </a:r>
            <a:r>
              <a:rPr lang="en-US" sz="2000" dirty="0" err="1" smtClean="0">
                <a:solidFill>
                  <a:schemeClr val="bg1"/>
                </a:solidFill>
                <a:latin typeface="Consolas" pitchFamily="49" charset="0"/>
                <a:cs typeface="Consolas" pitchFamily="49" charset="0"/>
              </a:rPr>
              <a:t>int</a:t>
            </a:r>
            <a:r>
              <a:rPr lang="en-US" sz="2000" dirty="0" smtClean="0">
                <a:solidFill>
                  <a:schemeClr val="bg1"/>
                </a:solidFill>
                <a:latin typeface="Consolas" pitchFamily="49" charset="0"/>
                <a:cs typeface="Consolas" pitchFamily="49" charset="0"/>
              </a:rPr>
              <a:t> </a:t>
            </a:r>
            <a:r>
              <a:rPr lang="en-US" sz="2000" dirty="0" err="1" smtClean="0">
                <a:solidFill>
                  <a:schemeClr val="bg1"/>
                </a:solidFill>
                <a:latin typeface="Consolas" pitchFamily="49" charset="0"/>
                <a:cs typeface="Consolas" pitchFamily="49" charset="0"/>
              </a:rPr>
              <a:t>processCount</a:t>
            </a:r>
            <a:r>
              <a:rPr lang="en-US" sz="2000" dirty="0" smtClean="0">
                <a:solidFill>
                  <a:schemeClr val="bg1"/>
                </a:solidFill>
                <a:latin typeface="Consolas" pitchFamily="49" charset="0"/>
                <a:cs typeface="Consolas" pitchFamily="49" charset="0"/>
              </a:rPr>
              <a:t>)</a:t>
            </a:r>
          </a:p>
          <a:p>
            <a:pPr algn="l"/>
            <a:r>
              <a:rPr lang="en-US" sz="2000" dirty="0" smtClean="0">
                <a:solidFill>
                  <a:schemeClr val="bg1"/>
                </a:solidFill>
                <a:latin typeface="Consolas" pitchFamily="49" charset="0"/>
                <a:cs typeface="Consolas" pitchFamily="49" charset="0"/>
              </a:rPr>
              <a:t> {</a:t>
            </a:r>
          </a:p>
          <a:p>
            <a:pPr algn="l"/>
            <a:r>
              <a:rPr lang="en-US" sz="2000" dirty="0" smtClean="0">
                <a:solidFill>
                  <a:schemeClr val="bg1"/>
                </a:solidFill>
                <a:latin typeface="Consolas" pitchFamily="49" charset="0"/>
                <a:cs typeface="Consolas" pitchFamily="49" charset="0"/>
              </a:rPr>
              <a:t>      </a:t>
            </a:r>
            <a:r>
              <a:rPr lang="en-US" sz="2000" dirty="0" err="1" smtClean="0">
                <a:solidFill>
                  <a:schemeClr val="bg1"/>
                </a:solidFill>
                <a:latin typeface="Consolas" pitchFamily="49" charset="0"/>
                <a:cs typeface="Consolas" pitchFamily="49" charset="0"/>
              </a:rPr>
              <a:t>GenerateChart</a:t>
            </a:r>
            <a:r>
              <a:rPr lang="en-US" sz="2000" dirty="0" smtClean="0">
                <a:solidFill>
                  <a:schemeClr val="bg1"/>
                </a:solidFill>
                <a:latin typeface="Consolas" pitchFamily="49" charset="0"/>
                <a:cs typeface="Consolas" pitchFamily="49" charset="0"/>
              </a:rPr>
              <a:t>(</a:t>
            </a:r>
            <a:r>
              <a:rPr lang="en-US" sz="2000" dirty="0" err="1" smtClean="0">
                <a:solidFill>
                  <a:schemeClr val="bg1"/>
                </a:solidFill>
                <a:latin typeface="Consolas" pitchFamily="49" charset="0"/>
                <a:cs typeface="Consolas" pitchFamily="49" charset="0"/>
              </a:rPr>
              <a:t>processCount</a:t>
            </a:r>
            <a:r>
              <a:rPr lang="en-US" sz="2000" dirty="0" smtClean="0">
                <a:solidFill>
                  <a:schemeClr val="bg1"/>
                </a:solidFill>
                <a:latin typeface="Consolas" pitchFamily="49" charset="0"/>
                <a:cs typeface="Consolas" pitchFamily="49" charset="0"/>
              </a:rPr>
              <a:t>, false);</a:t>
            </a:r>
          </a:p>
          <a:p>
            <a:pPr algn="l"/>
            <a:r>
              <a:rPr lang="en-US" sz="2000" dirty="0" smtClean="0">
                <a:solidFill>
                  <a:schemeClr val="bg1"/>
                </a:solidFill>
                <a:latin typeface="Consolas" pitchFamily="49" charset="0"/>
                <a:cs typeface="Consolas" pitchFamily="49" charset="0"/>
              </a:rPr>
              <a:t> }</a:t>
            </a:r>
          </a:p>
          <a:p>
            <a:pPr algn="l"/>
            <a:endParaRPr lang="en-US" sz="2000" dirty="0" smtClean="0">
              <a:solidFill>
                <a:schemeClr val="bg1"/>
              </a:solidFill>
              <a:latin typeface="Consolas" pitchFamily="49" charset="0"/>
              <a:cs typeface="Consolas" pitchFamily="49" charset="0"/>
            </a:endParaRPr>
          </a:p>
          <a:p>
            <a:pPr algn="l"/>
            <a:r>
              <a:rPr lang="en-US" sz="2000" dirty="0" smtClean="0">
                <a:solidFill>
                  <a:schemeClr val="bg1"/>
                </a:solidFill>
                <a:latin typeface="Consolas" pitchFamily="49" charset="0"/>
                <a:cs typeface="Consolas" pitchFamily="49" charset="0"/>
              </a:rPr>
              <a:t> void </a:t>
            </a:r>
            <a:r>
              <a:rPr lang="en-US" sz="2000" dirty="0" err="1" smtClean="0">
                <a:solidFill>
                  <a:schemeClr val="bg1"/>
                </a:solidFill>
                <a:latin typeface="Consolas" pitchFamily="49" charset="0"/>
                <a:cs typeface="Consolas" pitchFamily="49" charset="0"/>
              </a:rPr>
              <a:t>GenerateChart</a:t>
            </a:r>
            <a:r>
              <a:rPr lang="en-US" sz="2000" dirty="0" smtClean="0">
                <a:solidFill>
                  <a:schemeClr val="bg1"/>
                </a:solidFill>
                <a:latin typeface="Consolas" pitchFamily="49" charset="0"/>
                <a:cs typeface="Consolas" pitchFamily="49" charset="0"/>
              </a:rPr>
              <a:t>(</a:t>
            </a:r>
            <a:r>
              <a:rPr lang="en-US" sz="2000" dirty="0" err="1" smtClean="0">
                <a:solidFill>
                  <a:schemeClr val="bg1"/>
                </a:solidFill>
                <a:latin typeface="Consolas" pitchFamily="49" charset="0"/>
                <a:cs typeface="Consolas" pitchFamily="49" charset="0"/>
              </a:rPr>
              <a:t>int</a:t>
            </a:r>
            <a:r>
              <a:rPr lang="en-US" sz="2000" dirty="0" smtClean="0">
                <a:solidFill>
                  <a:schemeClr val="bg1"/>
                </a:solidFill>
                <a:latin typeface="Consolas" pitchFamily="49" charset="0"/>
                <a:cs typeface="Consolas" pitchFamily="49" charset="0"/>
              </a:rPr>
              <a:t> </a:t>
            </a:r>
            <a:r>
              <a:rPr lang="en-US" sz="2000" dirty="0" err="1" smtClean="0">
                <a:solidFill>
                  <a:schemeClr val="bg1"/>
                </a:solidFill>
                <a:latin typeface="Consolas" pitchFamily="49" charset="0"/>
                <a:cs typeface="Consolas" pitchFamily="49" charset="0"/>
              </a:rPr>
              <a:t>processCount</a:t>
            </a:r>
            <a:r>
              <a:rPr lang="en-US" sz="2000" dirty="0" smtClean="0">
                <a:solidFill>
                  <a:schemeClr val="bg1"/>
                </a:solidFill>
                <a:latin typeface="Consolas" pitchFamily="49" charset="0"/>
                <a:cs typeface="Consolas" pitchFamily="49" charset="0"/>
              </a:rPr>
              <a:t>, </a:t>
            </a:r>
            <a:r>
              <a:rPr lang="en-US" sz="2000" dirty="0" err="1" smtClean="0">
                <a:solidFill>
                  <a:schemeClr val="bg1"/>
                </a:solidFill>
                <a:latin typeface="Consolas" pitchFamily="49" charset="0"/>
                <a:cs typeface="Consolas" pitchFamily="49" charset="0"/>
              </a:rPr>
              <a:t>bool</a:t>
            </a:r>
            <a:r>
              <a:rPr lang="en-US" sz="2000" dirty="0" smtClean="0">
                <a:solidFill>
                  <a:schemeClr val="bg1"/>
                </a:solidFill>
                <a:latin typeface="Consolas" pitchFamily="49" charset="0"/>
                <a:cs typeface="Consolas" pitchFamily="49" charset="0"/>
              </a:rPr>
              <a:t> </a:t>
            </a:r>
            <a:r>
              <a:rPr lang="en-US" sz="2000" dirty="0" err="1" smtClean="0">
                <a:solidFill>
                  <a:schemeClr val="bg1"/>
                </a:solidFill>
                <a:latin typeface="Consolas" pitchFamily="49" charset="0"/>
                <a:cs typeface="Consolas" pitchFamily="49" charset="0"/>
              </a:rPr>
              <a:t>copyToWord</a:t>
            </a:r>
            <a:r>
              <a:rPr lang="en-US" sz="2000" dirty="0" smtClean="0">
                <a:solidFill>
                  <a:schemeClr val="bg1"/>
                </a:solidFill>
                <a:latin typeface="Consolas" pitchFamily="49" charset="0"/>
                <a:cs typeface="Consolas" pitchFamily="49" charset="0"/>
              </a:rPr>
              <a:t>)</a:t>
            </a:r>
          </a:p>
          <a:p>
            <a:pPr algn="l"/>
            <a:r>
              <a:rPr lang="en-US" sz="2000" dirty="0" smtClean="0">
                <a:solidFill>
                  <a:schemeClr val="bg1"/>
                </a:solidFill>
                <a:latin typeface="Consolas" pitchFamily="49" charset="0"/>
                <a:cs typeface="Consolas" pitchFamily="49" charset="0"/>
              </a:rPr>
              <a:t> {</a:t>
            </a:r>
          </a:p>
          <a:p>
            <a:pPr algn="l"/>
            <a:r>
              <a:rPr lang="en-US" sz="2000" dirty="0" smtClean="0">
                <a:solidFill>
                  <a:schemeClr val="bg1"/>
                </a:solidFill>
                <a:latin typeface="Consolas" pitchFamily="49" charset="0"/>
                <a:cs typeface="Consolas" pitchFamily="49" charset="0"/>
              </a:rPr>
              <a:t>      // Do Something</a:t>
            </a:r>
          </a:p>
          <a:p>
            <a:pPr algn="l"/>
            <a:r>
              <a:rPr lang="en-US" sz="2000" dirty="0" smtClean="0">
                <a:solidFill>
                  <a:schemeClr val="bg1"/>
                </a:solidFill>
                <a:latin typeface="Consolas" pitchFamily="49" charset="0"/>
                <a:cs typeface="Consolas" pitchFamily="49" charset="0"/>
              </a:rPr>
              <a:t> }</a:t>
            </a:r>
          </a:p>
        </p:txBody>
      </p:sp>
    </p:spTree>
    <p:extLst>
      <p:ext uri="{BB962C8B-B14F-4D97-AF65-F5344CB8AC3E}">
        <p14:creationId xmlns:p14="http://schemas.microsoft.com/office/powerpoint/2010/main" val="9449847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b="1" dirty="0" smtClean="0"/>
              <a:t>Ceremony</a:t>
            </a:r>
            <a:r>
              <a:rPr lang="en-US" sz="4400" dirty="0" smtClean="0"/>
              <a:t> in C# 3.0</a:t>
            </a:r>
            <a:endParaRPr lang="en-US" sz="4400" dirty="0"/>
          </a:p>
        </p:txBody>
      </p:sp>
      <p:sp>
        <p:nvSpPr>
          <p:cNvPr id="29698" name="Rectangle 9"/>
          <p:cNvSpPr>
            <a:spLocks noGrp="1" noChangeArrowheads="1"/>
          </p:cNvSpPr>
          <p:nvPr>
            <p:ph type="body" sz="quarter" idx="10"/>
          </p:nvPr>
        </p:nvSpPr>
        <p:spPr>
          <a:xfrm>
            <a:off x="304800" y="1447800"/>
            <a:ext cx="8382000" cy="984885"/>
          </a:xfrm>
        </p:spPr>
        <p:txBody>
          <a:bodyPr/>
          <a:lstStyle/>
          <a:p>
            <a:pPr algn="ctr">
              <a:buNone/>
            </a:pPr>
            <a:r>
              <a:rPr lang="en-US" dirty="0" smtClean="0"/>
              <a:t>Ugly COM </a:t>
            </a:r>
            <a:r>
              <a:rPr lang="en-US" dirty="0" err="1" smtClean="0"/>
              <a:t>Interop</a:t>
            </a:r>
            <a:r>
              <a:rPr lang="en-US" dirty="0" smtClean="0"/>
              <a:t> and the ever-present </a:t>
            </a:r>
          </a:p>
          <a:p>
            <a:pPr algn="ctr">
              <a:buNone/>
            </a:pPr>
            <a:r>
              <a:rPr lang="en-US" dirty="0" smtClean="0"/>
              <a:t>“ref </a:t>
            </a:r>
            <a:r>
              <a:rPr lang="en-US" dirty="0" err="1" smtClean="0"/>
              <a:t>Missing.Value</a:t>
            </a:r>
            <a:r>
              <a:rPr lang="en-US" dirty="0" smtClean="0"/>
              <a:t>”</a:t>
            </a:r>
          </a:p>
        </p:txBody>
      </p:sp>
      <p:sp>
        <p:nvSpPr>
          <p:cNvPr id="4" name="TextBox 3"/>
          <p:cNvSpPr txBox="1"/>
          <p:nvPr/>
        </p:nvSpPr>
        <p:spPr>
          <a:xfrm>
            <a:off x="685800" y="2667000"/>
            <a:ext cx="7620000" cy="3581400"/>
          </a:xfrm>
          <a:prstGeom prst="rect">
            <a:avLst/>
          </a:prstGeom>
          <a:solidFill>
            <a:schemeClr val="tx1"/>
          </a:solidFill>
          <a:ln>
            <a:solidFill>
              <a:schemeClr val="bg1"/>
            </a:solidFill>
          </a:ln>
        </p:spPr>
        <p:txBody>
          <a:bodyPr wrap="square" lIns="0" tIns="0" rIns="0" bIns="0" rtlCol="0">
            <a:noAutofit/>
          </a:bodyPr>
          <a:lstStyle/>
          <a:p>
            <a:pPr algn="l"/>
            <a:endParaRPr lang="en-US" sz="2400" dirty="0" smtClean="0">
              <a:solidFill>
                <a:schemeClr val="bg1"/>
              </a:solidFill>
              <a:latin typeface="Consolas" pitchFamily="49" charset="0"/>
              <a:cs typeface="Consolas" pitchFamily="49" charset="0"/>
            </a:endParaRP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var</a:t>
            </a:r>
            <a:r>
              <a:rPr lang="en-US" sz="2400" dirty="0" smtClean="0">
                <a:solidFill>
                  <a:schemeClr val="bg1"/>
                </a:solidFill>
                <a:latin typeface="Consolas" pitchFamily="49" charset="0"/>
                <a:cs typeface="Consolas" pitchFamily="49" charset="0"/>
              </a:rPr>
              <a:t> word = new </a:t>
            </a:r>
            <a:r>
              <a:rPr lang="en-US" sz="2400" dirty="0" err="1" smtClean="0">
                <a:solidFill>
                  <a:schemeClr val="bg1"/>
                </a:solidFill>
                <a:latin typeface="Consolas" pitchFamily="49" charset="0"/>
                <a:cs typeface="Consolas" pitchFamily="49" charset="0"/>
              </a:rPr>
              <a:t>Word.Application</a:t>
            </a:r>
            <a:r>
              <a:rPr lang="en-US" sz="2400" dirty="0" smtClean="0">
                <a:solidFill>
                  <a:schemeClr val="bg1"/>
                </a:solidFill>
                <a:latin typeface="Consolas" pitchFamily="49" charset="0"/>
                <a:cs typeface="Consolas" pitchFamily="49" charset="0"/>
              </a:rPr>
              <a:t>();</a:t>
            </a:r>
          </a:p>
          <a:p>
            <a:pPr algn="l"/>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word.Documents.Add</a:t>
            </a:r>
            <a:r>
              <a:rPr lang="en-US" sz="2400" dirty="0" smtClean="0">
                <a:solidFill>
                  <a:schemeClr val="bg1"/>
                </a:solidFill>
                <a:latin typeface="Consolas" pitchFamily="49" charset="0"/>
                <a:cs typeface="Consolas" pitchFamily="49" charset="0"/>
              </a:rPr>
              <a:t>(</a:t>
            </a:r>
            <a:r>
              <a:rPr lang="en-US" sz="2400" b="1" dirty="0" smtClean="0">
                <a:solidFill>
                  <a:schemeClr val="bg1"/>
                </a:solidFill>
                <a:latin typeface="Consolas" pitchFamily="49" charset="0"/>
                <a:cs typeface="Consolas" pitchFamily="49" charset="0"/>
              </a:rPr>
              <a:t>ref </a:t>
            </a:r>
            <a:r>
              <a:rPr lang="en-US" sz="2400" b="1" dirty="0" err="1" smtClean="0">
                <a:solidFill>
                  <a:schemeClr val="bg1"/>
                </a:solidFill>
                <a:latin typeface="Consolas" pitchFamily="49" charset="0"/>
                <a:cs typeface="Consolas" pitchFamily="49" charset="0"/>
              </a:rPr>
              <a:t>Missing.Value</a:t>
            </a:r>
            <a:r>
              <a:rPr lang="en-US" sz="2400" b="1" dirty="0" smtClean="0">
                <a:solidFill>
                  <a:schemeClr val="bg1"/>
                </a:solidFill>
                <a:latin typeface="Consolas" pitchFamily="49" charset="0"/>
                <a:cs typeface="Consolas" pitchFamily="49" charset="0"/>
              </a:rPr>
              <a:t>,</a:t>
            </a:r>
          </a:p>
          <a:p>
            <a:pPr algn="l"/>
            <a:r>
              <a:rPr lang="en-US" sz="2400" b="1" dirty="0" smtClean="0">
                <a:solidFill>
                  <a:schemeClr val="bg1"/>
                </a:solidFill>
                <a:latin typeface="Consolas" pitchFamily="49" charset="0"/>
                <a:cs typeface="Consolas" pitchFamily="49" charset="0"/>
              </a:rPr>
              <a:t>                    ref </a:t>
            </a:r>
            <a:r>
              <a:rPr lang="en-US" sz="2400" b="1" dirty="0" err="1" smtClean="0">
                <a:solidFill>
                  <a:schemeClr val="bg1"/>
                </a:solidFill>
                <a:latin typeface="Consolas" pitchFamily="49" charset="0"/>
                <a:cs typeface="Consolas" pitchFamily="49" charset="0"/>
              </a:rPr>
              <a:t>Missing.Value</a:t>
            </a:r>
            <a:r>
              <a:rPr lang="en-US" sz="2400" b="1" dirty="0" smtClean="0">
                <a:solidFill>
                  <a:schemeClr val="bg1"/>
                </a:solidFill>
                <a:latin typeface="Consolas" pitchFamily="49" charset="0"/>
                <a:cs typeface="Consolas" pitchFamily="49" charset="0"/>
              </a:rPr>
              <a:t>,</a:t>
            </a:r>
          </a:p>
          <a:p>
            <a:pPr algn="l"/>
            <a:r>
              <a:rPr lang="en-US" sz="2400" b="1" dirty="0" smtClean="0">
                <a:solidFill>
                  <a:schemeClr val="bg1"/>
                </a:solidFill>
                <a:latin typeface="Consolas" pitchFamily="49" charset="0"/>
                <a:cs typeface="Consolas" pitchFamily="49" charset="0"/>
              </a:rPr>
              <a:t>                    ref </a:t>
            </a:r>
            <a:r>
              <a:rPr lang="en-US" sz="2400" b="1" dirty="0" err="1" smtClean="0">
                <a:solidFill>
                  <a:schemeClr val="bg1"/>
                </a:solidFill>
                <a:latin typeface="Consolas" pitchFamily="49" charset="0"/>
                <a:cs typeface="Consolas" pitchFamily="49" charset="0"/>
              </a:rPr>
              <a:t>Missing.Value</a:t>
            </a:r>
            <a:r>
              <a:rPr lang="en-US" sz="2400" b="1" dirty="0" smtClean="0">
                <a:solidFill>
                  <a:schemeClr val="bg1"/>
                </a:solidFill>
                <a:latin typeface="Consolas" pitchFamily="49" charset="0"/>
                <a:cs typeface="Consolas" pitchFamily="49" charset="0"/>
              </a:rPr>
              <a:t>,</a:t>
            </a:r>
          </a:p>
          <a:p>
            <a:pPr algn="l"/>
            <a:r>
              <a:rPr lang="en-US" sz="2400" b="1" dirty="0" smtClean="0">
                <a:solidFill>
                  <a:schemeClr val="bg1"/>
                </a:solidFill>
                <a:latin typeface="Consolas" pitchFamily="49" charset="0"/>
                <a:cs typeface="Consolas" pitchFamily="49" charset="0"/>
              </a:rPr>
              <a:t>                    ref </a:t>
            </a:r>
            <a:r>
              <a:rPr lang="en-US" sz="2400" b="1" dirty="0" err="1" smtClean="0">
                <a:solidFill>
                  <a:schemeClr val="bg1"/>
                </a:solidFill>
                <a:latin typeface="Consolas" pitchFamily="49" charset="0"/>
                <a:cs typeface="Consolas" pitchFamily="49" charset="0"/>
              </a:rPr>
              <a:t>Missing.Value</a:t>
            </a:r>
            <a:r>
              <a:rPr lang="en-US" sz="2400" dirty="0" smtClean="0">
                <a:solidFill>
                  <a:schemeClr val="bg1"/>
                </a:solidFill>
                <a:latin typeface="Consolas" pitchFamily="49" charset="0"/>
                <a:cs typeface="Consolas" pitchFamily="49" charset="0"/>
              </a:rPr>
              <a:t>);</a:t>
            </a:r>
          </a:p>
        </p:txBody>
      </p:sp>
    </p:spTree>
    <p:extLst>
      <p:ext uri="{BB962C8B-B14F-4D97-AF65-F5344CB8AC3E}">
        <p14:creationId xmlns:p14="http://schemas.microsoft.com/office/powerpoint/2010/main" val="64085177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381000" y="3200400"/>
            <a:ext cx="8229600" cy="1143000"/>
          </a:xfrm>
        </p:spPr>
        <p:txBody>
          <a:bodyPr/>
          <a:lstStyle/>
          <a:p>
            <a:pPr>
              <a:defRPr/>
            </a:pPr>
            <a:r>
              <a:rPr lang="en-US" dirty="0" smtClean="0"/>
              <a:t>Essence vs. Ceremony in C# 4.0</a:t>
            </a:r>
            <a:endParaRPr lang="en-US" dirty="0"/>
          </a:p>
        </p:txBody>
      </p:sp>
    </p:spTree>
    <p:extLst>
      <p:ext uri="{BB962C8B-B14F-4D97-AF65-F5344CB8AC3E}">
        <p14:creationId xmlns:p14="http://schemas.microsoft.com/office/powerpoint/2010/main" val="37648528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 DPE PPT Template">
  <a:themeElements>
    <a:clrScheme name="Default Design - DPE PPT Template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333333"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lnDef>
  </a:objectDefaults>
  <a:extraClrSchemeLst>
    <a:extraClrScheme>
      <a:clrScheme name="Default Design - DPE PPT Template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clrMap bg1="lt1" tx1="dk1" bg2="lt2" tx2="dk2" accent1="accent1" accent2="accent2" accent3="accent3" accent4="accent4" accent5="accent5" accent6="accent6" hlink="hlink" folHlink="folHlink"/>
    </a:extraClrScheme>
    <a:extraClrScheme>
      <a:clrScheme name="Default Design - DPE PPT Template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333333"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58DB4300D1324A92477E64B996B7EE" ma:contentTypeVersion="0" ma:contentTypeDescription="Create a new document." ma:contentTypeScope="" ma:versionID="77e22f6d63df6ef7ecc89f27de1182be">
  <xsd:schema xmlns:xsd="http://www.w3.org/2001/XMLSchema" xmlns:p="http://schemas.microsoft.com/office/2006/metadata/properties" xmlns:ns2="43DB58A5-D100-4A32-9247-7E64B996B7EE" targetNamespace="http://schemas.microsoft.com/office/2006/metadata/properties" ma:root="true" ma:fieldsID="768e23d0849baff6e7959e075cb3f35e" ns2:_="">
    <xsd:import namespace="43DB58A5-D100-4A32-9247-7E64B996B7EE"/>
    <xsd:element name="properties">
      <xsd:complexType>
        <xsd:sequence>
          <xsd:element name="documentManagement">
            <xsd:complexType>
              <xsd:all>
                <xsd:element ref="ns2:Content_x0020_Type" minOccurs="0"/>
                <xsd:element ref="ns2:Status" minOccurs="0"/>
                <xsd:element ref="ns2:Description0" minOccurs="0"/>
              </xsd:all>
            </xsd:complexType>
          </xsd:element>
        </xsd:sequence>
      </xsd:complexType>
    </xsd:element>
  </xsd:schema>
  <xsd:schema xmlns:xsd="http://www.w3.org/2001/XMLSchema" xmlns:dms="http://schemas.microsoft.com/office/2006/documentManagement/types" targetNamespace="43DB58A5-D100-4A32-9247-7E64B996B7EE" elementFormDefault="qualified">
    <xsd:import namespace="http://schemas.microsoft.com/office/2006/documentManagement/types"/>
    <xsd:element name="Content_x0020_Type" ma:index="8" nillable="true" ma:displayName="Content Type" ma:format="Dropdown" ma:internalName="Content_x0020_Type">
      <xsd:simpleType>
        <xsd:restriction base="dms:Choice">
          <xsd:enumeration value="Presentation"/>
          <xsd:enumeration value="Demos"/>
          <xsd:enumeration value="Lab Spec"/>
        </xsd:restriction>
      </xsd:simpleType>
    </xsd:element>
    <xsd:element name="Status" ma:index="9" nillable="true" ma:displayName="Status" ma:default="" ma:format="Dropdown" ma:internalName="Status">
      <xsd:simpleType>
        <xsd:restriction base="dms:Choice">
          <xsd:enumeration value="Draft"/>
          <xsd:enumeration value="Final draft"/>
          <xsd:enumeration value="Ready for handoff"/>
          <xsd:enumeration value="Complete"/>
        </xsd:restriction>
      </xsd:simpleType>
    </xsd:element>
    <xsd:element name="Description0" ma:index="10"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Type xmlns="43DB58A5-D100-4A32-9247-7E64B996B7EE">Presentation</Content_x0020_Type>
    <Description0 xmlns="43DB58A5-D100-4A32-9247-7E64B996B7EE">As per other deck but white on blue Tahoma</Description0>
    <Status xmlns="43DB58A5-D100-4A32-9247-7E64B996B7EE">Final draft</Status>
  </documentManagement>
</p:properties>
</file>

<file path=customXml/itemProps1.xml><?xml version="1.0" encoding="utf-8"?>
<ds:datastoreItem xmlns:ds="http://schemas.openxmlformats.org/officeDocument/2006/customXml" ds:itemID="{0EF2C303-5AF6-45E4-B3B2-337FCCBAD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B58A5-D100-4A32-9247-7E64B996B7E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8AC574F-A7EC-425A-A14F-7F1513120138}">
  <ds:schemaRefs>
    <ds:schemaRef ds:uri="http://schemas.microsoft.com/office/2006/metadata/longProperties"/>
  </ds:schemaRefs>
</ds:datastoreItem>
</file>

<file path=customXml/itemProps3.xml><?xml version="1.0" encoding="utf-8"?>
<ds:datastoreItem xmlns:ds="http://schemas.openxmlformats.org/officeDocument/2006/customXml" ds:itemID="{EB71F3FB-361C-4DB8-8743-C2E9E4E3C24D}">
  <ds:schemaRefs>
    <ds:schemaRef ds:uri="http://schemas.microsoft.com/sharepoint/v3/contenttype/forms"/>
  </ds:schemaRefs>
</ds:datastoreItem>
</file>

<file path=customXml/itemProps4.xml><?xml version="1.0" encoding="utf-8"?>
<ds:datastoreItem xmlns:ds="http://schemas.openxmlformats.org/officeDocument/2006/customXml" ds:itemID="{84BE5ECC-BD83-4F37-A1FF-C24A87765A57}">
  <ds:schemaRefs>
    <ds:schemaRef ds:uri="http://schemas.microsoft.com/office/2006/metadata/properties"/>
    <ds:schemaRef ds:uri="43DB58A5-D100-4A32-9247-7E64B996B7EE"/>
  </ds:schemaRefs>
</ds:datastoreItem>
</file>

<file path=docProps/app.xml><?xml version="1.0" encoding="utf-8"?>
<Properties xmlns="http://schemas.openxmlformats.org/officeDocument/2006/extended-properties" xmlns:vt="http://schemas.openxmlformats.org/officeDocument/2006/docPropsVTypes">
  <Template/>
  <TotalTime>7294</TotalTime>
  <Words>3753</Words>
  <Application>Microsoft Office PowerPoint</Application>
  <PresentationFormat>On-screen Show (4:3)</PresentationFormat>
  <Paragraphs>362</Paragraphs>
  <Slides>30</Slides>
  <Notes>28</Notes>
  <HiddenSlides>2</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Design - DPE PPT Template</vt:lpstr>
      <vt:lpstr>Visual Studio 2010 and .NET Framework 4  Training Workshop</vt:lpstr>
      <vt:lpstr>Presentation Outline (hidden slide):</vt:lpstr>
      <vt:lpstr>What’s New In C# 4.0 and Visual Basic 10</vt:lpstr>
      <vt:lpstr>PowerPoint Presentation</vt:lpstr>
      <vt:lpstr>Ceremony in C# 3.0</vt:lpstr>
      <vt:lpstr>Ceremony in C# 3.0</vt:lpstr>
      <vt:lpstr>Ceremony in C# 3.0</vt:lpstr>
      <vt:lpstr>Ceremony in C# 3.0</vt:lpstr>
      <vt:lpstr>Essence vs. Ceremony in C# 4.0</vt:lpstr>
      <vt:lpstr>Ceremony in VB 9</vt:lpstr>
      <vt:lpstr>Ceremony in VB 9</vt:lpstr>
      <vt:lpstr>Ceremony in VB 9</vt:lpstr>
      <vt:lpstr>Essence vs. Ceremony in VB 10</vt:lpstr>
      <vt:lpstr>Why a “Dynamic Language Runtime”?</vt:lpstr>
      <vt:lpstr>Why a “Dynamic Language Runtime”?</vt:lpstr>
      <vt:lpstr>Ceremony in C# 3.0</vt:lpstr>
      <vt:lpstr>Ceremony in C# 3.0</vt:lpstr>
      <vt:lpstr>Ceremony in C# 3.0</vt:lpstr>
      <vt:lpstr>Essence in C# 4.0</vt:lpstr>
      <vt:lpstr>The power of late-binding</vt:lpstr>
      <vt:lpstr>New Features in C# 4.0 &amp; VB 10</vt:lpstr>
      <vt:lpstr>New Features in C# 4.0 &amp; VB 10</vt:lpstr>
      <vt:lpstr>New Features in C# 4.0 &amp; VB 10</vt:lpstr>
      <vt:lpstr>Fixing The Type System…</vt:lpstr>
      <vt:lpstr>Fixing The Type System…</vt:lpstr>
      <vt:lpstr>Break it down…</vt:lpstr>
      <vt:lpstr>Generic Variance Fixing the Type System</vt:lpstr>
      <vt:lpstr>Fixing The Type System…</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C# 4 and Visual Basic 10</dc:title>
  <dc:creator>Microsoft Developer and Platform Evangelism</dc:creator>
  <cp:lastModifiedBy>Jason Olson</cp:lastModifiedBy>
  <cp:revision>238</cp:revision>
  <dcterms:created xsi:type="dcterms:W3CDTF">2004-11-05T17:26:10Z</dcterms:created>
  <dcterms:modified xsi:type="dcterms:W3CDTF">2010-01-19T05:37:51Z</dcterms:modified>
  <cp:version>1.0.0</cp:version>
  <dc:description>
	This presentation reviews new features and improvements to C# 4.0 and Visual Basic 10 and helps you understand the ongoing relationship between them as they evolve.
by Microsoft Developer and Platform Evangelism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ject">
    <vt:lpwstr/>
  </property>
  <property fmtid="{D5CDD505-2E9C-101B-9397-08002B2CF9AE}" pid="3" name="Keywords">
    <vt:lpwstr/>
  </property>
  <property fmtid="{D5CDD505-2E9C-101B-9397-08002B2CF9AE}" pid="4" name="_Author">
    <vt:lpwstr>dshadle</vt:lpwstr>
  </property>
  <property fmtid="{D5CDD505-2E9C-101B-9397-08002B2CF9AE}" pid="5" name="_Category">
    <vt:lpwstr/>
  </property>
  <property fmtid="{D5CDD505-2E9C-101B-9397-08002B2CF9AE}" pid="6" name="Slides">
    <vt:lpwstr>52</vt:lpwstr>
  </property>
  <property fmtid="{D5CDD505-2E9C-101B-9397-08002B2CF9AE}" pid="7" name="Categories">
    <vt:lpwstr/>
  </property>
  <property fmtid="{D5CDD505-2E9C-101B-9397-08002B2CF9AE}" pid="8" name="Approval Level">
    <vt:lpwstr/>
  </property>
  <property fmtid="{D5CDD505-2E9C-101B-9397-08002B2CF9AE}" pid="9" name="_Comments">
    <vt:lpwstr/>
  </property>
  <property fmtid="{D5CDD505-2E9C-101B-9397-08002B2CF9AE}" pid="10" name="Assigned To">
    <vt:lpwstr/>
  </property>
  <property fmtid="{D5CDD505-2E9C-101B-9397-08002B2CF9AE}" pid="11" name="ContentType">
    <vt:lpwstr>Document</vt:lpwstr>
  </property>
</Properties>
</file>