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342" r:id="rId6"/>
    <p:sldId id="343" r:id="rId7"/>
    <p:sldId id="345" r:id="rId8"/>
    <p:sldId id="344" r:id="rId9"/>
    <p:sldId id="324" r:id="rId10"/>
    <p:sldId id="328" r:id="rId11"/>
    <p:sldId id="331" r:id="rId12"/>
    <p:sldId id="333" r:id="rId13"/>
    <p:sldId id="334" r:id="rId14"/>
    <p:sldId id="323" r:id="rId15"/>
    <p:sldId id="332" r:id="rId16"/>
    <p:sldId id="335" r:id="rId17"/>
    <p:sldId id="336" r:id="rId18"/>
    <p:sldId id="337" r:id="rId19"/>
    <p:sldId id="338" r:id="rId20"/>
    <p:sldId id="339" r:id="rId21"/>
    <p:sldId id="340" r:id="rId22"/>
    <p:sldId id="327" r:id="rId23"/>
    <p:sldId id="325" r:id="rId24"/>
    <p:sldId id="263" r:id="rId25"/>
  </p:sldIdLst>
  <p:sldSz cx="9144000" cy="6858000" type="screen4x3"/>
  <p:notesSz cx="6858000" cy="9144000"/>
  <p:defaultTextStyle>
    <a:defPPr>
      <a:defRPr lang="en-US"/>
    </a:defPPr>
    <a:lvl1pPr algn="ctr" rtl="0" fontAlgn="base">
      <a:spcBef>
        <a:spcPct val="0"/>
      </a:spcBef>
      <a:spcAft>
        <a:spcPct val="0"/>
      </a:spcAft>
      <a:defRPr sz="2200" kern="1200">
        <a:solidFill>
          <a:schemeClr val="bg1"/>
        </a:solidFill>
        <a:latin typeface="Tahoma" pitchFamily="34" charset="0"/>
        <a:ea typeface="+mn-ea"/>
        <a:cs typeface="+mn-cs"/>
      </a:defRPr>
    </a:lvl1pPr>
    <a:lvl2pPr marL="457200" algn="ctr" rtl="0" fontAlgn="base">
      <a:spcBef>
        <a:spcPct val="0"/>
      </a:spcBef>
      <a:spcAft>
        <a:spcPct val="0"/>
      </a:spcAft>
      <a:defRPr sz="2200" kern="1200">
        <a:solidFill>
          <a:schemeClr val="bg1"/>
        </a:solidFill>
        <a:latin typeface="Tahoma" pitchFamily="34" charset="0"/>
        <a:ea typeface="+mn-ea"/>
        <a:cs typeface="+mn-cs"/>
      </a:defRPr>
    </a:lvl2pPr>
    <a:lvl3pPr marL="914400" algn="ctr" rtl="0" fontAlgn="base">
      <a:spcBef>
        <a:spcPct val="0"/>
      </a:spcBef>
      <a:spcAft>
        <a:spcPct val="0"/>
      </a:spcAft>
      <a:defRPr sz="2200" kern="1200">
        <a:solidFill>
          <a:schemeClr val="bg1"/>
        </a:solidFill>
        <a:latin typeface="Tahoma" pitchFamily="34" charset="0"/>
        <a:ea typeface="+mn-ea"/>
        <a:cs typeface="+mn-cs"/>
      </a:defRPr>
    </a:lvl3pPr>
    <a:lvl4pPr marL="1371600" algn="ctr" rtl="0" fontAlgn="base">
      <a:spcBef>
        <a:spcPct val="0"/>
      </a:spcBef>
      <a:spcAft>
        <a:spcPct val="0"/>
      </a:spcAft>
      <a:defRPr sz="2200" kern="1200">
        <a:solidFill>
          <a:schemeClr val="bg1"/>
        </a:solidFill>
        <a:latin typeface="Tahoma" pitchFamily="34" charset="0"/>
        <a:ea typeface="+mn-ea"/>
        <a:cs typeface="+mn-cs"/>
      </a:defRPr>
    </a:lvl4pPr>
    <a:lvl5pPr marL="1828800" algn="ctr" rtl="0" fontAlgn="base">
      <a:spcBef>
        <a:spcPct val="0"/>
      </a:spcBef>
      <a:spcAft>
        <a:spcPct val="0"/>
      </a:spcAft>
      <a:defRPr sz="2200" kern="1200">
        <a:solidFill>
          <a:schemeClr val="bg1"/>
        </a:solidFill>
        <a:latin typeface="Tahoma" pitchFamily="34" charset="0"/>
        <a:ea typeface="+mn-ea"/>
        <a:cs typeface="+mn-cs"/>
      </a:defRPr>
    </a:lvl5pPr>
    <a:lvl6pPr marL="2286000" algn="l" defTabSz="914400" rtl="0" eaLnBrk="1" latinLnBrk="0" hangingPunct="1">
      <a:defRPr sz="2200" kern="1200">
        <a:solidFill>
          <a:schemeClr val="bg1"/>
        </a:solidFill>
        <a:latin typeface="Tahoma" pitchFamily="34" charset="0"/>
        <a:ea typeface="+mn-ea"/>
        <a:cs typeface="+mn-cs"/>
      </a:defRPr>
    </a:lvl6pPr>
    <a:lvl7pPr marL="2743200" algn="l" defTabSz="914400" rtl="0" eaLnBrk="1" latinLnBrk="0" hangingPunct="1">
      <a:defRPr sz="2200" kern="1200">
        <a:solidFill>
          <a:schemeClr val="bg1"/>
        </a:solidFill>
        <a:latin typeface="Tahoma" pitchFamily="34" charset="0"/>
        <a:ea typeface="+mn-ea"/>
        <a:cs typeface="+mn-cs"/>
      </a:defRPr>
    </a:lvl7pPr>
    <a:lvl8pPr marL="3200400" algn="l" defTabSz="914400" rtl="0" eaLnBrk="1" latinLnBrk="0" hangingPunct="1">
      <a:defRPr sz="2200" kern="1200">
        <a:solidFill>
          <a:schemeClr val="bg1"/>
        </a:solidFill>
        <a:latin typeface="Tahoma" pitchFamily="34" charset="0"/>
        <a:ea typeface="+mn-ea"/>
        <a:cs typeface="+mn-cs"/>
      </a:defRPr>
    </a:lvl8pPr>
    <a:lvl9pPr marL="3657600" algn="l" defTabSz="914400" rtl="0" eaLnBrk="1" latinLnBrk="0" hangingPunct="1">
      <a:defRPr sz="2200" kern="1200">
        <a:solidFill>
          <a:schemeClr val="bg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99FF"/>
    <a:srgbClr val="FF7C80"/>
    <a:srgbClr val="BBE0E3"/>
    <a:srgbClr val="00FF00"/>
    <a:srgbClr val="FF5050"/>
    <a:srgbClr val="FF99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56" autoAdjust="0"/>
    <p:restoredTop sz="65844" autoAdjust="0"/>
  </p:normalViewPr>
  <p:slideViewPr>
    <p:cSldViewPr>
      <p:cViewPr varScale="1">
        <p:scale>
          <a:sx n="62" d="100"/>
          <a:sy n="62" d="100"/>
        </p:scale>
        <p:origin x="-16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93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5C3E9-A761-4BF4-9FF8-7822ACCA1D71}" type="doc">
      <dgm:prSet loTypeId="urn:microsoft.com/office/officeart/2005/8/layout/radial1" loCatId="relationship" qsTypeId="urn:microsoft.com/office/officeart/2005/8/quickstyle/simple1" qsCatId="simple" csTypeId="urn:microsoft.com/office/officeart/2005/8/colors/accent2_4" csCatId="accent2" phldr="1"/>
      <dgm:spPr/>
      <dgm:t>
        <a:bodyPr/>
        <a:lstStyle/>
        <a:p>
          <a:endParaRPr lang="en-US"/>
        </a:p>
      </dgm:t>
    </dgm:pt>
    <dgm:pt modelId="{E407234F-3077-45EC-BB59-60268798B317}">
      <dgm:prSet phldrT="[Text]"/>
      <dgm:spPr/>
      <dgm:t>
        <a:bodyPr/>
        <a:lstStyle/>
        <a:p>
          <a:r>
            <a:rPr lang="en-US" dirty="0" smtClean="0"/>
            <a:t>Data Service Context</a:t>
          </a:r>
          <a:endParaRPr lang="en-US" dirty="0"/>
        </a:p>
      </dgm:t>
    </dgm:pt>
    <dgm:pt modelId="{04E411AE-C9E0-4530-9B83-20583FA5EE11}" type="parTrans" cxnId="{D97BCFF2-B585-4855-B9A3-5E3CC38FF50B}">
      <dgm:prSet/>
      <dgm:spPr/>
      <dgm:t>
        <a:bodyPr/>
        <a:lstStyle/>
        <a:p>
          <a:endParaRPr lang="en-US"/>
        </a:p>
      </dgm:t>
    </dgm:pt>
    <dgm:pt modelId="{E6873F63-FA42-43F9-82BB-BB766972C078}" type="sibTrans" cxnId="{D97BCFF2-B585-4855-B9A3-5E3CC38FF50B}">
      <dgm:prSet/>
      <dgm:spPr/>
      <dgm:t>
        <a:bodyPr/>
        <a:lstStyle/>
        <a:p>
          <a:endParaRPr lang="en-US"/>
        </a:p>
      </dgm:t>
    </dgm:pt>
    <dgm:pt modelId="{8C32B224-E5B3-4D6F-9FAA-0D7BA0B910CA}">
      <dgm:prSet phldrT="[Text]"/>
      <dgm:spPr/>
      <dgm:t>
        <a:bodyPr/>
        <a:lstStyle/>
        <a:p>
          <a:r>
            <a:rPr lang="en-US" dirty="0" smtClean="0"/>
            <a:t>Row Count</a:t>
          </a:r>
          <a:endParaRPr lang="en-US" dirty="0"/>
        </a:p>
      </dgm:t>
    </dgm:pt>
    <dgm:pt modelId="{02377174-60F9-4339-B6B7-25B973F43FC8}" type="parTrans" cxnId="{D6B0C1B7-D7EA-47CA-BFB4-0F8F0E5E19CF}">
      <dgm:prSet/>
      <dgm:spPr/>
      <dgm:t>
        <a:bodyPr/>
        <a:lstStyle/>
        <a:p>
          <a:endParaRPr lang="en-US"/>
        </a:p>
      </dgm:t>
    </dgm:pt>
    <dgm:pt modelId="{D3147FA8-2D75-41CE-9C47-0CC7ED41BF70}" type="sibTrans" cxnId="{D6B0C1B7-D7EA-47CA-BFB4-0F8F0E5E19CF}">
      <dgm:prSet/>
      <dgm:spPr/>
      <dgm:t>
        <a:bodyPr/>
        <a:lstStyle/>
        <a:p>
          <a:endParaRPr lang="en-US"/>
        </a:p>
      </dgm:t>
    </dgm:pt>
    <dgm:pt modelId="{D3D76CD5-AC43-4C47-B37D-EF2EF309BB4E}">
      <dgm:prSet phldrT="[Text]"/>
      <dgm:spPr/>
      <dgm:t>
        <a:bodyPr/>
        <a:lstStyle/>
        <a:p>
          <a:r>
            <a:rPr lang="en-US" dirty="0" smtClean="0"/>
            <a:t>BLOB</a:t>
          </a:r>
          <a:endParaRPr lang="en-US" dirty="0"/>
        </a:p>
      </dgm:t>
    </dgm:pt>
    <dgm:pt modelId="{2FCB572D-507F-43D1-B3C8-F368F2F7FA95}" type="parTrans" cxnId="{F309DDCD-E9E1-41C1-905D-8810279D09E0}">
      <dgm:prSet/>
      <dgm:spPr/>
      <dgm:t>
        <a:bodyPr/>
        <a:lstStyle/>
        <a:p>
          <a:endParaRPr lang="en-US"/>
        </a:p>
      </dgm:t>
    </dgm:pt>
    <dgm:pt modelId="{BF48F177-474D-4447-B3CC-227A791F035C}" type="sibTrans" cxnId="{F309DDCD-E9E1-41C1-905D-8810279D09E0}">
      <dgm:prSet/>
      <dgm:spPr/>
      <dgm:t>
        <a:bodyPr/>
        <a:lstStyle/>
        <a:p>
          <a:endParaRPr lang="en-US"/>
        </a:p>
      </dgm:t>
    </dgm:pt>
    <dgm:pt modelId="{A36455AD-887E-450C-A687-E7A234833B81}">
      <dgm:prSet phldrT="[Text]"/>
      <dgm:spPr/>
      <dgm:t>
        <a:bodyPr/>
        <a:lstStyle/>
        <a:p>
          <a:r>
            <a:rPr lang="en-US" dirty="0" smtClean="0"/>
            <a:t>Server-Side Paging</a:t>
          </a:r>
          <a:endParaRPr lang="en-US" dirty="0"/>
        </a:p>
      </dgm:t>
    </dgm:pt>
    <dgm:pt modelId="{5C62531E-3596-4E7F-8F45-75737F366676}" type="parTrans" cxnId="{9D163822-FFD3-4F11-865E-ABC26F5156A6}">
      <dgm:prSet/>
      <dgm:spPr/>
      <dgm:t>
        <a:bodyPr/>
        <a:lstStyle/>
        <a:p>
          <a:endParaRPr lang="en-US"/>
        </a:p>
      </dgm:t>
    </dgm:pt>
    <dgm:pt modelId="{6AB1503C-5D1D-4EA7-A46C-0F82F7660305}" type="sibTrans" cxnId="{9D163822-FFD3-4F11-865E-ABC26F5156A6}">
      <dgm:prSet/>
      <dgm:spPr/>
      <dgm:t>
        <a:bodyPr/>
        <a:lstStyle/>
        <a:p>
          <a:endParaRPr lang="en-US"/>
        </a:p>
      </dgm:t>
    </dgm:pt>
    <dgm:pt modelId="{E580CDB3-F9B7-4679-A9A7-104C377BAFA1}">
      <dgm:prSet phldrT="[Text]"/>
      <dgm:spPr/>
      <dgm:t>
        <a:bodyPr/>
        <a:lstStyle/>
        <a:p>
          <a:r>
            <a:rPr lang="en-US" dirty="0" smtClean="0"/>
            <a:t>Friendly Feeds</a:t>
          </a:r>
          <a:endParaRPr lang="en-US" dirty="0"/>
        </a:p>
      </dgm:t>
    </dgm:pt>
    <dgm:pt modelId="{A6178B2E-2F40-4851-949B-07D432D957FD}" type="parTrans" cxnId="{B28CE9AD-5634-4F05-80AF-159A0651B544}">
      <dgm:prSet/>
      <dgm:spPr/>
      <dgm:t>
        <a:bodyPr/>
        <a:lstStyle/>
        <a:p>
          <a:endParaRPr lang="en-US"/>
        </a:p>
      </dgm:t>
    </dgm:pt>
    <dgm:pt modelId="{EBAE8F29-7554-48E6-924F-F8CB163B8DFE}" type="sibTrans" cxnId="{B28CE9AD-5634-4F05-80AF-159A0651B544}">
      <dgm:prSet/>
      <dgm:spPr/>
      <dgm:t>
        <a:bodyPr/>
        <a:lstStyle/>
        <a:p>
          <a:endParaRPr lang="en-US"/>
        </a:p>
      </dgm:t>
    </dgm:pt>
    <dgm:pt modelId="{1C8E8301-8CD9-454B-A7CB-A49C5C1FD70B}">
      <dgm:prSet phldrT="[Text]"/>
      <dgm:spPr/>
      <dgm:t>
        <a:bodyPr/>
        <a:lstStyle/>
        <a:p>
          <a:r>
            <a:rPr lang="en-US" dirty="0" smtClean="0"/>
            <a:t>WPF Data Binding</a:t>
          </a:r>
          <a:endParaRPr lang="en-US" dirty="0"/>
        </a:p>
      </dgm:t>
    </dgm:pt>
    <dgm:pt modelId="{069E2413-6BCF-4FED-9757-B958DBB9D0AD}" type="parTrans" cxnId="{F87A7952-E8EB-4034-883D-6FE2E3F9E4FC}">
      <dgm:prSet/>
      <dgm:spPr/>
      <dgm:t>
        <a:bodyPr/>
        <a:lstStyle/>
        <a:p>
          <a:endParaRPr lang="en-US"/>
        </a:p>
      </dgm:t>
    </dgm:pt>
    <dgm:pt modelId="{CAC8C8AC-34F3-4FBD-94D3-972411857FD9}" type="sibTrans" cxnId="{F87A7952-E8EB-4034-883D-6FE2E3F9E4FC}">
      <dgm:prSet/>
      <dgm:spPr/>
      <dgm:t>
        <a:bodyPr/>
        <a:lstStyle/>
        <a:p>
          <a:endParaRPr lang="en-US"/>
        </a:p>
      </dgm:t>
    </dgm:pt>
    <dgm:pt modelId="{16FF8415-3AFF-417F-8F86-844CB448B935}" type="pres">
      <dgm:prSet presAssocID="{B595C3E9-A761-4BF4-9FF8-7822ACCA1D71}" presName="cycle" presStyleCnt="0">
        <dgm:presLayoutVars>
          <dgm:chMax val="1"/>
          <dgm:dir/>
          <dgm:animLvl val="ctr"/>
          <dgm:resizeHandles val="exact"/>
        </dgm:presLayoutVars>
      </dgm:prSet>
      <dgm:spPr/>
      <dgm:t>
        <a:bodyPr/>
        <a:lstStyle/>
        <a:p>
          <a:endParaRPr lang="en-US"/>
        </a:p>
      </dgm:t>
    </dgm:pt>
    <dgm:pt modelId="{E2CAE506-3CFE-4469-A1C7-AF4D69D54299}" type="pres">
      <dgm:prSet presAssocID="{E407234F-3077-45EC-BB59-60268798B317}" presName="centerShape" presStyleLbl="node0" presStyleIdx="0" presStyleCnt="1"/>
      <dgm:spPr/>
      <dgm:t>
        <a:bodyPr/>
        <a:lstStyle/>
        <a:p>
          <a:endParaRPr lang="en-US"/>
        </a:p>
      </dgm:t>
    </dgm:pt>
    <dgm:pt modelId="{E170E2B7-B3F9-40B6-B19C-6C938473AA08}" type="pres">
      <dgm:prSet presAssocID="{02377174-60F9-4339-B6B7-25B973F43FC8}" presName="Name9" presStyleLbl="parChTrans1D2" presStyleIdx="0" presStyleCnt="5"/>
      <dgm:spPr/>
      <dgm:t>
        <a:bodyPr/>
        <a:lstStyle/>
        <a:p>
          <a:endParaRPr lang="en-US"/>
        </a:p>
      </dgm:t>
    </dgm:pt>
    <dgm:pt modelId="{9B2B6170-B77A-41DD-8BE2-5BEBC3F812D0}" type="pres">
      <dgm:prSet presAssocID="{02377174-60F9-4339-B6B7-25B973F43FC8}" presName="connTx" presStyleLbl="parChTrans1D2" presStyleIdx="0" presStyleCnt="5"/>
      <dgm:spPr/>
      <dgm:t>
        <a:bodyPr/>
        <a:lstStyle/>
        <a:p>
          <a:endParaRPr lang="en-US"/>
        </a:p>
      </dgm:t>
    </dgm:pt>
    <dgm:pt modelId="{BF06665C-2B61-41B7-89E2-8E499F215151}" type="pres">
      <dgm:prSet presAssocID="{8C32B224-E5B3-4D6F-9FAA-0D7BA0B910CA}" presName="node" presStyleLbl="node1" presStyleIdx="0" presStyleCnt="5">
        <dgm:presLayoutVars>
          <dgm:bulletEnabled val="1"/>
        </dgm:presLayoutVars>
      </dgm:prSet>
      <dgm:spPr/>
      <dgm:t>
        <a:bodyPr/>
        <a:lstStyle/>
        <a:p>
          <a:endParaRPr lang="en-US"/>
        </a:p>
      </dgm:t>
    </dgm:pt>
    <dgm:pt modelId="{5B5AB59D-6E8E-4BE0-BFC9-30645DAF6993}" type="pres">
      <dgm:prSet presAssocID="{2FCB572D-507F-43D1-B3C8-F368F2F7FA95}" presName="Name9" presStyleLbl="parChTrans1D2" presStyleIdx="1" presStyleCnt="5"/>
      <dgm:spPr/>
      <dgm:t>
        <a:bodyPr/>
        <a:lstStyle/>
        <a:p>
          <a:endParaRPr lang="en-US"/>
        </a:p>
      </dgm:t>
    </dgm:pt>
    <dgm:pt modelId="{F74177EC-2FF6-428E-A090-901D93A6B2F5}" type="pres">
      <dgm:prSet presAssocID="{2FCB572D-507F-43D1-B3C8-F368F2F7FA95}" presName="connTx" presStyleLbl="parChTrans1D2" presStyleIdx="1" presStyleCnt="5"/>
      <dgm:spPr/>
      <dgm:t>
        <a:bodyPr/>
        <a:lstStyle/>
        <a:p>
          <a:endParaRPr lang="en-US"/>
        </a:p>
      </dgm:t>
    </dgm:pt>
    <dgm:pt modelId="{A471C9B3-CF93-4007-BDFE-6F9EB937CB60}" type="pres">
      <dgm:prSet presAssocID="{D3D76CD5-AC43-4C47-B37D-EF2EF309BB4E}" presName="node" presStyleLbl="node1" presStyleIdx="1" presStyleCnt="5">
        <dgm:presLayoutVars>
          <dgm:bulletEnabled val="1"/>
        </dgm:presLayoutVars>
      </dgm:prSet>
      <dgm:spPr/>
      <dgm:t>
        <a:bodyPr/>
        <a:lstStyle/>
        <a:p>
          <a:endParaRPr lang="en-US"/>
        </a:p>
      </dgm:t>
    </dgm:pt>
    <dgm:pt modelId="{F4450D24-295F-41D4-B67D-BAEF7813C067}" type="pres">
      <dgm:prSet presAssocID="{5C62531E-3596-4E7F-8F45-75737F366676}" presName="Name9" presStyleLbl="parChTrans1D2" presStyleIdx="2" presStyleCnt="5"/>
      <dgm:spPr/>
      <dgm:t>
        <a:bodyPr/>
        <a:lstStyle/>
        <a:p>
          <a:endParaRPr lang="en-US"/>
        </a:p>
      </dgm:t>
    </dgm:pt>
    <dgm:pt modelId="{D561A603-21FA-4B27-82A7-858930352647}" type="pres">
      <dgm:prSet presAssocID="{5C62531E-3596-4E7F-8F45-75737F366676}" presName="connTx" presStyleLbl="parChTrans1D2" presStyleIdx="2" presStyleCnt="5"/>
      <dgm:spPr/>
      <dgm:t>
        <a:bodyPr/>
        <a:lstStyle/>
        <a:p>
          <a:endParaRPr lang="en-US"/>
        </a:p>
      </dgm:t>
    </dgm:pt>
    <dgm:pt modelId="{8F15C04F-C046-48B5-BC32-9329FF29CA44}" type="pres">
      <dgm:prSet presAssocID="{A36455AD-887E-450C-A687-E7A234833B81}" presName="node" presStyleLbl="node1" presStyleIdx="2" presStyleCnt="5">
        <dgm:presLayoutVars>
          <dgm:bulletEnabled val="1"/>
        </dgm:presLayoutVars>
      </dgm:prSet>
      <dgm:spPr/>
      <dgm:t>
        <a:bodyPr/>
        <a:lstStyle/>
        <a:p>
          <a:endParaRPr lang="en-US"/>
        </a:p>
      </dgm:t>
    </dgm:pt>
    <dgm:pt modelId="{701050AF-2246-43C0-A34B-F2261AEAE6DD}" type="pres">
      <dgm:prSet presAssocID="{A6178B2E-2F40-4851-949B-07D432D957FD}" presName="Name9" presStyleLbl="parChTrans1D2" presStyleIdx="3" presStyleCnt="5"/>
      <dgm:spPr/>
      <dgm:t>
        <a:bodyPr/>
        <a:lstStyle/>
        <a:p>
          <a:endParaRPr lang="en-US"/>
        </a:p>
      </dgm:t>
    </dgm:pt>
    <dgm:pt modelId="{E9E4AA2D-E1BF-4A88-B2F6-910780D68232}" type="pres">
      <dgm:prSet presAssocID="{A6178B2E-2F40-4851-949B-07D432D957FD}" presName="connTx" presStyleLbl="parChTrans1D2" presStyleIdx="3" presStyleCnt="5"/>
      <dgm:spPr/>
      <dgm:t>
        <a:bodyPr/>
        <a:lstStyle/>
        <a:p>
          <a:endParaRPr lang="en-US"/>
        </a:p>
      </dgm:t>
    </dgm:pt>
    <dgm:pt modelId="{11C8431D-86CE-461C-89DB-86D3641796CE}" type="pres">
      <dgm:prSet presAssocID="{E580CDB3-F9B7-4679-A9A7-104C377BAFA1}" presName="node" presStyleLbl="node1" presStyleIdx="3" presStyleCnt="5">
        <dgm:presLayoutVars>
          <dgm:bulletEnabled val="1"/>
        </dgm:presLayoutVars>
      </dgm:prSet>
      <dgm:spPr/>
      <dgm:t>
        <a:bodyPr/>
        <a:lstStyle/>
        <a:p>
          <a:endParaRPr lang="en-US"/>
        </a:p>
      </dgm:t>
    </dgm:pt>
    <dgm:pt modelId="{436F00F2-E207-43EB-98C2-26FBD27EAF5F}" type="pres">
      <dgm:prSet presAssocID="{069E2413-6BCF-4FED-9757-B958DBB9D0AD}" presName="Name9" presStyleLbl="parChTrans1D2" presStyleIdx="4" presStyleCnt="5"/>
      <dgm:spPr/>
      <dgm:t>
        <a:bodyPr/>
        <a:lstStyle/>
        <a:p>
          <a:endParaRPr lang="en-US"/>
        </a:p>
      </dgm:t>
    </dgm:pt>
    <dgm:pt modelId="{C9F663C8-E8A3-4368-9319-6630D8924D5C}" type="pres">
      <dgm:prSet presAssocID="{069E2413-6BCF-4FED-9757-B958DBB9D0AD}" presName="connTx" presStyleLbl="parChTrans1D2" presStyleIdx="4" presStyleCnt="5"/>
      <dgm:spPr/>
      <dgm:t>
        <a:bodyPr/>
        <a:lstStyle/>
        <a:p>
          <a:endParaRPr lang="en-US"/>
        </a:p>
      </dgm:t>
    </dgm:pt>
    <dgm:pt modelId="{0FE7F85A-C1DA-48CA-AD6A-62C13D76CE87}" type="pres">
      <dgm:prSet presAssocID="{1C8E8301-8CD9-454B-A7CB-A49C5C1FD70B}" presName="node" presStyleLbl="node1" presStyleIdx="4" presStyleCnt="5">
        <dgm:presLayoutVars>
          <dgm:bulletEnabled val="1"/>
        </dgm:presLayoutVars>
      </dgm:prSet>
      <dgm:spPr/>
      <dgm:t>
        <a:bodyPr/>
        <a:lstStyle/>
        <a:p>
          <a:endParaRPr lang="en-US"/>
        </a:p>
      </dgm:t>
    </dgm:pt>
  </dgm:ptLst>
  <dgm:cxnLst>
    <dgm:cxn modelId="{D97BCFF2-B585-4855-B9A3-5E3CC38FF50B}" srcId="{B595C3E9-A761-4BF4-9FF8-7822ACCA1D71}" destId="{E407234F-3077-45EC-BB59-60268798B317}" srcOrd="0" destOrd="0" parTransId="{04E411AE-C9E0-4530-9B83-20583FA5EE11}" sibTransId="{E6873F63-FA42-43F9-82BB-BB766972C078}"/>
    <dgm:cxn modelId="{1816527D-AB96-4D5C-869E-70E1A09C1B72}" type="presOf" srcId="{2FCB572D-507F-43D1-B3C8-F368F2F7FA95}" destId="{5B5AB59D-6E8E-4BE0-BFC9-30645DAF6993}" srcOrd="0" destOrd="0" presId="urn:microsoft.com/office/officeart/2005/8/layout/radial1"/>
    <dgm:cxn modelId="{C303AC9A-D313-4A62-918A-5C35188ABC40}" type="presOf" srcId="{02377174-60F9-4339-B6B7-25B973F43FC8}" destId="{9B2B6170-B77A-41DD-8BE2-5BEBC3F812D0}" srcOrd="1" destOrd="0" presId="urn:microsoft.com/office/officeart/2005/8/layout/radial1"/>
    <dgm:cxn modelId="{E3CC7BCE-8AF2-4AE0-90DC-4CE4B7D24EA8}" type="presOf" srcId="{069E2413-6BCF-4FED-9757-B958DBB9D0AD}" destId="{436F00F2-E207-43EB-98C2-26FBD27EAF5F}" srcOrd="0" destOrd="0" presId="urn:microsoft.com/office/officeart/2005/8/layout/radial1"/>
    <dgm:cxn modelId="{47D82E66-81AA-4764-AB73-F2D94A7D0B91}" type="presOf" srcId="{069E2413-6BCF-4FED-9757-B958DBB9D0AD}" destId="{C9F663C8-E8A3-4368-9319-6630D8924D5C}" srcOrd="1" destOrd="0" presId="urn:microsoft.com/office/officeart/2005/8/layout/radial1"/>
    <dgm:cxn modelId="{D6B0C1B7-D7EA-47CA-BFB4-0F8F0E5E19CF}" srcId="{E407234F-3077-45EC-BB59-60268798B317}" destId="{8C32B224-E5B3-4D6F-9FAA-0D7BA0B910CA}" srcOrd="0" destOrd="0" parTransId="{02377174-60F9-4339-B6B7-25B973F43FC8}" sibTransId="{D3147FA8-2D75-41CE-9C47-0CC7ED41BF70}"/>
    <dgm:cxn modelId="{E7A5B288-B361-4363-A923-0C47B47402EC}" type="presOf" srcId="{A36455AD-887E-450C-A687-E7A234833B81}" destId="{8F15C04F-C046-48B5-BC32-9329FF29CA44}" srcOrd="0" destOrd="0" presId="urn:microsoft.com/office/officeart/2005/8/layout/radial1"/>
    <dgm:cxn modelId="{53F99D61-F295-4B59-911A-56FFFAB05C2D}" type="presOf" srcId="{A6178B2E-2F40-4851-949B-07D432D957FD}" destId="{701050AF-2246-43C0-A34B-F2261AEAE6DD}" srcOrd="0" destOrd="0" presId="urn:microsoft.com/office/officeart/2005/8/layout/radial1"/>
    <dgm:cxn modelId="{9D163822-FFD3-4F11-865E-ABC26F5156A6}" srcId="{E407234F-3077-45EC-BB59-60268798B317}" destId="{A36455AD-887E-450C-A687-E7A234833B81}" srcOrd="2" destOrd="0" parTransId="{5C62531E-3596-4E7F-8F45-75737F366676}" sibTransId="{6AB1503C-5D1D-4EA7-A46C-0F82F7660305}"/>
    <dgm:cxn modelId="{3C3712B9-A3D3-459C-9776-BC2ECA39C10F}" type="presOf" srcId="{A6178B2E-2F40-4851-949B-07D432D957FD}" destId="{E9E4AA2D-E1BF-4A88-B2F6-910780D68232}" srcOrd="1" destOrd="0" presId="urn:microsoft.com/office/officeart/2005/8/layout/radial1"/>
    <dgm:cxn modelId="{8B81D4A0-CC26-40E2-9194-73829BCB19E0}" type="presOf" srcId="{1C8E8301-8CD9-454B-A7CB-A49C5C1FD70B}" destId="{0FE7F85A-C1DA-48CA-AD6A-62C13D76CE87}" srcOrd="0" destOrd="0" presId="urn:microsoft.com/office/officeart/2005/8/layout/radial1"/>
    <dgm:cxn modelId="{8914DA0A-13B3-4F48-B157-2CEF836CB11E}" type="presOf" srcId="{02377174-60F9-4339-B6B7-25B973F43FC8}" destId="{E170E2B7-B3F9-40B6-B19C-6C938473AA08}" srcOrd="0" destOrd="0" presId="urn:microsoft.com/office/officeart/2005/8/layout/radial1"/>
    <dgm:cxn modelId="{F309DDCD-E9E1-41C1-905D-8810279D09E0}" srcId="{E407234F-3077-45EC-BB59-60268798B317}" destId="{D3D76CD5-AC43-4C47-B37D-EF2EF309BB4E}" srcOrd="1" destOrd="0" parTransId="{2FCB572D-507F-43D1-B3C8-F368F2F7FA95}" sibTransId="{BF48F177-474D-4447-B3CC-227A791F035C}"/>
    <dgm:cxn modelId="{AAA957A2-A4BA-49BE-ACA4-E508E8B3E6A4}" type="presOf" srcId="{B595C3E9-A761-4BF4-9FF8-7822ACCA1D71}" destId="{16FF8415-3AFF-417F-8F86-844CB448B935}" srcOrd="0" destOrd="0" presId="urn:microsoft.com/office/officeart/2005/8/layout/radial1"/>
    <dgm:cxn modelId="{9E1732C3-7CAD-4F40-8DA6-4B865C574E0D}" type="presOf" srcId="{D3D76CD5-AC43-4C47-B37D-EF2EF309BB4E}" destId="{A471C9B3-CF93-4007-BDFE-6F9EB937CB60}" srcOrd="0" destOrd="0" presId="urn:microsoft.com/office/officeart/2005/8/layout/radial1"/>
    <dgm:cxn modelId="{6AC365A9-AF65-459E-B552-62DD47F64B5A}" type="presOf" srcId="{2FCB572D-507F-43D1-B3C8-F368F2F7FA95}" destId="{F74177EC-2FF6-428E-A090-901D93A6B2F5}" srcOrd="1" destOrd="0" presId="urn:microsoft.com/office/officeart/2005/8/layout/radial1"/>
    <dgm:cxn modelId="{575D5CBA-AD46-476C-BEB9-5EC67581E030}" type="presOf" srcId="{5C62531E-3596-4E7F-8F45-75737F366676}" destId="{D561A603-21FA-4B27-82A7-858930352647}" srcOrd="1" destOrd="0" presId="urn:microsoft.com/office/officeart/2005/8/layout/radial1"/>
    <dgm:cxn modelId="{EB51F94A-33CD-4D8E-B012-B5EB0A4608D5}" type="presOf" srcId="{5C62531E-3596-4E7F-8F45-75737F366676}" destId="{F4450D24-295F-41D4-B67D-BAEF7813C067}" srcOrd="0" destOrd="0" presId="urn:microsoft.com/office/officeart/2005/8/layout/radial1"/>
    <dgm:cxn modelId="{63917031-B772-4462-9665-D3CAE76CAB0F}" type="presOf" srcId="{E580CDB3-F9B7-4679-A9A7-104C377BAFA1}" destId="{11C8431D-86CE-461C-89DB-86D3641796CE}" srcOrd="0" destOrd="0" presId="urn:microsoft.com/office/officeart/2005/8/layout/radial1"/>
    <dgm:cxn modelId="{335BEC62-C2E0-4E9C-A2F4-F6849EA5C629}" type="presOf" srcId="{E407234F-3077-45EC-BB59-60268798B317}" destId="{E2CAE506-3CFE-4469-A1C7-AF4D69D54299}" srcOrd="0" destOrd="0" presId="urn:microsoft.com/office/officeart/2005/8/layout/radial1"/>
    <dgm:cxn modelId="{F87A7952-E8EB-4034-883D-6FE2E3F9E4FC}" srcId="{E407234F-3077-45EC-BB59-60268798B317}" destId="{1C8E8301-8CD9-454B-A7CB-A49C5C1FD70B}" srcOrd="4" destOrd="0" parTransId="{069E2413-6BCF-4FED-9757-B958DBB9D0AD}" sibTransId="{CAC8C8AC-34F3-4FBD-94D3-972411857FD9}"/>
    <dgm:cxn modelId="{DCF3CC95-FADD-4DD3-9664-CF9715897874}" type="presOf" srcId="{8C32B224-E5B3-4D6F-9FAA-0D7BA0B910CA}" destId="{BF06665C-2B61-41B7-89E2-8E499F215151}" srcOrd="0" destOrd="0" presId="urn:microsoft.com/office/officeart/2005/8/layout/radial1"/>
    <dgm:cxn modelId="{B28CE9AD-5634-4F05-80AF-159A0651B544}" srcId="{E407234F-3077-45EC-BB59-60268798B317}" destId="{E580CDB3-F9B7-4679-A9A7-104C377BAFA1}" srcOrd="3" destOrd="0" parTransId="{A6178B2E-2F40-4851-949B-07D432D957FD}" sibTransId="{EBAE8F29-7554-48E6-924F-F8CB163B8DFE}"/>
    <dgm:cxn modelId="{94AA6B73-3AAF-4118-A1BB-71F88D7515ED}" type="presParOf" srcId="{16FF8415-3AFF-417F-8F86-844CB448B935}" destId="{E2CAE506-3CFE-4469-A1C7-AF4D69D54299}" srcOrd="0" destOrd="0" presId="urn:microsoft.com/office/officeart/2005/8/layout/radial1"/>
    <dgm:cxn modelId="{C362DA6B-1999-4D68-A950-86E20AA467A2}" type="presParOf" srcId="{16FF8415-3AFF-417F-8F86-844CB448B935}" destId="{E170E2B7-B3F9-40B6-B19C-6C938473AA08}" srcOrd="1" destOrd="0" presId="urn:microsoft.com/office/officeart/2005/8/layout/radial1"/>
    <dgm:cxn modelId="{5FBA41DF-D334-431F-82E3-02367682A697}" type="presParOf" srcId="{E170E2B7-B3F9-40B6-B19C-6C938473AA08}" destId="{9B2B6170-B77A-41DD-8BE2-5BEBC3F812D0}" srcOrd="0" destOrd="0" presId="urn:microsoft.com/office/officeart/2005/8/layout/radial1"/>
    <dgm:cxn modelId="{D526D629-44BD-44CC-B5E6-1E853F5B713D}" type="presParOf" srcId="{16FF8415-3AFF-417F-8F86-844CB448B935}" destId="{BF06665C-2B61-41B7-89E2-8E499F215151}" srcOrd="2" destOrd="0" presId="urn:microsoft.com/office/officeart/2005/8/layout/radial1"/>
    <dgm:cxn modelId="{6793DB8E-7955-424B-A5C7-1CC3715A6692}" type="presParOf" srcId="{16FF8415-3AFF-417F-8F86-844CB448B935}" destId="{5B5AB59D-6E8E-4BE0-BFC9-30645DAF6993}" srcOrd="3" destOrd="0" presId="urn:microsoft.com/office/officeart/2005/8/layout/radial1"/>
    <dgm:cxn modelId="{D18C43CF-8F63-4E82-A0FE-CAA641AFD721}" type="presParOf" srcId="{5B5AB59D-6E8E-4BE0-BFC9-30645DAF6993}" destId="{F74177EC-2FF6-428E-A090-901D93A6B2F5}" srcOrd="0" destOrd="0" presId="urn:microsoft.com/office/officeart/2005/8/layout/radial1"/>
    <dgm:cxn modelId="{D6446359-DD3F-4C21-9157-9C3554E6BD80}" type="presParOf" srcId="{16FF8415-3AFF-417F-8F86-844CB448B935}" destId="{A471C9B3-CF93-4007-BDFE-6F9EB937CB60}" srcOrd="4" destOrd="0" presId="urn:microsoft.com/office/officeart/2005/8/layout/radial1"/>
    <dgm:cxn modelId="{DDA128AE-D7EF-423B-91BF-D2BC56DE2AF7}" type="presParOf" srcId="{16FF8415-3AFF-417F-8F86-844CB448B935}" destId="{F4450D24-295F-41D4-B67D-BAEF7813C067}" srcOrd="5" destOrd="0" presId="urn:microsoft.com/office/officeart/2005/8/layout/radial1"/>
    <dgm:cxn modelId="{DA3EB4FA-4362-4B8D-9CC8-02DCEC8F015D}" type="presParOf" srcId="{F4450D24-295F-41D4-B67D-BAEF7813C067}" destId="{D561A603-21FA-4B27-82A7-858930352647}" srcOrd="0" destOrd="0" presId="urn:microsoft.com/office/officeart/2005/8/layout/radial1"/>
    <dgm:cxn modelId="{3C3B9999-1C65-4948-A22A-E3DBFE0E8946}" type="presParOf" srcId="{16FF8415-3AFF-417F-8F86-844CB448B935}" destId="{8F15C04F-C046-48B5-BC32-9329FF29CA44}" srcOrd="6" destOrd="0" presId="urn:microsoft.com/office/officeart/2005/8/layout/radial1"/>
    <dgm:cxn modelId="{A84297E2-C8D7-4EF6-99DE-D89C971A129A}" type="presParOf" srcId="{16FF8415-3AFF-417F-8F86-844CB448B935}" destId="{701050AF-2246-43C0-A34B-F2261AEAE6DD}" srcOrd="7" destOrd="0" presId="urn:microsoft.com/office/officeart/2005/8/layout/radial1"/>
    <dgm:cxn modelId="{9E88D2E9-677C-4117-B855-1297E4CA3544}" type="presParOf" srcId="{701050AF-2246-43C0-A34B-F2261AEAE6DD}" destId="{E9E4AA2D-E1BF-4A88-B2F6-910780D68232}" srcOrd="0" destOrd="0" presId="urn:microsoft.com/office/officeart/2005/8/layout/radial1"/>
    <dgm:cxn modelId="{16260DD7-0B07-49A9-BEE1-C717FEBB9411}" type="presParOf" srcId="{16FF8415-3AFF-417F-8F86-844CB448B935}" destId="{11C8431D-86CE-461C-89DB-86D3641796CE}" srcOrd="8" destOrd="0" presId="urn:microsoft.com/office/officeart/2005/8/layout/radial1"/>
    <dgm:cxn modelId="{F86A69E3-4FF2-4607-AE8C-171CD25D8F64}" type="presParOf" srcId="{16FF8415-3AFF-417F-8F86-844CB448B935}" destId="{436F00F2-E207-43EB-98C2-26FBD27EAF5F}" srcOrd="9" destOrd="0" presId="urn:microsoft.com/office/officeart/2005/8/layout/radial1"/>
    <dgm:cxn modelId="{4B2018E1-DABA-40A8-83B5-5DDA600D291F}" type="presParOf" srcId="{436F00F2-E207-43EB-98C2-26FBD27EAF5F}" destId="{C9F663C8-E8A3-4368-9319-6630D8924D5C}" srcOrd="0" destOrd="0" presId="urn:microsoft.com/office/officeart/2005/8/layout/radial1"/>
    <dgm:cxn modelId="{B8D8FE32-F8A8-445D-B073-F3993FC52794}" type="presParOf" srcId="{16FF8415-3AFF-417F-8F86-844CB448B935}" destId="{0FE7F85A-C1DA-48CA-AD6A-62C13D76CE87}" srcOrd="10"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CBCF55C2-A023-47EA-9DB5-D7989B2D835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EBFB8504-2EB5-4A31-942A-BC8F1204C58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1744"/>
          <p:cNvSpPr>
            <a:spLocks noGrp="1" noRot="1" noChangeAspect="1" noChangeArrowheads="1" noTextEdit="1"/>
          </p:cNvSpPr>
          <p:nvPr>
            <p:ph type="sldImg"/>
          </p:nvPr>
        </p:nvSpPr>
        <p:spPr>
          <a:ln cap="flat">
            <a:headEnd type="none" w="med" len="med"/>
            <a:tailEnd type="none" w="med" len="med"/>
          </a:ln>
        </p:spPr>
      </p:sp>
      <p:sp>
        <p:nvSpPr>
          <p:cNvPr id="57347" name="Rectangle 31745"/>
          <p:cNvSpPr>
            <a:spLocks noGrp="1" noChangeArrowheads="1"/>
          </p:cNvSpPr>
          <p:nvPr>
            <p:ph type="body" idx="1"/>
          </p:nvPr>
        </p:nvSpPr>
        <p:spPr>
          <a:noFill/>
        </p:spPr>
        <p:txBody>
          <a:bodyPr/>
          <a:lstStyle/>
          <a:p>
            <a:r>
              <a:rPr lang="en-US" b="1" dirty="0" smtClean="0"/>
              <a:t>ESTIMATED TIME:</a:t>
            </a:r>
          </a:p>
          <a:p>
            <a:r>
              <a:rPr lang="en-US" dirty="0" smtClean="0"/>
              <a:t>60 </a:t>
            </a:r>
            <a:r>
              <a:rPr lang="en-US" dirty="0" smtClean="0"/>
              <a:t>minutes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In 1.5 of ADO.NET Data Services you are able to separate an entity with</a:t>
            </a:r>
            <a:r>
              <a:rPr lang="en-US" baseline="0" dirty="0" smtClean="0"/>
              <a:t> binary data into two pieces: a media resource and a media link entry. The media resource represents the actual binary data, as well as its content type. The media link entry represents the metadata and additional information that goes along with the binary data. This makes it possible to query the two individually.</a:t>
            </a:r>
          </a:p>
          <a:p>
            <a:endParaRPr lang="en-US" baseline="0" dirty="0" smtClean="0"/>
          </a:p>
          <a:p>
            <a:r>
              <a:rPr lang="en-US" baseline="0" dirty="0" smtClean="0"/>
              <a:t>For instance, we could query for the photo of the product whose ID is 1 </a:t>
            </a:r>
            <a:r>
              <a:rPr lang="en-US" b="1" baseline="0" dirty="0" smtClean="0"/>
              <a:t>[Advance Animation]</a:t>
            </a:r>
            <a:r>
              <a:rPr lang="en-US" baseline="0" dirty="0" smtClean="0"/>
              <a:t>, which would return to us the metadata of the photo (media link entry) without the actual image binary content. If we wanted to retrieve the media resource for the photo (the binary content) </a:t>
            </a:r>
            <a:r>
              <a:rPr lang="en-US" b="1" baseline="0" dirty="0" smtClean="0"/>
              <a:t>[Advance Animation]</a:t>
            </a:r>
            <a:r>
              <a:rPr lang="en-US" baseline="0" dirty="0" smtClean="0"/>
              <a:t> we could simply append “$value” to the request </a:t>
            </a:r>
            <a:r>
              <a:rPr lang="en-US" b="1" baseline="0" dirty="0" smtClean="0"/>
              <a:t>[Advance Animation]</a:t>
            </a:r>
            <a:r>
              <a:rPr lang="en-US" baseline="0" dirty="0" smtClean="0"/>
              <a:t>. At this point it is up to the service to determine where to actually retrieve this media resource. It could come from a database, file system, the cloud, or anywhere else. Once the resource is retrieved </a:t>
            </a:r>
            <a:r>
              <a:rPr lang="en-US" b="1" baseline="0" dirty="0" smtClean="0"/>
              <a:t>[Advance Animation]</a:t>
            </a:r>
            <a:r>
              <a:rPr lang="en-US" baseline="0" dirty="0" smtClean="0"/>
              <a:t>, the service returns the binary image back to the client.</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r>
              <a:rPr lang="en-US" u="sng" dirty="0" smtClean="0"/>
              <a:t>Estimated Time:</a:t>
            </a:r>
            <a:r>
              <a:rPr lang="en-US" dirty="0" smtClean="0"/>
              <a:t> 15 minutes</a:t>
            </a:r>
          </a:p>
          <a:p>
            <a:endParaRPr lang="en-US" dirty="0" smtClean="0"/>
          </a:p>
          <a:p>
            <a:r>
              <a:rPr lang="en-US" dirty="0" smtClean="0"/>
              <a:t>This</a:t>
            </a:r>
            <a:r>
              <a:rPr lang="en-US" baseline="0" dirty="0" smtClean="0"/>
              <a:t> demo should show how to leverage friendly feeds by mapping some entity properties to elements within the APP feed. It should also show an example of how create a blob stream and illustrate how it separates the media link entry from the media resource. This includes creating a custom </a:t>
            </a:r>
            <a:r>
              <a:rPr lang="en-US" sz="1200" kern="1200" dirty="0" err="1" smtClean="0">
                <a:solidFill>
                  <a:schemeClr val="tx1"/>
                </a:solidFill>
                <a:latin typeface="Arial" charset="0"/>
                <a:ea typeface="+mn-ea"/>
                <a:cs typeface="+mn-cs"/>
              </a:rPr>
              <a:t>IDataServiceStreamProvider</a:t>
            </a:r>
            <a:r>
              <a:rPr lang="en-US" sz="1200" kern="1200" dirty="0" smtClean="0">
                <a:solidFill>
                  <a:schemeClr val="tx1"/>
                </a:solidFill>
                <a:latin typeface="Arial" charset="0"/>
                <a:ea typeface="+mn-ea"/>
                <a:cs typeface="+mn-cs"/>
              </a:rPr>
              <a:t>.</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Now</a:t>
            </a:r>
            <a:r>
              <a:rPr lang="en-US" baseline="0" dirty="0" smtClean="0"/>
              <a:t> that we’ve seen all the enhancements made to the server-side portions of ADO.NET Data Services, what enhancements have been made to the client API? Fortunately, every server-side feature that we just discussed has corresponding support on the client as well, which makes the end-to-end experience of consuming </a:t>
            </a:r>
            <a:r>
              <a:rPr lang="en-US" baseline="0" smtClean="0"/>
              <a:t>a 1.5 </a:t>
            </a:r>
            <a:r>
              <a:rPr lang="en-US" baseline="0" dirty="0" smtClean="0"/>
              <a:t>data service very easy and rich.</a:t>
            </a:r>
          </a:p>
          <a:p>
            <a:endParaRPr lang="en-US" baseline="0" dirty="0" smtClean="0"/>
          </a:p>
          <a:p>
            <a:r>
              <a:rPr lang="en-US" baseline="0" dirty="0" smtClean="0"/>
              <a:t>There is also one enhancement that is exclusive to the client API, WPF data binding support.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u="sng" dirty="0" smtClean="0"/>
              <a:t>Estimated Time:</a:t>
            </a:r>
            <a:r>
              <a:rPr lang="en-US" dirty="0" smtClean="0"/>
              <a:t> 2 minutes</a:t>
            </a:r>
          </a:p>
          <a:p>
            <a:endParaRPr lang="en-US" dirty="0" smtClean="0"/>
          </a:p>
          <a:p>
            <a:r>
              <a:rPr lang="en-US" dirty="0" smtClean="0"/>
              <a:t>Using</a:t>
            </a:r>
            <a:r>
              <a:rPr lang="en-US" baseline="0" dirty="0" smtClean="0"/>
              <a:t> the ADO.NET Data Services client API, you can create an instance of a </a:t>
            </a:r>
            <a:r>
              <a:rPr lang="en-US" i="1" baseline="0" dirty="0" err="1" smtClean="0"/>
              <a:t>DataServiceContext</a:t>
            </a:r>
            <a:r>
              <a:rPr lang="en-US" baseline="0" dirty="0" smtClean="0"/>
              <a:t> to retrieve an entity instance. Once you have the desired instance </a:t>
            </a:r>
            <a:r>
              <a:rPr lang="en-US" b="1" baseline="0" dirty="0" smtClean="0"/>
              <a:t>[Advance Animation]</a:t>
            </a:r>
            <a:r>
              <a:rPr lang="en-US" baseline="0" dirty="0" smtClean="0"/>
              <a:t>, you can bind it to any </a:t>
            </a:r>
            <a:r>
              <a:rPr lang="en-US" i="1" baseline="0" dirty="0" err="1" smtClean="0"/>
              <a:t>FrameworkElement</a:t>
            </a:r>
            <a:r>
              <a:rPr lang="en-US" baseline="0" dirty="0" smtClean="0"/>
              <a:t> (or subtype) instance in a WPF application. If the bound </a:t>
            </a:r>
            <a:r>
              <a:rPr lang="en-US" i="1" baseline="0" dirty="0" err="1" smtClean="0"/>
              <a:t>FrameworkElement</a:t>
            </a:r>
            <a:r>
              <a:rPr lang="en-US" baseline="0" dirty="0" smtClean="0"/>
              <a:t> accommodates edits </a:t>
            </a:r>
            <a:r>
              <a:rPr lang="en-US" b="1" baseline="0" dirty="0" smtClean="0"/>
              <a:t>[Advance Animation]</a:t>
            </a:r>
            <a:r>
              <a:rPr lang="en-US" baseline="0" dirty="0" smtClean="0"/>
              <a:t>, then you can modify the entity data via UI.</a:t>
            </a:r>
          </a:p>
          <a:p>
            <a:endParaRPr lang="en-US" baseline="0" dirty="0" smtClean="0"/>
          </a:p>
          <a:p>
            <a:r>
              <a:rPr lang="en-US" baseline="0" dirty="0" smtClean="0"/>
              <a:t>This process works just fine in v1, but the problem is that once you want to save the changes made back to the Data Service you have to explicitly notify the </a:t>
            </a:r>
            <a:r>
              <a:rPr lang="en-US" i="1" baseline="0" dirty="0" err="1" smtClean="0"/>
              <a:t>DataServiceContext</a:t>
            </a:r>
            <a:r>
              <a:rPr lang="en-US" baseline="0" dirty="0" smtClean="0"/>
              <a:t>. It would be a lot nicer if the entity instance include the necessary change tracking behavior such that when you modified its contents via its bound </a:t>
            </a:r>
            <a:r>
              <a:rPr lang="en-US" i="1" baseline="0" dirty="0" err="1" smtClean="0"/>
              <a:t>FrameworkElement</a:t>
            </a:r>
            <a:r>
              <a:rPr lang="en-US" baseline="0" dirty="0" smtClean="0"/>
              <a:t>, it would automatically notify its parent </a:t>
            </a:r>
            <a:r>
              <a:rPr lang="en-US" i="1" baseline="0" dirty="0" err="1" smtClean="0"/>
              <a:t>DataServiceContext</a:t>
            </a:r>
            <a:r>
              <a:rPr lang="en-US" baseline="0" dirty="0" smtClean="0"/>
              <a:t> of its modification</a:t>
            </a:r>
            <a:r>
              <a:rPr lang="en-US" b="1" baseline="0" dirty="0" smtClean="0"/>
              <a:t> [Advance Animation]</a:t>
            </a:r>
            <a:r>
              <a:rPr lang="en-US" baseline="0" dirty="0" smtClean="0"/>
              <a:t>.</a:t>
            </a:r>
            <a:endParaRPr lang="en-US" dirty="0" smtClean="0"/>
          </a:p>
          <a:p>
            <a:endParaRPr lang="en-US" dirty="0" smtClean="0"/>
          </a:p>
          <a:p>
            <a:r>
              <a:rPr lang="en-US" dirty="0" smtClean="0"/>
              <a:t>In 1.5,</a:t>
            </a:r>
            <a:r>
              <a:rPr lang="en-US" baseline="0" dirty="0" smtClean="0"/>
              <a:t> the client-side proxy classes for your Data Service entities include the proper </a:t>
            </a:r>
            <a:r>
              <a:rPr lang="en-US" i="1" baseline="0" dirty="0" err="1" smtClean="0"/>
              <a:t>INotifyPropertyChanged</a:t>
            </a:r>
            <a:r>
              <a:rPr lang="en-US" baseline="0" dirty="0" smtClean="0"/>
              <a:t> implementation that provides you with rich change tracking. In addition, because WPF data controls are aware of bound objects that implement </a:t>
            </a:r>
            <a:r>
              <a:rPr lang="en-US" i="1" baseline="0" dirty="0" err="1" smtClean="0"/>
              <a:t>INotifyPropertyChanged</a:t>
            </a:r>
            <a:r>
              <a:rPr lang="en-US" baseline="0" dirty="0" smtClean="0"/>
              <a:t>, they will automatically update themselves upon modifications to their bound entity instances. This makes the overall experience of developing a WPF application, that leverages ADO.NET Data Services, much simpler.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In</a:t>
            </a:r>
            <a:r>
              <a:rPr lang="en-US" baseline="0" dirty="0" smtClean="0"/>
              <a:t> addition to just single entity instances, if you bind a list of entities to a WPF items control, any changes made to the list via UI (instance modification/deletion) will automatically notify the parent </a:t>
            </a:r>
            <a:r>
              <a:rPr lang="en-US" i="1" baseline="0" dirty="0" err="1" smtClean="0"/>
              <a:t>DataServiceContext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r>
              <a:rPr lang="en-US" u="sng" dirty="0" smtClean="0"/>
              <a:t>Estimated Time:</a:t>
            </a:r>
            <a:r>
              <a:rPr lang="en-US" dirty="0" smtClean="0"/>
              <a:t> 15 minutes</a:t>
            </a:r>
          </a:p>
          <a:p>
            <a:endParaRPr lang="en-US" dirty="0" smtClean="0"/>
          </a:p>
          <a:p>
            <a:r>
              <a:rPr lang="en-US" dirty="0" smtClean="0"/>
              <a:t>This</a:t>
            </a:r>
            <a:r>
              <a:rPr lang="en-US" baseline="0" dirty="0" smtClean="0"/>
              <a:t> demo should show how to take advantage of the following features using the client API enhancements:</a:t>
            </a:r>
          </a:p>
          <a:p>
            <a:endParaRPr lang="en-US" baseline="0" dirty="0" smtClean="0"/>
          </a:p>
          <a:p>
            <a:pPr marL="228600" indent="-228600">
              <a:buAutoNum type="arabicParenR"/>
            </a:pPr>
            <a:r>
              <a:rPr lang="en-US" baseline="0" dirty="0" smtClean="0"/>
              <a:t>Row Count</a:t>
            </a:r>
          </a:p>
          <a:p>
            <a:pPr marL="228600" indent="-228600">
              <a:buAutoNum type="arabicParenR"/>
            </a:pPr>
            <a:r>
              <a:rPr lang="en-US" baseline="0" dirty="0" smtClean="0"/>
              <a:t>Friendly Feeds</a:t>
            </a:r>
          </a:p>
          <a:p>
            <a:pPr marL="228600" indent="-228600">
              <a:buAutoNum type="arabicParenR"/>
            </a:pPr>
            <a:r>
              <a:rPr lang="en-US" baseline="0" dirty="0" smtClean="0"/>
              <a:t>BLOB Streams</a:t>
            </a:r>
          </a:p>
          <a:p>
            <a:pPr marL="228600" indent="-228600">
              <a:buAutoNum type="arabicParenR"/>
            </a:pPr>
            <a:r>
              <a:rPr lang="en-US" baseline="0" dirty="0" smtClean="0"/>
              <a:t>Server-Side Paging</a:t>
            </a:r>
          </a:p>
          <a:p>
            <a:pPr marL="228600" indent="-228600">
              <a:buAutoNum type="arabicParenR"/>
            </a:pPr>
            <a:endParaRPr lang="en-US" baseline="0" dirty="0" smtClean="0"/>
          </a:p>
          <a:p>
            <a:pPr marL="0" indent="-228600">
              <a:buNone/>
            </a:pPr>
            <a:r>
              <a:rPr lang="en-US" dirty="0" smtClean="0"/>
              <a:t>The</a:t>
            </a:r>
            <a:r>
              <a:rPr lang="en-US" baseline="0" dirty="0" smtClean="0"/>
              <a:t> demo should consume the data service that was developed in previous demos. In addition, the demo should highlight the new WPF data binding support.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In</a:t>
            </a:r>
            <a:r>
              <a:rPr lang="en-US" baseline="0" dirty="0" smtClean="0"/>
              <a:t> summary, we took a look at the new enhancements coming in ADO.NET Data Services 1.5 on both the client and server ends. This included:</a:t>
            </a:r>
          </a:p>
          <a:p>
            <a:endParaRPr lang="en-US" baseline="0" dirty="0" smtClean="0"/>
          </a:p>
          <a:p>
            <a:pPr>
              <a:buFont typeface="Arial" pitchFamily="34" charset="0"/>
              <a:buChar char="•"/>
            </a:pPr>
            <a:r>
              <a:rPr lang="en-US" baseline="0" dirty="0" smtClean="0"/>
              <a:t> Row count</a:t>
            </a:r>
          </a:p>
          <a:p>
            <a:pPr>
              <a:buFont typeface="Arial" pitchFamily="34" charset="0"/>
              <a:buChar char="•"/>
            </a:pPr>
            <a:r>
              <a:rPr lang="en-US" baseline="0" dirty="0" smtClean="0"/>
              <a:t> Server-side paging</a:t>
            </a:r>
          </a:p>
          <a:p>
            <a:pPr>
              <a:buFont typeface="Arial" pitchFamily="34" charset="0"/>
              <a:buChar char="•"/>
            </a:pPr>
            <a:r>
              <a:rPr lang="en-US" baseline="0" dirty="0" smtClean="0"/>
              <a:t> Friendly feeds</a:t>
            </a:r>
          </a:p>
          <a:p>
            <a:pPr>
              <a:buFont typeface="Arial" pitchFamily="34" charset="0"/>
              <a:buChar char="•"/>
            </a:pPr>
            <a:r>
              <a:rPr lang="en-US" baseline="0" dirty="0" smtClean="0"/>
              <a:t> BLOB Streams</a:t>
            </a:r>
          </a:p>
          <a:p>
            <a:pPr>
              <a:buFont typeface="Arial" pitchFamily="34" charset="0"/>
              <a:buChar char="•"/>
            </a:pPr>
            <a:r>
              <a:rPr lang="en-US" baseline="0" dirty="0" smtClean="0"/>
              <a:t> WPF data binding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This presentation is going to</a:t>
            </a:r>
            <a:r>
              <a:rPr lang="en-US" baseline="0" dirty="0" smtClean="0"/>
              <a:t> cover enhancements that have been made to ADO.NET Data Services, on both the server and client APIs.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u="sng" dirty="0" smtClean="0"/>
              <a:t>Estimated</a:t>
            </a:r>
            <a:r>
              <a:rPr lang="en-US" i="0" u="sng" baseline="0" dirty="0" smtClean="0"/>
              <a:t> Time:</a:t>
            </a:r>
            <a:r>
              <a:rPr lang="en-US" baseline="0" dirty="0" smtClean="0"/>
              <a:t> 2 minutes</a:t>
            </a:r>
          </a:p>
          <a:p>
            <a:endParaRPr lang="en-US" baseline="0" dirty="0" smtClean="0"/>
          </a:p>
          <a:p>
            <a:r>
              <a:rPr lang="en-US" dirty="0" smtClean="0"/>
              <a:t>Using ADO.NET Data Services today, you can make a request to a</a:t>
            </a:r>
            <a:r>
              <a:rPr lang="en-US" baseline="0" dirty="0" smtClean="0"/>
              <a:t> service for a specific entity set, such as “Products”. This provides a great level of flexibility to the consumer, but it comes with a few problems </a:t>
            </a:r>
            <a:r>
              <a:rPr lang="en-US" b="1" baseline="0" dirty="0" smtClean="0"/>
              <a:t>[Advance Animation]</a:t>
            </a:r>
            <a:r>
              <a:rPr lang="en-US" baseline="0" dirty="0" smtClean="0"/>
              <a:t>. Because there was no paging options applied to the request, the user has no idea just how much data they are about to get back. This could end up creating a network bottleneck </a:t>
            </a:r>
            <a:r>
              <a:rPr lang="en-US" b="1" baseline="0" dirty="0" smtClean="0"/>
              <a:t>[Advance Animation]</a:t>
            </a:r>
            <a:r>
              <a:rPr lang="en-US" baseline="0" dirty="0" smtClean="0"/>
              <a:t>.</a:t>
            </a:r>
          </a:p>
          <a:p>
            <a:endParaRPr lang="en-US" baseline="0" dirty="0" smtClean="0"/>
          </a:p>
          <a:p>
            <a:r>
              <a:rPr lang="en-US" baseline="0" dirty="0" smtClean="0"/>
              <a:t>The consumer can optionally specify paging parameters in their request for products, which removes the potential bandwidth tax </a:t>
            </a:r>
            <a:r>
              <a:rPr lang="en-US" b="1" baseline="0" dirty="0" smtClean="0"/>
              <a:t>[Advance Animation]</a:t>
            </a:r>
            <a:r>
              <a:rPr lang="en-US" baseline="0" dirty="0" smtClean="0"/>
              <a:t>. The problem with this approach is that you have no idea how many products actually exist on the server. If you wanted to provide some paging functionality in a client application, there isn’t any way to determine how many pages there are without retrieving all products.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u="sng" dirty="0" smtClean="0"/>
              <a:t>Estimated Time:</a:t>
            </a:r>
            <a:r>
              <a:rPr lang="en-US" dirty="0" smtClean="0"/>
              <a:t> 2 minutes</a:t>
            </a:r>
          </a:p>
          <a:p>
            <a:endParaRPr lang="en-US" dirty="0" smtClean="0"/>
          </a:p>
          <a:p>
            <a:r>
              <a:rPr lang="en-US" dirty="0" smtClean="0"/>
              <a:t>In ADO.NET Data</a:t>
            </a:r>
            <a:r>
              <a:rPr lang="en-US" baseline="0" dirty="0" smtClean="0"/>
              <a:t> </a:t>
            </a:r>
            <a:r>
              <a:rPr lang="en-US" baseline="0" smtClean="0"/>
              <a:t>Services 1,5, </a:t>
            </a:r>
            <a:r>
              <a:rPr lang="en-US" baseline="0" dirty="0" smtClean="0"/>
              <a:t>there is a new pseudo-selector that can be applied to a request: $count. As this example shows, it isn’t a query option (like $skip or $take) but rather a value that you specifically target, much like the $value or $links pseudo-selectors </a:t>
            </a:r>
            <a:r>
              <a:rPr lang="en-US" b="1" baseline="0" dirty="0" smtClean="0"/>
              <a:t>[Advance Animation]</a:t>
            </a:r>
            <a:r>
              <a:rPr lang="en-US" baseline="0" dirty="0" smtClean="0"/>
              <a:t>. </a:t>
            </a:r>
          </a:p>
          <a:p>
            <a:endParaRPr lang="en-US" baseline="0" dirty="0" smtClean="0"/>
          </a:p>
          <a:p>
            <a:r>
              <a:rPr lang="en-US" baseline="0" dirty="0" smtClean="0"/>
              <a:t>When you target an entity-sets $count, you get back only the count of items in that set. This is nice if you already have the data and are only concerned with determining the server-side count. But if you want data as well as the count, this approach doesn’t lend itself as well to that scenario </a:t>
            </a:r>
            <a:r>
              <a:rPr lang="en-US" b="1" baseline="0" dirty="0" smtClean="0"/>
              <a:t>[Advance Animation]</a:t>
            </a:r>
            <a:r>
              <a:rPr lang="en-US" baseline="0" dirty="0" smtClean="0"/>
              <a:t>.</a:t>
            </a:r>
          </a:p>
          <a:p>
            <a:endParaRPr lang="en-US" baseline="0" dirty="0" smtClean="0"/>
          </a:p>
          <a:p>
            <a:r>
              <a:rPr lang="en-US" baseline="0" dirty="0" smtClean="0"/>
              <a:t>In addition to the $count pseudo-selector, there is a new query option called $</a:t>
            </a:r>
            <a:r>
              <a:rPr lang="en-US" baseline="0" dirty="0" err="1" smtClean="0"/>
              <a:t>inlinecount</a:t>
            </a:r>
            <a:r>
              <a:rPr lang="en-US" baseline="0" dirty="0" smtClean="0"/>
              <a:t> that allows you to query for data and then optionally include the count inside the response </a:t>
            </a:r>
            <a:r>
              <a:rPr lang="en-US" b="1" baseline="0" dirty="0" smtClean="0"/>
              <a:t>[Advance Animation]</a:t>
            </a:r>
            <a:r>
              <a:rPr lang="en-US" baseline="0" dirty="0" smtClean="0"/>
              <a:t>. This option is great because now you can get the data you need, paged to the size you need, and also find out how many total items exist on the server, all in a single request. This makes it much easier to develop client applications that consume a data service.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Going</a:t>
            </a:r>
            <a:r>
              <a:rPr lang="en-US" baseline="0" dirty="0" smtClean="0"/>
              <a:t> back to the scenario where a customer requests an entire entity set, without specifying paging information, there are additional issues than simply not being able to retrieve count data </a:t>
            </a:r>
            <a:r>
              <a:rPr lang="en-US" b="1" baseline="0" dirty="0" smtClean="0"/>
              <a:t>[Advance Animation]</a:t>
            </a:r>
            <a:r>
              <a:rPr lang="en-US" baseline="0" dirty="0" smtClean="0"/>
              <a:t>. What if there were half a million product records on the server? The customer is now able to pull that data down without possibly even knowing what they’re doing </a:t>
            </a:r>
            <a:r>
              <a:rPr lang="en-US" b="1" baseline="0" dirty="0" smtClean="0"/>
              <a:t>[Advance Animation]</a:t>
            </a:r>
            <a:r>
              <a:rPr lang="en-US" baseline="0" dirty="0" smtClean="0"/>
              <a:t>. This solution obviously won’t scale very well, and is just an all-around poor solution. A data service can’t assume that the client will do the right thing.</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In</a:t>
            </a:r>
            <a:r>
              <a:rPr lang="en-US" baseline="0" dirty="0" smtClean="0"/>
              <a:t> 1.5, when a client requests an entity set that potentially contains a lot of data on the server, the service can enforce paging on the request and send back only the records it wants to give the client </a:t>
            </a:r>
            <a:r>
              <a:rPr lang="en-US" b="1" baseline="0" dirty="0" smtClean="0"/>
              <a:t>[Advance Animation]</a:t>
            </a:r>
            <a:r>
              <a:rPr lang="en-US" baseline="0" dirty="0" smtClean="0"/>
              <a:t>. This allows the consumer to continue making the same resource-centric requests they’re familiar with, but it allows to server to “guide” the client down the path of success for both ends. As part of the response content, when server-side paging is enforced, a URI will be included that points the client at the next page (if applicable). That way the </a:t>
            </a:r>
            <a:r>
              <a:rPr lang="en-US" baseline="0" dirty="0" err="1" smtClean="0"/>
              <a:t>RESTfulness</a:t>
            </a:r>
            <a:r>
              <a:rPr lang="en-US" baseline="0" dirty="0" smtClean="0"/>
              <a:t> of the service remains intact such that the connectivity of the resources doesn’t break in the name of paging </a:t>
            </a:r>
            <a:r>
              <a:rPr lang="en-US" b="1" baseline="0" dirty="0" smtClean="0"/>
              <a:t>[Advance Animation]</a:t>
            </a:r>
            <a:r>
              <a:rPr lang="en-US" baseline="0" dirty="0" smtClean="0"/>
              <a:t>.</a:t>
            </a:r>
          </a:p>
          <a:p>
            <a:endParaRPr lang="en-US" baseline="0" dirty="0" smtClean="0"/>
          </a:p>
          <a:p>
            <a:r>
              <a:rPr lang="en-US" baseline="0" dirty="0" smtClean="0"/>
              <a:t>If the client follows the link for a subsequent page (that was provided by the server), the service will then respond with the appropriate page of data as well as next link (if applicable). ADO.NET Data Services 1.5 will only include next links. Links for previous, first, and last pages will come in a </a:t>
            </a:r>
            <a:r>
              <a:rPr lang="en-US" baseline="0" smtClean="0"/>
              <a:t>subsequent release.</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3008"/>
          <p:cNvSpPr>
            <a:spLocks noGrp="1" noRot="1" noChangeAspect="1" noChangeArrowheads="1" noTextEdit="1"/>
          </p:cNvSpPr>
          <p:nvPr>
            <p:ph type="sldImg"/>
          </p:nvPr>
        </p:nvSpPr>
        <p:spPr>
          <a:ln cap="flat">
            <a:headEnd type="none" w="med" len="med"/>
            <a:tailEnd type="none" w="med" len="med"/>
          </a:ln>
        </p:spPr>
      </p:sp>
      <p:sp>
        <p:nvSpPr>
          <p:cNvPr id="72707" name="Rectangle 43009"/>
          <p:cNvSpPr>
            <a:spLocks noGrp="1" noChangeArrowheads="1"/>
          </p:cNvSpPr>
          <p:nvPr>
            <p:ph type="body" idx="1"/>
          </p:nvPr>
        </p:nvSpPr>
        <p:spPr/>
        <p:txBody>
          <a:bodyPr/>
          <a:lstStyle/>
          <a:p>
            <a:pPr eaLnBrk="1"/>
            <a:r>
              <a:rPr lang="en-US" u="sng" dirty="0" smtClean="0"/>
              <a:t>Estimated Time:</a:t>
            </a:r>
            <a:r>
              <a:rPr lang="en-US" baseline="0" dirty="0" smtClean="0"/>
              <a:t> 10 minutes</a:t>
            </a:r>
          </a:p>
          <a:p>
            <a:pPr eaLnBrk="1"/>
            <a:endParaRPr lang="en-US" baseline="0" dirty="0" smtClean="0"/>
          </a:p>
          <a:p>
            <a:pPr eaLnBrk="1"/>
            <a:r>
              <a:rPr lang="en-US" baseline="0" dirty="0" smtClean="0"/>
              <a:t>This demo should show how to enable the row count feature on the service. Then highlight how you can make requests to the service using the new $count pseudo-selector and the new $</a:t>
            </a:r>
            <a:r>
              <a:rPr lang="en-US" baseline="0" dirty="0" err="1" smtClean="0"/>
              <a:t>inlinecount</a:t>
            </a:r>
            <a:r>
              <a:rPr lang="en-US" baseline="0" dirty="0" smtClean="0"/>
              <a:t> query options. Also show how to configure server-side paging on the service, and how it is enforced when making requests to the service. Finally, show how to follow the previous/next links provided by the service for paging scenarios.</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2 minutes</a:t>
            </a:r>
          </a:p>
          <a:p>
            <a:endParaRPr lang="en-US" dirty="0" smtClean="0"/>
          </a:p>
          <a:p>
            <a:r>
              <a:rPr lang="en-US" dirty="0" smtClean="0"/>
              <a:t>By</a:t>
            </a:r>
            <a:r>
              <a:rPr lang="en-US" baseline="0" dirty="0" smtClean="0"/>
              <a:t> default, when ADO.NET Data Services exposes an instance of an entity type, it serializes the data using the Atom Publishing Protocol (Atom </a:t>
            </a:r>
            <a:r>
              <a:rPr lang="en-US" baseline="0" dirty="0" err="1" smtClean="0"/>
              <a:t>Pum</a:t>
            </a:r>
            <a:r>
              <a:rPr lang="en-US" baseline="0" dirty="0" smtClean="0"/>
              <a:t>/APP) format. Every public property on the entity type gets mapped to an element within the content of the respective entry element.</a:t>
            </a:r>
          </a:p>
          <a:p>
            <a:endParaRPr lang="en-US" baseline="0" dirty="0" smtClean="0"/>
          </a:p>
          <a:p>
            <a:r>
              <a:rPr lang="en-US" baseline="0" dirty="0" smtClean="0"/>
              <a:t>While this default behavior works just fine for many situations, there are some oddities when using APP </a:t>
            </a:r>
            <a:r>
              <a:rPr lang="en-US" b="1" baseline="0" dirty="0" smtClean="0"/>
              <a:t>[Advance Animation]</a:t>
            </a:r>
            <a:r>
              <a:rPr lang="en-US" baseline="0" dirty="0" smtClean="0"/>
              <a:t>. For instance, the APP format requires that every entry include a title and an author. ADO.NET Data Services will render these elements, but never actually fill them with content. This could confuse consumers of the service that are APP aware and would expect to be provided with a title and/or author.</a:t>
            </a:r>
          </a:p>
          <a:p>
            <a:endParaRPr lang="en-US" baseline="0" dirty="0" smtClean="0"/>
          </a:p>
          <a:p>
            <a:r>
              <a:rPr lang="en-US" baseline="0" dirty="0" smtClean="0"/>
              <a:t>In 1.5, ADO.NET Data Services introduces a feature called “friendly feeds” that allows you to map an entity property to an element within the APP entry. This can either be a pre-defined element such a title or author, or a custom element. The ability to map properties to custom elements allows you to add additional information to your data feeds, such as </a:t>
            </a:r>
            <a:r>
              <a:rPr lang="en-US" baseline="0" dirty="0" err="1" smtClean="0"/>
              <a:t>microformats</a:t>
            </a:r>
            <a:r>
              <a:rPr lang="en-US" baseline="0" dirty="0" smtClean="0"/>
              <a:t> (i.e. </a:t>
            </a:r>
            <a:r>
              <a:rPr lang="en-US" baseline="0" dirty="0" err="1" smtClean="0"/>
              <a:t>GeoRSS</a:t>
            </a:r>
            <a:r>
              <a:rPr lang="en-US" baseline="0" dirty="0" smtClean="0"/>
              <a:t>), that can be interpreted by understanding clients.</a:t>
            </a:r>
            <a:endParaRPr lang="en-US" dirty="0"/>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u="sng" dirty="0" smtClean="0"/>
              <a:t>Estimated Time:</a:t>
            </a:r>
            <a:r>
              <a:rPr lang="en-US" dirty="0" smtClean="0"/>
              <a:t> 1 minute</a:t>
            </a:r>
          </a:p>
          <a:p>
            <a:endParaRPr lang="en-US" dirty="0" smtClean="0"/>
          </a:p>
          <a:p>
            <a:r>
              <a:rPr lang="en-US" dirty="0" smtClean="0"/>
              <a:t>If your data service exposes an entity that contains</a:t>
            </a:r>
            <a:r>
              <a:rPr lang="en-US" baseline="0" dirty="0" smtClean="0"/>
              <a:t> binary data, you can end up with a less than desirable situation</a:t>
            </a:r>
            <a:r>
              <a:rPr lang="en-US" b="1" baseline="0" dirty="0" smtClean="0"/>
              <a:t> [Advance Animation]</a:t>
            </a:r>
            <a:r>
              <a:rPr lang="en-US" baseline="0" dirty="0" smtClean="0"/>
              <a:t>. Because data is ultimately serialized as string content, any binary content has to be base64 serialized before being sent to the client. This expands the size of the response and requires </a:t>
            </a:r>
            <a:r>
              <a:rPr lang="en-US" baseline="0" dirty="0" err="1" smtClean="0"/>
              <a:t>deserialization</a:t>
            </a:r>
            <a:r>
              <a:rPr lang="en-US" baseline="0" dirty="0" smtClean="0"/>
              <a:t> and base64 </a:t>
            </a:r>
            <a:r>
              <a:rPr lang="en-US" baseline="0" dirty="0" err="1" smtClean="0"/>
              <a:t>unencoding</a:t>
            </a:r>
            <a:r>
              <a:rPr lang="en-US" baseline="0" dirty="0" smtClean="0"/>
              <a:t> on the client-side. In addition, whenever a request comes in for entities with data properties, that binary data must be fully loaded into memory before it could be sent to the client. This could lead to memory issues it the service was under pressure.</a:t>
            </a:r>
          </a:p>
          <a:p>
            <a:endParaRPr lang="en-US" baseline="0" dirty="0" smtClean="0"/>
          </a:p>
          <a:p>
            <a:r>
              <a:rPr lang="en-US" baseline="0" dirty="0" smtClean="0"/>
              <a:t>If the consumer never even uses the binary data, you end up with wasted bandwidth, memory and processing time. You could remove the binary data from the entity that the services exposes, but then any clients that did need to use the binary data would be out of luck. You could remove the binary data from the entity and then create a service operation that returned the binary content, but that behavior isn’t exactly ideal and doesn’t follow the </a:t>
            </a:r>
            <a:r>
              <a:rPr lang="en-US" baseline="0" dirty="0" err="1" smtClean="0"/>
              <a:t>AtomPub</a:t>
            </a:r>
            <a:r>
              <a:rPr lang="en-US" baseline="0" dirty="0" smtClean="0"/>
              <a:t> semantics.</a:t>
            </a:r>
          </a:p>
        </p:txBody>
      </p:sp>
      <p:sp>
        <p:nvSpPr>
          <p:cNvPr id="4" name="Slide Number Placeholder 3"/>
          <p:cNvSpPr>
            <a:spLocks noGrp="1"/>
          </p:cNvSpPr>
          <p:nvPr>
            <p:ph type="sldNum" sz="quarter" idx="10"/>
          </p:nvPr>
        </p:nvSpPr>
        <p:spPr/>
        <p:txBody>
          <a:bodyPr/>
          <a:lstStyle/>
          <a:p>
            <a:pPr>
              <a:defRPr/>
            </a:pPr>
            <a:fld id="{EBFB8504-2EB5-4A31-942A-BC8F1204C58F}"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mslogo_R-75"/>
          <p:cNvPicPr>
            <a:picLocks noChangeAspect="1" noChangeArrowheads="1"/>
          </p:cNvPicPr>
          <p:nvPr/>
        </p:nvPicPr>
        <p:blipFill>
          <a:blip r:embed="rId2"/>
          <a:srcRect/>
          <a:stretch>
            <a:fillRect/>
          </a:stretch>
        </p:blipFill>
        <p:spPr bwMode="auto">
          <a:xfrm>
            <a:off x="6629400" y="381000"/>
            <a:ext cx="2143125" cy="695325"/>
          </a:xfrm>
          <a:prstGeom prst="rect">
            <a:avLst/>
          </a:prstGeom>
          <a:noFill/>
          <a:ln w="9525">
            <a:noFill/>
            <a:miter lim="800000"/>
            <a:headEnd/>
            <a:tailEnd/>
          </a:ln>
        </p:spPr>
      </p:pic>
      <p:sp>
        <p:nvSpPr>
          <p:cNvPr id="10243" name="Rectangle 3"/>
          <p:cNvSpPr>
            <a:spLocks noGrp="1" noChangeArrowheads="1"/>
          </p:cNvSpPr>
          <p:nvPr>
            <p:ph type="ctrTitle"/>
          </p:nvPr>
        </p:nvSpPr>
        <p:spPr>
          <a:xfrm>
            <a:off x="685800" y="2130425"/>
            <a:ext cx="7772400" cy="1470025"/>
          </a:xfrm>
        </p:spPr>
        <p:txBody>
          <a:bodyPr/>
          <a:lstStyle>
            <a:lvl1pPr>
              <a:defRPr sz="3600"/>
            </a:lvl1pPr>
          </a:lstStyle>
          <a:p>
            <a:r>
              <a:rPr lang="en-US"/>
              <a:t>Click to edit Master title style</a:t>
            </a:r>
          </a:p>
        </p:txBody>
      </p:sp>
      <p:sp>
        <p:nvSpPr>
          <p:cNvPr id="10244" name="Rectangle 4"/>
          <p:cNvSpPr>
            <a:spLocks noGrp="1" noChangeArrowheads="1"/>
          </p:cNvSpPr>
          <p:nvPr>
            <p:ph type="subTitle" idx="1"/>
          </p:nvPr>
        </p:nvSpPr>
        <p:spPr>
          <a:xfrm>
            <a:off x="685800" y="3810000"/>
            <a:ext cx="6400800" cy="1752600"/>
          </a:xfrm>
        </p:spPr>
        <p:txBody>
          <a:bodyPr/>
          <a:lstStyle>
            <a:lvl1pPr marL="0" indent="0">
              <a:buFontTx/>
              <a:buNone/>
              <a:defRPr sz="22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157912"/>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90488"/>
            <a:ext cx="6019800" cy="6157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baseline="0">
                <a:solidFill>
                  <a:schemeClr val="bg2"/>
                </a:solidFill>
              </a:defRPr>
            </a:lvl1pPr>
          </a:lstStyle>
          <a:p>
            <a:r>
              <a:rPr lang="en-US" dirty="0"/>
              <a:t>Click to edit Master title style</a:t>
            </a:r>
          </a:p>
        </p:txBody>
      </p:sp>
      <p:sp>
        <p:nvSpPr>
          <p:cNvPr id="3" name="Text Placeholder 2"/>
          <p:cNvSpPr>
            <a:spLocks noGrp="1"/>
          </p:cNvSpPr>
          <p:nvPr>
            <p:ph type="body" sz="half" idx="1"/>
          </p:nvPr>
        </p:nvSpPr>
        <p:spPr>
          <a:xfrm>
            <a:off x="457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648200" y="1219200"/>
            <a:ext cx="4038600" cy="2345257"/>
          </a:xfrm>
        </p:spPr>
        <p:txBody>
          <a:bodyPr rtlCol="0"/>
          <a:lstStyle>
            <a:lvl1pPr>
              <a:defRPr sz="2800" baseline="0">
                <a:solidFill>
                  <a:schemeClr val="bg2"/>
                </a:solidFill>
              </a:defRPr>
            </a:lvl1pPr>
            <a:lvl2pPr>
              <a:defRPr sz="2400" baseline="0">
                <a:solidFill>
                  <a:schemeClr val="bg2"/>
                </a:solidFill>
              </a:defRPr>
            </a:lvl2pPr>
            <a:lvl3pPr>
              <a:defRPr sz="2000" baseline="0">
                <a:solidFill>
                  <a:schemeClr val="bg2"/>
                </a:solidFill>
              </a:defRPr>
            </a:lvl3pPr>
            <a:lvl4pPr>
              <a:defRPr sz="1800" baseline="0">
                <a:solidFill>
                  <a:schemeClr val="bg2"/>
                </a:solidFill>
              </a:defRPr>
            </a:lvl4pPr>
            <a:lvl5pPr>
              <a:defRPr sz="1800" baseline="0">
                <a:solidFill>
                  <a:schemeClr val="bg2"/>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Hidden Slide">
    <p:bg bwMode="black">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667000"/>
            <a:ext cx="8229600" cy="2743200"/>
          </a:xfrm>
        </p:spPr>
        <p:txBody>
          <a:bodyPr/>
          <a:lstStyle>
            <a:lvl1pPr>
              <a:buNone/>
              <a:defRPr/>
            </a:lvl1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0488"/>
            <a:ext cx="8229600" cy="1143000"/>
          </a:xfrm>
          <a:prstGeom prst="rect">
            <a:avLst/>
          </a:prstGeom>
          <a:noFill/>
          <a:ln w="9525">
            <a:noFill/>
            <a:miter lim="800000"/>
            <a:headEnd/>
            <a:tailEnd/>
          </a:ln>
          <a:effectLst>
            <a:outerShdw dist="12700" dir="54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8" descr="mslogo_R"/>
          <p:cNvPicPr>
            <a:picLocks noChangeAspect="1" noChangeArrowheads="1"/>
          </p:cNvPicPr>
          <p:nvPr/>
        </p:nvPicPr>
        <p:blipFill>
          <a:blip r:embed="rId19"/>
          <a:srcRect/>
          <a:stretch>
            <a:fillRect/>
          </a:stretch>
        </p:blipFill>
        <p:spPr bwMode="auto">
          <a:xfrm>
            <a:off x="7696200" y="6391275"/>
            <a:ext cx="1428750" cy="466725"/>
          </a:xfrm>
          <a:prstGeom prst="rect">
            <a:avLst/>
          </a:prstGeom>
          <a:noFill/>
          <a:ln w="9525">
            <a:noFill/>
            <a:miter lim="800000"/>
            <a:headEnd/>
            <a:tailEnd/>
          </a:ln>
        </p:spPr>
      </p:pic>
      <p:pic>
        <p:nvPicPr>
          <p:cNvPr id="1029" name="Picture 29" descr="DPE5"/>
          <p:cNvPicPr>
            <a:picLocks noChangeAspect="1" noChangeArrowheads="1"/>
          </p:cNvPicPr>
          <p:nvPr/>
        </p:nvPicPr>
        <p:blipFill>
          <a:blip r:embed="rId20"/>
          <a:srcRect/>
          <a:stretch>
            <a:fillRect/>
          </a:stretch>
        </p:blipFill>
        <p:spPr bwMode="auto">
          <a:xfrm>
            <a:off x="304800" y="6453188"/>
            <a:ext cx="1598613" cy="4048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693" r:id="rId2"/>
    <p:sldLayoutId id="2147483707"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8" r:id="rId16"/>
  </p:sldLayoutIdLst>
  <p:txStyles>
    <p:titleStyle>
      <a:lvl1pPr algn="ctr" rtl="0" eaLnBrk="0" fontAlgn="base" hangingPunct="0">
        <a:spcBef>
          <a:spcPct val="0"/>
        </a:spcBef>
        <a:spcAft>
          <a:spcPct val="0"/>
        </a:spcAft>
        <a:defRPr sz="3200" b="1">
          <a:solidFill>
            <a:srgbClr val="FFCC00"/>
          </a:solidFill>
          <a:latin typeface="+mj-lt"/>
          <a:ea typeface="+mj-ea"/>
          <a:cs typeface="+mj-cs"/>
        </a:defRPr>
      </a:lvl1pPr>
      <a:lvl2pPr algn="l" rtl="0" eaLnBrk="0" fontAlgn="base" hangingPunct="0">
        <a:spcBef>
          <a:spcPct val="0"/>
        </a:spcBef>
        <a:spcAft>
          <a:spcPct val="0"/>
        </a:spcAft>
        <a:defRPr sz="3200" b="1">
          <a:solidFill>
            <a:srgbClr val="FFCC00"/>
          </a:solidFill>
          <a:latin typeface="Tahoma" pitchFamily="34" charset="0"/>
        </a:defRPr>
      </a:lvl2pPr>
      <a:lvl3pPr algn="l" rtl="0" eaLnBrk="0" fontAlgn="base" hangingPunct="0">
        <a:spcBef>
          <a:spcPct val="0"/>
        </a:spcBef>
        <a:spcAft>
          <a:spcPct val="0"/>
        </a:spcAft>
        <a:defRPr sz="3200" b="1">
          <a:solidFill>
            <a:srgbClr val="FFCC00"/>
          </a:solidFill>
          <a:latin typeface="Tahoma" pitchFamily="34" charset="0"/>
        </a:defRPr>
      </a:lvl3pPr>
      <a:lvl4pPr algn="l" rtl="0" eaLnBrk="0" fontAlgn="base" hangingPunct="0">
        <a:spcBef>
          <a:spcPct val="0"/>
        </a:spcBef>
        <a:spcAft>
          <a:spcPct val="0"/>
        </a:spcAft>
        <a:defRPr sz="3200" b="1">
          <a:solidFill>
            <a:srgbClr val="FFCC00"/>
          </a:solidFill>
          <a:latin typeface="Tahoma" pitchFamily="34" charset="0"/>
        </a:defRPr>
      </a:lvl4pPr>
      <a:lvl5pPr algn="l" rtl="0" eaLnBrk="0" fontAlgn="base" hangingPunct="0">
        <a:spcBef>
          <a:spcPct val="0"/>
        </a:spcBef>
        <a:spcAft>
          <a:spcPct val="0"/>
        </a:spcAft>
        <a:defRPr sz="3200" b="1">
          <a:solidFill>
            <a:srgbClr val="FFCC00"/>
          </a:solidFill>
          <a:latin typeface="Tahoma" pitchFamily="34" charset="0"/>
        </a:defRPr>
      </a:lvl5pPr>
      <a:lvl6pPr marL="457200" algn="l" rtl="0" fontAlgn="base">
        <a:spcBef>
          <a:spcPct val="0"/>
        </a:spcBef>
        <a:spcAft>
          <a:spcPct val="0"/>
        </a:spcAft>
        <a:defRPr sz="3200" b="1">
          <a:solidFill>
            <a:srgbClr val="FFCC00"/>
          </a:solidFill>
          <a:latin typeface="Tahoma" pitchFamily="34" charset="0"/>
        </a:defRPr>
      </a:lvl6pPr>
      <a:lvl7pPr marL="914400" algn="l" rtl="0" fontAlgn="base">
        <a:spcBef>
          <a:spcPct val="0"/>
        </a:spcBef>
        <a:spcAft>
          <a:spcPct val="0"/>
        </a:spcAft>
        <a:defRPr sz="3200" b="1">
          <a:solidFill>
            <a:srgbClr val="FFCC00"/>
          </a:solidFill>
          <a:latin typeface="Tahoma" pitchFamily="34" charset="0"/>
        </a:defRPr>
      </a:lvl7pPr>
      <a:lvl8pPr marL="1371600" algn="l" rtl="0" fontAlgn="base">
        <a:spcBef>
          <a:spcPct val="0"/>
        </a:spcBef>
        <a:spcAft>
          <a:spcPct val="0"/>
        </a:spcAft>
        <a:defRPr sz="3200" b="1">
          <a:solidFill>
            <a:srgbClr val="FFCC00"/>
          </a:solidFill>
          <a:latin typeface="Tahoma" pitchFamily="34" charset="0"/>
        </a:defRPr>
      </a:lvl8pPr>
      <a:lvl9pPr marL="1828800" algn="l" rtl="0" fontAlgn="base">
        <a:spcBef>
          <a:spcPct val="0"/>
        </a:spcBef>
        <a:spcAft>
          <a:spcPct val="0"/>
        </a:spcAft>
        <a:defRPr sz="3200" b="1">
          <a:solidFill>
            <a:srgbClr val="FFCC00"/>
          </a:solidFill>
          <a:latin typeface="Tahoma" pitchFamily="34" charset="0"/>
        </a:defRPr>
      </a:lvl9pPr>
    </p:titleStyle>
    <p:bodyStyle>
      <a:lvl1pPr marL="342900" indent="-342900" algn="l" rtl="0" eaLnBrk="0" fontAlgn="base" hangingPunct="0">
        <a:spcBef>
          <a:spcPct val="20000"/>
        </a:spcBef>
        <a:spcAft>
          <a:spcPct val="0"/>
        </a:spcAft>
        <a:buBlip>
          <a:blip r:embed="rId21"/>
        </a:buBlip>
        <a:defRPr sz="2600">
          <a:solidFill>
            <a:schemeClr val="bg1"/>
          </a:solidFill>
          <a:latin typeface="+mn-lt"/>
          <a:ea typeface="+mn-ea"/>
          <a:cs typeface="+mn-cs"/>
        </a:defRPr>
      </a:lvl1pPr>
      <a:lvl2pPr marL="742950" indent="-285750" algn="l" rtl="0" eaLnBrk="0" fontAlgn="base" hangingPunct="0">
        <a:spcBef>
          <a:spcPct val="20000"/>
        </a:spcBef>
        <a:spcAft>
          <a:spcPct val="0"/>
        </a:spcAft>
        <a:buBlip>
          <a:blip r:embed="rId21"/>
        </a:buBlip>
        <a:defRPr sz="2000">
          <a:solidFill>
            <a:schemeClr val="bg1"/>
          </a:solidFill>
          <a:latin typeface="Microsoft Sans Serif" pitchFamily="34" charset="0"/>
        </a:defRPr>
      </a:lvl2pPr>
      <a:lvl3pPr marL="1143000" indent="-228600" algn="l" rtl="0" eaLnBrk="0" fontAlgn="base" hangingPunct="0">
        <a:spcBef>
          <a:spcPct val="20000"/>
        </a:spcBef>
        <a:spcAft>
          <a:spcPct val="0"/>
        </a:spcAft>
        <a:buBlip>
          <a:blip r:embed="rId21"/>
        </a:buBlip>
        <a:defRPr sz="2000">
          <a:solidFill>
            <a:schemeClr val="bg1"/>
          </a:solidFill>
          <a:latin typeface="+mn-lt"/>
        </a:defRPr>
      </a:lvl3pPr>
      <a:lvl4pPr marL="1600200" indent="-228600" algn="l" rtl="0" eaLnBrk="0" fontAlgn="base" hangingPunct="0">
        <a:spcBef>
          <a:spcPct val="20000"/>
        </a:spcBef>
        <a:spcAft>
          <a:spcPct val="0"/>
        </a:spcAft>
        <a:buBlip>
          <a:blip r:embed="rId21"/>
        </a:buBlip>
        <a:defRPr sz="1600">
          <a:solidFill>
            <a:schemeClr val="bg1"/>
          </a:solidFill>
          <a:latin typeface="+mn-lt"/>
        </a:defRPr>
      </a:lvl4pPr>
      <a:lvl5pPr marL="2057400" indent="-228600" algn="l" rtl="0" eaLnBrk="0" fontAlgn="base" hangingPunct="0">
        <a:spcBef>
          <a:spcPct val="20000"/>
        </a:spcBef>
        <a:spcAft>
          <a:spcPct val="0"/>
        </a:spcAft>
        <a:buBlip>
          <a:blip r:embed="rId21"/>
        </a:buBlip>
        <a:defRPr sz="1400">
          <a:solidFill>
            <a:schemeClr val="bg1"/>
          </a:solidFill>
          <a:latin typeface="+mn-lt"/>
        </a:defRPr>
      </a:lvl5pPr>
      <a:lvl6pPr marL="2514600" indent="-228600" algn="l" rtl="0" fontAlgn="base">
        <a:spcBef>
          <a:spcPct val="20000"/>
        </a:spcBef>
        <a:spcAft>
          <a:spcPct val="0"/>
        </a:spcAft>
        <a:buBlip>
          <a:blip r:embed="rId21"/>
        </a:buBlip>
        <a:defRPr sz="1400">
          <a:solidFill>
            <a:schemeClr val="bg1"/>
          </a:solidFill>
          <a:latin typeface="+mn-lt"/>
        </a:defRPr>
      </a:lvl6pPr>
      <a:lvl7pPr marL="2971800" indent="-228600" algn="l" rtl="0" fontAlgn="base">
        <a:spcBef>
          <a:spcPct val="20000"/>
        </a:spcBef>
        <a:spcAft>
          <a:spcPct val="0"/>
        </a:spcAft>
        <a:buBlip>
          <a:blip r:embed="rId21"/>
        </a:buBlip>
        <a:defRPr sz="1400">
          <a:solidFill>
            <a:schemeClr val="bg1"/>
          </a:solidFill>
          <a:latin typeface="+mn-lt"/>
        </a:defRPr>
      </a:lvl7pPr>
      <a:lvl8pPr marL="3429000" indent="-228600" algn="l" rtl="0" fontAlgn="base">
        <a:spcBef>
          <a:spcPct val="20000"/>
        </a:spcBef>
        <a:spcAft>
          <a:spcPct val="0"/>
        </a:spcAft>
        <a:buBlip>
          <a:blip r:embed="rId21"/>
        </a:buBlip>
        <a:defRPr sz="1400">
          <a:solidFill>
            <a:schemeClr val="bg1"/>
          </a:solidFill>
          <a:latin typeface="+mn-lt"/>
        </a:defRPr>
      </a:lvl8pPr>
      <a:lvl9pPr marL="3886200" indent="-228600" algn="l" rtl="0" fontAlgn="base">
        <a:spcBef>
          <a:spcPct val="20000"/>
        </a:spcBef>
        <a:spcAft>
          <a:spcPct val="0"/>
        </a:spcAft>
        <a:buBlip>
          <a:blip r:embed="rId21"/>
        </a:buBlip>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8153400" cy="3505200"/>
          </a:xfrm>
        </p:spPr>
        <p:txBody>
          <a:bodyPr/>
          <a:lstStyle/>
          <a:p>
            <a:r>
              <a:rPr lang="en-US" smtClean="0"/>
              <a:t>Visual </a:t>
            </a:r>
            <a:r>
              <a:rPr lang="en-US" dirty="0" smtClean="0"/>
              <a:t>Studio 2010</a:t>
            </a:r>
            <a:br>
              <a:rPr lang="en-US" dirty="0" smtClean="0"/>
            </a:br>
            <a:r>
              <a:rPr lang="en-US" dirty="0" smtClean="0"/>
              <a:t>and</a:t>
            </a:r>
            <a:br>
              <a:rPr lang="en-US" dirty="0" smtClean="0"/>
            </a:br>
            <a:r>
              <a:rPr lang="en-US" dirty="0" smtClean="0"/>
              <a:t>.NET Framework 4</a:t>
            </a:r>
            <a:br>
              <a:rPr lang="en-US" dirty="0" smtClean="0"/>
            </a:br>
            <a:r>
              <a:rPr lang="en-US" dirty="0" smtClean="0"/>
              <a:t/>
            </a:r>
            <a:br>
              <a:rPr lang="en-US" dirty="0" smtClean="0"/>
            </a:br>
            <a:r>
              <a:rPr lang="en-US" i="1" dirty="0" smtClean="0"/>
              <a:t>Training Workshop</a:t>
            </a:r>
            <a:endParaRPr lang="en-US" sz="2000" i="1" baseline="82000" dirty="0"/>
          </a:p>
        </p:txBody>
      </p:sp>
      <p:pic>
        <p:nvPicPr>
          <p:cNvPr id="4" name="Picture 3" descr="dpelogo.png"/>
          <p:cNvPicPr>
            <a:picLocks noChangeAspect="1"/>
          </p:cNvPicPr>
          <p:nvPr/>
        </p:nvPicPr>
        <p:blipFill>
          <a:blip r:embed="rId2"/>
          <a:stretch>
            <a:fillRect/>
          </a:stretch>
        </p:blipFill>
        <p:spPr>
          <a:xfrm>
            <a:off x="228600" y="5486400"/>
            <a:ext cx="3218422" cy="828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Row Count</a:t>
            </a:r>
            <a:br>
              <a:rPr lang="en-US" dirty="0" smtClean="0"/>
            </a:br>
            <a:r>
              <a:rPr lang="en-US" dirty="0" smtClean="0"/>
              <a:t>Server-Side Paging</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Friendly Feeds</a:t>
            </a:r>
            <a:endParaRPr lang="en-US" sz="4000" b="0" dirty="0"/>
          </a:p>
        </p:txBody>
      </p:sp>
      <p:pic>
        <p:nvPicPr>
          <p:cNvPr id="1026" name="Picture 2"/>
          <p:cNvPicPr>
            <a:picLocks noChangeAspect="1" noChangeArrowheads="1"/>
          </p:cNvPicPr>
          <p:nvPr/>
        </p:nvPicPr>
        <p:blipFill>
          <a:blip r:embed="rId3"/>
          <a:srcRect/>
          <a:stretch>
            <a:fillRect/>
          </a:stretch>
        </p:blipFill>
        <p:spPr bwMode="auto">
          <a:xfrm>
            <a:off x="3457575" y="2524125"/>
            <a:ext cx="5000625" cy="2581275"/>
          </a:xfrm>
          <a:prstGeom prst="rect">
            <a:avLst/>
          </a:prstGeom>
          <a:noFill/>
          <a:ln w="9525">
            <a:noFill/>
            <a:miter lim="800000"/>
            <a:headEnd/>
            <a:tailEnd/>
          </a:ln>
          <a:effectLst/>
        </p:spPr>
      </p:pic>
      <p:cxnSp>
        <p:nvCxnSpPr>
          <p:cNvPr id="28" name="Straight Arrow Connector 27"/>
          <p:cNvCxnSpPr/>
          <p:nvPr/>
        </p:nvCxnSpPr>
        <p:spPr bwMode="auto">
          <a:xfrm rot="10800000" flipV="1">
            <a:off x="4981575" y="2295525"/>
            <a:ext cx="685800" cy="533400"/>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5743575" y="1990725"/>
            <a:ext cx="855299" cy="430887"/>
          </a:xfrm>
          <a:prstGeom prst="rect">
            <a:avLst/>
          </a:prstGeom>
          <a:noFill/>
        </p:spPr>
        <p:txBody>
          <a:bodyPr wrap="none" rtlCol="0">
            <a:spAutoFit/>
          </a:bodyPr>
          <a:lstStyle/>
          <a:p>
            <a:r>
              <a:rPr lang="en-US" dirty="0" smtClean="0"/>
              <a:t>Title?</a:t>
            </a:r>
            <a:endParaRPr lang="en-US" dirty="0"/>
          </a:p>
        </p:txBody>
      </p:sp>
      <p:cxnSp>
        <p:nvCxnSpPr>
          <p:cNvPr id="31" name="Straight Arrow Connector 30"/>
          <p:cNvCxnSpPr/>
          <p:nvPr/>
        </p:nvCxnSpPr>
        <p:spPr bwMode="auto">
          <a:xfrm rot="10800000">
            <a:off x="4419600" y="3429000"/>
            <a:ext cx="1371600" cy="1588"/>
          </a:xfrm>
          <a:prstGeom prst="straightConnector1">
            <a:avLst/>
          </a:prstGeom>
          <a:ln>
            <a:solidFill>
              <a:srgbClr val="FF0000"/>
            </a:solidFill>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5867400" y="3200400"/>
            <a:ext cx="1149930" cy="430887"/>
          </a:xfrm>
          <a:prstGeom prst="rect">
            <a:avLst/>
          </a:prstGeom>
          <a:noFill/>
        </p:spPr>
        <p:txBody>
          <a:bodyPr wrap="none" rtlCol="0">
            <a:spAutoFit/>
          </a:bodyPr>
          <a:lstStyle/>
          <a:p>
            <a:r>
              <a:rPr lang="en-US" dirty="0" smtClean="0">
                <a:solidFill>
                  <a:schemeClr val="tx1"/>
                </a:solidFill>
              </a:rPr>
              <a:t>Author?</a:t>
            </a:r>
            <a:endParaRPr lang="en-US" dirty="0">
              <a:solidFill>
                <a:schemeClr val="tx1"/>
              </a:solidFill>
            </a:endParaRPr>
          </a:p>
        </p:txBody>
      </p:sp>
      <p:pic>
        <p:nvPicPr>
          <p:cNvPr id="1027" name="Picture 3"/>
          <p:cNvPicPr>
            <a:picLocks noChangeAspect="1" noChangeArrowheads="1"/>
          </p:cNvPicPr>
          <p:nvPr/>
        </p:nvPicPr>
        <p:blipFill>
          <a:blip r:embed="rId4"/>
          <a:srcRect/>
          <a:stretch>
            <a:fillRect/>
          </a:stretch>
        </p:blipFill>
        <p:spPr bwMode="auto">
          <a:xfrm>
            <a:off x="609600" y="1219200"/>
            <a:ext cx="1600200" cy="3067050"/>
          </a:xfrm>
          <a:prstGeom prst="rect">
            <a:avLst/>
          </a:prstGeom>
          <a:noFill/>
          <a:ln w="9525">
            <a:noFill/>
            <a:miter lim="800000"/>
            <a:headEnd/>
            <a:tailEnd/>
          </a:ln>
          <a:effectLst/>
        </p:spPr>
      </p:pic>
      <p:sp>
        <p:nvSpPr>
          <p:cNvPr id="34" name="TextBox 33"/>
          <p:cNvSpPr txBox="1"/>
          <p:nvPr/>
        </p:nvSpPr>
        <p:spPr>
          <a:xfrm>
            <a:off x="4457313" y="5171182"/>
            <a:ext cx="3086486" cy="1077218"/>
          </a:xfrm>
          <a:prstGeom prst="rect">
            <a:avLst/>
          </a:prstGeom>
          <a:noFill/>
        </p:spPr>
        <p:txBody>
          <a:bodyPr wrap="none" rtlCol="0">
            <a:spAutoFit/>
          </a:bodyPr>
          <a:lstStyle/>
          <a:p>
            <a:r>
              <a:rPr lang="en-US" sz="3200" dirty="0" smtClean="0"/>
              <a:t>Atom Pub (APP)</a:t>
            </a:r>
          </a:p>
          <a:p>
            <a:r>
              <a:rPr lang="en-US" sz="3200" dirty="0" smtClean="0"/>
              <a:t>Entry Document</a:t>
            </a:r>
            <a:endParaRPr lang="en-US" sz="3200" dirty="0"/>
          </a:p>
        </p:txBody>
      </p:sp>
      <p:pic>
        <p:nvPicPr>
          <p:cNvPr id="3" name="Picture 2" descr="C:\Users\joncart.REDMOND\AppData\Local\Microsoft\Windows\Temporary Internet Files\Content.IE5\0B8GX4G8\MCj04398080000[1].png"/>
          <p:cNvPicPr>
            <a:picLocks noChangeAspect="1" noChangeArrowheads="1"/>
          </p:cNvPicPr>
          <p:nvPr/>
        </p:nvPicPr>
        <p:blipFill>
          <a:blip r:embed="rId5"/>
          <a:srcRect/>
          <a:stretch>
            <a:fillRect/>
          </a:stretch>
        </p:blipFill>
        <p:spPr bwMode="auto">
          <a:xfrm rot="17097251">
            <a:off x="2131419" y="2700620"/>
            <a:ext cx="1340161" cy="134016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595312"/>
          </a:xfrm>
        </p:spPr>
        <p:txBody>
          <a:bodyPr anchor="t"/>
          <a:lstStyle/>
          <a:p>
            <a:pPr algn="l"/>
            <a:r>
              <a:rPr lang="en-US" sz="4000" b="0" dirty="0" smtClean="0"/>
              <a:t>BLOB Streams</a:t>
            </a:r>
            <a:endParaRPr lang="en-US" sz="4000" b="0" dirty="0"/>
          </a:p>
        </p:txBody>
      </p:sp>
      <p:pic>
        <p:nvPicPr>
          <p:cNvPr id="3074" name="Picture 2"/>
          <p:cNvPicPr>
            <a:picLocks noChangeAspect="1" noChangeArrowheads="1"/>
          </p:cNvPicPr>
          <p:nvPr/>
        </p:nvPicPr>
        <p:blipFill>
          <a:blip r:embed="rId3"/>
          <a:srcRect/>
          <a:stretch>
            <a:fillRect/>
          </a:stretch>
        </p:blipFill>
        <p:spPr bwMode="auto">
          <a:xfrm>
            <a:off x="219075" y="1724025"/>
            <a:ext cx="8705850" cy="3409950"/>
          </a:xfrm>
          <a:prstGeom prst="rect">
            <a:avLst/>
          </a:prstGeom>
          <a:noFill/>
          <a:ln w="9525">
            <a:noFill/>
            <a:miter lim="800000"/>
            <a:headEnd/>
            <a:tailEnd/>
          </a:ln>
          <a:effectLst/>
        </p:spPr>
      </p:pic>
      <p:sp>
        <p:nvSpPr>
          <p:cNvPr id="13" name="Right Arrow 12"/>
          <p:cNvSpPr/>
          <p:nvPr/>
        </p:nvSpPr>
        <p:spPr bwMode="auto">
          <a:xfrm rot="13087576">
            <a:off x="3755321" y="4665197"/>
            <a:ext cx="1328555" cy="281975"/>
          </a:xfrm>
          <a:prstGeom prst="rightArrow">
            <a:avLst/>
          </a:prstGeom>
          <a:solidFill>
            <a:srgbClr val="FF0000"/>
          </a:solidFill>
          <a:ln>
            <a:solidFill>
              <a:srgbClr val="FF0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solidFill>
                <a:schemeClr val="bg1"/>
              </a:solidFill>
              <a:effectLst/>
              <a:latin typeface="Tahoma" pitchFamily="34" charset="0"/>
            </a:endParaRPr>
          </a:p>
        </p:txBody>
      </p:sp>
      <p:sp>
        <p:nvSpPr>
          <p:cNvPr id="14" name="TextBox 13"/>
          <p:cNvSpPr txBox="1"/>
          <p:nvPr/>
        </p:nvSpPr>
        <p:spPr>
          <a:xfrm>
            <a:off x="4953000" y="5284113"/>
            <a:ext cx="1901226" cy="430887"/>
          </a:xfrm>
          <a:prstGeom prst="rect">
            <a:avLst/>
          </a:prstGeom>
          <a:noFill/>
        </p:spPr>
        <p:txBody>
          <a:bodyPr wrap="none" rtlCol="0">
            <a:spAutoFit/>
          </a:bodyPr>
          <a:lstStyle/>
          <a:p>
            <a:r>
              <a:rPr lang="en-US" dirty="0" smtClean="0"/>
              <a:t>Base64 String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BLOB Streams (cont.)</a:t>
            </a:r>
            <a:endParaRPr lang="en-US" sz="4000" b="0" dirty="0"/>
          </a:p>
        </p:txBody>
      </p:sp>
      <p:pic>
        <p:nvPicPr>
          <p:cNvPr id="8"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533400" y="1676400"/>
            <a:ext cx="1032042" cy="1032042"/>
          </a:xfrm>
          <a:prstGeom prst="rect">
            <a:avLst/>
          </a:prstGeom>
          <a:noFill/>
        </p:spPr>
      </p:pic>
      <p:pic>
        <p:nvPicPr>
          <p:cNvPr id="9"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91000" y="1681747"/>
            <a:ext cx="922187" cy="1290053"/>
          </a:xfrm>
          <a:prstGeom prst="rect">
            <a:avLst/>
          </a:prstGeom>
          <a:noFill/>
        </p:spPr>
      </p:pic>
      <p:cxnSp>
        <p:nvCxnSpPr>
          <p:cNvPr id="10" name="Straight Arrow Connector 9"/>
          <p:cNvCxnSpPr/>
          <p:nvPr/>
        </p:nvCxnSpPr>
        <p:spPr bwMode="auto">
          <a:xfrm>
            <a:off x="1752600" y="1979612"/>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1" name="TextBox 10"/>
          <p:cNvSpPr txBox="1"/>
          <p:nvPr/>
        </p:nvSpPr>
        <p:spPr>
          <a:xfrm>
            <a:off x="1635236" y="1219200"/>
            <a:ext cx="2555764" cy="430887"/>
          </a:xfrm>
          <a:prstGeom prst="rect">
            <a:avLst/>
          </a:prstGeom>
          <a:noFill/>
        </p:spPr>
        <p:txBody>
          <a:bodyPr wrap="none" rtlCol="0">
            <a:spAutoFit/>
          </a:bodyPr>
          <a:lstStyle/>
          <a:p>
            <a:r>
              <a:rPr lang="en-US" dirty="0" smtClean="0"/>
              <a:t>/Products(1)/Photo</a:t>
            </a:r>
            <a:endParaRPr lang="en-US" dirty="0"/>
          </a:p>
        </p:txBody>
      </p:sp>
      <p:cxnSp>
        <p:nvCxnSpPr>
          <p:cNvPr id="12" name="Straight Arrow Connector 11"/>
          <p:cNvCxnSpPr/>
          <p:nvPr/>
        </p:nvCxnSpPr>
        <p:spPr bwMode="auto">
          <a:xfrm rot="10800000">
            <a:off x="1676400" y="2514600"/>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5" name="TextBox 14"/>
          <p:cNvSpPr txBox="1"/>
          <p:nvPr/>
        </p:nvSpPr>
        <p:spPr>
          <a:xfrm>
            <a:off x="1820467" y="2667000"/>
            <a:ext cx="2141933" cy="430887"/>
          </a:xfrm>
          <a:prstGeom prst="rect">
            <a:avLst/>
          </a:prstGeom>
          <a:noFill/>
        </p:spPr>
        <p:txBody>
          <a:bodyPr wrap="none" rtlCol="0">
            <a:spAutoFit/>
          </a:bodyPr>
          <a:lstStyle/>
          <a:p>
            <a:r>
              <a:rPr lang="en-US" dirty="0" smtClean="0"/>
              <a:t>Photo Metadata</a:t>
            </a:r>
            <a:endParaRPr lang="en-US" dirty="0"/>
          </a:p>
        </p:txBody>
      </p:sp>
      <p:pic>
        <p:nvPicPr>
          <p:cNvPr id="16"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457200" y="4369713"/>
            <a:ext cx="1032042" cy="1032042"/>
          </a:xfrm>
          <a:prstGeom prst="rect">
            <a:avLst/>
          </a:prstGeom>
          <a:noFill/>
        </p:spPr>
      </p:pic>
      <p:pic>
        <p:nvPicPr>
          <p:cNvPr id="17"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14800" y="4380407"/>
            <a:ext cx="922187" cy="1290053"/>
          </a:xfrm>
          <a:prstGeom prst="rect">
            <a:avLst/>
          </a:prstGeom>
          <a:noFill/>
        </p:spPr>
      </p:pic>
      <p:cxnSp>
        <p:nvCxnSpPr>
          <p:cNvPr id="19" name="Straight Arrow Connector 18"/>
          <p:cNvCxnSpPr/>
          <p:nvPr/>
        </p:nvCxnSpPr>
        <p:spPr bwMode="auto">
          <a:xfrm>
            <a:off x="1676400" y="4672925"/>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0" name="TextBox 19"/>
          <p:cNvSpPr txBox="1"/>
          <p:nvPr/>
        </p:nvSpPr>
        <p:spPr>
          <a:xfrm>
            <a:off x="1219200" y="3810000"/>
            <a:ext cx="3608938" cy="430887"/>
          </a:xfrm>
          <a:prstGeom prst="rect">
            <a:avLst/>
          </a:prstGeom>
          <a:noFill/>
        </p:spPr>
        <p:txBody>
          <a:bodyPr wrap="none" rtlCol="0">
            <a:spAutoFit/>
          </a:bodyPr>
          <a:lstStyle/>
          <a:p>
            <a:r>
              <a:rPr lang="en-US" dirty="0" smtClean="0"/>
              <a:t>/Products(1)/Photo/</a:t>
            </a:r>
            <a:r>
              <a:rPr lang="en-US" b="1" dirty="0" smtClean="0">
                <a:solidFill>
                  <a:srgbClr val="FF0000"/>
                </a:solidFill>
              </a:rPr>
              <a:t>$value</a:t>
            </a:r>
            <a:endParaRPr lang="en-US" b="1" dirty="0">
              <a:solidFill>
                <a:srgbClr val="FF0000"/>
              </a:solidFill>
            </a:endParaRPr>
          </a:p>
        </p:txBody>
      </p:sp>
      <p:cxnSp>
        <p:nvCxnSpPr>
          <p:cNvPr id="21" name="Straight Arrow Connector 20"/>
          <p:cNvCxnSpPr/>
          <p:nvPr/>
        </p:nvCxnSpPr>
        <p:spPr bwMode="auto">
          <a:xfrm rot="10800000">
            <a:off x="1600200" y="5207913"/>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4" name="TextBox 23"/>
          <p:cNvSpPr txBox="1"/>
          <p:nvPr/>
        </p:nvSpPr>
        <p:spPr>
          <a:xfrm>
            <a:off x="1952286" y="5360313"/>
            <a:ext cx="1781514" cy="430887"/>
          </a:xfrm>
          <a:prstGeom prst="rect">
            <a:avLst/>
          </a:prstGeom>
          <a:noFill/>
        </p:spPr>
        <p:txBody>
          <a:bodyPr wrap="none" rtlCol="0">
            <a:spAutoFit/>
          </a:bodyPr>
          <a:lstStyle/>
          <a:p>
            <a:r>
              <a:rPr lang="en-US" dirty="0" smtClean="0"/>
              <a:t>Photo Image</a:t>
            </a:r>
            <a:endParaRPr lang="en-US" dirty="0"/>
          </a:p>
        </p:txBody>
      </p:sp>
      <p:sp>
        <p:nvSpPr>
          <p:cNvPr id="27" name="Flowchart: Magnetic Disk 26"/>
          <p:cNvSpPr/>
          <p:nvPr/>
        </p:nvSpPr>
        <p:spPr>
          <a:xfrm>
            <a:off x="5715000" y="3657600"/>
            <a:ext cx="1066800" cy="83820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dirty="0"/>
          </a:p>
        </p:txBody>
      </p:sp>
      <p:cxnSp>
        <p:nvCxnSpPr>
          <p:cNvPr id="29" name="Straight Arrow Connector 28"/>
          <p:cNvCxnSpPr/>
          <p:nvPr/>
        </p:nvCxnSpPr>
        <p:spPr bwMode="auto">
          <a:xfrm flipV="1">
            <a:off x="5105400" y="4419600"/>
            <a:ext cx="457200" cy="381000"/>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cxnSp>
        <p:nvCxnSpPr>
          <p:cNvPr id="31" name="Straight Arrow Connector 30"/>
          <p:cNvCxnSpPr/>
          <p:nvPr/>
        </p:nvCxnSpPr>
        <p:spPr bwMode="auto">
          <a:xfrm>
            <a:off x="5105400" y="5105400"/>
            <a:ext cx="457200" cy="381000"/>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pic>
        <p:nvPicPr>
          <p:cNvPr id="4099" name="Picture 3" descr="C:\Users\joncart.REDMOND\AppData\Local\Microsoft\Windows\Temporary Internet Files\Content.IE5\0VT81CMH\MCj04325990000[1].png"/>
          <p:cNvPicPr>
            <a:picLocks noChangeAspect="1" noChangeArrowheads="1"/>
          </p:cNvPicPr>
          <p:nvPr/>
        </p:nvPicPr>
        <p:blipFill>
          <a:blip r:embed="rId5"/>
          <a:srcRect/>
          <a:stretch>
            <a:fillRect/>
          </a:stretch>
        </p:blipFill>
        <p:spPr bwMode="auto">
          <a:xfrm>
            <a:off x="5486400" y="5099050"/>
            <a:ext cx="1301750" cy="1301750"/>
          </a:xfrm>
          <a:prstGeom prst="rect">
            <a:avLst/>
          </a:prstGeom>
          <a:noFill/>
        </p:spPr>
      </p:pic>
      <p:pic>
        <p:nvPicPr>
          <p:cNvPr id="4103" name="Picture 7" descr="C:\Users\joncart.REDMOND\AppData\Local\Microsoft\Windows\Temporary Internet Files\Content.IE5\0B8GX4G8\MCj03917520000[1].wmf"/>
          <p:cNvPicPr>
            <a:picLocks noChangeAspect="1" noChangeArrowheads="1"/>
          </p:cNvPicPr>
          <p:nvPr/>
        </p:nvPicPr>
        <p:blipFill>
          <a:blip r:embed="rId6"/>
          <a:srcRect/>
          <a:stretch>
            <a:fillRect/>
          </a:stretch>
        </p:blipFill>
        <p:spPr bwMode="auto">
          <a:xfrm>
            <a:off x="7098487" y="4434142"/>
            <a:ext cx="1054913" cy="1052258"/>
          </a:xfrm>
          <a:prstGeom prst="rect">
            <a:avLst/>
          </a:prstGeom>
          <a:noFill/>
        </p:spPr>
      </p:pic>
      <p:cxnSp>
        <p:nvCxnSpPr>
          <p:cNvPr id="36" name="Straight Arrow Connector 35"/>
          <p:cNvCxnSpPr/>
          <p:nvPr/>
        </p:nvCxnSpPr>
        <p:spPr bwMode="auto">
          <a:xfrm>
            <a:off x="5105400" y="4951412"/>
            <a:ext cx="18288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4"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Friendly Feeds</a:t>
            </a:r>
            <a:br>
              <a:rPr lang="en-US" dirty="0" smtClean="0"/>
            </a:br>
            <a:r>
              <a:rPr lang="en-US" dirty="0" smtClean="0"/>
              <a:t>BLOB Streams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Client Enhancements</a:t>
            </a:r>
            <a:endParaRPr lang="en-US" sz="4000" b="0" dirty="0"/>
          </a:p>
        </p:txBody>
      </p:sp>
      <p:graphicFrame>
        <p:nvGraphicFramePr>
          <p:cNvPr id="25" name="Diagram 24"/>
          <p:cNvGraphicFramePr/>
          <p:nvPr/>
        </p:nvGraphicFramePr>
        <p:xfrm>
          <a:off x="-381000" y="1422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WPF Data Binding</a:t>
            </a:r>
            <a:endParaRPr lang="en-US" sz="4000" b="0" dirty="0"/>
          </a:p>
        </p:txBody>
      </p:sp>
      <p:sp>
        <p:nvSpPr>
          <p:cNvPr id="12" name="Rectangle 11"/>
          <p:cNvSpPr/>
          <p:nvPr/>
        </p:nvSpPr>
        <p:spPr bwMode="auto">
          <a:xfrm>
            <a:off x="2057400" y="2769513"/>
            <a:ext cx="1752600" cy="1143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 Service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Entity</a:t>
            </a:r>
          </a:p>
        </p:txBody>
      </p:sp>
      <p:sp>
        <p:nvSpPr>
          <p:cNvPr id="13" name="Rectangle 12"/>
          <p:cNvSpPr/>
          <p:nvPr/>
        </p:nvSpPr>
        <p:spPr bwMode="auto">
          <a:xfrm>
            <a:off x="4114800" y="4419600"/>
            <a:ext cx="17526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tx1"/>
                </a:solidFill>
                <a:effectLst/>
                <a:latin typeface="Tahoma" pitchFamily="34" charset="0"/>
              </a:rPr>
              <a:t>WPF</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Tahoma" pitchFamily="34" charset="0"/>
              </a:rPr>
              <a:t>Framework</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Tahoma" pitchFamily="34" charset="0"/>
              </a:rPr>
              <a:t>Element</a:t>
            </a:r>
            <a:endParaRPr kumimoji="0" lang="en-US" sz="2200" b="0" i="0" u="none" strike="noStrike" cap="none" normalizeH="0" baseline="0" dirty="0" smtClean="0">
              <a:solidFill>
                <a:schemeClr val="tx1"/>
              </a:solidFill>
              <a:effectLst/>
              <a:latin typeface="Tahoma" pitchFamily="34" charset="0"/>
            </a:endParaRPr>
          </a:p>
        </p:txBody>
      </p:sp>
      <p:pic>
        <p:nvPicPr>
          <p:cNvPr id="6147" name="Picture 3" descr="C:\Users\joncart.REDMOND\AppData\Local\Microsoft\Windows\Temporary Internet Files\Content.IE5\DDWYHGJ0\MCj04398010000[1].png"/>
          <p:cNvPicPr>
            <a:picLocks noChangeAspect="1" noChangeArrowheads="1"/>
          </p:cNvPicPr>
          <p:nvPr/>
        </p:nvPicPr>
        <p:blipFill>
          <a:blip r:embed="rId3"/>
          <a:srcRect/>
          <a:stretch>
            <a:fillRect/>
          </a:stretch>
        </p:blipFill>
        <p:spPr bwMode="auto">
          <a:xfrm rot="279843">
            <a:off x="2202871" y="3753183"/>
            <a:ext cx="1776123" cy="1776123"/>
          </a:xfrm>
          <a:prstGeom prst="rect">
            <a:avLst/>
          </a:prstGeom>
          <a:noFill/>
        </p:spPr>
      </p:pic>
      <p:pic>
        <p:nvPicPr>
          <p:cNvPr id="16" name="Picture 3" descr="C:\Users\joncart.REDMOND\AppData\Local\Microsoft\Windows\Temporary Internet Files\Content.IE5\DDWYHGJ0\MCj04398010000[1].png"/>
          <p:cNvPicPr>
            <a:picLocks noChangeAspect="1" noChangeArrowheads="1"/>
          </p:cNvPicPr>
          <p:nvPr/>
        </p:nvPicPr>
        <p:blipFill>
          <a:blip r:embed="rId3"/>
          <a:srcRect/>
          <a:stretch>
            <a:fillRect/>
          </a:stretch>
        </p:blipFill>
        <p:spPr bwMode="auto">
          <a:xfrm rot="11533889">
            <a:off x="3811386" y="2911188"/>
            <a:ext cx="1776123" cy="1776123"/>
          </a:xfrm>
          <a:prstGeom prst="rect">
            <a:avLst/>
          </a:prstGeom>
          <a:noFill/>
        </p:spPr>
      </p:pic>
      <p:sp>
        <p:nvSpPr>
          <p:cNvPr id="17" name="TextBox 16"/>
          <p:cNvSpPr txBox="1"/>
          <p:nvPr/>
        </p:nvSpPr>
        <p:spPr>
          <a:xfrm>
            <a:off x="1066800" y="5360313"/>
            <a:ext cx="2967480" cy="430887"/>
          </a:xfrm>
          <a:prstGeom prst="rect">
            <a:avLst/>
          </a:prstGeom>
          <a:noFill/>
        </p:spPr>
        <p:txBody>
          <a:bodyPr wrap="none" rtlCol="0">
            <a:spAutoFit/>
          </a:bodyPr>
          <a:lstStyle/>
          <a:p>
            <a:r>
              <a:rPr lang="en-US" dirty="0" smtClean="0"/>
              <a:t>2. Bind data to control</a:t>
            </a:r>
            <a:endParaRPr lang="en-US" dirty="0"/>
          </a:p>
        </p:txBody>
      </p:sp>
      <p:sp>
        <p:nvSpPr>
          <p:cNvPr id="18" name="TextBox 17"/>
          <p:cNvSpPr txBox="1"/>
          <p:nvPr/>
        </p:nvSpPr>
        <p:spPr>
          <a:xfrm>
            <a:off x="5686712" y="3345359"/>
            <a:ext cx="2314288" cy="769441"/>
          </a:xfrm>
          <a:prstGeom prst="rect">
            <a:avLst/>
          </a:prstGeom>
          <a:noFill/>
        </p:spPr>
        <p:txBody>
          <a:bodyPr wrap="none" rtlCol="0">
            <a:spAutoFit/>
          </a:bodyPr>
          <a:lstStyle/>
          <a:p>
            <a:pPr algn="l"/>
            <a:r>
              <a:rPr lang="en-US" dirty="0" smtClean="0"/>
              <a:t>3. Modify data</a:t>
            </a:r>
          </a:p>
          <a:p>
            <a:pPr algn="l"/>
            <a:r>
              <a:rPr lang="en-US" dirty="0" smtClean="0"/>
              <a:t>    within control</a:t>
            </a:r>
            <a:endParaRPr lang="en-US" dirty="0"/>
          </a:p>
        </p:txBody>
      </p:sp>
      <p:sp>
        <p:nvSpPr>
          <p:cNvPr id="19" name="Rectangle 18"/>
          <p:cNvSpPr/>
          <p:nvPr/>
        </p:nvSpPr>
        <p:spPr bwMode="auto">
          <a:xfrm>
            <a:off x="2057400" y="1447800"/>
            <a:ext cx="1752600" cy="1143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 Service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Context</a:t>
            </a:r>
          </a:p>
        </p:txBody>
      </p:sp>
      <p:sp>
        <p:nvSpPr>
          <p:cNvPr id="22" name="TextBox 21"/>
          <p:cNvSpPr txBox="1"/>
          <p:nvPr/>
        </p:nvSpPr>
        <p:spPr>
          <a:xfrm rot="16200000">
            <a:off x="-330650" y="2311851"/>
            <a:ext cx="2158989" cy="430887"/>
          </a:xfrm>
          <a:prstGeom prst="rect">
            <a:avLst/>
          </a:prstGeom>
          <a:noFill/>
        </p:spPr>
        <p:txBody>
          <a:bodyPr wrap="none" rtlCol="0">
            <a:spAutoFit/>
          </a:bodyPr>
          <a:lstStyle/>
          <a:p>
            <a:r>
              <a:rPr lang="en-US" dirty="0" smtClean="0"/>
              <a:t>1. Retrieve data</a:t>
            </a:r>
            <a:endParaRPr lang="en-US" dirty="0"/>
          </a:p>
        </p:txBody>
      </p:sp>
      <p:pic>
        <p:nvPicPr>
          <p:cNvPr id="6149" name="Picture 5" descr="C:\Users\joncart.REDMOND\AppData\Local\Microsoft\Windows\Temporary Internet Files\Content.IE5\A87KNYPE\MCj04398020000[1].png"/>
          <p:cNvPicPr>
            <a:picLocks noChangeAspect="1" noChangeArrowheads="1"/>
          </p:cNvPicPr>
          <p:nvPr/>
        </p:nvPicPr>
        <p:blipFill>
          <a:blip r:embed="rId4"/>
          <a:srcRect/>
          <a:stretch>
            <a:fillRect/>
          </a:stretch>
        </p:blipFill>
        <p:spPr bwMode="auto">
          <a:xfrm rot="15121851">
            <a:off x="618143" y="1837343"/>
            <a:ext cx="1826088" cy="1826088"/>
          </a:xfrm>
          <a:prstGeom prst="rect">
            <a:avLst/>
          </a:prstGeom>
          <a:noFill/>
        </p:spPr>
      </p:pic>
      <p:pic>
        <p:nvPicPr>
          <p:cNvPr id="24" name="Picture 5" descr="C:\Users\joncart.REDMOND\AppData\Local\Microsoft\Windows\Temporary Internet Files\Content.IE5\A87KNYPE\MCj04398020000[1].png"/>
          <p:cNvPicPr>
            <a:picLocks noChangeAspect="1" noChangeArrowheads="1"/>
          </p:cNvPicPr>
          <p:nvPr/>
        </p:nvPicPr>
        <p:blipFill>
          <a:blip r:embed="rId4"/>
          <a:srcRect/>
          <a:stretch>
            <a:fillRect/>
          </a:stretch>
        </p:blipFill>
        <p:spPr bwMode="auto">
          <a:xfrm rot="3808891">
            <a:off x="3398893" y="1798693"/>
            <a:ext cx="1826088" cy="1826088"/>
          </a:xfrm>
          <a:prstGeom prst="rect">
            <a:avLst/>
          </a:prstGeom>
          <a:noFill/>
        </p:spPr>
      </p:pic>
      <p:sp>
        <p:nvSpPr>
          <p:cNvPr id="26" name="TextBox 25"/>
          <p:cNvSpPr txBox="1"/>
          <p:nvPr/>
        </p:nvSpPr>
        <p:spPr>
          <a:xfrm>
            <a:off x="4419600" y="1668959"/>
            <a:ext cx="2560316" cy="769441"/>
          </a:xfrm>
          <a:prstGeom prst="rect">
            <a:avLst/>
          </a:prstGeom>
          <a:noFill/>
        </p:spPr>
        <p:txBody>
          <a:bodyPr wrap="none" rtlCol="0">
            <a:spAutoFit/>
          </a:bodyPr>
          <a:lstStyle/>
          <a:p>
            <a:pPr algn="l"/>
            <a:r>
              <a:rPr lang="en-US" b="1" dirty="0" smtClean="0">
                <a:solidFill>
                  <a:srgbClr val="FF0000"/>
                </a:solidFill>
              </a:rPr>
              <a:t>4. Notify context</a:t>
            </a:r>
          </a:p>
          <a:p>
            <a:pPr algn="l"/>
            <a:r>
              <a:rPr lang="en-US" b="1" dirty="0" smtClean="0">
                <a:solidFill>
                  <a:srgbClr val="FF0000"/>
                </a:solidFill>
              </a:rPr>
              <a:t>    of the change</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WPF Data Binding (cont.)</a:t>
            </a:r>
            <a:endParaRPr lang="en-US" sz="4000" b="0" dirty="0"/>
          </a:p>
        </p:txBody>
      </p:sp>
      <p:sp>
        <p:nvSpPr>
          <p:cNvPr id="12" name="Rectangle 11"/>
          <p:cNvSpPr/>
          <p:nvPr/>
        </p:nvSpPr>
        <p:spPr bwMode="auto">
          <a:xfrm>
            <a:off x="2057400" y="2769513"/>
            <a:ext cx="1752600" cy="1143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rgbClr val="FF0000"/>
                </a:solidFill>
                <a:effectLst/>
                <a:latin typeface="Tahoma" pitchFamily="34" charset="0"/>
              </a:rPr>
              <a:t>Data Service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rgbClr val="FF0000"/>
                </a:solidFill>
                <a:effectLst/>
                <a:latin typeface="Tahoma" pitchFamily="34" charset="0"/>
              </a:rPr>
              <a:t>Entity</a:t>
            </a:r>
            <a:r>
              <a:rPr kumimoji="0" lang="en-US" sz="2200" b="1" i="0" u="none" strike="noStrike" cap="none" normalizeH="0" dirty="0" smtClean="0">
                <a:solidFill>
                  <a:srgbClr val="FF0000"/>
                </a:solidFill>
                <a:effectLst/>
                <a:latin typeface="Tahoma" pitchFamily="34" charset="0"/>
              </a:rPr>
              <a:t> List</a:t>
            </a:r>
            <a:endParaRPr kumimoji="0" lang="en-US" sz="2200" b="1" i="0" u="none" strike="noStrike" cap="none" normalizeH="0" baseline="0" dirty="0" smtClean="0">
              <a:solidFill>
                <a:srgbClr val="FF0000"/>
              </a:solidFill>
              <a:effectLst/>
              <a:latin typeface="Tahoma" pitchFamily="34" charset="0"/>
            </a:endParaRPr>
          </a:p>
        </p:txBody>
      </p:sp>
      <p:sp>
        <p:nvSpPr>
          <p:cNvPr id="13" name="Rectangle 12"/>
          <p:cNvSpPr/>
          <p:nvPr/>
        </p:nvSpPr>
        <p:spPr bwMode="auto">
          <a:xfrm>
            <a:off x="4114800" y="4419600"/>
            <a:ext cx="1752600" cy="1143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solidFill>
                  <a:srgbClr val="FF0000"/>
                </a:solidFill>
                <a:effectLst/>
                <a:latin typeface="Tahoma" pitchFamily="34" charset="0"/>
              </a:rPr>
              <a:t>WPF Items</a:t>
            </a:r>
          </a:p>
          <a:p>
            <a:pPr marL="0" marR="0" indent="0" algn="ctr" defTabSz="914400" rtl="0" eaLnBrk="1" fontAlgn="base" latinLnBrk="0" hangingPunct="1">
              <a:lnSpc>
                <a:spcPct val="100000"/>
              </a:lnSpc>
              <a:spcBef>
                <a:spcPct val="0"/>
              </a:spcBef>
              <a:spcAft>
                <a:spcPct val="0"/>
              </a:spcAft>
              <a:buClrTx/>
              <a:buSzTx/>
              <a:buFontTx/>
              <a:buNone/>
              <a:tabLst/>
            </a:pPr>
            <a:r>
              <a:rPr lang="en-US" b="1" dirty="0" smtClean="0">
                <a:solidFill>
                  <a:srgbClr val="FF0000"/>
                </a:solidFill>
                <a:latin typeface="Tahoma" pitchFamily="34" charset="0"/>
              </a:rPr>
              <a:t>Control</a:t>
            </a:r>
            <a:endParaRPr kumimoji="0" lang="en-US" sz="2200" b="1" i="0" u="none" strike="noStrike" cap="none" normalizeH="0" baseline="0" dirty="0" smtClean="0">
              <a:solidFill>
                <a:srgbClr val="FF0000"/>
              </a:solidFill>
              <a:effectLst/>
              <a:latin typeface="Tahoma" pitchFamily="34" charset="0"/>
            </a:endParaRPr>
          </a:p>
        </p:txBody>
      </p:sp>
      <p:pic>
        <p:nvPicPr>
          <p:cNvPr id="6147" name="Picture 3" descr="C:\Users\joncart.REDMOND\AppData\Local\Microsoft\Windows\Temporary Internet Files\Content.IE5\DDWYHGJ0\MCj04398010000[1].png"/>
          <p:cNvPicPr>
            <a:picLocks noChangeAspect="1" noChangeArrowheads="1"/>
          </p:cNvPicPr>
          <p:nvPr/>
        </p:nvPicPr>
        <p:blipFill>
          <a:blip r:embed="rId3"/>
          <a:srcRect/>
          <a:stretch>
            <a:fillRect/>
          </a:stretch>
        </p:blipFill>
        <p:spPr bwMode="auto">
          <a:xfrm rot="279843">
            <a:off x="2202871" y="3753183"/>
            <a:ext cx="1776123" cy="1776123"/>
          </a:xfrm>
          <a:prstGeom prst="rect">
            <a:avLst/>
          </a:prstGeom>
          <a:noFill/>
        </p:spPr>
      </p:pic>
      <p:pic>
        <p:nvPicPr>
          <p:cNvPr id="16" name="Picture 3" descr="C:\Users\joncart.REDMOND\AppData\Local\Microsoft\Windows\Temporary Internet Files\Content.IE5\DDWYHGJ0\MCj04398010000[1].png"/>
          <p:cNvPicPr>
            <a:picLocks noChangeAspect="1" noChangeArrowheads="1"/>
          </p:cNvPicPr>
          <p:nvPr/>
        </p:nvPicPr>
        <p:blipFill>
          <a:blip r:embed="rId3"/>
          <a:srcRect/>
          <a:stretch>
            <a:fillRect/>
          </a:stretch>
        </p:blipFill>
        <p:spPr bwMode="auto">
          <a:xfrm rot="11533889">
            <a:off x="3811386" y="2911188"/>
            <a:ext cx="1776123" cy="1776123"/>
          </a:xfrm>
          <a:prstGeom prst="rect">
            <a:avLst/>
          </a:prstGeom>
          <a:noFill/>
        </p:spPr>
      </p:pic>
      <p:sp>
        <p:nvSpPr>
          <p:cNvPr id="17" name="TextBox 16"/>
          <p:cNvSpPr txBox="1"/>
          <p:nvPr/>
        </p:nvSpPr>
        <p:spPr>
          <a:xfrm>
            <a:off x="1066800" y="5360313"/>
            <a:ext cx="2967480" cy="430887"/>
          </a:xfrm>
          <a:prstGeom prst="rect">
            <a:avLst/>
          </a:prstGeom>
          <a:noFill/>
        </p:spPr>
        <p:txBody>
          <a:bodyPr wrap="none" rtlCol="0">
            <a:spAutoFit/>
          </a:bodyPr>
          <a:lstStyle/>
          <a:p>
            <a:r>
              <a:rPr lang="en-US" dirty="0" smtClean="0"/>
              <a:t>2. Bind data to control</a:t>
            </a:r>
            <a:endParaRPr lang="en-US" dirty="0"/>
          </a:p>
        </p:txBody>
      </p:sp>
      <p:sp>
        <p:nvSpPr>
          <p:cNvPr id="18" name="TextBox 17"/>
          <p:cNvSpPr txBox="1"/>
          <p:nvPr/>
        </p:nvSpPr>
        <p:spPr>
          <a:xfrm>
            <a:off x="5686712" y="3345359"/>
            <a:ext cx="2314288" cy="769441"/>
          </a:xfrm>
          <a:prstGeom prst="rect">
            <a:avLst/>
          </a:prstGeom>
          <a:noFill/>
        </p:spPr>
        <p:txBody>
          <a:bodyPr wrap="none" rtlCol="0">
            <a:spAutoFit/>
          </a:bodyPr>
          <a:lstStyle/>
          <a:p>
            <a:pPr algn="l"/>
            <a:r>
              <a:rPr lang="en-US" dirty="0" smtClean="0"/>
              <a:t>3. Modify data</a:t>
            </a:r>
          </a:p>
          <a:p>
            <a:pPr algn="l"/>
            <a:r>
              <a:rPr lang="en-US" dirty="0" smtClean="0"/>
              <a:t>    within control</a:t>
            </a:r>
            <a:endParaRPr lang="en-US" dirty="0"/>
          </a:p>
        </p:txBody>
      </p:sp>
      <p:sp>
        <p:nvSpPr>
          <p:cNvPr id="19" name="Rectangle 18"/>
          <p:cNvSpPr/>
          <p:nvPr/>
        </p:nvSpPr>
        <p:spPr bwMode="auto">
          <a:xfrm>
            <a:off x="2057400" y="1447800"/>
            <a:ext cx="1752600" cy="1143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Data Service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solidFill>
                  <a:schemeClr val="bg1"/>
                </a:solidFill>
                <a:effectLst/>
                <a:latin typeface="Tahoma" pitchFamily="34" charset="0"/>
              </a:rPr>
              <a:t>Context</a:t>
            </a:r>
          </a:p>
        </p:txBody>
      </p:sp>
      <p:sp>
        <p:nvSpPr>
          <p:cNvPr id="22" name="TextBox 21"/>
          <p:cNvSpPr txBox="1"/>
          <p:nvPr/>
        </p:nvSpPr>
        <p:spPr>
          <a:xfrm rot="16200000">
            <a:off x="-330650" y="2311851"/>
            <a:ext cx="2158989" cy="430887"/>
          </a:xfrm>
          <a:prstGeom prst="rect">
            <a:avLst/>
          </a:prstGeom>
          <a:noFill/>
        </p:spPr>
        <p:txBody>
          <a:bodyPr wrap="none" rtlCol="0">
            <a:spAutoFit/>
          </a:bodyPr>
          <a:lstStyle/>
          <a:p>
            <a:r>
              <a:rPr lang="en-US" dirty="0" smtClean="0"/>
              <a:t>1. Retrieve data</a:t>
            </a:r>
            <a:endParaRPr lang="en-US" dirty="0"/>
          </a:p>
        </p:txBody>
      </p:sp>
      <p:pic>
        <p:nvPicPr>
          <p:cNvPr id="6149" name="Picture 5" descr="C:\Users\joncart.REDMOND\AppData\Local\Microsoft\Windows\Temporary Internet Files\Content.IE5\A87KNYPE\MCj04398020000[1].png"/>
          <p:cNvPicPr>
            <a:picLocks noChangeAspect="1" noChangeArrowheads="1"/>
          </p:cNvPicPr>
          <p:nvPr/>
        </p:nvPicPr>
        <p:blipFill>
          <a:blip r:embed="rId4"/>
          <a:srcRect/>
          <a:stretch>
            <a:fillRect/>
          </a:stretch>
        </p:blipFill>
        <p:spPr bwMode="auto">
          <a:xfrm rot="15121851">
            <a:off x="618143" y="1837343"/>
            <a:ext cx="1826088" cy="1826088"/>
          </a:xfrm>
          <a:prstGeom prst="rect">
            <a:avLst/>
          </a:prstGeom>
          <a:noFill/>
        </p:spPr>
      </p:pic>
      <p:pic>
        <p:nvPicPr>
          <p:cNvPr id="24" name="Picture 5" descr="C:\Users\joncart.REDMOND\AppData\Local\Microsoft\Windows\Temporary Internet Files\Content.IE5\A87KNYPE\MCj04398020000[1].png"/>
          <p:cNvPicPr>
            <a:picLocks noChangeAspect="1" noChangeArrowheads="1"/>
          </p:cNvPicPr>
          <p:nvPr/>
        </p:nvPicPr>
        <p:blipFill>
          <a:blip r:embed="rId4"/>
          <a:srcRect/>
          <a:stretch>
            <a:fillRect/>
          </a:stretch>
        </p:blipFill>
        <p:spPr bwMode="auto">
          <a:xfrm rot="3808891">
            <a:off x="3398893" y="1798693"/>
            <a:ext cx="1826088" cy="1826088"/>
          </a:xfrm>
          <a:prstGeom prst="rect">
            <a:avLst/>
          </a:prstGeom>
          <a:noFill/>
        </p:spPr>
      </p:pic>
      <p:sp>
        <p:nvSpPr>
          <p:cNvPr id="26" name="TextBox 25"/>
          <p:cNvSpPr txBox="1"/>
          <p:nvPr/>
        </p:nvSpPr>
        <p:spPr>
          <a:xfrm>
            <a:off x="4419600" y="1668959"/>
            <a:ext cx="2254143" cy="769441"/>
          </a:xfrm>
          <a:prstGeom prst="rect">
            <a:avLst/>
          </a:prstGeom>
          <a:noFill/>
        </p:spPr>
        <p:txBody>
          <a:bodyPr wrap="none" rtlCol="0">
            <a:spAutoFit/>
          </a:bodyPr>
          <a:lstStyle/>
          <a:p>
            <a:pPr algn="l"/>
            <a:r>
              <a:rPr lang="en-US" dirty="0" smtClean="0"/>
              <a:t>4. Notify context</a:t>
            </a:r>
          </a:p>
          <a:p>
            <a:pPr algn="l"/>
            <a:r>
              <a:rPr lang="en-US" dirty="0" smtClean="0"/>
              <a:t>    of the change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Rectangle 225281"/>
          <p:cNvPicPr>
            <a:picLocks noChangeAspect="1" noChangeArrowheads="1"/>
          </p:cNvPicPr>
          <p:nvPr/>
        </p:nvPicPr>
        <p:blipFill>
          <a:blip r:embed="rId3"/>
          <a:srcRect/>
          <a:stretch>
            <a:fillRect/>
          </a:stretch>
        </p:blipFill>
        <p:spPr bwMode="auto">
          <a:xfrm>
            <a:off x="0" y="1447800"/>
            <a:ext cx="6353175" cy="1352550"/>
          </a:xfrm>
          <a:prstGeom prst="rect">
            <a:avLst/>
          </a:prstGeom>
          <a:noFill/>
          <a:ln w="9525">
            <a:noFill/>
            <a:miter lim="800000"/>
            <a:headEnd/>
            <a:tailEnd/>
          </a:ln>
        </p:spPr>
      </p:pic>
      <p:pic>
        <p:nvPicPr>
          <p:cNvPr id="225284" name="Rectangle 225283"/>
          <p:cNvPicPr>
            <a:picLocks noChangeAspect="1" noChangeArrowheads="1"/>
          </p:cNvPicPr>
          <p:nvPr/>
        </p:nvPicPr>
        <p:blipFill>
          <a:blip r:embed="rId4"/>
          <a:srcRect/>
          <a:stretch>
            <a:fillRect/>
          </a:stretch>
        </p:blipFill>
        <p:spPr bwMode="auto">
          <a:xfrm>
            <a:off x="709613" y="1681163"/>
            <a:ext cx="2152650" cy="712787"/>
          </a:xfrm>
          <a:prstGeom prst="rect">
            <a:avLst/>
          </a:prstGeom>
          <a:noFill/>
          <a:ln w="9525">
            <a:noFill/>
            <a:miter lim="800000"/>
            <a:headEnd/>
            <a:tailEnd/>
          </a:ln>
        </p:spPr>
      </p:pic>
      <p:sp>
        <p:nvSpPr>
          <p:cNvPr id="4" name="Title 3"/>
          <p:cNvSpPr>
            <a:spLocks noGrp="1"/>
          </p:cNvSpPr>
          <p:nvPr>
            <p:ph type="title"/>
          </p:nvPr>
        </p:nvSpPr>
        <p:spPr>
          <a:xfrm>
            <a:off x="762000" y="3200400"/>
            <a:ext cx="8229600" cy="609600"/>
          </a:xfrm>
        </p:spPr>
        <p:txBody>
          <a:bodyPr anchor="t"/>
          <a:lstStyle/>
          <a:p>
            <a:pPr algn="l">
              <a:defRPr/>
            </a:pPr>
            <a:r>
              <a:rPr lang="en-US" dirty="0" smtClean="0"/>
              <a:t>Client Enhancements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fade">
                                      <p:cBhvr>
                                        <p:cTn id="7" dur="500"/>
                                        <p:tgtEl>
                                          <p:spTgt spid="225284"/>
                                        </p:tgtEl>
                                      </p:cBhvr>
                                    </p:animEffect>
                                  </p:childTnLst>
                                </p:cTn>
                              </p:par>
                              <p:par>
                                <p:cTn id="8" presetID="10" presetClass="entr" presetSubtype="0" fill="hold" nodeType="withEffect">
                                  <p:stCondLst>
                                    <p:cond delay="0"/>
                                  </p:stCondLst>
                                  <p:childTnLst>
                                    <p:set>
                                      <p:cBhvr>
                                        <p:cTn id="9" dur="1" fill="hold">
                                          <p:stCondLst>
                                            <p:cond delay="0"/>
                                          </p:stCondLst>
                                        </p:cTn>
                                        <p:tgtEl>
                                          <p:spTgt spid="225282"/>
                                        </p:tgtEl>
                                        <p:attrNameLst>
                                          <p:attrName>style.visibility</p:attrName>
                                        </p:attrNameLst>
                                      </p:cBhvr>
                                      <p:to>
                                        <p:strVal val="visible"/>
                                      </p:to>
                                    </p:set>
                                    <p:animEffect transition="in" filter="fade">
                                      <p:cBhvr>
                                        <p:cTn id="10" dur="10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Summary</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Server Enhancements</a:t>
            </a:r>
          </a:p>
          <a:p>
            <a:pPr lvl="1">
              <a:buFont typeface="Arial" pitchFamily="34" charset="0"/>
              <a:buChar char="•"/>
            </a:pPr>
            <a:r>
              <a:rPr lang="en-US" dirty="0" smtClean="0"/>
              <a:t>Row count</a:t>
            </a:r>
          </a:p>
          <a:p>
            <a:pPr lvl="1">
              <a:buFont typeface="Arial" pitchFamily="34" charset="0"/>
              <a:buChar char="•"/>
            </a:pPr>
            <a:r>
              <a:rPr lang="en-US" dirty="0" smtClean="0"/>
              <a:t>Server-side paging</a:t>
            </a:r>
          </a:p>
          <a:p>
            <a:pPr lvl="1">
              <a:buFont typeface="Arial" pitchFamily="34" charset="0"/>
              <a:buChar char="•"/>
            </a:pPr>
            <a:r>
              <a:rPr lang="en-US" dirty="0" smtClean="0"/>
              <a:t>Friendly feeds</a:t>
            </a:r>
          </a:p>
          <a:p>
            <a:pPr lvl="1">
              <a:buFont typeface="Arial" pitchFamily="34" charset="0"/>
              <a:buChar char="•"/>
            </a:pPr>
            <a:r>
              <a:rPr lang="en-US" dirty="0" smtClean="0"/>
              <a:t>BLOBs</a:t>
            </a:r>
          </a:p>
          <a:p>
            <a:pPr>
              <a:buFont typeface="Arial" pitchFamily="34" charset="0"/>
              <a:buChar char="•"/>
            </a:pPr>
            <a:r>
              <a:rPr lang="en-US" dirty="0" smtClean="0"/>
              <a:t>Client Enhancements</a:t>
            </a:r>
          </a:p>
          <a:p>
            <a:pPr lvl="1">
              <a:buFont typeface="Arial" pitchFamily="34" charset="0"/>
              <a:buChar char="•"/>
            </a:pPr>
            <a:r>
              <a:rPr lang="en-US" dirty="0" smtClean="0"/>
              <a:t>WPF/SL Data Binding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673211"/>
          </a:xfrm>
        </p:spPr>
        <p:txBody>
          <a:bodyPr/>
          <a:lstStyle/>
          <a:p>
            <a:pPr>
              <a:buNone/>
            </a:pPr>
            <a:r>
              <a:rPr lang="en-US" sz="1800" b="1" dirty="0" smtClean="0">
                <a:solidFill>
                  <a:schemeClr val="tx1"/>
                </a:solidFill>
              </a:rPr>
              <a:t>Technical </a:t>
            </a:r>
            <a:r>
              <a:rPr lang="en-US" sz="1800" b="1" dirty="0" smtClean="0">
                <a:solidFill>
                  <a:schemeClr val="tx1"/>
                </a:solidFill>
              </a:rPr>
              <a:t>Level</a:t>
            </a:r>
            <a:r>
              <a:rPr lang="en-US" sz="1800" dirty="0" smtClean="0">
                <a:solidFill>
                  <a:schemeClr val="tx1"/>
                </a:solidFill>
              </a:rPr>
              <a:t>: 300</a:t>
            </a:r>
            <a:endParaRPr lang="en-US" sz="1800" dirty="0" smtClean="0">
              <a:solidFill>
                <a:schemeClr val="tx1"/>
              </a:solidFill>
            </a:endParaRPr>
          </a:p>
          <a:p>
            <a:pPr>
              <a:buNone/>
            </a:pPr>
            <a:r>
              <a:rPr lang="en-US" sz="1800" b="1" dirty="0" smtClean="0">
                <a:solidFill>
                  <a:schemeClr val="tx1"/>
                </a:solidFill>
              </a:rPr>
              <a:t>Intended </a:t>
            </a:r>
            <a:r>
              <a:rPr lang="en-US" sz="1800" b="1" dirty="0" smtClean="0">
                <a:solidFill>
                  <a:schemeClr val="tx1"/>
                </a:solidFill>
              </a:rPr>
              <a:t>Audience</a:t>
            </a:r>
            <a:r>
              <a:rPr lang="en-US" sz="1800" dirty="0" smtClean="0">
                <a:solidFill>
                  <a:schemeClr val="tx1"/>
                </a:solidFill>
              </a:rPr>
              <a:t>: Developers </a:t>
            </a:r>
            <a:r>
              <a:rPr lang="en-US" sz="1800" dirty="0" smtClean="0">
                <a:solidFill>
                  <a:schemeClr val="tx1"/>
                </a:solidFill>
              </a:rPr>
              <a:t>&amp; Architects</a:t>
            </a:r>
          </a:p>
          <a:p>
            <a:pPr>
              <a:buNone/>
            </a:pPr>
            <a:r>
              <a:rPr lang="en-US" sz="1800" b="1" dirty="0" smtClean="0">
                <a:solidFill>
                  <a:schemeClr val="tx1"/>
                </a:solidFill>
              </a:rPr>
              <a:t>Objectives</a:t>
            </a:r>
            <a:r>
              <a:rPr lang="en-US" sz="1800" dirty="0" smtClean="0">
                <a:solidFill>
                  <a:schemeClr val="tx1"/>
                </a:solidFill>
              </a:rPr>
              <a:t> (what do you want the audience to take away):</a:t>
            </a:r>
          </a:p>
          <a:p>
            <a:pPr lvl="1"/>
            <a:r>
              <a:rPr lang="en-US" sz="1600" dirty="0" smtClean="0">
                <a:solidFill>
                  <a:schemeClr val="tx1"/>
                </a:solidFill>
              </a:rPr>
              <a:t>Understand </a:t>
            </a:r>
            <a:r>
              <a:rPr lang="en-US" sz="1600" dirty="0" smtClean="0">
                <a:solidFill>
                  <a:schemeClr val="tx1"/>
                </a:solidFill>
              </a:rPr>
              <a:t>the </a:t>
            </a:r>
            <a:r>
              <a:rPr lang="en-US" sz="1600" dirty="0" smtClean="0">
                <a:solidFill>
                  <a:schemeClr val="tx1"/>
                </a:solidFill>
              </a:rPr>
              <a:t>enhancements being made to both the server and client APIs</a:t>
            </a:r>
            <a:endParaRPr lang="en-US" sz="1600" dirty="0" smtClean="0">
              <a:solidFill>
                <a:schemeClr val="tx1"/>
              </a:solidFill>
            </a:endParaRPr>
          </a:p>
          <a:p>
            <a:pPr>
              <a:buNone/>
            </a:pPr>
            <a:r>
              <a:rPr lang="en-US" sz="1800" b="1" dirty="0" smtClean="0">
                <a:solidFill>
                  <a:schemeClr val="tx1"/>
                </a:solidFill>
              </a:rPr>
              <a:t>Presentation </a:t>
            </a:r>
            <a:r>
              <a:rPr lang="en-US" sz="1800" b="1" dirty="0" smtClean="0">
                <a:solidFill>
                  <a:schemeClr val="tx1"/>
                </a:solidFill>
              </a:rPr>
              <a:t>Outline</a:t>
            </a:r>
            <a:r>
              <a:rPr lang="en-US" sz="1800" dirty="0" smtClean="0">
                <a:solidFill>
                  <a:schemeClr val="tx1"/>
                </a:solidFill>
              </a:rPr>
              <a:t>:</a:t>
            </a:r>
          </a:p>
          <a:p>
            <a:pPr lvl="1"/>
            <a:r>
              <a:rPr lang="en-US" sz="1600" dirty="0" smtClean="0">
                <a:solidFill>
                  <a:schemeClr val="tx1"/>
                </a:solidFill>
              </a:rPr>
              <a:t>Server: Row Count</a:t>
            </a:r>
          </a:p>
          <a:p>
            <a:pPr lvl="1"/>
            <a:r>
              <a:rPr lang="en-US" sz="1600" dirty="0" smtClean="0">
                <a:solidFill>
                  <a:schemeClr val="tx1"/>
                </a:solidFill>
              </a:rPr>
              <a:t>Server: Server-Side Paging</a:t>
            </a:r>
          </a:p>
          <a:p>
            <a:pPr lvl="1"/>
            <a:r>
              <a:rPr lang="en-US" sz="1600" dirty="0" smtClean="0">
                <a:solidFill>
                  <a:schemeClr val="tx1"/>
                </a:solidFill>
              </a:rPr>
              <a:t>Server: Friendly Feeds</a:t>
            </a:r>
          </a:p>
          <a:p>
            <a:pPr lvl="1"/>
            <a:r>
              <a:rPr lang="en-US" sz="1600" dirty="0" smtClean="0">
                <a:solidFill>
                  <a:schemeClr val="tx1"/>
                </a:solidFill>
              </a:rPr>
              <a:t>Server: BLOB Streams</a:t>
            </a:r>
          </a:p>
          <a:p>
            <a:pPr lvl="1"/>
            <a:r>
              <a:rPr lang="en-US" sz="1600" dirty="0" smtClean="0">
                <a:solidFill>
                  <a:schemeClr val="tx1"/>
                </a:solidFill>
              </a:rPr>
              <a:t>Client: Row Count</a:t>
            </a:r>
          </a:p>
          <a:p>
            <a:pPr lvl="1"/>
            <a:r>
              <a:rPr lang="en-US" sz="1600" dirty="0" smtClean="0">
                <a:solidFill>
                  <a:schemeClr val="tx1"/>
                </a:solidFill>
              </a:rPr>
              <a:t>Client: WPF/SL data binding</a:t>
            </a:r>
            <a:endParaRPr lang="en-US" sz="1600" dirty="0" smtClean="0">
              <a:solidFill>
                <a:schemeClr val="tx1"/>
              </a:solidFil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DPE_title"/>
          <p:cNvPicPr>
            <a:picLocks noChangeAspect="1" noChangeArrowheads="1"/>
          </p:cNvPicPr>
          <p:nvPr/>
        </p:nvPicPr>
        <p:blipFill>
          <a:blip r:embed="rId2"/>
          <a:srcRect/>
          <a:stretch>
            <a:fillRect/>
          </a:stretch>
        </p:blipFill>
        <p:spPr bwMode="auto">
          <a:xfrm>
            <a:off x="1828800" y="2895600"/>
            <a:ext cx="513397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Presentation Outline (hidden slide):</a:t>
            </a:r>
            <a:endParaRPr lang="en-GB" dirty="0"/>
          </a:p>
        </p:txBody>
      </p:sp>
      <p:sp>
        <p:nvSpPr>
          <p:cNvPr id="5" name="Text Placeholder 4"/>
          <p:cNvSpPr>
            <a:spLocks noGrp="1"/>
          </p:cNvSpPr>
          <p:nvPr>
            <p:ph type="body" idx="1"/>
          </p:nvPr>
        </p:nvSpPr>
        <p:spPr>
          <a:xfrm>
            <a:off x="382588" y="965589"/>
            <a:ext cx="8380412" cy="4673211"/>
          </a:xfrm>
        </p:spPr>
        <p:txBody>
          <a:bodyPr/>
          <a:lstStyle/>
          <a:p>
            <a:pPr>
              <a:buNone/>
            </a:pPr>
            <a:r>
              <a:rPr lang="en-US" sz="1800" b="1" dirty="0" smtClean="0">
                <a:solidFill>
                  <a:schemeClr val="tx1"/>
                </a:solidFill>
              </a:rPr>
              <a:t>Notes:</a:t>
            </a:r>
          </a:p>
          <a:p>
            <a:r>
              <a:rPr lang="en-US" sz="1600" dirty="0" smtClean="0">
                <a:solidFill>
                  <a:schemeClr val="tx1"/>
                </a:solidFill>
              </a:rPr>
              <a:t>A strong understanding of v1 is required and a good grasp of the Atom Publishing Protocol is recommended</a:t>
            </a:r>
            <a:r>
              <a:rPr lang="en-US" sz="1600" dirty="0" smtClean="0">
                <a:solidFill>
                  <a:schemeClr val="tx1"/>
                </a:solidFill>
              </a:rPr>
              <a:t>.</a:t>
            </a:r>
            <a:endParaRPr lang="en-US" sz="1600" dirty="0" smtClean="0">
              <a:solidFill>
                <a:schemeClr val="tx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131073"/>
          <p:cNvSpPr>
            <a:spLocks noGrp="1" noChangeArrowheads="1"/>
          </p:cNvSpPr>
          <p:nvPr>
            <p:ph type="ctrTitle"/>
          </p:nvPr>
        </p:nvSpPr>
        <p:spPr>
          <a:xfrm>
            <a:off x="304800" y="2133600"/>
            <a:ext cx="8458200" cy="1470025"/>
          </a:xfrm>
        </p:spPr>
        <p:txBody>
          <a:bodyPr/>
          <a:lstStyle/>
          <a:p>
            <a:pPr eaLnBrk="1" hangingPunct="1">
              <a:defRPr/>
            </a:pPr>
            <a:r>
              <a:rPr lang="en-US" sz="4400" dirty="0" smtClean="0"/>
              <a:t>What’s New </a:t>
            </a:r>
            <a:r>
              <a:rPr lang="en-US" sz="4400" dirty="0" smtClean="0"/>
              <a:t>In ADO.NET</a:t>
            </a:r>
            <a:r>
              <a:rPr lang="en-US" sz="4400" dirty="0" smtClean="0"/>
              <a:t/>
            </a:r>
            <a:br>
              <a:rPr lang="en-US" sz="4400" dirty="0" smtClean="0"/>
            </a:br>
            <a:r>
              <a:rPr lang="en-US" sz="4400" dirty="0" smtClean="0"/>
              <a:t>Data Services</a:t>
            </a:r>
            <a:r>
              <a:rPr lang="en-US" sz="4400" dirty="0" smtClean="0"/>
              <a:t> 1.5</a:t>
            </a:r>
            <a:endParaRPr lang="en-US" sz="4400" dirty="0" smtClean="0">
              <a:solidFill>
                <a:schemeClr val="bg2"/>
              </a:solidFill>
              <a:latin typeface="Verdana" pitchFamily="34" charset="0"/>
            </a:endParaRPr>
          </a:p>
        </p:txBody>
      </p:sp>
      <p:sp>
        <p:nvSpPr>
          <p:cNvPr id="131075" name="Subtitle 131074"/>
          <p:cNvSpPr>
            <a:spLocks noGrp="1" noChangeArrowheads="1"/>
          </p:cNvSpPr>
          <p:nvPr>
            <p:ph type="subTitle" idx="1"/>
          </p:nvPr>
        </p:nvSpPr>
        <p:spPr>
          <a:xfrm>
            <a:off x="457200" y="4191000"/>
            <a:ext cx="7162800" cy="1752600"/>
          </a:xfrm>
        </p:spPr>
        <p:txBody>
          <a:bodyPr/>
          <a:lstStyle/>
          <a:p>
            <a:pPr>
              <a:defRPr/>
            </a:pPr>
            <a:r>
              <a:rPr lang="en-US" dirty="0" smtClean="0"/>
              <a:t>Name</a:t>
            </a:r>
          </a:p>
          <a:p>
            <a:pPr>
              <a:defRPr/>
            </a:pPr>
            <a:r>
              <a:rPr lang="en-US" dirty="0" smtClean="0"/>
              <a:t>Title</a:t>
            </a:r>
          </a:p>
          <a:p>
            <a:pPr>
              <a:defRPr/>
            </a:pPr>
            <a:r>
              <a:rPr lang="en-US" dirty="0" smtClean="0"/>
              <a:t>Organization</a:t>
            </a:r>
          </a:p>
          <a:p>
            <a:pPr>
              <a:defRPr/>
            </a:pPr>
            <a:r>
              <a:rPr lang="en-US" dirty="0" smtClean="0"/>
              <a:t>Email</a:t>
            </a:r>
          </a:p>
        </p:txBody>
      </p:sp>
      <p:pic>
        <p:nvPicPr>
          <p:cNvPr id="6" name="Picture 5" descr="NET-Frmwrk_h_rgb_r.png"/>
          <p:cNvPicPr>
            <a:picLocks noChangeAspect="1"/>
          </p:cNvPicPr>
          <p:nvPr/>
        </p:nvPicPr>
        <p:blipFill>
          <a:blip r:embed="rId3"/>
          <a:stretch>
            <a:fillRect/>
          </a:stretch>
        </p:blipFill>
        <p:spPr>
          <a:xfrm>
            <a:off x="533400" y="381000"/>
            <a:ext cx="2362200" cy="748146"/>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Agenda</a:t>
            </a:r>
            <a:endParaRPr lang="en-US" sz="4000" b="0" dirty="0"/>
          </a:p>
        </p:txBody>
      </p:sp>
      <p:sp>
        <p:nvSpPr>
          <p:cNvPr id="3" name="Content Placeholder 2"/>
          <p:cNvSpPr>
            <a:spLocks noGrp="1"/>
          </p:cNvSpPr>
          <p:nvPr>
            <p:ph sz="quarter" idx="10"/>
          </p:nvPr>
        </p:nvSpPr>
        <p:spPr>
          <a:xfrm>
            <a:off x="457200" y="1447800"/>
            <a:ext cx="8229600" cy="2743200"/>
          </a:xfrm>
        </p:spPr>
        <p:txBody>
          <a:bodyPr/>
          <a:lstStyle/>
          <a:p>
            <a:pPr>
              <a:buFont typeface="Arial" pitchFamily="34" charset="0"/>
              <a:buChar char="•"/>
            </a:pPr>
            <a:r>
              <a:rPr lang="en-US" dirty="0" smtClean="0"/>
              <a:t>Server Enhancements</a:t>
            </a:r>
          </a:p>
          <a:p>
            <a:pPr lvl="1">
              <a:buFont typeface="Arial" pitchFamily="34" charset="0"/>
              <a:buChar char="•"/>
            </a:pPr>
            <a:r>
              <a:rPr lang="en-US" dirty="0" smtClean="0"/>
              <a:t>Row count</a:t>
            </a:r>
          </a:p>
          <a:p>
            <a:pPr lvl="1">
              <a:buFont typeface="Arial" pitchFamily="34" charset="0"/>
              <a:buChar char="•"/>
            </a:pPr>
            <a:r>
              <a:rPr lang="en-US" dirty="0" smtClean="0"/>
              <a:t>Server-side paging</a:t>
            </a:r>
          </a:p>
          <a:p>
            <a:pPr lvl="1">
              <a:buFont typeface="Arial" pitchFamily="34" charset="0"/>
              <a:buChar char="•"/>
            </a:pPr>
            <a:r>
              <a:rPr lang="en-US" dirty="0" smtClean="0"/>
              <a:t>Friendly feeds</a:t>
            </a:r>
          </a:p>
          <a:p>
            <a:pPr lvl="1">
              <a:buFont typeface="Arial" pitchFamily="34" charset="0"/>
              <a:buChar char="•"/>
            </a:pPr>
            <a:r>
              <a:rPr lang="en-US" dirty="0" smtClean="0"/>
              <a:t>BLOB streams</a:t>
            </a:r>
          </a:p>
          <a:p>
            <a:pPr>
              <a:buFont typeface="Arial" pitchFamily="34" charset="0"/>
              <a:buChar char="•"/>
            </a:pPr>
            <a:r>
              <a:rPr lang="en-US" dirty="0" smtClean="0"/>
              <a:t>Client Enhancements</a:t>
            </a:r>
          </a:p>
          <a:p>
            <a:pPr lvl="1">
              <a:buFont typeface="Arial" pitchFamily="34" charset="0"/>
              <a:buChar char="•"/>
            </a:pPr>
            <a:r>
              <a:rPr lang="en-US" dirty="0" smtClean="0"/>
              <a:t>Row Count</a:t>
            </a:r>
          </a:p>
          <a:p>
            <a:pPr lvl="1">
              <a:buFont typeface="Arial" pitchFamily="34" charset="0"/>
              <a:buChar char="•"/>
            </a:pPr>
            <a:r>
              <a:rPr lang="en-US" dirty="0" smtClean="0"/>
              <a:t>WPF/SL data binding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Row Count</a:t>
            </a:r>
            <a:endParaRPr lang="en-US" sz="4000" b="0" dirty="0"/>
          </a:p>
        </p:txBody>
      </p:sp>
      <p:pic>
        <p:nvPicPr>
          <p:cNvPr id="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533400" y="1676400"/>
            <a:ext cx="1032042" cy="1032042"/>
          </a:xfrm>
          <a:prstGeom prst="rect">
            <a:avLst/>
          </a:prstGeom>
          <a:noFill/>
        </p:spPr>
      </p:pic>
      <p:pic>
        <p:nvPicPr>
          <p:cNvPr id="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91000" y="1681747"/>
            <a:ext cx="922187" cy="1290053"/>
          </a:xfrm>
          <a:prstGeom prst="rect">
            <a:avLst/>
          </a:prstGeom>
          <a:noFill/>
        </p:spPr>
      </p:pic>
      <p:cxnSp>
        <p:nvCxnSpPr>
          <p:cNvPr id="6" name="Straight Arrow Connector 5"/>
          <p:cNvCxnSpPr/>
          <p:nvPr/>
        </p:nvCxnSpPr>
        <p:spPr bwMode="auto">
          <a:xfrm>
            <a:off x="1752600" y="1979612"/>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7" name="TextBox 6"/>
          <p:cNvSpPr txBox="1"/>
          <p:nvPr/>
        </p:nvSpPr>
        <p:spPr>
          <a:xfrm>
            <a:off x="2286000" y="1447800"/>
            <a:ext cx="1364733" cy="430887"/>
          </a:xfrm>
          <a:prstGeom prst="rect">
            <a:avLst/>
          </a:prstGeom>
          <a:noFill/>
        </p:spPr>
        <p:txBody>
          <a:bodyPr wrap="none" rtlCol="0">
            <a:spAutoFit/>
          </a:bodyPr>
          <a:lstStyle/>
          <a:p>
            <a:r>
              <a:rPr lang="en-US" dirty="0" smtClean="0"/>
              <a:t>/Products</a:t>
            </a:r>
            <a:endParaRPr lang="en-US" dirty="0"/>
          </a:p>
        </p:txBody>
      </p:sp>
      <p:cxnSp>
        <p:nvCxnSpPr>
          <p:cNvPr id="10" name="Straight Arrow Connector 9"/>
          <p:cNvCxnSpPr/>
          <p:nvPr/>
        </p:nvCxnSpPr>
        <p:spPr bwMode="auto">
          <a:xfrm rot="10800000">
            <a:off x="1676400" y="2514600"/>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2" name="TextBox 11"/>
          <p:cNvSpPr txBox="1"/>
          <p:nvPr/>
        </p:nvSpPr>
        <p:spPr>
          <a:xfrm>
            <a:off x="1905000" y="2667000"/>
            <a:ext cx="2127763" cy="430887"/>
          </a:xfrm>
          <a:prstGeom prst="rect">
            <a:avLst/>
          </a:prstGeom>
          <a:noFill/>
        </p:spPr>
        <p:txBody>
          <a:bodyPr wrap="none" rtlCol="0">
            <a:spAutoFit/>
          </a:bodyPr>
          <a:lstStyle/>
          <a:p>
            <a:r>
              <a:rPr lang="en-US" dirty="0" smtClean="0"/>
              <a:t>n # of products</a:t>
            </a:r>
            <a:endParaRPr lang="en-US" dirty="0"/>
          </a:p>
        </p:txBody>
      </p:sp>
      <p:pic>
        <p:nvPicPr>
          <p:cNvPr id="1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457200" y="4217313"/>
            <a:ext cx="1032042" cy="1032042"/>
          </a:xfrm>
          <a:prstGeom prst="rect">
            <a:avLst/>
          </a:prstGeom>
          <a:noFill/>
        </p:spPr>
      </p:pic>
      <p:pic>
        <p:nvPicPr>
          <p:cNvPr id="1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14800" y="4228007"/>
            <a:ext cx="922187" cy="1290053"/>
          </a:xfrm>
          <a:prstGeom prst="rect">
            <a:avLst/>
          </a:prstGeom>
          <a:noFill/>
        </p:spPr>
      </p:pic>
      <p:cxnSp>
        <p:nvCxnSpPr>
          <p:cNvPr id="15" name="Straight Arrow Connector 14"/>
          <p:cNvCxnSpPr/>
          <p:nvPr/>
        </p:nvCxnSpPr>
        <p:spPr bwMode="auto">
          <a:xfrm>
            <a:off x="1676400" y="4520525"/>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6" name="TextBox 15"/>
          <p:cNvSpPr txBox="1"/>
          <p:nvPr/>
        </p:nvSpPr>
        <p:spPr>
          <a:xfrm>
            <a:off x="1066800" y="3733800"/>
            <a:ext cx="4039247" cy="430887"/>
          </a:xfrm>
          <a:prstGeom prst="rect">
            <a:avLst/>
          </a:prstGeom>
          <a:noFill/>
        </p:spPr>
        <p:txBody>
          <a:bodyPr wrap="none" rtlCol="0">
            <a:spAutoFit/>
          </a:bodyPr>
          <a:lstStyle/>
          <a:p>
            <a:r>
              <a:rPr lang="en-US" dirty="0" smtClean="0"/>
              <a:t>/Products?$skip=10&amp;$take=10</a:t>
            </a:r>
            <a:endParaRPr lang="en-US" dirty="0"/>
          </a:p>
        </p:txBody>
      </p:sp>
      <p:cxnSp>
        <p:nvCxnSpPr>
          <p:cNvPr id="17" name="Straight Arrow Connector 16"/>
          <p:cNvCxnSpPr/>
          <p:nvPr/>
        </p:nvCxnSpPr>
        <p:spPr bwMode="auto">
          <a:xfrm rot="10800000">
            <a:off x="1600200" y="5055513"/>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8" name="TextBox 17"/>
          <p:cNvSpPr txBox="1"/>
          <p:nvPr/>
        </p:nvSpPr>
        <p:spPr>
          <a:xfrm>
            <a:off x="2004327" y="5207913"/>
            <a:ext cx="1653273" cy="430887"/>
          </a:xfrm>
          <a:prstGeom prst="rect">
            <a:avLst/>
          </a:prstGeom>
          <a:noFill/>
        </p:spPr>
        <p:txBody>
          <a:bodyPr wrap="none" rtlCol="0">
            <a:spAutoFit/>
          </a:bodyPr>
          <a:lstStyle/>
          <a:p>
            <a:r>
              <a:rPr lang="en-US" dirty="0" smtClean="0"/>
              <a:t>10 products</a:t>
            </a:r>
            <a:endParaRPr lang="en-US" dirty="0"/>
          </a:p>
        </p:txBody>
      </p:sp>
      <p:sp>
        <p:nvSpPr>
          <p:cNvPr id="19" name="TextBox 18"/>
          <p:cNvSpPr txBox="1"/>
          <p:nvPr/>
        </p:nvSpPr>
        <p:spPr>
          <a:xfrm>
            <a:off x="5257800" y="1752600"/>
            <a:ext cx="3418693" cy="769441"/>
          </a:xfrm>
          <a:prstGeom prst="rect">
            <a:avLst/>
          </a:prstGeom>
          <a:noFill/>
        </p:spPr>
        <p:txBody>
          <a:bodyPr wrap="none" rtlCol="0">
            <a:spAutoFit/>
          </a:bodyPr>
          <a:lstStyle/>
          <a:p>
            <a:pPr marL="457200" indent="-457200" algn="l">
              <a:buAutoNum type="arabicPeriod"/>
            </a:pPr>
            <a:r>
              <a:rPr lang="en-US" dirty="0" smtClean="0"/>
              <a:t>No paging</a:t>
            </a:r>
          </a:p>
          <a:p>
            <a:pPr marL="457200" indent="-457200" algn="l">
              <a:buAutoNum type="arabicPeriod"/>
            </a:pPr>
            <a:r>
              <a:rPr lang="en-US" dirty="0" smtClean="0"/>
              <a:t>Potentially lots of data</a:t>
            </a:r>
            <a:endParaRPr lang="en-US" dirty="0"/>
          </a:p>
        </p:txBody>
      </p:sp>
      <p:sp>
        <p:nvSpPr>
          <p:cNvPr id="20" name="TextBox 19"/>
          <p:cNvSpPr txBox="1"/>
          <p:nvPr/>
        </p:nvSpPr>
        <p:spPr>
          <a:xfrm>
            <a:off x="5257800" y="4343400"/>
            <a:ext cx="2566728" cy="769441"/>
          </a:xfrm>
          <a:prstGeom prst="rect">
            <a:avLst/>
          </a:prstGeom>
          <a:noFill/>
        </p:spPr>
        <p:txBody>
          <a:bodyPr wrap="none" rtlCol="0">
            <a:spAutoFit/>
          </a:bodyPr>
          <a:lstStyle/>
          <a:p>
            <a:pPr marL="457200" indent="-457200" algn="l">
              <a:buAutoNum type="arabicPeriod"/>
            </a:pPr>
            <a:r>
              <a:rPr lang="en-US" dirty="0" smtClean="0"/>
              <a:t>No idea of total</a:t>
            </a:r>
          </a:p>
          <a:p>
            <a:pPr marL="457200" indent="-457200" algn="l"/>
            <a:r>
              <a:rPr lang="en-US" dirty="0" smtClean="0"/>
              <a:t>	# of products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Row Count (cont.)</a:t>
            </a:r>
            <a:endParaRPr lang="en-US" sz="4000" b="0" dirty="0"/>
          </a:p>
        </p:txBody>
      </p:sp>
      <p:pic>
        <p:nvPicPr>
          <p:cNvPr id="1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457200" y="1873340"/>
            <a:ext cx="1032042" cy="1032042"/>
          </a:xfrm>
          <a:prstGeom prst="rect">
            <a:avLst/>
          </a:prstGeom>
          <a:noFill/>
        </p:spPr>
      </p:pic>
      <p:pic>
        <p:nvPicPr>
          <p:cNvPr id="1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14800" y="1884034"/>
            <a:ext cx="922187" cy="1290053"/>
          </a:xfrm>
          <a:prstGeom prst="rect">
            <a:avLst/>
          </a:prstGeom>
          <a:noFill/>
        </p:spPr>
      </p:pic>
      <p:cxnSp>
        <p:nvCxnSpPr>
          <p:cNvPr id="15" name="Straight Arrow Connector 14"/>
          <p:cNvCxnSpPr/>
          <p:nvPr/>
        </p:nvCxnSpPr>
        <p:spPr bwMode="auto">
          <a:xfrm>
            <a:off x="1676400" y="2176552"/>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6" name="TextBox 15"/>
          <p:cNvSpPr txBox="1"/>
          <p:nvPr/>
        </p:nvSpPr>
        <p:spPr>
          <a:xfrm>
            <a:off x="838200" y="1371600"/>
            <a:ext cx="5320046" cy="430887"/>
          </a:xfrm>
          <a:prstGeom prst="rect">
            <a:avLst/>
          </a:prstGeom>
          <a:noFill/>
        </p:spPr>
        <p:txBody>
          <a:bodyPr wrap="none" rtlCol="0">
            <a:spAutoFit/>
          </a:bodyPr>
          <a:lstStyle/>
          <a:p>
            <a:r>
              <a:rPr lang="en-US" dirty="0" smtClean="0"/>
              <a:t>/Products/</a:t>
            </a:r>
            <a:r>
              <a:rPr lang="en-US" b="1" dirty="0" smtClean="0">
                <a:solidFill>
                  <a:srgbClr val="FF0000"/>
                </a:solidFill>
              </a:rPr>
              <a:t>$count</a:t>
            </a:r>
            <a:r>
              <a:rPr lang="en-US" dirty="0" smtClean="0"/>
              <a:t>?$skip=10&amp;$take=10</a:t>
            </a:r>
            <a:endParaRPr lang="en-US" b="1" dirty="0">
              <a:solidFill>
                <a:srgbClr val="FF0000"/>
              </a:solidFill>
            </a:endParaRPr>
          </a:p>
        </p:txBody>
      </p:sp>
      <p:cxnSp>
        <p:nvCxnSpPr>
          <p:cNvPr id="17" name="Straight Arrow Connector 16"/>
          <p:cNvCxnSpPr/>
          <p:nvPr/>
        </p:nvCxnSpPr>
        <p:spPr bwMode="auto">
          <a:xfrm rot="10800000">
            <a:off x="1600200" y="2711540"/>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8" name="TextBox 17"/>
          <p:cNvSpPr txBox="1"/>
          <p:nvPr/>
        </p:nvSpPr>
        <p:spPr>
          <a:xfrm>
            <a:off x="2438400" y="2863940"/>
            <a:ext cx="917239" cy="430887"/>
          </a:xfrm>
          <a:prstGeom prst="rect">
            <a:avLst/>
          </a:prstGeom>
          <a:noFill/>
        </p:spPr>
        <p:txBody>
          <a:bodyPr wrap="none" rtlCol="0">
            <a:spAutoFit/>
          </a:bodyPr>
          <a:lstStyle/>
          <a:p>
            <a:r>
              <a:rPr lang="en-US" dirty="0" smtClean="0"/>
              <a:t>Count</a:t>
            </a:r>
            <a:endParaRPr lang="en-US" dirty="0"/>
          </a:p>
        </p:txBody>
      </p:sp>
      <p:pic>
        <p:nvPicPr>
          <p:cNvPr id="21"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457200" y="4259759"/>
            <a:ext cx="1032042" cy="1032042"/>
          </a:xfrm>
          <a:prstGeom prst="rect">
            <a:avLst/>
          </a:prstGeom>
          <a:noFill/>
        </p:spPr>
      </p:pic>
      <p:pic>
        <p:nvPicPr>
          <p:cNvPr id="22"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14800" y="4270453"/>
            <a:ext cx="922187" cy="1290053"/>
          </a:xfrm>
          <a:prstGeom prst="rect">
            <a:avLst/>
          </a:prstGeom>
          <a:noFill/>
        </p:spPr>
      </p:pic>
      <p:cxnSp>
        <p:nvCxnSpPr>
          <p:cNvPr id="23" name="Straight Arrow Connector 22"/>
          <p:cNvCxnSpPr/>
          <p:nvPr/>
        </p:nvCxnSpPr>
        <p:spPr bwMode="auto">
          <a:xfrm>
            <a:off x="1676400" y="4562971"/>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4" name="TextBox 23"/>
          <p:cNvSpPr txBox="1"/>
          <p:nvPr/>
        </p:nvSpPr>
        <p:spPr>
          <a:xfrm>
            <a:off x="838200" y="3758019"/>
            <a:ext cx="7427995" cy="430887"/>
          </a:xfrm>
          <a:prstGeom prst="rect">
            <a:avLst/>
          </a:prstGeom>
          <a:noFill/>
        </p:spPr>
        <p:txBody>
          <a:bodyPr wrap="none" rtlCol="0">
            <a:spAutoFit/>
          </a:bodyPr>
          <a:lstStyle/>
          <a:p>
            <a:r>
              <a:rPr lang="en-US" dirty="0" smtClean="0"/>
              <a:t>/Products?$skip=10&amp;$take=10&amp;</a:t>
            </a:r>
            <a:r>
              <a:rPr lang="en-US" b="1" dirty="0" smtClean="0">
                <a:solidFill>
                  <a:srgbClr val="FF0000"/>
                </a:solidFill>
              </a:rPr>
              <a:t>$</a:t>
            </a:r>
            <a:r>
              <a:rPr lang="en-US" b="1" dirty="0" err="1" smtClean="0">
                <a:solidFill>
                  <a:srgbClr val="FF0000"/>
                </a:solidFill>
              </a:rPr>
              <a:t>inlinecount</a:t>
            </a:r>
            <a:r>
              <a:rPr lang="en-US" b="1" dirty="0" smtClean="0">
                <a:solidFill>
                  <a:srgbClr val="FF0000"/>
                </a:solidFill>
              </a:rPr>
              <a:t>=</a:t>
            </a:r>
            <a:r>
              <a:rPr lang="en-US" b="1" dirty="0" err="1" smtClean="0">
                <a:solidFill>
                  <a:srgbClr val="FF0000"/>
                </a:solidFill>
              </a:rPr>
              <a:t>allpages</a:t>
            </a:r>
            <a:endParaRPr lang="en-US" b="1" dirty="0">
              <a:solidFill>
                <a:srgbClr val="FF0000"/>
              </a:solidFill>
            </a:endParaRPr>
          </a:p>
        </p:txBody>
      </p:sp>
      <p:cxnSp>
        <p:nvCxnSpPr>
          <p:cNvPr id="25" name="Straight Arrow Connector 24"/>
          <p:cNvCxnSpPr/>
          <p:nvPr/>
        </p:nvCxnSpPr>
        <p:spPr bwMode="auto">
          <a:xfrm rot="10800000">
            <a:off x="1600200" y="5097959"/>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6" name="TextBox 25"/>
          <p:cNvSpPr txBox="1"/>
          <p:nvPr/>
        </p:nvSpPr>
        <p:spPr>
          <a:xfrm>
            <a:off x="1939577" y="5250359"/>
            <a:ext cx="1946623" cy="769441"/>
          </a:xfrm>
          <a:prstGeom prst="rect">
            <a:avLst/>
          </a:prstGeom>
          <a:noFill/>
        </p:spPr>
        <p:txBody>
          <a:bodyPr wrap="none" rtlCol="0">
            <a:spAutoFit/>
          </a:bodyPr>
          <a:lstStyle/>
          <a:p>
            <a:r>
              <a:rPr lang="en-US" dirty="0" smtClean="0"/>
              <a:t>10 products +</a:t>
            </a:r>
          </a:p>
          <a:p>
            <a:r>
              <a:rPr lang="en-US" dirty="0" smtClean="0"/>
              <a:t>Inline Count</a:t>
            </a:r>
          </a:p>
        </p:txBody>
      </p:sp>
      <p:sp>
        <p:nvSpPr>
          <p:cNvPr id="27" name="TextBox 26"/>
          <p:cNvSpPr txBox="1"/>
          <p:nvPr/>
        </p:nvSpPr>
        <p:spPr>
          <a:xfrm>
            <a:off x="5257800" y="2133600"/>
            <a:ext cx="1620957" cy="430887"/>
          </a:xfrm>
          <a:prstGeom prst="rect">
            <a:avLst/>
          </a:prstGeom>
          <a:noFill/>
        </p:spPr>
        <p:txBody>
          <a:bodyPr wrap="none" rtlCol="0">
            <a:spAutoFit/>
          </a:bodyPr>
          <a:lstStyle/>
          <a:p>
            <a:pPr marL="457200" indent="-457200" algn="l">
              <a:buAutoNum type="arabicPeriod"/>
            </a:pPr>
            <a:r>
              <a:rPr lang="en-US" dirty="0" smtClean="0"/>
              <a:t>No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Server-Side Paging</a:t>
            </a:r>
            <a:endParaRPr lang="en-US" sz="4000" b="0" dirty="0"/>
          </a:p>
        </p:txBody>
      </p:sp>
      <p:pic>
        <p:nvPicPr>
          <p:cNvPr id="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533400" y="1676400"/>
            <a:ext cx="1032042" cy="1032042"/>
          </a:xfrm>
          <a:prstGeom prst="rect">
            <a:avLst/>
          </a:prstGeom>
          <a:noFill/>
        </p:spPr>
      </p:pic>
      <p:pic>
        <p:nvPicPr>
          <p:cNvPr id="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91000" y="1681747"/>
            <a:ext cx="922187" cy="1290053"/>
          </a:xfrm>
          <a:prstGeom prst="rect">
            <a:avLst/>
          </a:prstGeom>
          <a:noFill/>
        </p:spPr>
      </p:pic>
      <p:cxnSp>
        <p:nvCxnSpPr>
          <p:cNvPr id="6" name="Straight Arrow Connector 5"/>
          <p:cNvCxnSpPr/>
          <p:nvPr/>
        </p:nvCxnSpPr>
        <p:spPr bwMode="auto">
          <a:xfrm>
            <a:off x="1752600" y="1979612"/>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7" name="TextBox 6"/>
          <p:cNvSpPr txBox="1"/>
          <p:nvPr/>
        </p:nvSpPr>
        <p:spPr>
          <a:xfrm>
            <a:off x="2209800" y="1371600"/>
            <a:ext cx="1364733" cy="430887"/>
          </a:xfrm>
          <a:prstGeom prst="rect">
            <a:avLst/>
          </a:prstGeom>
          <a:noFill/>
        </p:spPr>
        <p:txBody>
          <a:bodyPr wrap="none" rtlCol="0">
            <a:spAutoFit/>
          </a:bodyPr>
          <a:lstStyle/>
          <a:p>
            <a:r>
              <a:rPr lang="en-US" dirty="0" smtClean="0"/>
              <a:t>/Products</a:t>
            </a:r>
            <a:endParaRPr lang="en-US" dirty="0"/>
          </a:p>
        </p:txBody>
      </p:sp>
      <p:cxnSp>
        <p:nvCxnSpPr>
          <p:cNvPr id="10" name="Straight Arrow Connector 9"/>
          <p:cNvCxnSpPr/>
          <p:nvPr/>
        </p:nvCxnSpPr>
        <p:spPr bwMode="auto">
          <a:xfrm rot="10800000">
            <a:off x="1676400" y="2514600"/>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2" name="TextBox 11"/>
          <p:cNvSpPr txBox="1"/>
          <p:nvPr/>
        </p:nvSpPr>
        <p:spPr>
          <a:xfrm>
            <a:off x="1715642" y="2667000"/>
            <a:ext cx="2353786" cy="430887"/>
          </a:xfrm>
          <a:prstGeom prst="rect">
            <a:avLst/>
          </a:prstGeom>
          <a:noFill/>
        </p:spPr>
        <p:txBody>
          <a:bodyPr wrap="none" rtlCol="0">
            <a:spAutoFit/>
          </a:bodyPr>
          <a:lstStyle/>
          <a:p>
            <a:r>
              <a:rPr lang="en-US" dirty="0" smtClean="0"/>
              <a:t>500,000 products</a:t>
            </a:r>
            <a:endParaRPr lang="en-US" dirty="0"/>
          </a:p>
        </p:txBody>
      </p:sp>
      <p:sp>
        <p:nvSpPr>
          <p:cNvPr id="21" name="Flowchart: Magnetic Disk 20"/>
          <p:cNvSpPr/>
          <p:nvPr/>
        </p:nvSpPr>
        <p:spPr>
          <a:xfrm>
            <a:off x="5181600" y="1828800"/>
            <a:ext cx="1066800" cy="83820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dirty="0"/>
          </a:p>
        </p:txBody>
      </p:sp>
      <p:sp>
        <p:nvSpPr>
          <p:cNvPr id="22" name="TextBox 21"/>
          <p:cNvSpPr txBox="1"/>
          <p:nvPr/>
        </p:nvSpPr>
        <p:spPr>
          <a:xfrm>
            <a:off x="6324600" y="1897559"/>
            <a:ext cx="2133084" cy="769441"/>
          </a:xfrm>
          <a:prstGeom prst="rect">
            <a:avLst/>
          </a:prstGeom>
          <a:noFill/>
        </p:spPr>
        <p:txBody>
          <a:bodyPr wrap="none" rtlCol="0">
            <a:spAutoFit/>
          </a:bodyPr>
          <a:lstStyle/>
          <a:p>
            <a:pPr algn="l"/>
            <a:r>
              <a:rPr lang="en-US" dirty="0" smtClean="0"/>
              <a:t>500,000</a:t>
            </a:r>
          </a:p>
          <a:p>
            <a:pPr algn="l"/>
            <a:r>
              <a:rPr lang="en-US" dirty="0" smtClean="0"/>
              <a:t>product records</a:t>
            </a:r>
            <a:endParaRPr lang="en-US" dirty="0"/>
          </a:p>
        </p:txBody>
      </p:sp>
      <p:sp>
        <p:nvSpPr>
          <p:cNvPr id="26" name="TextBox 25"/>
          <p:cNvSpPr txBox="1"/>
          <p:nvPr/>
        </p:nvSpPr>
        <p:spPr>
          <a:xfrm>
            <a:off x="457200" y="3962400"/>
            <a:ext cx="7269939" cy="1200329"/>
          </a:xfrm>
          <a:prstGeom prst="rect">
            <a:avLst/>
          </a:prstGeom>
          <a:noFill/>
        </p:spPr>
        <p:txBody>
          <a:bodyPr wrap="none" rtlCol="0">
            <a:spAutoFit/>
          </a:bodyPr>
          <a:lstStyle/>
          <a:p>
            <a:r>
              <a:rPr lang="en-US" sz="3600" dirty="0" smtClean="0"/>
              <a:t>You can’t always assume the client</a:t>
            </a:r>
          </a:p>
          <a:p>
            <a:pPr algn="l"/>
            <a:r>
              <a:rPr lang="en-US" sz="3600" dirty="0" smtClean="0"/>
              <a:t>will do the right thing…</a:t>
            </a:r>
            <a:endParaRPr lang="en-US" sz="3600" dirty="0"/>
          </a:p>
        </p:txBody>
      </p:sp>
      <p:pic>
        <p:nvPicPr>
          <p:cNvPr id="2054" name="Picture 6" descr="C:\Users\joncart.REDMOND\AppData\Local\Microsoft\Windows\Temporary Internet Files\Content.IE5\0VT81CMH\MCj04370930000[1].png"/>
          <p:cNvPicPr>
            <a:picLocks noChangeAspect="1" noChangeArrowheads="1"/>
          </p:cNvPicPr>
          <p:nvPr/>
        </p:nvPicPr>
        <p:blipFill>
          <a:blip r:embed="rId5"/>
          <a:srcRect/>
          <a:stretch>
            <a:fillRect/>
          </a:stretch>
        </p:blipFill>
        <p:spPr bwMode="auto">
          <a:xfrm>
            <a:off x="1981200" y="1295400"/>
            <a:ext cx="1905000" cy="1905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P spid="22"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5312"/>
          </a:xfrm>
        </p:spPr>
        <p:txBody>
          <a:bodyPr anchor="t"/>
          <a:lstStyle/>
          <a:p>
            <a:pPr algn="l"/>
            <a:r>
              <a:rPr lang="en-US" sz="4000" b="0" dirty="0" smtClean="0"/>
              <a:t>Server-Side Paging (cont.)</a:t>
            </a:r>
            <a:endParaRPr lang="en-US" sz="4000" b="0" dirty="0"/>
          </a:p>
        </p:txBody>
      </p:sp>
      <p:pic>
        <p:nvPicPr>
          <p:cNvPr id="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533400" y="1676400"/>
            <a:ext cx="1032042" cy="1032042"/>
          </a:xfrm>
          <a:prstGeom prst="rect">
            <a:avLst/>
          </a:prstGeom>
          <a:noFill/>
        </p:spPr>
      </p:pic>
      <p:pic>
        <p:nvPicPr>
          <p:cNvPr id="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91000" y="1681747"/>
            <a:ext cx="922187" cy="1290053"/>
          </a:xfrm>
          <a:prstGeom prst="rect">
            <a:avLst/>
          </a:prstGeom>
          <a:noFill/>
        </p:spPr>
      </p:pic>
      <p:cxnSp>
        <p:nvCxnSpPr>
          <p:cNvPr id="6" name="Straight Arrow Connector 5"/>
          <p:cNvCxnSpPr/>
          <p:nvPr/>
        </p:nvCxnSpPr>
        <p:spPr bwMode="auto">
          <a:xfrm>
            <a:off x="1752600" y="1979612"/>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7" name="TextBox 6"/>
          <p:cNvSpPr txBox="1"/>
          <p:nvPr/>
        </p:nvSpPr>
        <p:spPr>
          <a:xfrm>
            <a:off x="2209800" y="1371600"/>
            <a:ext cx="1364733" cy="430887"/>
          </a:xfrm>
          <a:prstGeom prst="rect">
            <a:avLst/>
          </a:prstGeom>
          <a:noFill/>
        </p:spPr>
        <p:txBody>
          <a:bodyPr wrap="none" rtlCol="0">
            <a:spAutoFit/>
          </a:bodyPr>
          <a:lstStyle/>
          <a:p>
            <a:r>
              <a:rPr lang="en-US" dirty="0" smtClean="0"/>
              <a:t>/Products</a:t>
            </a:r>
            <a:endParaRPr lang="en-US" dirty="0"/>
          </a:p>
        </p:txBody>
      </p:sp>
      <p:cxnSp>
        <p:nvCxnSpPr>
          <p:cNvPr id="10" name="Straight Arrow Connector 9"/>
          <p:cNvCxnSpPr/>
          <p:nvPr/>
        </p:nvCxnSpPr>
        <p:spPr bwMode="auto">
          <a:xfrm rot="10800000">
            <a:off x="1676400" y="2514600"/>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2" name="TextBox 11"/>
          <p:cNvSpPr txBox="1"/>
          <p:nvPr/>
        </p:nvSpPr>
        <p:spPr>
          <a:xfrm>
            <a:off x="1715642" y="2667000"/>
            <a:ext cx="2272032" cy="769441"/>
          </a:xfrm>
          <a:prstGeom prst="rect">
            <a:avLst/>
          </a:prstGeom>
          <a:noFill/>
        </p:spPr>
        <p:txBody>
          <a:bodyPr wrap="none" rtlCol="0">
            <a:spAutoFit/>
          </a:bodyPr>
          <a:lstStyle/>
          <a:p>
            <a:r>
              <a:rPr lang="en-US" dirty="0" smtClean="0"/>
              <a:t>20 products +</a:t>
            </a:r>
          </a:p>
          <a:p>
            <a:r>
              <a:rPr lang="en-US" dirty="0" smtClean="0"/>
              <a:t>link to next page</a:t>
            </a:r>
            <a:endParaRPr lang="en-US" dirty="0"/>
          </a:p>
        </p:txBody>
      </p:sp>
      <p:pic>
        <p:nvPicPr>
          <p:cNvPr id="13" name="Picture 34" descr="D:\Pennie's documents\MS Image\NEWFeb15\Windows_Vista_Icons_ for_Marketing_use\ParentalControls.png"/>
          <p:cNvPicPr>
            <a:picLocks noChangeAspect="1" noChangeArrowheads="1"/>
          </p:cNvPicPr>
          <p:nvPr/>
        </p:nvPicPr>
        <p:blipFill>
          <a:blip r:embed="rId3"/>
          <a:srcRect/>
          <a:stretch>
            <a:fillRect/>
          </a:stretch>
        </p:blipFill>
        <p:spPr bwMode="auto">
          <a:xfrm>
            <a:off x="457200" y="4369713"/>
            <a:ext cx="1032042" cy="1032042"/>
          </a:xfrm>
          <a:prstGeom prst="rect">
            <a:avLst/>
          </a:prstGeom>
          <a:noFill/>
        </p:spPr>
      </p:pic>
      <p:pic>
        <p:nvPicPr>
          <p:cNvPr id="14" name="Picture 50" descr="D:\Pennie's documents\MS Image\NEWFeb15\Windows_Vista_Icons_ for_Marketing_use\VPN.png"/>
          <p:cNvPicPr>
            <a:picLocks noChangeAspect="1" noChangeArrowheads="1"/>
          </p:cNvPicPr>
          <p:nvPr/>
        </p:nvPicPr>
        <p:blipFill>
          <a:blip r:embed="rId4"/>
          <a:srcRect/>
          <a:stretch>
            <a:fillRect/>
          </a:stretch>
        </p:blipFill>
        <p:spPr bwMode="auto">
          <a:xfrm>
            <a:off x="4114800" y="4380407"/>
            <a:ext cx="922187" cy="1290053"/>
          </a:xfrm>
          <a:prstGeom prst="rect">
            <a:avLst/>
          </a:prstGeom>
          <a:noFill/>
        </p:spPr>
      </p:pic>
      <p:cxnSp>
        <p:nvCxnSpPr>
          <p:cNvPr id="15" name="Straight Arrow Connector 14"/>
          <p:cNvCxnSpPr/>
          <p:nvPr/>
        </p:nvCxnSpPr>
        <p:spPr bwMode="auto">
          <a:xfrm>
            <a:off x="1676400" y="4672925"/>
            <a:ext cx="22860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16" name="TextBox 15"/>
          <p:cNvSpPr txBox="1"/>
          <p:nvPr/>
        </p:nvSpPr>
        <p:spPr>
          <a:xfrm>
            <a:off x="1066800" y="3886200"/>
            <a:ext cx="3657028" cy="430887"/>
          </a:xfrm>
          <a:prstGeom prst="rect">
            <a:avLst/>
          </a:prstGeom>
          <a:noFill/>
        </p:spPr>
        <p:txBody>
          <a:bodyPr wrap="none" rtlCol="0">
            <a:spAutoFit/>
          </a:bodyPr>
          <a:lstStyle/>
          <a:p>
            <a:r>
              <a:rPr lang="en-US" dirty="0" smtClean="0"/>
              <a:t>/Products?</a:t>
            </a:r>
            <a:r>
              <a:rPr lang="en-US" b="1" dirty="0" smtClean="0">
                <a:solidFill>
                  <a:srgbClr val="FF0000"/>
                </a:solidFill>
              </a:rPr>
              <a:t>$</a:t>
            </a:r>
            <a:r>
              <a:rPr lang="en-US" b="1" dirty="0" err="1" smtClean="0">
                <a:solidFill>
                  <a:srgbClr val="FF0000"/>
                </a:solidFill>
              </a:rPr>
              <a:t>skiptoken</a:t>
            </a:r>
            <a:r>
              <a:rPr lang="en-US" b="1" dirty="0" smtClean="0">
                <a:solidFill>
                  <a:srgbClr val="FF0000"/>
                </a:solidFill>
              </a:rPr>
              <a:t>=20</a:t>
            </a:r>
            <a:endParaRPr lang="en-US" b="1" dirty="0">
              <a:solidFill>
                <a:srgbClr val="FF0000"/>
              </a:solidFill>
            </a:endParaRPr>
          </a:p>
        </p:txBody>
      </p:sp>
      <p:cxnSp>
        <p:nvCxnSpPr>
          <p:cNvPr id="17" name="Straight Arrow Connector 16"/>
          <p:cNvCxnSpPr/>
          <p:nvPr/>
        </p:nvCxnSpPr>
        <p:spPr bwMode="auto">
          <a:xfrm rot="10800000">
            <a:off x="1600200" y="5207913"/>
            <a:ext cx="2362200" cy="1588"/>
          </a:xfrm>
          <a:prstGeom prst="straightConnector1">
            <a:avLst/>
          </a:pr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arrow"/>
          </a:ln>
          <a:effectLst/>
        </p:spPr>
      </p:cxnSp>
      <p:sp>
        <p:nvSpPr>
          <p:cNvPr id="21" name="Flowchart: Magnetic Disk 20"/>
          <p:cNvSpPr/>
          <p:nvPr/>
        </p:nvSpPr>
        <p:spPr>
          <a:xfrm>
            <a:off x="5181600" y="1828800"/>
            <a:ext cx="1066800" cy="83820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dirty="0"/>
          </a:p>
        </p:txBody>
      </p:sp>
      <p:sp>
        <p:nvSpPr>
          <p:cNvPr id="22" name="TextBox 21"/>
          <p:cNvSpPr txBox="1"/>
          <p:nvPr/>
        </p:nvSpPr>
        <p:spPr>
          <a:xfrm>
            <a:off x="6324600" y="1897559"/>
            <a:ext cx="2133084" cy="769441"/>
          </a:xfrm>
          <a:prstGeom prst="rect">
            <a:avLst/>
          </a:prstGeom>
          <a:noFill/>
        </p:spPr>
        <p:txBody>
          <a:bodyPr wrap="none" rtlCol="0">
            <a:spAutoFit/>
          </a:bodyPr>
          <a:lstStyle/>
          <a:p>
            <a:pPr algn="l"/>
            <a:r>
              <a:rPr lang="en-US" dirty="0" smtClean="0"/>
              <a:t>500,000</a:t>
            </a:r>
          </a:p>
          <a:p>
            <a:pPr algn="l"/>
            <a:r>
              <a:rPr lang="en-US" dirty="0" smtClean="0"/>
              <a:t>product records</a:t>
            </a:r>
            <a:endParaRPr lang="en-US" dirty="0"/>
          </a:p>
        </p:txBody>
      </p:sp>
      <p:sp>
        <p:nvSpPr>
          <p:cNvPr id="23" name="TextBox 22"/>
          <p:cNvSpPr txBox="1"/>
          <p:nvPr/>
        </p:nvSpPr>
        <p:spPr>
          <a:xfrm>
            <a:off x="1716131" y="5326559"/>
            <a:ext cx="2272032" cy="769441"/>
          </a:xfrm>
          <a:prstGeom prst="rect">
            <a:avLst/>
          </a:prstGeom>
          <a:noFill/>
        </p:spPr>
        <p:txBody>
          <a:bodyPr wrap="none" rtlCol="0">
            <a:spAutoFit/>
          </a:bodyPr>
          <a:lstStyle/>
          <a:p>
            <a:r>
              <a:rPr lang="en-US" dirty="0" smtClean="0"/>
              <a:t>20 products +</a:t>
            </a:r>
          </a:p>
          <a:p>
            <a:r>
              <a:rPr lang="en-US" dirty="0" smtClean="0"/>
              <a:t>link to next page</a:t>
            </a:r>
            <a:endParaRPr lang="en-US" dirty="0"/>
          </a:p>
        </p:txBody>
      </p:sp>
      <p:sp>
        <p:nvSpPr>
          <p:cNvPr id="24" name="Flowchart: Magnetic Disk 23"/>
          <p:cNvSpPr/>
          <p:nvPr/>
        </p:nvSpPr>
        <p:spPr>
          <a:xfrm>
            <a:off x="5181600" y="4495800"/>
            <a:ext cx="1066800" cy="83820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dirty="0"/>
          </a:p>
        </p:txBody>
      </p:sp>
      <p:sp>
        <p:nvSpPr>
          <p:cNvPr id="25" name="TextBox 24"/>
          <p:cNvSpPr txBox="1"/>
          <p:nvPr/>
        </p:nvSpPr>
        <p:spPr>
          <a:xfrm>
            <a:off x="6324600" y="4564559"/>
            <a:ext cx="2133084" cy="769441"/>
          </a:xfrm>
          <a:prstGeom prst="rect">
            <a:avLst/>
          </a:prstGeom>
          <a:noFill/>
        </p:spPr>
        <p:txBody>
          <a:bodyPr wrap="none" rtlCol="0">
            <a:spAutoFit/>
          </a:bodyPr>
          <a:lstStyle/>
          <a:p>
            <a:pPr algn="l"/>
            <a:r>
              <a:rPr lang="en-US" dirty="0" smtClean="0"/>
              <a:t>500,000</a:t>
            </a:r>
          </a:p>
          <a:p>
            <a:pPr algn="l"/>
            <a:r>
              <a:rPr lang="en-US" dirty="0" smtClean="0"/>
              <a:t>product records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3" grpId="0"/>
      <p:bldP spid="24" grpId="0" animBg="1"/>
      <p:bldP spid="25" grpId="0"/>
    </p:bldLst>
  </p:timing>
</p:sld>
</file>

<file path=ppt/theme/theme1.xml><?xml version="1.0" encoding="utf-8"?>
<a:theme xmlns:a="http://schemas.openxmlformats.org/drawingml/2006/main" name="Default Design - DPE PPT Template">
  <a:themeElements>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 DPE PP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chemeClr val="accent1"/>
            </a:gs>
            <a:gs pos="100000">
              <a:schemeClr val="accent1">
                <a:gamma/>
                <a:shade val="82353"/>
                <a:invGamma/>
              </a:schemeClr>
            </a:gs>
          </a:gsLst>
          <a:lin ang="5400000" scaled="1"/>
        </a:gradFill>
        <a:ln w="9525"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solidFill>
              <a:schemeClr val="bg1"/>
            </a:solidFill>
            <a:effectLst/>
            <a:latin typeface="Tahoma" pitchFamily="34" charset="0"/>
          </a:defRPr>
        </a:defPPr>
      </a:lstStyle>
    </a:lnDef>
  </a:objectDefaults>
  <a:extraClrSchemeLst>
    <a:extraClrScheme>
      <a:clrScheme name="Default Design - DPE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 DPE PPT Template 2">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58DB4300D1324A92477E64B996B7EE" ma:contentTypeVersion="0" ma:contentTypeDescription="Create a new document." ma:contentTypeScope="" ma:versionID="77e22f6d63df6ef7ecc89f27de1182be">
  <xsd:schema xmlns:xsd="http://www.w3.org/2001/XMLSchema" xmlns:p="http://schemas.microsoft.com/office/2006/metadata/properties" xmlns:ns2="43DB58A5-D100-4A32-9247-7E64B996B7EE" targetNamespace="http://schemas.microsoft.com/office/2006/metadata/properties" ma:root="true" ma:fieldsID="768e23d0849baff6e7959e075cb3f35e" ns2:_="">
    <xsd:import namespace="43DB58A5-D100-4A32-9247-7E64B996B7EE"/>
    <xsd:element name="properties">
      <xsd:complexType>
        <xsd:sequence>
          <xsd:element name="documentManagement">
            <xsd:complexType>
              <xsd:all>
                <xsd:element ref="ns2:Content_x0020_Type" minOccurs="0"/>
                <xsd:element ref="ns2:Status" minOccurs="0"/>
                <xsd:element ref="ns2:Description0" minOccurs="0"/>
              </xsd:all>
            </xsd:complexType>
          </xsd:element>
        </xsd:sequence>
      </xsd:complexType>
    </xsd:element>
  </xsd:schema>
  <xsd:schema xmlns:xsd="http://www.w3.org/2001/XMLSchema" xmlns:dms="http://schemas.microsoft.com/office/2006/documentManagement/types" targetNamespace="43DB58A5-D100-4A32-9247-7E64B996B7EE" elementFormDefault="qualified">
    <xsd:import namespace="http://schemas.microsoft.com/office/2006/documentManagement/types"/>
    <xsd:element name="Content_x0020_Type" ma:index="8" nillable="true" ma:displayName="Content Type" ma:format="Dropdown" ma:internalName="Content_x0020_Type">
      <xsd:simpleType>
        <xsd:restriction base="dms:Choice">
          <xsd:enumeration value="Presentation"/>
          <xsd:enumeration value="Demos"/>
          <xsd:enumeration value="Lab Spec"/>
        </xsd:restriction>
      </xsd:simpleType>
    </xsd:element>
    <xsd:element name="Status" ma:index="9" nillable="true" ma:displayName="Status" ma:default="" ma:format="Dropdown" ma:internalName="Status">
      <xsd:simpleType>
        <xsd:restriction base="dms:Choice">
          <xsd:enumeration value="Draft"/>
          <xsd:enumeration value="Final draft"/>
          <xsd:enumeration value="Ready for handoff"/>
          <xsd:enumeration value="Complete"/>
        </xsd:restriction>
      </xsd:simpleType>
    </xsd:element>
    <xsd:element name="Description0" ma:index="10"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Type xmlns="43DB58A5-D100-4A32-9247-7E64B996B7EE">Presentation</Content_x0020_Type>
    <Description0 xmlns="43DB58A5-D100-4A32-9247-7E64B996B7EE">As per other deck but white on blue Tahoma</Description0>
    <Status xmlns="43DB58A5-D100-4A32-9247-7E64B996B7EE">Final draft</Status>
  </documentManagement>
</p:properties>
</file>

<file path=customXml/itemProps1.xml><?xml version="1.0" encoding="utf-8"?>
<ds:datastoreItem xmlns:ds="http://schemas.openxmlformats.org/officeDocument/2006/customXml" ds:itemID="{0EF2C303-5AF6-45E4-B3B2-337FCCBAD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B58A5-D100-4A32-9247-7E64B996B7E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AC574F-A7EC-425A-A14F-7F1513120138}">
  <ds:schemaRefs>
    <ds:schemaRef ds:uri="http://schemas.microsoft.com/office/2006/metadata/longProperties"/>
  </ds:schemaRefs>
</ds:datastoreItem>
</file>

<file path=customXml/itemProps3.xml><?xml version="1.0" encoding="utf-8"?>
<ds:datastoreItem xmlns:ds="http://schemas.openxmlformats.org/officeDocument/2006/customXml" ds:itemID="{EB71F3FB-361C-4DB8-8743-C2E9E4E3C24D}">
  <ds:schemaRefs>
    <ds:schemaRef ds:uri="http://schemas.microsoft.com/sharepoint/v3/contenttype/forms"/>
  </ds:schemaRefs>
</ds:datastoreItem>
</file>

<file path=customXml/itemProps4.xml><?xml version="1.0" encoding="utf-8"?>
<ds:datastoreItem xmlns:ds="http://schemas.openxmlformats.org/officeDocument/2006/customXml" ds:itemID="{84BE5ECC-BD83-4F37-A1FF-C24A87765A57}">
  <ds:schemaRefs>
    <ds:schemaRef ds:uri="http://schemas.microsoft.com/office/2006/metadata/properties"/>
    <ds:schemaRef ds:uri="43DB58A5-D100-4A32-9247-7E64B996B7EE"/>
  </ds:schemaRefs>
</ds:datastoreItem>
</file>

<file path=docProps/app.xml><?xml version="1.0" encoding="utf-8"?>
<Properties xmlns="http://schemas.openxmlformats.org/officeDocument/2006/extended-properties" xmlns:vt="http://schemas.openxmlformats.org/officeDocument/2006/docPropsVTypes">
  <Template/>
  <TotalTime>9238</TotalTime>
  <Words>2360</Words>
  <Application>Microsoft Office PowerPoint</Application>
  <PresentationFormat>On-screen Show (4:3)</PresentationFormat>
  <Paragraphs>215</Paragraphs>
  <Slides>20</Slides>
  <Notes>16</Notes>
  <HiddenSlides>2</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 - DPE PPT Template</vt:lpstr>
      <vt:lpstr>Visual Studio 2010 and .NET Framework 4  Training Workshop</vt:lpstr>
      <vt:lpstr>Presentation Outline (hidden slide):</vt:lpstr>
      <vt:lpstr>Presentation Outline (hidden slide):</vt:lpstr>
      <vt:lpstr>What’s New In ADO.NET Data Services 1.5</vt:lpstr>
      <vt:lpstr>Agenda</vt:lpstr>
      <vt:lpstr>Row Count</vt:lpstr>
      <vt:lpstr>Row Count (cont.)</vt:lpstr>
      <vt:lpstr>Server-Side Paging</vt:lpstr>
      <vt:lpstr>Server-Side Paging (cont.)</vt:lpstr>
      <vt:lpstr>Row Count Server-Side Paging</vt:lpstr>
      <vt:lpstr>Friendly Feeds</vt:lpstr>
      <vt:lpstr>BLOB Streams</vt:lpstr>
      <vt:lpstr>BLOB Streams (cont.)</vt:lpstr>
      <vt:lpstr>Friendly Feeds BLOB Streams</vt:lpstr>
      <vt:lpstr>Client Enhancements</vt:lpstr>
      <vt:lpstr>WPF Data Binding</vt:lpstr>
      <vt:lpstr>WPF Data Binding (cont.)</vt:lpstr>
      <vt:lpstr>Client Enhancements</vt:lpstr>
      <vt:lpstr>Summary</vt:lpstr>
      <vt:lpstr>Slide 20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ADONET Data Services 1.5</dc:title>
  <dc:creator>Microsoft Developer and Platform Evangelism</dc:creator>
  <cp:lastModifiedBy>Jason Olson (DPE)</cp:lastModifiedBy>
  <cp:revision>433</cp:revision>
  <dcterms:created xsi:type="dcterms:W3CDTF">2004-11-05T17:26:10Z</dcterms:created>
  <dcterms:modified xsi:type="dcterms:W3CDTF">2009-04-27T19:44:09Z</dcterms:modified>
  <cp:version>1.0.0</cp:version>
  <dc:description>
	ADO.NET Data Services v1.5 is being released as an update to the .NET Framework 3.5 SP1. This presentation goes over enhancements to the
  server and client functionality in this release including row count, server-side paging, friendly feeds, BLOB streams and WPF/Silverlight binding.
by Microsoft Developer and Platform Evangelism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ject">
    <vt:lpwstr/>
  </property>
  <property fmtid="{D5CDD505-2E9C-101B-9397-08002B2CF9AE}" pid="3" name="Keywords">
    <vt:lpwstr/>
  </property>
  <property fmtid="{D5CDD505-2E9C-101B-9397-08002B2CF9AE}" pid="4" name="_Author">
    <vt:lpwstr>dshadle</vt:lpwstr>
  </property>
  <property fmtid="{D5CDD505-2E9C-101B-9397-08002B2CF9AE}" pid="5" name="_Category">
    <vt:lpwstr/>
  </property>
  <property fmtid="{D5CDD505-2E9C-101B-9397-08002B2CF9AE}" pid="6" name="Slides">
    <vt:lpwstr>52</vt:lpwstr>
  </property>
  <property fmtid="{D5CDD505-2E9C-101B-9397-08002B2CF9AE}" pid="7" name="Categories">
    <vt:lpwstr/>
  </property>
  <property fmtid="{D5CDD505-2E9C-101B-9397-08002B2CF9AE}" pid="8" name="Approval Level">
    <vt:lpwstr/>
  </property>
  <property fmtid="{D5CDD505-2E9C-101B-9397-08002B2CF9AE}" pid="9" name="_Comments">
    <vt:lpwstr/>
  </property>
  <property fmtid="{D5CDD505-2E9C-101B-9397-08002B2CF9AE}" pid="10" name="Assigned To">
    <vt:lpwstr/>
  </property>
  <property fmtid="{D5CDD505-2E9C-101B-9397-08002B2CF9AE}" pid="11" name="ContentType">
    <vt:lpwstr>Document</vt:lpwstr>
  </property>
</Properties>
</file>