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4"/>
  </p:notesMasterIdLst>
  <p:handoutMasterIdLst>
    <p:handoutMasterId r:id="rId25"/>
  </p:handoutMasterIdLst>
  <p:sldIdLst>
    <p:sldId id="339" r:id="rId6"/>
    <p:sldId id="340" r:id="rId7"/>
    <p:sldId id="341" r:id="rId8"/>
    <p:sldId id="324" r:id="rId9"/>
    <p:sldId id="325" r:id="rId10"/>
    <p:sldId id="330" r:id="rId11"/>
    <p:sldId id="328" r:id="rId12"/>
    <p:sldId id="329" r:id="rId13"/>
    <p:sldId id="323" r:id="rId14"/>
    <p:sldId id="331" r:id="rId15"/>
    <p:sldId id="337" r:id="rId16"/>
    <p:sldId id="332" r:id="rId17"/>
    <p:sldId id="326" r:id="rId18"/>
    <p:sldId id="333" r:id="rId19"/>
    <p:sldId id="334" r:id="rId20"/>
    <p:sldId id="338" r:id="rId21"/>
    <p:sldId id="327" r:id="rId22"/>
    <p:sldId id="263" r:id="rId23"/>
  </p:sldIdLst>
  <p:sldSz cx="9144000" cy="6858000" type="screen4x3"/>
  <p:notesSz cx="6858000" cy="9144000"/>
  <p:defaultTex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FF"/>
    <a:srgbClr val="FF7C80"/>
    <a:srgbClr val="BBE0E3"/>
    <a:srgbClr val="00FF00"/>
    <a:srgbClr val="FF5050"/>
    <a:srgbClr val="FF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56" autoAdjust="0"/>
    <p:restoredTop sz="71083" autoAdjust="0"/>
  </p:normalViewPr>
  <p:slideViewPr>
    <p:cSldViewPr>
      <p:cViewPr varScale="1">
        <p:scale>
          <a:sx n="68" d="100"/>
          <a:sy n="68" d="100"/>
        </p:scale>
        <p:origin x="-14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BCF55C2-A023-47EA-9DB5-D7989B2D835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EBFB8504-2EB5-4A31-942A-BC8F1204C5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r>
              <a:rPr lang="en-US" b="1" dirty="0" smtClean="0"/>
              <a:t>ESTIMATED TIME:</a:t>
            </a:r>
          </a:p>
          <a:p>
            <a:r>
              <a:rPr lang="en-US" smtClean="0"/>
              <a:t>45-60 minutes</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dirty="0"/>
              <a:t>Click to edit Master title style</a:t>
            </a:r>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667000"/>
            <a:ext cx="8229600" cy="27432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8" descr="mslogo_R"/>
          <p:cNvPicPr>
            <a:picLocks noChangeAspect="1" noChangeArrowheads="1"/>
          </p:cNvPicPr>
          <p:nvPr/>
        </p:nvPicPr>
        <p:blipFill>
          <a:blip r:embed="rId19"/>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0"/>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693" r:id="rId2"/>
    <p:sldLayoutId id="2147483707"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8" r:id="rId16"/>
  </p:sldLayoutIdLst>
  <p:txStyles>
    <p:titleStyle>
      <a:lvl1pPr algn="ctr" rtl="0" eaLnBrk="0" fontAlgn="base" hangingPunct="0">
        <a:spcBef>
          <a:spcPct val="0"/>
        </a:spcBef>
        <a:spcAft>
          <a:spcPct val="0"/>
        </a:spcAft>
        <a:defRPr sz="3200" b="1">
          <a:solidFill>
            <a:srgbClr val="FFCC00"/>
          </a:solidFill>
          <a:latin typeface="+mj-lt"/>
          <a:ea typeface="+mj-ea"/>
          <a:cs typeface="+mj-cs"/>
        </a:defRPr>
      </a:lvl1pPr>
      <a:lvl2pPr algn="l" rtl="0" eaLnBrk="0" fontAlgn="base" hangingPunct="0">
        <a:spcBef>
          <a:spcPct val="0"/>
        </a:spcBef>
        <a:spcAft>
          <a:spcPct val="0"/>
        </a:spcAft>
        <a:defRPr sz="3200" b="1">
          <a:solidFill>
            <a:srgbClr val="FFCC00"/>
          </a:solidFill>
          <a:latin typeface="Tahoma" pitchFamily="34" charset="0"/>
        </a:defRPr>
      </a:lvl2pPr>
      <a:lvl3pPr algn="l" rtl="0" eaLnBrk="0" fontAlgn="base" hangingPunct="0">
        <a:spcBef>
          <a:spcPct val="0"/>
        </a:spcBef>
        <a:spcAft>
          <a:spcPct val="0"/>
        </a:spcAft>
        <a:defRPr sz="3200" b="1">
          <a:solidFill>
            <a:srgbClr val="FFCC00"/>
          </a:solidFill>
          <a:latin typeface="Tahoma" pitchFamily="34" charset="0"/>
        </a:defRPr>
      </a:lvl3pPr>
      <a:lvl4pPr algn="l" rtl="0" eaLnBrk="0" fontAlgn="base" hangingPunct="0">
        <a:spcBef>
          <a:spcPct val="0"/>
        </a:spcBef>
        <a:spcAft>
          <a:spcPct val="0"/>
        </a:spcAft>
        <a:defRPr sz="3200" b="1">
          <a:solidFill>
            <a:srgbClr val="FFCC00"/>
          </a:solidFill>
          <a:latin typeface="Tahoma" pitchFamily="34" charset="0"/>
        </a:defRPr>
      </a:lvl4pPr>
      <a:lvl5pPr algn="l" rtl="0" eaLnBrk="0" fontAlgn="base" hangingPunct="0">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eaLnBrk="0" fontAlgn="base" hangingPunct="0">
        <a:spcBef>
          <a:spcPct val="20000"/>
        </a:spcBef>
        <a:spcAft>
          <a:spcPct val="0"/>
        </a:spcAft>
        <a:buBlip>
          <a:blip r:embed="rId21"/>
        </a:buBlip>
        <a:defRPr sz="2600">
          <a:solidFill>
            <a:schemeClr val="bg1"/>
          </a:solidFill>
          <a:latin typeface="+mn-lt"/>
          <a:ea typeface="+mn-ea"/>
          <a:cs typeface="+mn-cs"/>
        </a:defRPr>
      </a:lvl1pPr>
      <a:lvl2pPr marL="742950" indent="-285750" algn="l" rtl="0" eaLnBrk="0" fontAlgn="base" hangingPunct="0">
        <a:spcBef>
          <a:spcPct val="20000"/>
        </a:spcBef>
        <a:spcAft>
          <a:spcPct val="0"/>
        </a:spcAft>
        <a:buBlip>
          <a:blip r:embed="rId21"/>
        </a:buBlip>
        <a:defRPr sz="2000">
          <a:solidFill>
            <a:schemeClr val="bg1"/>
          </a:solidFill>
          <a:latin typeface="Microsoft Sans Serif" pitchFamily="34" charset="0"/>
        </a:defRPr>
      </a:lvl2pPr>
      <a:lvl3pPr marL="1143000" indent="-228600" algn="l" rtl="0" eaLnBrk="0" fontAlgn="base" hangingPunct="0">
        <a:spcBef>
          <a:spcPct val="20000"/>
        </a:spcBef>
        <a:spcAft>
          <a:spcPct val="0"/>
        </a:spcAft>
        <a:buBlip>
          <a:blip r:embed="rId21"/>
        </a:buBlip>
        <a:defRPr sz="2000">
          <a:solidFill>
            <a:schemeClr val="bg1"/>
          </a:solidFill>
          <a:latin typeface="+mn-lt"/>
        </a:defRPr>
      </a:lvl3pPr>
      <a:lvl4pPr marL="1600200" indent="-228600" algn="l" rtl="0" eaLnBrk="0" fontAlgn="base" hangingPunct="0">
        <a:spcBef>
          <a:spcPct val="20000"/>
        </a:spcBef>
        <a:spcAft>
          <a:spcPct val="0"/>
        </a:spcAft>
        <a:buBlip>
          <a:blip r:embed="rId21"/>
        </a:buBlip>
        <a:defRPr sz="1600">
          <a:solidFill>
            <a:schemeClr val="bg1"/>
          </a:solidFill>
          <a:latin typeface="+mn-lt"/>
        </a:defRPr>
      </a:lvl4pPr>
      <a:lvl5pPr marL="2057400" indent="-228600" algn="l" rtl="0" eaLnBrk="0" fontAlgn="base" hangingPunct="0">
        <a:spcBef>
          <a:spcPct val="20000"/>
        </a:spcBef>
        <a:spcAft>
          <a:spcPct val="0"/>
        </a:spcAft>
        <a:buBlip>
          <a:blip r:embed="rId21"/>
        </a:buBlip>
        <a:defRPr sz="1400">
          <a:solidFill>
            <a:schemeClr val="bg1"/>
          </a:solidFill>
          <a:latin typeface="+mn-lt"/>
        </a:defRPr>
      </a:lvl5pPr>
      <a:lvl6pPr marL="2514600" indent="-228600" algn="l" rtl="0" fontAlgn="base">
        <a:spcBef>
          <a:spcPct val="20000"/>
        </a:spcBef>
        <a:spcAft>
          <a:spcPct val="0"/>
        </a:spcAft>
        <a:buBlip>
          <a:blip r:embed="rId21"/>
        </a:buBlip>
        <a:defRPr sz="1400">
          <a:solidFill>
            <a:schemeClr val="bg1"/>
          </a:solidFill>
          <a:latin typeface="+mn-lt"/>
        </a:defRPr>
      </a:lvl6pPr>
      <a:lvl7pPr marL="2971800" indent="-228600" algn="l" rtl="0" fontAlgn="base">
        <a:spcBef>
          <a:spcPct val="20000"/>
        </a:spcBef>
        <a:spcAft>
          <a:spcPct val="0"/>
        </a:spcAft>
        <a:buBlip>
          <a:blip r:embed="rId21"/>
        </a:buBlip>
        <a:defRPr sz="1400">
          <a:solidFill>
            <a:schemeClr val="bg1"/>
          </a:solidFill>
          <a:latin typeface="+mn-lt"/>
        </a:defRPr>
      </a:lvl7pPr>
      <a:lvl8pPr marL="3429000" indent="-228600" algn="l" rtl="0" fontAlgn="base">
        <a:spcBef>
          <a:spcPct val="20000"/>
        </a:spcBef>
        <a:spcAft>
          <a:spcPct val="0"/>
        </a:spcAft>
        <a:buBlip>
          <a:blip r:embed="rId21"/>
        </a:buBlip>
        <a:defRPr sz="1400">
          <a:solidFill>
            <a:schemeClr val="bg1"/>
          </a:solidFill>
          <a:latin typeface="+mn-lt"/>
        </a:defRPr>
      </a:lvl8pPr>
      <a:lvl9pPr marL="3886200" indent="-228600" algn="l" rtl="0" fontAlgn="base">
        <a:spcBef>
          <a:spcPct val="20000"/>
        </a:spcBef>
        <a:spcAft>
          <a:spcPct val="0"/>
        </a:spcAft>
        <a:buBlip>
          <a:blip r:embed="rId21"/>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3505200"/>
          </a:xfrm>
        </p:spPr>
        <p:txBody>
          <a:bodyPr/>
          <a:lstStyle/>
          <a:p>
            <a:r>
              <a:rPr lang="en-US" smtClean="0"/>
              <a:t>Visual </a:t>
            </a:r>
            <a:r>
              <a:rPr lang="en-US" dirty="0" smtClean="0"/>
              <a:t>Studio 2010</a:t>
            </a:r>
            <a:br>
              <a:rPr lang="en-US" dirty="0" smtClean="0"/>
            </a:br>
            <a:r>
              <a:rPr lang="en-US" dirty="0" smtClean="0"/>
              <a:t>and</a:t>
            </a:r>
            <a:br>
              <a:rPr lang="en-US" dirty="0" smtClean="0"/>
            </a:br>
            <a:r>
              <a:rPr lang="en-US" dirty="0" smtClean="0"/>
              <a:t>.NET Framework 4</a:t>
            </a:r>
            <a:br>
              <a:rPr lang="en-US" dirty="0" smtClean="0"/>
            </a:br>
            <a:r>
              <a:rPr lang="en-US" dirty="0" smtClean="0"/>
              <a:t/>
            </a:r>
            <a:br>
              <a:rPr lang="en-US" dirty="0" smtClean="0"/>
            </a:br>
            <a:r>
              <a:rPr lang="en-US" i="1" dirty="0" smtClean="0"/>
              <a:t>Training Workshop</a:t>
            </a:r>
            <a:endParaRPr lang="en-US" sz="2000" i="1" baseline="82000" dirty="0"/>
          </a:p>
        </p:txBody>
      </p:sp>
      <p:pic>
        <p:nvPicPr>
          <p:cNvPr id="4" name="Picture 3" descr="dpelogo.png"/>
          <p:cNvPicPr>
            <a:picLocks noChangeAspect="1"/>
          </p:cNvPicPr>
          <p:nvPr/>
        </p:nvPicPr>
        <p:blipFill>
          <a:blip r:embed="rId2"/>
          <a:stretch>
            <a:fillRect/>
          </a:stretch>
        </p:blipFill>
        <p:spPr>
          <a:xfrm>
            <a:off x="228600" y="5486400"/>
            <a:ext cx="3218422" cy="828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POCO</a:t>
            </a:r>
            <a:endParaRPr lang="en-US" sz="4000" b="0" dirty="0"/>
          </a:p>
        </p:txBody>
      </p:sp>
      <p:pic>
        <p:nvPicPr>
          <p:cNvPr id="13314" name="Picture 2"/>
          <p:cNvPicPr>
            <a:picLocks noChangeAspect="1" noChangeArrowheads="1"/>
          </p:cNvPicPr>
          <p:nvPr/>
        </p:nvPicPr>
        <p:blipFill>
          <a:blip r:embed="rId2"/>
          <a:srcRect/>
          <a:stretch>
            <a:fillRect/>
          </a:stretch>
        </p:blipFill>
        <p:spPr bwMode="auto">
          <a:xfrm>
            <a:off x="552450" y="1447800"/>
            <a:ext cx="7981950" cy="88582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533400" y="1447800"/>
            <a:ext cx="7391400" cy="3419475"/>
          </a:xfrm>
          <a:prstGeom prst="rect">
            <a:avLst/>
          </a:prstGeom>
          <a:noFill/>
          <a:ln w="9525">
            <a:noFill/>
            <a:miter lim="800000"/>
            <a:headEnd/>
            <a:tailEnd/>
          </a:ln>
          <a:effectLst/>
        </p:spPr>
      </p:pic>
      <p:sp>
        <p:nvSpPr>
          <p:cNvPr id="13" name="TextBox 12"/>
          <p:cNvSpPr txBox="1"/>
          <p:nvPr/>
        </p:nvSpPr>
        <p:spPr>
          <a:xfrm>
            <a:off x="533400" y="2514600"/>
            <a:ext cx="2092817" cy="430887"/>
          </a:xfrm>
          <a:prstGeom prst="rect">
            <a:avLst/>
          </a:prstGeom>
          <a:noFill/>
        </p:spPr>
        <p:txBody>
          <a:bodyPr wrap="none" rtlCol="0">
            <a:spAutoFit/>
          </a:bodyPr>
          <a:lstStyle/>
          <a:p>
            <a:r>
              <a:rPr lang="en-US" dirty="0" smtClean="0"/>
              <a:t>Class Definition</a:t>
            </a:r>
            <a:endParaRPr lang="en-US" dirty="0"/>
          </a:p>
        </p:txBody>
      </p:sp>
      <p:sp>
        <p:nvSpPr>
          <p:cNvPr id="15" name="TextBox 14"/>
          <p:cNvSpPr txBox="1"/>
          <p:nvPr/>
        </p:nvSpPr>
        <p:spPr>
          <a:xfrm>
            <a:off x="457200" y="5029200"/>
            <a:ext cx="3341236" cy="430887"/>
          </a:xfrm>
          <a:prstGeom prst="rect">
            <a:avLst/>
          </a:prstGeom>
          <a:noFill/>
        </p:spPr>
        <p:txBody>
          <a:bodyPr wrap="none" rtlCol="0">
            <a:spAutoFit/>
          </a:bodyPr>
          <a:lstStyle/>
          <a:p>
            <a:r>
              <a:rPr lang="en-US" dirty="0" smtClean="0"/>
              <a:t>Scalar Property Definition</a:t>
            </a:r>
            <a:endParaRPr lang="en-US" dirty="0"/>
          </a:p>
        </p:txBody>
      </p:sp>
      <p:pic>
        <p:nvPicPr>
          <p:cNvPr id="13317" name="Picture 5"/>
          <p:cNvPicPr>
            <a:picLocks noChangeAspect="1" noChangeArrowheads="1"/>
          </p:cNvPicPr>
          <p:nvPr/>
        </p:nvPicPr>
        <p:blipFill>
          <a:blip r:embed="rId4"/>
          <a:srcRect/>
          <a:stretch>
            <a:fillRect/>
          </a:stretch>
        </p:blipFill>
        <p:spPr bwMode="auto">
          <a:xfrm>
            <a:off x="533400" y="1447800"/>
            <a:ext cx="7267575" cy="2600325"/>
          </a:xfrm>
          <a:prstGeom prst="rect">
            <a:avLst/>
          </a:prstGeom>
          <a:noFill/>
          <a:ln w="9525">
            <a:noFill/>
            <a:miter lim="800000"/>
            <a:headEnd/>
            <a:tailEnd/>
          </a:ln>
          <a:effectLst/>
        </p:spPr>
      </p:pic>
      <p:sp>
        <p:nvSpPr>
          <p:cNvPr id="16" name="TextBox 15"/>
          <p:cNvSpPr txBox="1"/>
          <p:nvPr/>
        </p:nvSpPr>
        <p:spPr>
          <a:xfrm>
            <a:off x="457200" y="4114800"/>
            <a:ext cx="3904595" cy="430887"/>
          </a:xfrm>
          <a:prstGeom prst="rect">
            <a:avLst/>
          </a:prstGeom>
          <a:noFill/>
        </p:spPr>
        <p:txBody>
          <a:bodyPr wrap="none" rtlCol="0">
            <a:spAutoFit/>
          </a:bodyPr>
          <a:lstStyle/>
          <a:p>
            <a:r>
              <a:rPr lang="en-US" dirty="0" smtClean="0"/>
              <a:t>Navigation Property Definition</a:t>
            </a:r>
            <a:endParaRPr lang="en-US" dirty="0"/>
          </a:p>
        </p:txBody>
      </p:sp>
      <p:pic>
        <p:nvPicPr>
          <p:cNvPr id="13318" name="Picture 6"/>
          <p:cNvPicPr>
            <a:picLocks noChangeAspect="1" noChangeArrowheads="1"/>
          </p:cNvPicPr>
          <p:nvPr/>
        </p:nvPicPr>
        <p:blipFill>
          <a:blip r:embed="rId5"/>
          <a:srcRect/>
          <a:stretch>
            <a:fillRect/>
          </a:stretch>
        </p:blipFill>
        <p:spPr bwMode="auto">
          <a:xfrm>
            <a:off x="533400" y="1447800"/>
            <a:ext cx="3743325" cy="1647825"/>
          </a:xfrm>
          <a:prstGeom prst="rect">
            <a:avLst/>
          </a:prstGeom>
          <a:noFill/>
          <a:ln w="9525">
            <a:noFill/>
            <a:miter lim="800000"/>
            <a:headEnd/>
            <a:tailEnd/>
          </a:ln>
          <a:effectLst/>
        </p:spPr>
      </p:pic>
      <p:sp>
        <p:nvSpPr>
          <p:cNvPr id="18" name="TextBox 17"/>
          <p:cNvSpPr txBox="1"/>
          <p:nvPr/>
        </p:nvSpPr>
        <p:spPr>
          <a:xfrm>
            <a:off x="457200" y="3150513"/>
            <a:ext cx="1501758" cy="430887"/>
          </a:xfrm>
          <a:prstGeom prst="rect">
            <a:avLst/>
          </a:prstGeom>
          <a:noFill/>
        </p:spPr>
        <p:txBody>
          <a:bodyPr wrap="none" rtlCol="0">
            <a:spAutoFit/>
          </a:bodyPr>
          <a:lstStyle/>
          <a:p>
            <a:r>
              <a:rPr lang="en-US" dirty="0" smtClean="0"/>
              <a:t>Everything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331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33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33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31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33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5" grpId="1"/>
      <p:bldP spid="16" grpId="0"/>
      <p:bldP spid="16"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Lazy Loading</a:t>
            </a:r>
            <a:endParaRPr lang="en-US" sz="4000" b="0" dirty="0"/>
          </a:p>
        </p:txBody>
      </p:sp>
      <p:pic>
        <p:nvPicPr>
          <p:cNvPr id="6145" name="Picture 1"/>
          <p:cNvPicPr>
            <a:picLocks noChangeAspect="1" noChangeArrowheads="1"/>
          </p:cNvPicPr>
          <p:nvPr/>
        </p:nvPicPr>
        <p:blipFill>
          <a:blip r:embed="rId2"/>
          <a:srcRect/>
          <a:stretch>
            <a:fillRect/>
          </a:stretch>
        </p:blipFill>
        <p:spPr bwMode="auto">
          <a:xfrm>
            <a:off x="2895600" y="1600200"/>
            <a:ext cx="1619250" cy="2028825"/>
          </a:xfrm>
          <a:prstGeom prst="rect">
            <a:avLst/>
          </a:prstGeom>
          <a:noFill/>
          <a:ln w="9525">
            <a:noFill/>
            <a:miter lim="800000"/>
            <a:headEnd/>
            <a:tailEnd/>
          </a:ln>
          <a:effectLst/>
        </p:spPr>
      </p:pic>
      <p:sp>
        <p:nvSpPr>
          <p:cNvPr id="13" name="TextBox 12"/>
          <p:cNvSpPr txBox="1"/>
          <p:nvPr/>
        </p:nvSpPr>
        <p:spPr>
          <a:xfrm>
            <a:off x="515078" y="1702713"/>
            <a:ext cx="1999522" cy="430887"/>
          </a:xfrm>
          <a:prstGeom prst="rect">
            <a:avLst/>
          </a:prstGeom>
          <a:noFill/>
        </p:spPr>
        <p:txBody>
          <a:bodyPr wrap="none" rtlCol="0">
            <a:spAutoFit/>
          </a:bodyPr>
          <a:lstStyle/>
          <a:p>
            <a:r>
              <a:rPr lang="en-US" dirty="0" smtClean="0"/>
              <a:t>1) Get Product</a:t>
            </a:r>
            <a:endParaRPr lang="en-US" dirty="0"/>
          </a:p>
        </p:txBody>
      </p:sp>
      <p:sp>
        <p:nvSpPr>
          <p:cNvPr id="8" name="TextBox 7"/>
          <p:cNvSpPr txBox="1"/>
          <p:nvPr/>
        </p:nvSpPr>
        <p:spPr>
          <a:xfrm>
            <a:off x="533400" y="2304872"/>
            <a:ext cx="1649811" cy="769441"/>
          </a:xfrm>
          <a:prstGeom prst="rect">
            <a:avLst/>
          </a:prstGeom>
          <a:noFill/>
        </p:spPr>
        <p:txBody>
          <a:bodyPr wrap="none" rtlCol="0">
            <a:spAutoFit/>
          </a:bodyPr>
          <a:lstStyle/>
          <a:p>
            <a:pPr algn="l"/>
            <a:r>
              <a:rPr lang="en-US" dirty="0" smtClean="0"/>
              <a:t>2) Access</a:t>
            </a:r>
          </a:p>
          <a:p>
            <a:pPr algn="l"/>
            <a:r>
              <a:rPr lang="en-US" dirty="0" smtClean="0"/>
              <a:t>    Category</a:t>
            </a:r>
            <a:endParaRPr lang="en-US" dirty="0"/>
          </a:p>
        </p:txBody>
      </p:sp>
      <p:pic>
        <p:nvPicPr>
          <p:cNvPr id="9" name="Picture 1"/>
          <p:cNvPicPr>
            <a:picLocks noChangeAspect="1" noChangeArrowheads="1"/>
          </p:cNvPicPr>
          <p:nvPr/>
        </p:nvPicPr>
        <p:blipFill>
          <a:blip r:embed="rId2"/>
          <a:srcRect/>
          <a:stretch>
            <a:fillRect/>
          </a:stretch>
        </p:blipFill>
        <p:spPr bwMode="auto">
          <a:xfrm>
            <a:off x="2913922" y="4038600"/>
            <a:ext cx="1619250" cy="2028825"/>
          </a:xfrm>
          <a:prstGeom prst="rect">
            <a:avLst/>
          </a:prstGeom>
          <a:noFill/>
          <a:ln w="9525">
            <a:noFill/>
            <a:miter lim="800000"/>
            <a:headEnd/>
            <a:tailEnd/>
          </a:ln>
          <a:effectLst/>
        </p:spPr>
      </p:pic>
      <p:sp>
        <p:nvSpPr>
          <p:cNvPr id="11" name="Flowchart: Magnetic Disk 10"/>
          <p:cNvSpPr/>
          <p:nvPr/>
        </p:nvSpPr>
        <p:spPr bwMode="auto">
          <a:xfrm>
            <a:off x="6629400" y="4572000"/>
            <a:ext cx="1524000" cy="1219200"/>
          </a:xfrm>
          <a:prstGeom prst="flowChartMagneticDisk">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12" name="TextBox 11"/>
          <p:cNvSpPr txBox="1"/>
          <p:nvPr/>
        </p:nvSpPr>
        <p:spPr>
          <a:xfrm>
            <a:off x="4742722" y="4191000"/>
            <a:ext cx="1650068" cy="430887"/>
          </a:xfrm>
          <a:prstGeom prst="rect">
            <a:avLst/>
          </a:prstGeom>
          <a:noFill/>
        </p:spPr>
        <p:txBody>
          <a:bodyPr wrap="none" rtlCol="0">
            <a:spAutoFit/>
          </a:bodyPr>
          <a:lstStyle/>
          <a:p>
            <a:r>
              <a:rPr lang="en-US" dirty="0" smtClean="0"/>
              <a:t>Get Product</a:t>
            </a:r>
            <a:endParaRPr lang="en-US" dirty="0"/>
          </a:p>
        </p:txBody>
      </p:sp>
      <p:cxnSp>
        <p:nvCxnSpPr>
          <p:cNvPr id="14" name="Straight Arrow Connector 13"/>
          <p:cNvCxnSpPr/>
          <p:nvPr/>
        </p:nvCxnSpPr>
        <p:spPr bwMode="auto">
          <a:xfrm>
            <a:off x="4742722" y="4774287"/>
            <a:ext cx="16764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5" name="TextBox 14"/>
          <p:cNvSpPr txBox="1"/>
          <p:nvPr/>
        </p:nvSpPr>
        <p:spPr>
          <a:xfrm>
            <a:off x="533400" y="4412159"/>
            <a:ext cx="1999522" cy="430887"/>
          </a:xfrm>
          <a:prstGeom prst="rect">
            <a:avLst/>
          </a:prstGeom>
          <a:noFill/>
        </p:spPr>
        <p:txBody>
          <a:bodyPr wrap="none" rtlCol="0">
            <a:spAutoFit/>
          </a:bodyPr>
          <a:lstStyle/>
          <a:p>
            <a:r>
              <a:rPr lang="en-US" dirty="0" smtClean="0"/>
              <a:t>1) Get Product</a:t>
            </a:r>
            <a:endParaRPr lang="en-US" dirty="0"/>
          </a:p>
        </p:txBody>
      </p:sp>
      <p:sp>
        <p:nvSpPr>
          <p:cNvPr id="16" name="TextBox 15"/>
          <p:cNvSpPr txBox="1"/>
          <p:nvPr/>
        </p:nvSpPr>
        <p:spPr>
          <a:xfrm>
            <a:off x="551722" y="5021759"/>
            <a:ext cx="1649811" cy="769441"/>
          </a:xfrm>
          <a:prstGeom prst="rect">
            <a:avLst/>
          </a:prstGeom>
          <a:noFill/>
        </p:spPr>
        <p:txBody>
          <a:bodyPr wrap="none" rtlCol="0">
            <a:spAutoFit/>
          </a:bodyPr>
          <a:lstStyle/>
          <a:p>
            <a:pPr algn="l"/>
            <a:r>
              <a:rPr lang="en-US" dirty="0" smtClean="0"/>
              <a:t>2) Access</a:t>
            </a:r>
          </a:p>
          <a:p>
            <a:pPr algn="l"/>
            <a:r>
              <a:rPr lang="en-US" dirty="0" smtClean="0"/>
              <a:t>    Category</a:t>
            </a:r>
            <a:endParaRPr lang="en-US" dirty="0"/>
          </a:p>
        </p:txBody>
      </p:sp>
      <p:sp>
        <p:nvSpPr>
          <p:cNvPr id="17" name="TextBox 16"/>
          <p:cNvSpPr txBox="1"/>
          <p:nvPr/>
        </p:nvSpPr>
        <p:spPr>
          <a:xfrm>
            <a:off x="4724400" y="5027612"/>
            <a:ext cx="1816524" cy="430887"/>
          </a:xfrm>
          <a:prstGeom prst="rect">
            <a:avLst/>
          </a:prstGeom>
          <a:noFill/>
        </p:spPr>
        <p:txBody>
          <a:bodyPr wrap="none" rtlCol="0">
            <a:spAutoFit/>
          </a:bodyPr>
          <a:lstStyle/>
          <a:p>
            <a:r>
              <a:rPr lang="en-US" dirty="0" smtClean="0"/>
              <a:t>Get Category</a:t>
            </a:r>
            <a:endParaRPr lang="en-US" dirty="0"/>
          </a:p>
        </p:txBody>
      </p:sp>
      <p:cxnSp>
        <p:nvCxnSpPr>
          <p:cNvPr id="18" name="Straight Arrow Connector 17"/>
          <p:cNvCxnSpPr/>
          <p:nvPr/>
        </p:nvCxnSpPr>
        <p:spPr bwMode="auto">
          <a:xfrm>
            <a:off x="4724400" y="5610899"/>
            <a:ext cx="16764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9" name="TextBox 18"/>
          <p:cNvSpPr txBox="1"/>
          <p:nvPr/>
        </p:nvSpPr>
        <p:spPr>
          <a:xfrm>
            <a:off x="533400" y="3074313"/>
            <a:ext cx="2165978" cy="430887"/>
          </a:xfrm>
          <a:prstGeom prst="rect">
            <a:avLst/>
          </a:prstGeom>
          <a:noFill/>
        </p:spPr>
        <p:txBody>
          <a:bodyPr wrap="none" rtlCol="0">
            <a:spAutoFit/>
          </a:bodyPr>
          <a:lstStyle/>
          <a:p>
            <a:pPr algn="l"/>
            <a:r>
              <a:rPr lang="en-US" dirty="0" smtClean="0"/>
              <a:t>3) Get Category</a:t>
            </a:r>
            <a:endParaRPr lang="en-US" dirty="0"/>
          </a:p>
        </p:txBody>
      </p:sp>
      <p:sp>
        <p:nvSpPr>
          <p:cNvPr id="22" name="Flowchart: Magnetic Disk 21"/>
          <p:cNvSpPr/>
          <p:nvPr/>
        </p:nvSpPr>
        <p:spPr bwMode="auto">
          <a:xfrm>
            <a:off x="6629400" y="2133600"/>
            <a:ext cx="1524000" cy="1219200"/>
          </a:xfrm>
          <a:prstGeom prst="flowChartMagneticDisk">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23" name="TextBox 22"/>
          <p:cNvSpPr txBox="1"/>
          <p:nvPr/>
        </p:nvSpPr>
        <p:spPr>
          <a:xfrm>
            <a:off x="4742722" y="1752600"/>
            <a:ext cx="1650068" cy="430887"/>
          </a:xfrm>
          <a:prstGeom prst="rect">
            <a:avLst/>
          </a:prstGeom>
          <a:noFill/>
        </p:spPr>
        <p:txBody>
          <a:bodyPr wrap="none" rtlCol="0">
            <a:spAutoFit/>
          </a:bodyPr>
          <a:lstStyle/>
          <a:p>
            <a:r>
              <a:rPr lang="en-US" dirty="0" smtClean="0"/>
              <a:t>Get Product</a:t>
            </a:r>
            <a:endParaRPr lang="en-US" dirty="0"/>
          </a:p>
        </p:txBody>
      </p:sp>
      <p:cxnSp>
        <p:nvCxnSpPr>
          <p:cNvPr id="24" name="Straight Arrow Connector 23"/>
          <p:cNvCxnSpPr/>
          <p:nvPr/>
        </p:nvCxnSpPr>
        <p:spPr bwMode="auto">
          <a:xfrm>
            <a:off x="4742722" y="2335887"/>
            <a:ext cx="16764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25" name="TextBox 24"/>
          <p:cNvSpPr txBox="1"/>
          <p:nvPr/>
        </p:nvSpPr>
        <p:spPr>
          <a:xfrm>
            <a:off x="4724400" y="2589212"/>
            <a:ext cx="1816524" cy="430887"/>
          </a:xfrm>
          <a:prstGeom prst="rect">
            <a:avLst/>
          </a:prstGeom>
          <a:noFill/>
        </p:spPr>
        <p:txBody>
          <a:bodyPr wrap="none" rtlCol="0">
            <a:spAutoFit/>
          </a:bodyPr>
          <a:lstStyle/>
          <a:p>
            <a:r>
              <a:rPr lang="en-US" dirty="0" smtClean="0"/>
              <a:t>Get Category</a:t>
            </a:r>
            <a:endParaRPr lang="en-US" dirty="0"/>
          </a:p>
        </p:txBody>
      </p:sp>
      <p:cxnSp>
        <p:nvCxnSpPr>
          <p:cNvPr id="26" name="Straight Arrow Connector 25"/>
          <p:cNvCxnSpPr/>
          <p:nvPr/>
        </p:nvCxnSpPr>
        <p:spPr bwMode="auto">
          <a:xfrm>
            <a:off x="4724400" y="3172499"/>
            <a:ext cx="16764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27" name="TextBox 26"/>
          <p:cNvSpPr txBox="1"/>
          <p:nvPr/>
        </p:nvSpPr>
        <p:spPr>
          <a:xfrm rot="5400000">
            <a:off x="7984135" y="2446122"/>
            <a:ext cx="1226618" cy="430887"/>
          </a:xfrm>
          <a:prstGeom prst="rect">
            <a:avLst/>
          </a:prstGeom>
          <a:noFill/>
        </p:spPr>
        <p:txBody>
          <a:bodyPr wrap="none" rtlCol="0">
            <a:spAutoFit/>
          </a:bodyPr>
          <a:lstStyle/>
          <a:p>
            <a:r>
              <a:rPr lang="en-US" b="1" dirty="0" smtClean="0">
                <a:solidFill>
                  <a:srgbClr val="FF0000"/>
                </a:solidFill>
              </a:rPr>
              <a:t>Explicit</a:t>
            </a:r>
            <a:endParaRPr lang="en-US" b="1" dirty="0">
              <a:solidFill>
                <a:srgbClr val="FF0000"/>
              </a:solidFill>
            </a:endParaRPr>
          </a:p>
        </p:txBody>
      </p:sp>
      <p:sp>
        <p:nvSpPr>
          <p:cNvPr id="28" name="TextBox 27"/>
          <p:cNvSpPr txBox="1"/>
          <p:nvPr/>
        </p:nvSpPr>
        <p:spPr>
          <a:xfrm rot="5400000">
            <a:off x="7952877" y="4962447"/>
            <a:ext cx="1289135" cy="430887"/>
          </a:xfrm>
          <a:prstGeom prst="rect">
            <a:avLst/>
          </a:prstGeom>
          <a:noFill/>
        </p:spPr>
        <p:txBody>
          <a:bodyPr wrap="none" rtlCol="0">
            <a:spAutoFit/>
          </a:bodyPr>
          <a:lstStyle/>
          <a:p>
            <a:r>
              <a:rPr lang="en-US" b="1" dirty="0" smtClean="0">
                <a:solidFill>
                  <a:srgbClr val="FF0000"/>
                </a:solidFill>
              </a:rPr>
              <a:t>Implicit</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p:bldP spid="15" grpId="0"/>
      <p:bldP spid="16" grpId="0"/>
      <p:bldP spid="17" grpId="0"/>
      <p:bldP spid="19" grpId="0"/>
      <p:bldP spid="25"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Foreign Keys</a:t>
            </a:r>
            <a:endParaRPr lang="en-US" sz="4000" b="0" dirty="0"/>
          </a:p>
        </p:txBody>
      </p:sp>
      <p:pic>
        <p:nvPicPr>
          <p:cNvPr id="10241" name="Picture 1"/>
          <p:cNvPicPr>
            <a:picLocks noChangeAspect="1" noChangeArrowheads="1"/>
          </p:cNvPicPr>
          <p:nvPr/>
        </p:nvPicPr>
        <p:blipFill>
          <a:blip r:embed="rId2"/>
          <a:srcRect/>
          <a:stretch>
            <a:fillRect/>
          </a:stretch>
        </p:blipFill>
        <p:spPr bwMode="auto">
          <a:xfrm>
            <a:off x="552450" y="1371600"/>
            <a:ext cx="3562350" cy="2371725"/>
          </a:xfrm>
          <a:prstGeom prst="rect">
            <a:avLst/>
          </a:prstGeom>
          <a:noFill/>
          <a:ln w="9525">
            <a:noFill/>
            <a:miter lim="800000"/>
            <a:headEnd/>
            <a:tailEnd/>
          </a:ln>
          <a:effectLst/>
        </p:spPr>
      </p:pic>
      <p:sp>
        <p:nvSpPr>
          <p:cNvPr id="4" name="TextBox 3"/>
          <p:cNvSpPr txBox="1"/>
          <p:nvPr/>
        </p:nvSpPr>
        <p:spPr>
          <a:xfrm>
            <a:off x="4419910" y="2126159"/>
            <a:ext cx="2285690" cy="769441"/>
          </a:xfrm>
          <a:prstGeom prst="rect">
            <a:avLst/>
          </a:prstGeom>
          <a:noFill/>
        </p:spPr>
        <p:txBody>
          <a:bodyPr wrap="none" rtlCol="0">
            <a:spAutoFit/>
          </a:bodyPr>
          <a:lstStyle/>
          <a:p>
            <a:pPr algn="l"/>
            <a:r>
              <a:rPr lang="en-US" dirty="0" smtClean="0"/>
              <a:t>In theory this</a:t>
            </a:r>
          </a:p>
          <a:p>
            <a:pPr algn="l"/>
            <a:r>
              <a:rPr lang="en-US" dirty="0" smtClean="0"/>
              <a:t>looks really good</a:t>
            </a:r>
            <a:endParaRPr lang="en-US" dirty="0"/>
          </a:p>
        </p:txBody>
      </p:sp>
      <p:pic>
        <p:nvPicPr>
          <p:cNvPr id="10242" name="Picture 2"/>
          <p:cNvPicPr>
            <a:picLocks noChangeAspect="1" noChangeArrowheads="1"/>
          </p:cNvPicPr>
          <p:nvPr/>
        </p:nvPicPr>
        <p:blipFill>
          <a:blip r:embed="rId3"/>
          <a:srcRect/>
          <a:stretch>
            <a:fillRect/>
          </a:stretch>
        </p:blipFill>
        <p:spPr bwMode="auto">
          <a:xfrm>
            <a:off x="533400" y="3810000"/>
            <a:ext cx="3867150" cy="2085975"/>
          </a:xfrm>
          <a:prstGeom prst="rect">
            <a:avLst/>
          </a:prstGeom>
          <a:noFill/>
          <a:ln w="9525">
            <a:noFill/>
            <a:miter lim="800000"/>
            <a:headEnd/>
            <a:tailEnd/>
          </a:ln>
          <a:effectLst/>
        </p:spPr>
      </p:pic>
      <p:sp>
        <p:nvSpPr>
          <p:cNvPr id="7" name="TextBox 6"/>
          <p:cNvSpPr txBox="1"/>
          <p:nvPr/>
        </p:nvSpPr>
        <p:spPr>
          <a:xfrm>
            <a:off x="4648510" y="4419600"/>
            <a:ext cx="2441951" cy="769441"/>
          </a:xfrm>
          <a:prstGeom prst="rect">
            <a:avLst/>
          </a:prstGeom>
          <a:noFill/>
        </p:spPr>
        <p:txBody>
          <a:bodyPr wrap="none" rtlCol="0">
            <a:spAutoFit/>
          </a:bodyPr>
          <a:lstStyle/>
          <a:p>
            <a:pPr algn="l"/>
            <a:r>
              <a:rPr lang="en-US" dirty="0" smtClean="0"/>
              <a:t>In theory this also</a:t>
            </a:r>
          </a:p>
          <a:p>
            <a:pPr algn="l"/>
            <a:r>
              <a:rPr lang="en-US" dirty="0" smtClean="0"/>
              <a:t>looks really good</a:t>
            </a:r>
            <a:endParaRPr lang="en-US" dirty="0"/>
          </a:p>
        </p:txBody>
      </p:sp>
      <p:pic>
        <p:nvPicPr>
          <p:cNvPr id="10243" name="Picture 3"/>
          <p:cNvPicPr>
            <a:picLocks noChangeAspect="1" noChangeArrowheads="1"/>
          </p:cNvPicPr>
          <p:nvPr/>
        </p:nvPicPr>
        <p:blipFill>
          <a:blip r:embed="rId4"/>
          <a:srcRect/>
          <a:stretch>
            <a:fillRect/>
          </a:stretch>
        </p:blipFill>
        <p:spPr bwMode="auto">
          <a:xfrm>
            <a:off x="533400" y="1371600"/>
            <a:ext cx="4210050" cy="2286000"/>
          </a:xfrm>
          <a:prstGeom prst="rect">
            <a:avLst/>
          </a:prstGeom>
          <a:noFill/>
          <a:ln w="9525">
            <a:noFill/>
            <a:miter lim="800000"/>
            <a:headEnd/>
            <a:tailEnd/>
          </a:ln>
          <a:effectLst/>
        </p:spPr>
      </p:pic>
      <p:sp>
        <p:nvSpPr>
          <p:cNvPr id="9" name="TextBox 8"/>
          <p:cNvSpPr txBox="1"/>
          <p:nvPr/>
        </p:nvSpPr>
        <p:spPr>
          <a:xfrm>
            <a:off x="4910441" y="2362200"/>
            <a:ext cx="2023759" cy="430887"/>
          </a:xfrm>
          <a:prstGeom prst="rect">
            <a:avLst/>
          </a:prstGeom>
          <a:noFill/>
        </p:spPr>
        <p:txBody>
          <a:bodyPr wrap="none" rtlCol="0">
            <a:spAutoFit/>
          </a:bodyPr>
          <a:lstStyle/>
          <a:p>
            <a:pPr algn="l"/>
            <a:r>
              <a:rPr lang="en-US" dirty="0" smtClean="0"/>
              <a:t>This is perfect!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24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4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POCO</a:t>
            </a:r>
            <a:br>
              <a:rPr lang="en-US" dirty="0" smtClean="0"/>
            </a:br>
            <a:r>
              <a:rPr lang="en-US" dirty="0" smtClean="0"/>
              <a:t>Lazy Loading</a:t>
            </a:r>
            <a:br>
              <a:rPr lang="en-US" dirty="0" smtClean="0"/>
            </a:br>
            <a:r>
              <a:rPr lang="en-US" dirty="0" smtClean="0"/>
              <a:t>Foreign Keys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Model-Defined Functions</a:t>
            </a:r>
            <a:endParaRPr lang="en-US" sz="4000" b="0" dirty="0"/>
          </a:p>
        </p:txBody>
      </p:sp>
      <p:pic>
        <p:nvPicPr>
          <p:cNvPr id="7170" name="Picture 2" descr="http://blogs.msdn.com/blogfiles/publicsector/WindowsLiveWriter/TalkingPointsADO.NETEntityFramework_96E8/image_2.png"/>
          <p:cNvPicPr>
            <a:picLocks noChangeAspect="1" noChangeArrowheads="1"/>
          </p:cNvPicPr>
          <p:nvPr/>
        </p:nvPicPr>
        <p:blipFill>
          <a:blip r:embed="rId2"/>
          <a:srcRect/>
          <a:stretch>
            <a:fillRect/>
          </a:stretch>
        </p:blipFill>
        <p:spPr bwMode="auto">
          <a:xfrm>
            <a:off x="533400" y="1409700"/>
            <a:ext cx="6096000" cy="2324100"/>
          </a:xfrm>
          <a:prstGeom prst="rect">
            <a:avLst/>
          </a:prstGeom>
          <a:noFill/>
        </p:spPr>
      </p:pic>
      <p:sp>
        <p:nvSpPr>
          <p:cNvPr id="4" name="TextBox 3"/>
          <p:cNvSpPr txBox="1"/>
          <p:nvPr/>
        </p:nvSpPr>
        <p:spPr>
          <a:xfrm>
            <a:off x="457200" y="4038600"/>
            <a:ext cx="4285981" cy="430887"/>
          </a:xfrm>
          <a:prstGeom prst="rect">
            <a:avLst/>
          </a:prstGeom>
          <a:noFill/>
        </p:spPr>
        <p:txBody>
          <a:bodyPr wrap="none" rtlCol="0">
            <a:spAutoFit/>
          </a:bodyPr>
          <a:lstStyle/>
          <a:p>
            <a:pPr algn="l"/>
            <a:r>
              <a:rPr lang="en-US" dirty="0" smtClean="0"/>
              <a:t>Umm, I’d rather be using LINQ…</a:t>
            </a:r>
            <a:endParaRPr lang="en-US" dirty="0"/>
          </a:p>
        </p:txBody>
      </p:sp>
      <p:sp>
        <p:nvSpPr>
          <p:cNvPr id="5" name="TextBox 4"/>
          <p:cNvSpPr txBox="1"/>
          <p:nvPr/>
        </p:nvSpPr>
        <p:spPr>
          <a:xfrm>
            <a:off x="6858000" y="2057400"/>
            <a:ext cx="1479316" cy="769441"/>
          </a:xfrm>
          <a:prstGeom prst="rect">
            <a:avLst/>
          </a:prstGeom>
          <a:noFill/>
        </p:spPr>
        <p:txBody>
          <a:bodyPr wrap="none" rtlCol="0">
            <a:spAutoFit/>
          </a:bodyPr>
          <a:lstStyle/>
          <a:p>
            <a:pPr algn="l"/>
            <a:r>
              <a:rPr lang="en-US" dirty="0" smtClean="0"/>
              <a:t>Entity SQL</a:t>
            </a:r>
          </a:p>
          <a:p>
            <a:pPr algn="l"/>
            <a:r>
              <a:rPr lang="en-US" dirty="0" smtClean="0"/>
              <a:t>Block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N-Tier</a:t>
            </a:r>
            <a:endParaRPr lang="en-US" sz="4000" b="0" dirty="0"/>
          </a:p>
        </p:txBody>
      </p:sp>
      <p:sp>
        <p:nvSpPr>
          <p:cNvPr id="4" name="Flowchart: Magnetic Disk 3"/>
          <p:cNvSpPr/>
          <p:nvPr/>
        </p:nvSpPr>
        <p:spPr bwMode="auto">
          <a:xfrm>
            <a:off x="6553200" y="1752600"/>
            <a:ext cx="1524000" cy="1219200"/>
          </a:xfrm>
          <a:prstGeom prst="flowChartMagneticDisk">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5" name="Rectangle 4"/>
          <p:cNvSpPr/>
          <p:nvPr/>
        </p:nvSpPr>
        <p:spPr bwMode="auto">
          <a:xfrm>
            <a:off x="4648200" y="1828800"/>
            <a:ext cx="1524000" cy="1066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Web Service</a:t>
            </a:r>
          </a:p>
        </p:txBody>
      </p:sp>
      <p:pic>
        <p:nvPicPr>
          <p:cNvPr id="6" name="Picture 34" descr="D:\Pennie's documents\MS Image\NEWFeb15\Windows_Vista_Icons_ for_Marketing_use\ParentalControls.png"/>
          <p:cNvPicPr>
            <a:picLocks noChangeAspect="1" noChangeArrowheads="1"/>
          </p:cNvPicPr>
          <p:nvPr/>
        </p:nvPicPr>
        <p:blipFill>
          <a:blip r:embed="rId2"/>
          <a:srcRect/>
          <a:stretch>
            <a:fillRect/>
          </a:stretch>
        </p:blipFill>
        <p:spPr bwMode="auto">
          <a:xfrm>
            <a:off x="491958" y="1828800"/>
            <a:ext cx="1032042" cy="1032042"/>
          </a:xfrm>
          <a:prstGeom prst="rect">
            <a:avLst/>
          </a:prstGeom>
          <a:noFill/>
        </p:spPr>
      </p:pic>
      <p:cxnSp>
        <p:nvCxnSpPr>
          <p:cNvPr id="8" name="Straight Arrow Connector 7"/>
          <p:cNvCxnSpPr/>
          <p:nvPr/>
        </p:nvCxnSpPr>
        <p:spPr bwMode="auto">
          <a:xfrm>
            <a:off x="1828800" y="2209800"/>
            <a:ext cx="25908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0" name="TextBox 9"/>
          <p:cNvSpPr txBox="1"/>
          <p:nvPr/>
        </p:nvSpPr>
        <p:spPr>
          <a:xfrm>
            <a:off x="2133600" y="1676400"/>
            <a:ext cx="1999522" cy="430887"/>
          </a:xfrm>
          <a:prstGeom prst="rect">
            <a:avLst/>
          </a:prstGeom>
          <a:noFill/>
        </p:spPr>
        <p:txBody>
          <a:bodyPr wrap="none" rtlCol="0">
            <a:spAutoFit/>
          </a:bodyPr>
          <a:lstStyle/>
          <a:p>
            <a:r>
              <a:rPr lang="en-US" dirty="0" smtClean="0"/>
              <a:t>1) Get Product</a:t>
            </a:r>
            <a:endParaRPr lang="en-US" dirty="0"/>
          </a:p>
        </p:txBody>
      </p:sp>
      <p:sp>
        <p:nvSpPr>
          <p:cNvPr id="11" name="TextBox 10"/>
          <p:cNvSpPr txBox="1"/>
          <p:nvPr/>
        </p:nvSpPr>
        <p:spPr>
          <a:xfrm>
            <a:off x="152400" y="3040559"/>
            <a:ext cx="1600118" cy="769441"/>
          </a:xfrm>
          <a:prstGeom prst="rect">
            <a:avLst/>
          </a:prstGeom>
          <a:noFill/>
        </p:spPr>
        <p:txBody>
          <a:bodyPr wrap="none" rtlCol="0">
            <a:spAutoFit/>
          </a:bodyPr>
          <a:lstStyle/>
          <a:p>
            <a:pPr algn="l"/>
            <a:r>
              <a:rPr lang="en-US" dirty="0" smtClean="0"/>
              <a:t>2) Make</a:t>
            </a:r>
          </a:p>
          <a:p>
            <a:pPr algn="l"/>
            <a:r>
              <a:rPr lang="en-US" dirty="0" smtClean="0"/>
              <a:t>    Changes</a:t>
            </a:r>
            <a:endParaRPr lang="en-US" dirty="0"/>
          </a:p>
        </p:txBody>
      </p:sp>
      <p:cxnSp>
        <p:nvCxnSpPr>
          <p:cNvPr id="12" name="Straight Arrow Connector 11"/>
          <p:cNvCxnSpPr/>
          <p:nvPr/>
        </p:nvCxnSpPr>
        <p:spPr bwMode="auto">
          <a:xfrm>
            <a:off x="1828800" y="2513012"/>
            <a:ext cx="25908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3" name="TextBox 12"/>
          <p:cNvSpPr txBox="1"/>
          <p:nvPr/>
        </p:nvSpPr>
        <p:spPr>
          <a:xfrm>
            <a:off x="1905000" y="2617113"/>
            <a:ext cx="2454775" cy="430887"/>
          </a:xfrm>
          <a:prstGeom prst="rect">
            <a:avLst/>
          </a:prstGeom>
          <a:noFill/>
        </p:spPr>
        <p:txBody>
          <a:bodyPr wrap="none" rtlCol="0">
            <a:spAutoFit/>
          </a:bodyPr>
          <a:lstStyle/>
          <a:p>
            <a:r>
              <a:rPr lang="en-US" dirty="0" smtClean="0"/>
              <a:t>2) Update Product</a:t>
            </a:r>
          </a:p>
        </p:txBody>
      </p:sp>
      <p:sp>
        <p:nvSpPr>
          <p:cNvPr id="14" name="TextBox 13"/>
          <p:cNvSpPr txBox="1"/>
          <p:nvPr/>
        </p:nvSpPr>
        <p:spPr>
          <a:xfrm>
            <a:off x="457200" y="4191000"/>
            <a:ext cx="2686954" cy="1107996"/>
          </a:xfrm>
          <a:prstGeom prst="rect">
            <a:avLst/>
          </a:prstGeom>
          <a:noFill/>
        </p:spPr>
        <p:txBody>
          <a:bodyPr wrap="none" rtlCol="0">
            <a:spAutoFit/>
          </a:bodyPr>
          <a:lstStyle/>
          <a:p>
            <a:pPr algn="l"/>
            <a:r>
              <a:rPr lang="en-US" u="sng" dirty="0" smtClean="0"/>
              <a:t>Combines power of:</a:t>
            </a:r>
          </a:p>
          <a:p>
            <a:pPr marL="457200" indent="-457200" algn="l">
              <a:buAutoNum type="arabicParenR"/>
            </a:pPr>
            <a:r>
              <a:rPr lang="en-US" dirty="0" err="1" smtClean="0"/>
              <a:t>DataSet</a:t>
            </a:r>
            <a:endParaRPr lang="en-US" dirty="0" smtClean="0"/>
          </a:p>
          <a:p>
            <a:pPr marL="457200" indent="-457200" algn="l">
              <a:buAutoNum type="arabicParenR"/>
            </a:pPr>
            <a:r>
              <a:rPr lang="en-US" dirty="0" smtClean="0"/>
              <a:t>DTOs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Model-Defined Functions</a:t>
            </a:r>
            <a:br>
              <a:rPr lang="en-US" dirty="0" smtClean="0"/>
            </a:br>
            <a:r>
              <a:rPr lang="en-US" dirty="0" smtClean="0"/>
              <a:t>N-Tier</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Summary</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The EDM tooling has been enhanced…</a:t>
            </a:r>
          </a:p>
          <a:p>
            <a:pPr lvl="1">
              <a:buFont typeface="Arial" pitchFamily="34" charset="0"/>
              <a:buChar char="•"/>
            </a:pPr>
            <a:r>
              <a:rPr lang="en-US" dirty="0" smtClean="0"/>
              <a:t>Model-First</a:t>
            </a:r>
          </a:p>
          <a:p>
            <a:pPr lvl="1">
              <a:buFont typeface="Arial" pitchFamily="34" charset="0"/>
              <a:buChar char="•"/>
            </a:pPr>
            <a:r>
              <a:rPr lang="en-US" dirty="0" smtClean="0"/>
              <a:t>Complex Types</a:t>
            </a:r>
          </a:p>
          <a:p>
            <a:pPr>
              <a:buFont typeface="Arial" pitchFamily="34" charset="0"/>
              <a:buChar char="•"/>
            </a:pPr>
            <a:r>
              <a:rPr lang="en-US" dirty="0" smtClean="0"/>
              <a:t>The EF runtime is more fully featured…</a:t>
            </a:r>
          </a:p>
          <a:p>
            <a:pPr lvl="1">
              <a:buFont typeface="Arial" pitchFamily="34" charset="0"/>
              <a:buChar char="•"/>
            </a:pPr>
            <a:r>
              <a:rPr lang="en-US" dirty="0" smtClean="0"/>
              <a:t>POCO</a:t>
            </a:r>
          </a:p>
          <a:p>
            <a:pPr lvl="1">
              <a:buFont typeface="Arial" pitchFamily="34" charset="0"/>
              <a:buChar char="•"/>
            </a:pPr>
            <a:r>
              <a:rPr lang="en-US" smtClean="0"/>
              <a:t>Lazy Loading</a:t>
            </a:r>
            <a:endParaRPr lang="en-US" dirty="0" smtClean="0"/>
          </a:p>
          <a:p>
            <a:pPr lvl="1">
              <a:buFont typeface="Arial" pitchFamily="34" charset="0"/>
              <a:buChar char="•"/>
            </a:pPr>
            <a:r>
              <a:rPr lang="en-US" dirty="0" smtClean="0"/>
              <a:t>Foreign Keys</a:t>
            </a:r>
          </a:p>
          <a:p>
            <a:pPr lvl="1">
              <a:buFont typeface="Arial" pitchFamily="34" charset="0"/>
              <a:buChar char="•"/>
            </a:pPr>
            <a:r>
              <a:rPr lang="en-US" dirty="0" smtClean="0"/>
              <a:t>Model-Defined Functions</a:t>
            </a:r>
          </a:p>
          <a:p>
            <a:pPr lvl="1">
              <a:buFont typeface="Arial" pitchFamily="34" charset="0"/>
              <a:buChar char="•"/>
            </a:pPr>
            <a:r>
              <a:rPr lang="en-US" dirty="0" smtClean="0"/>
              <a:t>N-Tier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5663811"/>
          </a:xfrm>
        </p:spPr>
        <p:txBody>
          <a:bodyPr/>
          <a:lstStyle/>
          <a:p>
            <a:pPr>
              <a:buNone/>
            </a:pPr>
            <a:r>
              <a:rPr lang="en-US" sz="1800" b="1" dirty="0" smtClean="0">
                <a:solidFill>
                  <a:schemeClr val="tx1"/>
                </a:solidFill>
              </a:rPr>
              <a:t>Technical </a:t>
            </a:r>
            <a:r>
              <a:rPr lang="en-US" sz="1800" b="1" dirty="0" smtClean="0">
                <a:solidFill>
                  <a:schemeClr val="tx1"/>
                </a:solidFill>
              </a:rPr>
              <a:t>Level</a:t>
            </a:r>
            <a:r>
              <a:rPr lang="en-US" sz="1800" dirty="0" smtClean="0">
                <a:solidFill>
                  <a:schemeClr val="tx1"/>
                </a:solidFill>
              </a:rPr>
              <a:t>: 300</a:t>
            </a:r>
            <a:endParaRPr lang="en-US" sz="1800" dirty="0" smtClean="0">
              <a:solidFill>
                <a:schemeClr val="tx1"/>
              </a:solidFill>
            </a:endParaRPr>
          </a:p>
          <a:p>
            <a:pPr>
              <a:buNone/>
            </a:pPr>
            <a:r>
              <a:rPr lang="en-US" sz="1800" b="1" dirty="0" smtClean="0">
                <a:solidFill>
                  <a:schemeClr val="tx1"/>
                </a:solidFill>
              </a:rPr>
              <a:t>Intended </a:t>
            </a:r>
            <a:r>
              <a:rPr lang="en-US" sz="1800" b="1" dirty="0" smtClean="0">
                <a:solidFill>
                  <a:schemeClr val="tx1"/>
                </a:solidFill>
              </a:rPr>
              <a:t>Audience</a:t>
            </a:r>
            <a:r>
              <a:rPr lang="en-US" sz="1800" dirty="0" smtClean="0">
                <a:solidFill>
                  <a:schemeClr val="tx1"/>
                </a:solidFill>
              </a:rPr>
              <a:t>: Developers </a:t>
            </a:r>
            <a:r>
              <a:rPr lang="en-US" sz="1800" dirty="0" smtClean="0">
                <a:solidFill>
                  <a:schemeClr val="tx1"/>
                </a:solidFill>
              </a:rPr>
              <a:t>&amp; Architects</a:t>
            </a:r>
          </a:p>
          <a:p>
            <a:pPr>
              <a:buNone/>
            </a:pPr>
            <a:r>
              <a:rPr lang="en-US" sz="1800" b="1" dirty="0" smtClean="0">
                <a:solidFill>
                  <a:schemeClr val="tx1"/>
                </a:solidFill>
              </a:rPr>
              <a:t>Objectives</a:t>
            </a:r>
            <a:r>
              <a:rPr lang="en-US" sz="1800" dirty="0" smtClean="0">
                <a:solidFill>
                  <a:schemeClr val="tx1"/>
                </a:solidFill>
              </a:rPr>
              <a:t> (what do you want the audience to take away):</a:t>
            </a:r>
          </a:p>
          <a:p>
            <a:pPr lvl="1"/>
            <a:r>
              <a:rPr lang="en-US" sz="1600" dirty="0" smtClean="0">
                <a:solidFill>
                  <a:schemeClr val="tx1"/>
                </a:solidFill>
              </a:rPr>
              <a:t>How has the EDM toolset been enhanced?</a:t>
            </a:r>
          </a:p>
          <a:p>
            <a:pPr lvl="1"/>
            <a:r>
              <a:rPr lang="en-US" sz="1600" dirty="0" smtClean="0">
                <a:solidFill>
                  <a:schemeClr val="tx1"/>
                </a:solidFill>
              </a:rPr>
              <a:t>How is the EF easier to use and more fully-features?</a:t>
            </a:r>
          </a:p>
          <a:p>
            <a:pPr>
              <a:buNone/>
            </a:pPr>
            <a:r>
              <a:rPr lang="en-US" sz="1800" b="1" dirty="0" smtClean="0">
                <a:solidFill>
                  <a:schemeClr val="tx1"/>
                </a:solidFill>
              </a:rPr>
              <a:t>Presentation Outline</a:t>
            </a:r>
            <a:r>
              <a:rPr lang="en-US" sz="1800" dirty="0" smtClean="0">
                <a:solidFill>
                  <a:schemeClr val="tx1"/>
                </a:solidFill>
              </a:rPr>
              <a:t>:</a:t>
            </a:r>
          </a:p>
          <a:p>
            <a:pPr lvl="1"/>
            <a:r>
              <a:rPr lang="en-US" sz="1600" dirty="0" err="1" smtClean="0">
                <a:solidFill>
                  <a:schemeClr val="tx1"/>
                </a:solidFill>
              </a:rPr>
              <a:t>Pluralization</a:t>
            </a:r>
            <a:endParaRPr lang="en-US" sz="1600" dirty="0" smtClean="0">
              <a:solidFill>
                <a:schemeClr val="tx1"/>
              </a:solidFill>
            </a:endParaRPr>
          </a:p>
          <a:p>
            <a:pPr lvl="1"/>
            <a:r>
              <a:rPr lang="en-US" sz="1600" dirty="0" smtClean="0">
                <a:solidFill>
                  <a:schemeClr val="tx1"/>
                </a:solidFill>
              </a:rPr>
              <a:t>Model-First</a:t>
            </a:r>
          </a:p>
          <a:p>
            <a:pPr lvl="1"/>
            <a:r>
              <a:rPr lang="en-US" sz="1600" dirty="0" smtClean="0">
                <a:solidFill>
                  <a:schemeClr val="tx1"/>
                </a:solidFill>
              </a:rPr>
              <a:t>Complex Types</a:t>
            </a:r>
          </a:p>
          <a:p>
            <a:pPr lvl="1"/>
            <a:r>
              <a:rPr lang="en-US" sz="1600" dirty="0" smtClean="0">
                <a:solidFill>
                  <a:schemeClr val="tx1"/>
                </a:solidFill>
              </a:rPr>
              <a:t>POCO</a:t>
            </a:r>
          </a:p>
          <a:p>
            <a:pPr lvl="1"/>
            <a:r>
              <a:rPr lang="en-US" sz="1600" dirty="0" smtClean="0">
                <a:solidFill>
                  <a:schemeClr val="tx1"/>
                </a:solidFill>
              </a:rPr>
              <a:t>Lazy Loading</a:t>
            </a:r>
          </a:p>
          <a:p>
            <a:pPr lvl="1"/>
            <a:r>
              <a:rPr lang="en-US" sz="1600" dirty="0" smtClean="0">
                <a:solidFill>
                  <a:schemeClr val="tx1"/>
                </a:solidFill>
              </a:rPr>
              <a:t>Foreign Keys</a:t>
            </a:r>
          </a:p>
          <a:p>
            <a:pPr lvl="1"/>
            <a:r>
              <a:rPr lang="en-US" sz="1600" dirty="0" smtClean="0">
                <a:solidFill>
                  <a:schemeClr val="tx1"/>
                </a:solidFill>
              </a:rPr>
              <a:t>Model-Defined Functions</a:t>
            </a:r>
          </a:p>
          <a:p>
            <a:pPr lvl="1"/>
            <a:r>
              <a:rPr lang="en-US" sz="1600" dirty="0" smtClean="0">
                <a:solidFill>
                  <a:schemeClr val="tx1"/>
                </a:solidFill>
              </a:rPr>
              <a:t>N-Tier</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2133600"/>
            <a:ext cx="8458200" cy="1470025"/>
          </a:xfrm>
        </p:spPr>
        <p:txBody>
          <a:bodyPr/>
          <a:lstStyle/>
          <a:p>
            <a:pPr eaLnBrk="1" hangingPunct="1">
              <a:defRPr/>
            </a:pPr>
            <a:r>
              <a:rPr lang="en-US" sz="4400" dirty="0" smtClean="0"/>
              <a:t>What’s New In ADO.NET</a:t>
            </a:r>
            <a:br>
              <a:rPr lang="en-US" sz="4400" dirty="0" smtClean="0"/>
            </a:br>
            <a:r>
              <a:rPr lang="en-US" sz="4400" dirty="0" smtClean="0"/>
              <a:t>Entity Framework 4</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457200" y="4191000"/>
            <a:ext cx="7162800" cy="1752600"/>
          </a:xfrm>
        </p:spPr>
        <p:txBody>
          <a:bodyPr/>
          <a:lstStyle/>
          <a:p>
            <a:pPr>
              <a:defRPr/>
            </a:pPr>
            <a:r>
              <a:rPr lang="en-US" dirty="0" smtClean="0"/>
              <a:t>Name</a:t>
            </a:r>
          </a:p>
          <a:p>
            <a:pPr>
              <a:defRPr/>
            </a:pPr>
            <a:r>
              <a:rPr lang="en-US" dirty="0" smtClean="0"/>
              <a:t>Title</a:t>
            </a:r>
          </a:p>
          <a:p>
            <a:pPr>
              <a:defRPr/>
            </a:pPr>
            <a:r>
              <a:rPr lang="en-US" dirty="0" smtClean="0"/>
              <a:t>Organization</a:t>
            </a:r>
          </a:p>
          <a:p>
            <a:pPr>
              <a:defRPr/>
            </a:pPr>
            <a:r>
              <a:rPr lang="en-US" dirty="0" smtClean="0"/>
              <a:t>Email</a:t>
            </a:r>
          </a:p>
        </p:txBody>
      </p:sp>
      <p:pic>
        <p:nvPicPr>
          <p:cNvPr id="6" name="Picture 5" descr="NET-Frmwrk_h_rgb_r.png"/>
          <p:cNvPicPr>
            <a:picLocks noChangeAspect="1"/>
          </p:cNvPicPr>
          <p:nvPr/>
        </p:nvPicPr>
        <p:blipFill>
          <a:blip r:embed="rId3"/>
          <a:stretch>
            <a:fillRect/>
          </a:stretch>
        </p:blipFill>
        <p:spPr>
          <a:xfrm>
            <a:off x="533400" y="381000"/>
            <a:ext cx="2362200" cy="748146"/>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Objectives</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How has the EDM toolset been enhanced?</a:t>
            </a:r>
          </a:p>
          <a:p>
            <a:pPr lvl="1">
              <a:buFont typeface="Arial" pitchFamily="34" charset="0"/>
              <a:buChar char="•"/>
            </a:pPr>
            <a:r>
              <a:rPr lang="en-US" dirty="0" smtClean="0"/>
              <a:t>What alternative development styles are enabled?</a:t>
            </a:r>
          </a:p>
          <a:p>
            <a:pPr>
              <a:buFont typeface="Arial" pitchFamily="34" charset="0"/>
              <a:buChar char="•"/>
            </a:pPr>
            <a:r>
              <a:rPr lang="en-US" dirty="0" smtClean="0"/>
              <a:t>How is the EF easier to use?</a:t>
            </a:r>
          </a:p>
          <a:p>
            <a:pPr>
              <a:buFont typeface="Arial" pitchFamily="34" charset="0"/>
              <a:buChar char="•"/>
            </a:pPr>
            <a:r>
              <a:rPr lang="en-US" dirty="0" smtClean="0"/>
              <a:t>How is it more fully-featured?</a:t>
            </a:r>
          </a:p>
          <a:p>
            <a:pPr>
              <a:buFont typeface="Arial" pitchFamily="34" charset="0"/>
              <a:buChar char="•"/>
            </a:pPr>
            <a:r>
              <a:rPr lang="en-US" dirty="0" smtClean="0"/>
              <a:t>Does EF 4 address any issues you had with it?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5312"/>
          </a:xfrm>
        </p:spPr>
        <p:txBody>
          <a:bodyPr anchor="t"/>
          <a:lstStyle/>
          <a:p>
            <a:pPr algn="l"/>
            <a:r>
              <a:rPr lang="en-US" sz="4000" b="0" dirty="0" err="1" smtClean="0"/>
              <a:t>Pluralization</a:t>
            </a:r>
            <a:r>
              <a:rPr lang="en-US" sz="4000" b="0" dirty="0" smtClean="0"/>
              <a:t> (v1)</a:t>
            </a:r>
            <a:endParaRPr lang="en-US" sz="4000" b="0" dirty="0"/>
          </a:p>
        </p:txBody>
      </p:sp>
      <p:pic>
        <p:nvPicPr>
          <p:cNvPr id="1027" name="Picture 3"/>
          <p:cNvPicPr>
            <a:picLocks noChangeAspect="1" noChangeArrowheads="1"/>
          </p:cNvPicPr>
          <p:nvPr/>
        </p:nvPicPr>
        <p:blipFill>
          <a:blip r:embed="rId2"/>
          <a:srcRect/>
          <a:stretch>
            <a:fillRect/>
          </a:stretch>
        </p:blipFill>
        <p:spPr bwMode="auto">
          <a:xfrm>
            <a:off x="533400" y="1000125"/>
            <a:ext cx="6934200" cy="51720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04800" y="3590925"/>
            <a:ext cx="2000250" cy="371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362200" y="5334000"/>
            <a:ext cx="1524000" cy="3524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895725" y="3886200"/>
            <a:ext cx="1971675" cy="3619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a:srcRect/>
          <a:stretch>
            <a:fillRect/>
          </a:stretch>
        </p:blipFill>
        <p:spPr bwMode="auto">
          <a:xfrm>
            <a:off x="5562600" y="6172200"/>
            <a:ext cx="2057400" cy="361950"/>
          </a:xfrm>
          <a:prstGeom prst="rect">
            <a:avLst/>
          </a:prstGeom>
          <a:noFill/>
          <a:ln w="9525">
            <a:noFill/>
            <a:miter lim="800000"/>
            <a:headEnd/>
            <a:tailEnd/>
          </a:ln>
          <a:effectLst/>
        </p:spPr>
      </p:pic>
      <p:pic>
        <p:nvPicPr>
          <p:cNvPr id="2054" name="Picture 6" descr="C:\Users\joncart.REDMOND\AppData\Local\Microsoft\Windows\Temporary Internet Files\Content.IE5\ZF57XBZ4\MCj04325380000[1].png"/>
          <p:cNvPicPr>
            <a:picLocks noChangeAspect="1" noChangeArrowheads="1"/>
          </p:cNvPicPr>
          <p:nvPr/>
        </p:nvPicPr>
        <p:blipFill>
          <a:blip r:embed="rId7"/>
          <a:srcRect/>
          <a:stretch>
            <a:fillRect/>
          </a:stretch>
        </p:blipFill>
        <p:spPr bwMode="auto">
          <a:xfrm>
            <a:off x="2590800" y="2060821"/>
            <a:ext cx="2857391" cy="281597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5312"/>
          </a:xfrm>
        </p:spPr>
        <p:txBody>
          <a:bodyPr anchor="t"/>
          <a:lstStyle/>
          <a:p>
            <a:pPr algn="l"/>
            <a:r>
              <a:rPr lang="en-US" sz="4000" b="0" dirty="0" err="1" smtClean="0"/>
              <a:t>Pluralization</a:t>
            </a:r>
            <a:r>
              <a:rPr lang="en-US" sz="4000" b="0" dirty="0" smtClean="0"/>
              <a:t> (v4)</a:t>
            </a:r>
            <a:endParaRPr lang="en-US" sz="4000" b="0" dirty="0"/>
          </a:p>
        </p:txBody>
      </p:sp>
      <p:pic>
        <p:nvPicPr>
          <p:cNvPr id="1026" name="Picture 2"/>
          <p:cNvPicPr>
            <a:picLocks noChangeAspect="1" noChangeArrowheads="1"/>
          </p:cNvPicPr>
          <p:nvPr/>
        </p:nvPicPr>
        <p:blipFill>
          <a:blip r:embed="rId2"/>
          <a:srcRect/>
          <a:stretch>
            <a:fillRect/>
          </a:stretch>
        </p:blipFill>
        <p:spPr bwMode="auto">
          <a:xfrm>
            <a:off x="533400" y="1066800"/>
            <a:ext cx="7258050" cy="4495800"/>
          </a:xfrm>
          <a:prstGeom prst="rect">
            <a:avLst/>
          </a:prstGeom>
          <a:noFill/>
          <a:ln w="9525">
            <a:no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228600" y="3429000"/>
            <a:ext cx="2133600" cy="3429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476500" y="4876800"/>
            <a:ext cx="1562100" cy="3238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962400" y="3638550"/>
            <a:ext cx="2019300" cy="3238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5829300" y="5524500"/>
            <a:ext cx="2095500" cy="34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Model-First</a:t>
            </a:r>
            <a:endParaRPr lang="en-US" sz="4000" b="0" dirty="0"/>
          </a:p>
        </p:txBody>
      </p:sp>
      <p:sp>
        <p:nvSpPr>
          <p:cNvPr id="3" name="Flowchart: Magnetic Disk 2"/>
          <p:cNvSpPr/>
          <p:nvPr/>
        </p:nvSpPr>
        <p:spPr bwMode="auto">
          <a:xfrm>
            <a:off x="2133600" y="1676400"/>
            <a:ext cx="1676400" cy="1524000"/>
          </a:xfrm>
          <a:prstGeom prst="flowChartMagneticDisk">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Existing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4" name="Right Arrow 3"/>
          <p:cNvSpPr/>
          <p:nvPr/>
        </p:nvSpPr>
        <p:spPr bwMode="auto">
          <a:xfrm>
            <a:off x="4191000" y="2209800"/>
            <a:ext cx="9906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5" name="Rectangle 4"/>
          <p:cNvSpPr/>
          <p:nvPr/>
        </p:nvSpPr>
        <p:spPr bwMode="auto">
          <a:xfrm>
            <a:off x="5562600" y="1981200"/>
            <a:ext cx="1600200"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bg1"/>
                </a:solidFill>
                <a:effectLst/>
                <a:latin typeface="Tahoma" pitchFamily="34" charset="0"/>
              </a:rPr>
              <a:t>Generated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bg1"/>
                </a:solidFill>
                <a:effectLst/>
                <a:latin typeface="Tahoma" pitchFamily="34" charset="0"/>
              </a:rPr>
              <a:t>Entity Data</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Model</a:t>
            </a:r>
            <a:endParaRPr kumimoji="0" lang="en-US" sz="1800" b="0" i="0" u="none" strike="noStrike" cap="none" normalizeH="0" baseline="0" dirty="0" smtClean="0">
              <a:solidFill>
                <a:schemeClr val="bg1"/>
              </a:solidFill>
              <a:effectLst/>
              <a:latin typeface="Tahoma" pitchFamily="34" charset="0"/>
            </a:endParaRPr>
          </a:p>
        </p:txBody>
      </p:sp>
      <p:sp>
        <p:nvSpPr>
          <p:cNvPr id="6" name="TextBox 5"/>
          <p:cNvSpPr txBox="1"/>
          <p:nvPr/>
        </p:nvSpPr>
        <p:spPr>
          <a:xfrm>
            <a:off x="485162" y="1981200"/>
            <a:ext cx="1343638" cy="769441"/>
          </a:xfrm>
          <a:prstGeom prst="rect">
            <a:avLst/>
          </a:prstGeom>
          <a:noFill/>
        </p:spPr>
        <p:txBody>
          <a:bodyPr wrap="none" rtlCol="0">
            <a:spAutoFit/>
          </a:bodyPr>
          <a:lstStyle/>
          <a:p>
            <a:r>
              <a:rPr lang="en-US" dirty="0" smtClean="0"/>
              <a:t>Database</a:t>
            </a:r>
          </a:p>
          <a:p>
            <a:pPr algn="l"/>
            <a:r>
              <a:rPr lang="en-US" dirty="0" smtClean="0"/>
              <a:t>First (v1)</a:t>
            </a:r>
            <a:endParaRPr lang="en-US" dirty="0"/>
          </a:p>
        </p:txBody>
      </p:sp>
      <p:sp>
        <p:nvSpPr>
          <p:cNvPr id="7" name="Rectangle 6"/>
          <p:cNvSpPr/>
          <p:nvPr/>
        </p:nvSpPr>
        <p:spPr bwMode="auto">
          <a:xfrm>
            <a:off x="2209800" y="4267200"/>
            <a:ext cx="1600200"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Entity Data</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Model</a:t>
            </a:r>
            <a:endParaRPr kumimoji="0" lang="en-US" sz="2200" b="0" i="0" u="none" strike="noStrike" cap="none" normalizeH="0" baseline="0" dirty="0" smtClean="0">
              <a:solidFill>
                <a:schemeClr val="bg1"/>
              </a:solidFill>
              <a:effectLst/>
              <a:latin typeface="Tahoma" pitchFamily="34" charset="0"/>
            </a:endParaRPr>
          </a:p>
        </p:txBody>
      </p:sp>
      <p:sp>
        <p:nvSpPr>
          <p:cNvPr id="8" name="Right Arrow 7"/>
          <p:cNvSpPr/>
          <p:nvPr/>
        </p:nvSpPr>
        <p:spPr bwMode="auto">
          <a:xfrm>
            <a:off x="4191000" y="4495800"/>
            <a:ext cx="9906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9" name="Flowchart: Magnetic Disk 8"/>
          <p:cNvSpPr/>
          <p:nvPr/>
        </p:nvSpPr>
        <p:spPr bwMode="auto">
          <a:xfrm>
            <a:off x="5562600" y="3962400"/>
            <a:ext cx="1676400" cy="1524000"/>
          </a:xfrm>
          <a:prstGeom prst="flowChartMagneticDisk">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Generated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10" name="TextBox 9"/>
          <p:cNvSpPr txBox="1"/>
          <p:nvPr/>
        </p:nvSpPr>
        <p:spPr>
          <a:xfrm>
            <a:off x="533400" y="4343400"/>
            <a:ext cx="1316386" cy="769441"/>
          </a:xfrm>
          <a:prstGeom prst="rect">
            <a:avLst/>
          </a:prstGeom>
          <a:noFill/>
        </p:spPr>
        <p:txBody>
          <a:bodyPr wrap="none" rtlCol="0">
            <a:spAutoFit/>
          </a:bodyPr>
          <a:lstStyle/>
          <a:p>
            <a:pPr algn="l"/>
            <a:r>
              <a:rPr lang="en-US" dirty="0" smtClean="0"/>
              <a:t>Model</a:t>
            </a:r>
          </a:p>
          <a:p>
            <a:pPr algn="l"/>
            <a:r>
              <a:rPr lang="en-US" dirty="0" smtClean="0"/>
              <a:t>First (v4)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Complex Types</a:t>
            </a:r>
            <a:endParaRPr lang="en-US" sz="4000" b="0" dirty="0"/>
          </a:p>
        </p:txBody>
      </p:sp>
      <p:pic>
        <p:nvPicPr>
          <p:cNvPr id="3074" name="Picture 2"/>
          <p:cNvPicPr>
            <a:picLocks noChangeAspect="1" noChangeArrowheads="1"/>
          </p:cNvPicPr>
          <p:nvPr/>
        </p:nvPicPr>
        <p:blipFill>
          <a:blip r:embed="rId3"/>
          <a:srcRect/>
          <a:stretch>
            <a:fillRect/>
          </a:stretch>
        </p:blipFill>
        <p:spPr bwMode="auto">
          <a:xfrm>
            <a:off x="609600" y="1295400"/>
            <a:ext cx="1714500" cy="22669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895975" y="1295400"/>
            <a:ext cx="1800225" cy="20002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4038600" y="1295400"/>
            <a:ext cx="1695450" cy="1495425"/>
          </a:xfrm>
          <a:prstGeom prst="rect">
            <a:avLst/>
          </a:prstGeom>
          <a:noFill/>
          <a:ln w="9525">
            <a:noFill/>
            <a:miter lim="800000"/>
            <a:headEnd/>
            <a:tailEnd/>
          </a:ln>
          <a:effectLst/>
        </p:spPr>
      </p:pic>
      <p:sp>
        <p:nvSpPr>
          <p:cNvPr id="10" name="TextBox 9"/>
          <p:cNvSpPr txBox="1"/>
          <p:nvPr/>
        </p:nvSpPr>
        <p:spPr>
          <a:xfrm>
            <a:off x="530423" y="3878759"/>
            <a:ext cx="3203377" cy="769441"/>
          </a:xfrm>
          <a:prstGeom prst="rect">
            <a:avLst/>
          </a:prstGeom>
          <a:noFill/>
        </p:spPr>
        <p:txBody>
          <a:bodyPr wrap="none" rtlCol="0">
            <a:spAutoFit/>
          </a:bodyPr>
          <a:lstStyle/>
          <a:p>
            <a:pPr marL="457200" indent="-457200" algn="l">
              <a:buAutoNum type="arabicParenR"/>
            </a:pPr>
            <a:r>
              <a:rPr lang="en-US" dirty="0" smtClean="0"/>
              <a:t>1:1 DB Mapping </a:t>
            </a:r>
          </a:p>
          <a:p>
            <a:pPr marL="457200" indent="-457200" algn="l">
              <a:buAutoNum type="arabicParenR"/>
            </a:pPr>
            <a:r>
              <a:rPr lang="en-US" dirty="0" smtClean="0"/>
              <a:t>Could get “crowded”</a:t>
            </a:r>
            <a:endParaRPr lang="en-US" dirty="0"/>
          </a:p>
        </p:txBody>
      </p:sp>
      <p:sp>
        <p:nvSpPr>
          <p:cNvPr id="14" name="TextBox 13"/>
          <p:cNvSpPr txBox="1"/>
          <p:nvPr/>
        </p:nvSpPr>
        <p:spPr>
          <a:xfrm>
            <a:off x="3962400" y="3878759"/>
            <a:ext cx="3729354" cy="769441"/>
          </a:xfrm>
          <a:prstGeom prst="rect">
            <a:avLst/>
          </a:prstGeom>
          <a:noFill/>
        </p:spPr>
        <p:txBody>
          <a:bodyPr wrap="none" rtlCol="0">
            <a:spAutoFit/>
          </a:bodyPr>
          <a:lstStyle/>
          <a:p>
            <a:pPr marL="457200" indent="-457200" algn="l">
              <a:buFontTx/>
              <a:buAutoNum type="arabicParenR"/>
            </a:pPr>
            <a:r>
              <a:rPr lang="en-US" dirty="0" smtClean="0"/>
              <a:t>Flexibility from DB shape</a:t>
            </a:r>
          </a:p>
          <a:p>
            <a:pPr marL="457200" indent="-457200" algn="l">
              <a:buAutoNum type="arabicParenR"/>
            </a:pPr>
            <a:r>
              <a:rPr lang="en-US" dirty="0" smtClean="0"/>
              <a:t>Nicely “organized”</a:t>
            </a:r>
          </a:p>
        </p:txBody>
      </p:sp>
      <p:sp>
        <p:nvSpPr>
          <p:cNvPr id="9" name="TextBox 8"/>
          <p:cNvSpPr txBox="1"/>
          <p:nvPr/>
        </p:nvSpPr>
        <p:spPr>
          <a:xfrm>
            <a:off x="2895600" y="1855113"/>
            <a:ext cx="592535" cy="430887"/>
          </a:xfrm>
          <a:prstGeom prst="rect">
            <a:avLst/>
          </a:prstGeom>
          <a:noFill/>
        </p:spPr>
        <p:txBody>
          <a:bodyPr wrap="none" rtlCol="0">
            <a:spAutoFit/>
          </a:bodyPr>
          <a:lstStyle/>
          <a:p>
            <a:r>
              <a:rPr lang="en-US" dirty="0" smtClean="0"/>
              <a:t>VS.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Tooling Enhancements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58DB4300D1324A92477E64B996B7EE" ma:contentTypeVersion="0" ma:contentTypeDescription="Create a new document." ma:contentTypeScope="" ma:versionID="77e22f6d63df6ef7ecc89f27de1182be">
  <xsd:schema xmlns:xsd="http://www.w3.org/2001/XMLSchema" xmlns:p="http://schemas.microsoft.com/office/2006/metadata/properties" xmlns:ns2="43DB58A5-D100-4A32-9247-7E64B996B7EE" targetNamespace="http://schemas.microsoft.com/office/2006/metadata/properties" ma:root="true" ma:fieldsID="768e23d0849baff6e7959e075cb3f35e" ns2:_="">
    <xsd:import namespace="43DB58A5-D100-4A32-9247-7E64B996B7EE"/>
    <xsd:element name="properties">
      <xsd:complexType>
        <xsd:sequence>
          <xsd:element name="documentManagement">
            <xsd:complexType>
              <xsd:all>
                <xsd:element ref="ns2:Content_x0020_Type" minOccurs="0"/>
                <xsd:element ref="ns2:Status" minOccurs="0"/>
                <xsd:element ref="ns2:Description0" minOccurs="0"/>
              </xsd:all>
            </xsd:complexType>
          </xsd:element>
        </xsd:sequence>
      </xsd:complexType>
    </xsd:element>
  </xsd:schema>
  <xsd:schema xmlns:xsd="http://www.w3.org/2001/XMLSchema" xmlns:dms="http://schemas.microsoft.com/office/2006/documentManagement/types" targetNamespace="43DB58A5-D100-4A32-9247-7E64B996B7EE" elementFormDefault="qualified">
    <xsd:import namespace="http://schemas.microsoft.com/office/2006/documentManagement/types"/>
    <xsd:element name="Content_x0020_Type" ma:index="8" nillable="true" ma:displayName="Content Type" ma:format="Dropdown" ma:internalName="Content_x0020_Type">
      <xsd:simpleType>
        <xsd:restriction base="dms:Choice">
          <xsd:enumeration value="Presentation"/>
          <xsd:enumeration value="Demos"/>
          <xsd:enumeration value="Lab Spec"/>
        </xsd:restriction>
      </xsd:simpleType>
    </xsd:element>
    <xsd:element name="Status" ma:index="9" nillable="true" ma:displayName="Status" ma:default="" ma:format="Dropdown" ma:internalName="Status">
      <xsd:simpleType>
        <xsd:restriction base="dms:Choice">
          <xsd:enumeration value="Draft"/>
          <xsd:enumeration value="Final draft"/>
          <xsd:enumeration value="Ready for handoff"/>
          <xsd:enumeration value="Complete"/>
        </xsd:restriction>
      </xsd:simpleType>
    </xsd:element>
    <xsd:element name="Description0" ma:index="10"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Content_x0020_Type xmlns="43DB58A5-D100-4A32-9247-7E64B996B7EE">Presentation</Content_x0020_Type>
    <Description0 xmlns="43DB58A5-D100-4A32-9247-7E64B996B7EE">As per other deck but white on blue Tahoma</Description0>
    <Status xmlns="43DB58A5-D100-4A32-9247-7E64B996B7EE">Final draft</Status>
  </documentManagement>
</p:properties>
</file>

<file path=customXml/itemProps1.xml><?xml version="1.0" encoding="utf-8"?>
<ds:datastoreItem xmlns:ds="http://schemas.openxmlformats.org/officeDocument/2006/customXml" ds:itemID="{EB71F3FB-361C-4DB8-8743-C2E9E4E3C24D}">
  <ds:schemaRefs>
    <ds:schemaRef ds:uri="http://schemas.microsoft.com/sharepoint/v3/contenttype/forms"/>
  </ds:schemaRefs>
</ds:datastoreItem>
</file>

<file path=customXml/itemProps2.xml><?xml version="1.0" encoding="utf-8"?>
<ds:datastoreItem xmlns:ds="http://schemas.openxmlformats.org/officeDocument/2006/customXml" ds:itemID="{B8AC574F-A7EC-425A-A14F-7F1513120138}">
  <ds:schemaRefs>
    <ds:schemaRef ds:uri="http://schemas.microsoft.com/office/2006/metadata/longProperties"/>
  </ds:schemaRefs>
</ds:datastoreItem>
</file>

<file path=customXml/itemProps3.xml><?xml version="1.0" encoding="utf-8"?>
<ds:datastoreItem xmlns:ds="http://schemas.openxmlformats.org/officeDocument/2006/customXml" ds:itemID="{0EF2C303-5AF6-45E4-B3B2-337FCCBAD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B58A5-D100-4A32-9247-7E64B996B7E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84BE5ECC-BD83-4F37-A1FF-C24A87765A57}">
  <ds:schemaRefs>
    <ds:schemaRef ds:uri="http://schemas.microsoft.com/office/2006/metadata/properties"/>
    <ds:schemaRef ds:uri="43DB58A5-D100-4A32-9247-7E64B996B7EE"/>
  </ds:schemaRefs>
</ds:datastoreItem>
</file>

<file path=docProps/app.xml><?xml version="1.0" encoding="utf-8"?>
<Properties xmlns="http://schemas.openxmlformats.org/officeDocument/2006/extended-properties" xmlns:vt="http://schemas.openxmlformats.org/officeDocument/2006/docPropsVTypes">
  <Template/>
  <TotalTime>8810</TotalTime>
  <Words>303</Words>
  <Application>Microsoft Office PowerPoint</Application>
  <PresentationFormat>On-screen Show (4:3)</PresentationFormat>
  <Paragraphs>106</Paragraphs>
  <Slides>18</Slides>
  <Notes>5</Notes>
  <HiddenSlides>1</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 - DPE PPT Template</vt:lpstr>
      <vt:lpstr>Visual Studio 2010 and .NET Framework 4  Training Workshop</vt:lpstr>
      <vt:lpstr>Presentation Outline (hidden slide):</vt:lpstr>
      <vt:lpstr>What’s New In ADO.NET Entity Framework 4</vt:lpstr>
      <vt:lpstr>Objectives</vt:lpstr>
      <vt:lpstr>Pluralization (v1)</vt:lpstr>
      <vt:lpstr>Pluralization (v4)</vt:lpstr>
      <vt:lpstr>Model-First</vt:lpstr>
      <vt:lpstr>Complex Types</vt:lpstr>
      <vt:lpstr>Tooling Enhancements</vt:lpstr>
      <vt:lpstr>POCO</vt:lpstr>
      <vt:lpstr>Lazy Loading</vt:lpstr>
      <vt:lpstr>Foreign Keys</vt:lpstr>
      <vt:lpstr>POCO Lazy Loading Foreign Keys</vt:lpstr>
      <vt:lpstr>Model-Defined Functions</vt:lpstr>
      <vt:lpstr>N-Tier</vt:lpstr>
      <vt:lpstr>Model-Defined Functions N-Tier</vt:lpstr>
      <vt:lpstr>Summary</vt:lpstr>
      <vt:lpstr>Slide 18</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Entity Framework 4</dc:title>
  <dc:creator>Microsoft Developer and Platform Evangelism</dc:creator>
  <cp:lastModifiedBy>Jason Olson (DPE)</cp:lastModifiedBy>
  <cp:revision>402</cp:revision>
  <dcterms:created xsi:type="dcterms:W3CDTF">2004-11-05T17:26:10Z</dcterms:created>
  <dcterms:modified xsi:type="dcterms:W3CDTF">2009-04-27T19:44:54Z</dcterms:modified>
  <cp:version>1.0.0</cp:version>
  <dc:description>
	Entity Framework 4 addresses several key scenarios that were not included in the first version, including
  enhancements to the Entity Data Model and the Entity Framework components for consuming those models. This
  presentation will go over the new features including lazy loading, 
  model-first development and the use of plain .NET objects. 
by Microsoft Developer and Platform Evangelism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ject">
    <vt:lpwstr/>
  </property>
  <property fmtid="{D5CDD505-2E9C-101B-9397-08002B2CF9AE}" pid="3" name="Keywords">
    <vt:lpwstr/>
  </property>
  <property fmtid="{D5CDD505-2E9C-101B-9397-08002B2CF9AE}" pid="4" name="_Author">
    <vt:lpwstr>dshadle</vt:lpwstr>
  </property>
  <property fmtid="{D5CDD505-2E9C-101B-9397-08002B2CF9AE}" pid="5" name="_Category">
    <vt:lpwstr/>
  </property>
  <property fmtid="{D5CDD505-2E9C-101B-9397-08002B2CF9AE}" pid="6" name="Slides">
    <vt:lpwstr>52</vt:lpwstr>
  </property>
  <property fmtid="{D5CDD505-2E9C-101B-9397-08002B2CF9AE}" pid="7" name="Categories">
    <vt:lpwstr/>
  </property>
  <property fmtid="{D5CDD505-2E9C-101B-9397-08002B2CF9AE}" pid="8" name="Approval Level">
    <vt:lpwstr/>
  </property>
  <property fmtid="{D5CDD505-2E9C-101B-9397-08002B2CF9AE}" pid="9" name="_Comments">
    <vt:lpwstr/>
  </property>
  <property fmtid="{D5CDD505-2E9C-101B-9397-08002B2CF9AE}" pid="10" name="Assigned To">
    <vt:lpwstr/>
  </property>
  <property fmtid="{D5CDD505-2E9C-101B-9397-08002B2CF9AE}" pid="11" name="ContentType">
    <vt:lpwstr>Document</vt:lpwstr>
  </property>
</Properties>
</file>