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Default Extension="gif" ContentType="image/gif"/>
  <Override PartName="/ppt/slideMasters/slideMaster3.xml" ContentType="application/vnd.openxmlformats-officedocument.presentationml.slideMaster+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 id="2147483718" r:id="rId2"/>
    <p:sldMasterId id="2147483722" r:id="rId3"/>
  </p:sldMasterIdLst>
  <p:notesMasterIdLst>
    <p:notesMasterId r:id="rId30"/>
  </p:notesMasterIdLst>
  <p:handoutMasterIdLst>
    <p:handoutMasterId r:id="rId31"/>
  </p:handoutMasterIdLst>
  <p:sldIdLst>
    <p:sldId id="295" r:id="rId4"/>
    <p:sldId id="297" r:id="rId5"/>
    <p:sldId id="339" r:id="rId6"/>
    <p:sldId id="340" r:id="rId7"/>
    <p:sldId id="396" r:id="rId8"/>
    <p:sldId id="347" r:id="rId9"/>
    <p:sldId id="348" r:id="rId10"/>
    <p:sldId id="363" r:id="rId11"/>
    <p:sldId id="349" r:id="rId12"/>
    <p:sldId id="424" r:id="rId13"/>
    <p:sldId id="418" r:id="rId14"/>
    <p:sldId id="427" r:id="rId15"/>
    <p:sldId id="397" r:id="rId16"/>
    <p:sldId id="413" r:id="rId17"/>
    <p:sldId id="416" r:id="rId18"/>
    <p:sldId id="417" r:id="rId19"/>
    <p:sldId id="398" r:id="rId20"/>
    <p:sldId id="399" r:id="rId21"/>
    <p:sldId id="401" r:id="rId22"/>
    <p:sldId id="402" r:id="rId23"/>
    <p:sldId id="419" r:id="rId24"/>
    <p:sldId id="426" r:id="rId25"/>
    <p:sldId id="335" r:id="rId26"/>
    <p:sldId id="379" r:id="rId27"/>
    <p:sldId id="425" r:id="rId28"/>
    <p:sldId id="271" r:id="rId29"/>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AE1E"/>
    <a:srgbClr val="FFFFFF"/>
    <a:srgbClr val="FF0066"/>
    <a:srgbClr val="000000"/>
    <a:srgbClr val="F3AF35"/>
    <a:srgbClr val="9C42E6"/>
    <a:srgbClr val="D1943B"/>
    <a:srgbClr val="F8F57B"/>
    <a:srgbClr val="D5B953"/>
    <a:srgbClr val="B87DF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3525" autoAdjust="0"/>
    <p:restoredTop sz="70508" autoAdjust="0"/>
  </p:normalViewPr>
  <p:slideViewPr>
    <p:cSldViewPr snapToGrid="0">
      <p:cViewPr varScale="1">
        <p:scale>
          <a:sx n="133" d="100"/>
          <a:sy n="133" d="100"/>
        </p:scale>
        <p:origin x="-1074" y="-90"/>
      </p:cViewPr>
      <p:guideLst>
        <p:guide orient="horz" pos="144"/>
        <p:guide orient="horz" pos="895"/>
        <p:guide orient="horz" pos="1484"/>
        <p:guide orient="horz" pos="1200"/>
        <p:guide orient="horz" pos="2736"/>
        <p:guide orient="horz" pos="4319"/>
        <p:guide orient="horz" pos="4174"/>
        <p:guide pos="2880"/>
        <p:guide pos="240"/>
        <p:guide pos="460"/>
        <p:guide pos="5520"/>
        <p:guide pos="863"/>
        <p:guide pos="5299"/>
      </p:guideLst>
    </p:cSldViewPr>
  </p:slideViewPr>
  <p:notesTextViewPr>
    <p:cViewPr>
      <p:scale>
        <a:sx n="100" d="100"/>
        <a:sy n="100" d="100"/>
      </p:scale>
      <p:origin x="0" y="0"/>
    </p:cViewPr>
  </p:notesTextViewPr>
  <p:sorterViewPr>
    <p:cViewPr>
      <p:scale>
        <a:sx n="20" d="100"/>
        <a:sy n="20" d="100"/>
      </p:scale>
      <p:origin x="0" y="0"/>
    </p:cViewPr>
  </p:sorterViewPr>
  <p:notesViewPr>
    <p:cSldViewPr snapToGrid="0" showGuides="1">
      <p:cViewPr varScale="1">
        <p:scale>
          <a:sx n="61" d="100"/>
          <a:sy n="61" d="100"/>
        </p:scale>
        <p:origin x="-2046"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lineChart>
        <c:grouping val="standard"/>
        <c:ser>
          <c:idx val="0"/>
          <c:order val="0"/>
          <c:tx>
            <c:strRef>
              <c:f>Sheet1!$B$1</c:f>
              <c:strCache>
                <c:ptCount val="1"/>
                <c:pt idx="0">
                  <c:v>Series 1</c:v>
                </c:pt>
              </c:strCache>
            </c:strRef>
          </c:tx>
          <c:spPr>
            <a:ln w="127000"/>
            <a:effectLst>
              <a:outerShdw blurRad="50800" dist="76200" dir="5400000" algn="ctr" rotWithShape="0">
                <a:srgbClr val="000000">
                  <a:alpha val="40000"/>
                </a:srgbClr>
              </a:outerShdw>
            </a:effectLst>
          </c:spPr>
          <c:marker>
            <c:symbol val="circle"/>
            <c:size val="12"/>
            <c:spPr>
              <a:effectLst>
                <a:outerShdw blurRad="50800" dist="76200" dir="5400000" algn="ctr" rotWithShape="0">
                  <a:srgbClr val="000000">
                    <a:alpha val="40000"/>
                  </a:srgbClr>
                </a:outerShdw>
              </a:effectLst>
              <a:scene3d>
                <a:camera prst="orthographicFront"/>
                <a:lightRig rig="threePt" dir="t"/>
              </a:scene3d>
              <a:sp3d>
                <a:bevelT prst="relaxedInset"/>
              </a:sp3d>
            </c:spPr>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ln w="127000"/>
            <a:effectLst>
              <a:outerShdw blurRad="50800" dist="76200" dir="5400000" algn="ctr" rotWithShape="0">
                <a:srgbClr val="000000">
                  <a:alpha val="40000"/>
                </a:srgbClr>
              </a:outerShdw>
            </a:effectLst>
          </c:spPr>
          <c:marker>
            <c:symbol val="circle"/>
            <c:size val="12"/>
            <c:spPr>
              <a:effectLst>
                <a:outerShdw blurRad="50800" dist="76200" dir="5400000" algn="ctr" rotWithShape="0">
                  <a:srgbClr val="000000">
                    <a:alpha val="40000"/>
                  </a:srgbClr>
                </a:outerShdw>
              </a:effectLst>
              <a:scene3d>
                <a:camera prst="orthographicFront"/>
                <a:lightRig rig="threePt" dir="t"/>
              </a:scene3d>
              <a:sp3d>
                <a:bevelT prst="relaxedInset"/>
              </a:sp3d>
            </c:spPr>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spPr>
            <a:ln w="127000"/>
            <a:effectLst>
              <a:outerShdw blurRad="50800" dist="76200" dir="5400000" algn="ctr" rotWithShape="0">
                <a:srgbClr val="000000">
                  <a:alpha val="40000"/>
                </a:srgbClr>
              </a:outerShdw>
            </a:effectLst>
          </c:spPr>
          <c:marker>
            <c:symbol val="circle"/>
            <c:size val="12"/>
            <c:spPr>
              <a:effectLst>
                <a:outerShdw blurRad="50800" dist="76200" dir="5400000" algn="ctr" rotWithShape="0">
                  <a:srgbClr val="000000">
                    <a:alpha val="40000"/>
                  </a:srgbClr>
                </a:outerShdw>
              </a:effectLst>
              <a:scene3d>
                <a:camera prst="orthographicFront"/>
                <a:lightRig rig="threePt" dir="t"/>
              </a:scene3d>
              <a:sp3d>
                <a:bevelT prst="relaxedInset"/>
              </a:sp3d>
            </c:spPr>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ser>
          <c:idx val="3"/>
          <c:order val="3"/>
          <c:tx>
            <c:strRef>
              <c:f>Sheet1!$E$1</c:f>
              <c:strCache>
                <c:ptCount val="1"/>
                <c:pt idx="0">
                  <c:v>Series 4</c:v>
                </c:pt>
              </c:strCache>
            </c:strRef>
          </c:tx>
          <c:spPr>
            <a:ln w="127000"/>
            <a:effectLst>
              <a:outerShdw blurRad="50800" dist="76200" dir="5400000" algn="ctr" rotWithShape="0">
                <a:srgbClr val="000000">
                  <a:alpha val="40000"/>
                </a:srgbClr>
              </a:outerShdw>
            </a:effectLst>
          </c:spPr>
          <c:marker>
            <c:symbol val="circle"/>
            <c:size val="12"/>
            <c:spPr>
              <a:effectLst>
                <a:outerShdw blurRad="50800" dist="76200" dir="5400000" algn="ctr" rotWithShape="0">
                  <a:srgbClr val="000000">
                    <a:alpha val="40000"/>
                  </a:srgbClr>
                </a:outerShdw>
              </a:effectLst>
              <a:scene3d>
                <a:camera prst="orthographicFront"/>
                <a:lightRig rig="threePt" dir="t"/>
              </a:scene3d>
              <a:sp3d>
                <a:bevelT prst="relaxedInset"/>
              </a:sp3d>
            </c:spPr>
          </c:marker>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1</c:v>
                </c:pt>
                <c:pt idx="1">
                  <c:v>3</c:v>
                </c:pt>
                <c:pt idx="2">
                  <c:v>5</c:v>
                </c:pt>
                <c:pt idx="3">
                  <c:v>5.5</c:v>
                </c:pt>
              </c:numCache>
            </c:numRef>
          </c:val>
        </c:ser>
        <c:marker val="1"/>
        <c:axId val="95765632"/>
        <c:axId val="95767552"/>
      </c:lineChart>
      <c:catAx>
        <c:axId val="95765632"/>
        <c:scaling>
          <c:orientation val="minMax"/>
        </c:scaling>
        <c:delete val="1"/>
        <c:axPos val="b"/>
        <c:tickLblPos val="nextTo"/>
        <c:crossAx val="95767552"/>
        <c:crosses val="autoZero"/>
        <c:auto val="1"/>
        <c:lblAlgn val="ctr"/>
        <c:lblOffset val="100"/>
      </c:catAx>
      <c:valAx>
        <c:axId val="95767552"/>
        <c:scaling>
          <c:orientation val="minMax"/>
        </c:scaling>
        <c:delete val="1"/>
        <c:axPos val="l"/>
        <c:majorGridlines>
          <c:spPr>
            <a:ln>
              <a:solidFill>
                <a:schemeClr val="bg2"/>
              </a:solidFill>
            </a:ln>
          </c:spPr>
        </c:majorGridlines>
        <c:numFmt formatCode="General" sourceLinked="1"/>
        <c:tickLblPos val="nextTo"/>
        <c:crossAx val="95765632"/>
        <c:crosses val="autoZero"/>
        <c:crossBetween val="between"/>
      </c:valAx>
      <c:spPr>
        <a:gradFill>
          <a:gsLst>
            <a:gs pos="0">
              <a:srgbClr val="000000">
                <a:alpha val="0"/>
              </a:srgbClr>
            </a:gs>
            <a:gs pos="50000">
              <a:srgbClr val="000000">
                <a:alpha val="9000"/>
              </a:srgbClr>
            </a:gs>
            <a:gs pos="100000">
              <a:srgbClr val="000000">
                <a:alpha val="85000"/>
              </a:srgbClr>
            </a:gs>
          </a:gsLst>
          <a:lin ang="5400000" scaled="0"/>
        </a:gradFill>
        <a:ln>
          <a:solidFill>
            <a:schemeClr val="bg2"/>
          </a:solidFill>
        </a:ln>
      </c:spPr>
    </c:plotArea>
    <c:plotVisOnly val="1"/>
  </c:chart>
  <c:spPr>
    <a:scene3d>
      <a:camera prst="orthographicFront"/>
      <a:lightRig rig="threePt" dir="t"/>
    </a:scene3d>
    <a:sp3d/>
  </c:spPr>
  <c:txPr>
    <a:bodyPr/>
    <a:lstStyle/>
    <a:p>
      <a:pPr>
        <a:defRPr sz="1800"/>
      </a:pPr>
      <a:endParaRPr lang="en-US"/>
    </a:p>
  </c:txPr>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MIX 09 </a:t>
            </a: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pPr/>
              <a:t>4/30/2009</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pPr/>
              <a:t>‹#›</a:t>
            </a:fld>
            <a:endParaRPr lang="en-US"/>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MIX 09</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3FBCD4-166E-446F-AF18-7D4A0CF9AEF6}" type="datetimeFigureOut">
              <a:rPr lang="en-US" smtClean="0"/>
              <a:pPr/>
              <a:t>4/30/2009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rPr>
            </a:br>
            <a:r>
              <a:rPr lang="en-US" dirty="0" smtClean="0">
                <a:solidFill>
                  <a:srgbClr val="000000"/>
                </a:solidFill>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vl1pPr>
          </a:lstStyle>
          <a:p>
            <a:fld id="{8B263312-38AA-4E1E-B2B5-0F8F122B24FE}" type="slidenum">
              <a:rPr lang="en-US" smtClean="0"/>
              <a:pPr/>
              <a:t>‹#›</a:t>
            </a:fld>
            <a:endParaRPr lang="en-US" dirty="0"/>
          </a:p>
        </p:txBody>
      </p:sp>
    </p:spTree>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3.xml"/><Relationship Id="rId5" Type="http://schemas.openxmlformats.org/officeDocument/2006/relationships/image" Target="../media/image9.png"/><Relationship Id="rId4"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2431705"/>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545935"/>
            <a:ext cx="7681913" cy="461665"/>
          </a:xfrm>
        </p:spPr>
        <p:txBody>
          <a:bodyPr>
            <a:noAutofit/>
          </a:bodyPr>
          <a:lstStyle>
            <a:lvl1pPr marL="0" indent="0" algn="l">
              <a:lnSpc>
                <a:spcPct val="90000"/>
              </a:lnSpc>
              <a:spcBef>
                <a:spcPts val="0"/>
              </a:spcBef>
              <a:buNone/>
              <a:defRPr>
                <a:gradFill>
                  <a:gsLst>
                    <a:gs pos="3600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4" name="Picture 3" descr="MIX09Logo_with-tag.png"/>
          <p:cNvPicPr>
            <a:picLocks noChangeAspect="1"/>
          </p:cNvPicPr>
          <p:nvPr userDrawn="1"/>
        </p:nvPicPr>
        <p:blipFill>
          <a:blip r:embed="rId3"/>
          <a:stretch>
            <a:fillRect/>
          </a:stretch>
        </p:blipFill>
        <p:spPr bwMode="invGray">
          <a:xfrm>
            <a:off x="7467600" y="228599"/>
            <a:ext cx="1409700" cy="523125"/>
          </a:xfrm>
          <a:prstGeom prst="rect">
            <a:avLst/>
          </a:prstGeom>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kumimoji="0" lang="en-US" sz="4800" b="0" i="0" u="none" strike="noStrike" kern="1200" cap="none" spc="-125" normalizeH="0" baseline="0" noProof="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defRPr>
            </a:lvl1pPr>
          </a:lstStyle>
          <a:p>
            <a:pPr marL="0" marR="0" lvl="0" indent="0" algn="l" defTabSz="914363" rtl="0" eaLnBrk="1" fontAlgn="auto" latinLnBrk="0" hangingPunct="1">
              <a:lnSpc>
                <a:spcPct val="90000"/>
              </a:lnSpc>
              <a:spcBef>
                <a:spcPct val="0"/>
              </a:spcBef>
              <a:spcAft>
                <a:spcPts val="0"/>
              </a:spcAft>
              <a:buClrTx/>
              <a:buSzTx/>
              <a:buFontTx/>
              <a:buNone/>
              <a:tabLst/>
              <a:defRPr/>
            </a:pPr>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kumimoji="0" lang="en-US" sz="4800" b="0" i="0" u="none" strike="noStrike" kern="1200" cap="none" spc="-125" normalizeH="0" baseline="0" noProof="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defRPr>
            </a:lvl1pPr>
          </a:lstStyle>
          <a:p>
            <a:pPr marL="0" marR="0" lvl="0" indent="0" algn="l" defTabSz="914363" rtl="0" eaLnBrk="1" fontAlgn="auto" latinLnBrk="0" hangingPunct="1">
              <a:lnSpc>
                <a:spcPct val="90000"/>
              </a:lnSpc>
              <a:spcBef>
                <a:spcPct val="0"/>
              </a:spcBef>
              <a:spcAft>
                <a:spcPts val="0"/>
              </a:spcAft>
              <a:buClrTx/>
              <a:buSzTx/>
              <a:buFontTx/>
              <a:buNone/>
              <a:tabLst/>
              <a:defRPr/>
            </a:pPr>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2431705"/>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545935"/>
            <a:ext cx="7681913" cy="461665"/>
          </a:xfrm>
        </p:spPr>
        <p:txBody>
          <a:bodyPr>
            <a:noAutofit/>
          </a:bodyPr>
          <a:lstStyle>
            <a:lvl1pPr marL="0" indent="0" algn="l">
              <a:lnSpc>
                <a:spcPct val="90000"/>
              </a:lnSpc>
              <a:spcBef>
                <a:spcPts val="0"/>
              </a:spcBef>
              <a:buNone/>
              <a:defRPr>
                <a:gradFill>
                  <a:gsLst>
                    <a:gs pos="3600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4" name="Picture 3" descr="MIX09Logo_with-tag.png"/>
          <p:cNvPicPr>
            <a:picLocks noChangeAspect="1"/>
          </p:cNvPicPr>
          <p:nvPr userDrawn="1"/>
        </p:nvPicPr>
        <p:blipFill>
          <a:blip r:embed="rId3"/>
          <a:stretch>
            <a:fillRect/>
          </a:stretch>
        </p:blipFill>
        <p:spPr bwMode="invGray">
          <a:xfrm>
            <a:off x="7467600" y="228599"/>
            <a:ext cx="1409700" cy="523125"/>
          </a:xfrm>
          <a:prstGeom prst="rect">
            <a:avLst/>
          </a:prstGeom>
        </p:spPr>
      </p:pic>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68955" y="3399540"/>
            <a:ext cx="7043208" cy="1523494"/>
          </a:xfrm>
        </p:spPr>
        <p:txBody>
          <a:bodyPr anchor="t"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5035100"/>
            <a:ext cx="7043208" cy="461665"/>
          </a:xfrm>
        </p:spPr>
        <p:txBody>
          <a:bodyPr anchor="t">
            <a:noAutofit/>
          </a:bodyPr>
          <a:lstStyle>
            <a:lvl1pPr marL="0" indent="0" algn="l">
              <a:lnSpc>
                <a:spcPct val="90000"/>
              </a:lnSpc>
              <a:spcBef>
                <a:spcPts val="0"/>
              </a:spcBef>
              <a:buNone/>
              <a:defRPr>
                <a:gradFill>
                  <a:gsLst>
                    <a:gs pos="3600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072886" y="352955"/>
            <a:ext cx="7690114" cy="1384994"/>
          </a:xfrm>
        </p:spPr>
        <p:txBody>
          <a:bodyPr anchor="t" anchorCtr="0">
            <a:noAutofit/>
            <a:scene3d>
              <a:camera prst="orthographicFront"/>
              <a:lightRig rig="flat" dir="t"/>
            </a:scene3d>
            <a:sp3d extrusionH="88900">
              <a:bevelT w="38100" h="31750"/>
              <a:contourClr>
                <a:srgbClr val="F4A234"/>
              </a:contourClr>
            </a:sp3d>
          </a:bodyPr>
          <a:lstStyle>
            <a:lvl1pPr marL="0" indent="0" algn="r">
              <a:buFont typeface="Arial" pitchFamily="34" charset="0"/>
              <a:buNone/>
              <a:defRPr kumimoji="0" lang="en-US" sz="10000" b="1" i="1" u="none" strike="noStrike" kern="1200" cap="none" spc="-642" normalizeH="0" baseline="0" noProof="0" dirty="0" smtClean="0">
                <a:ln w="11430"/>
                <a:gradFill>
                  <a:gsLst>
                    <a:gs pos="0">
                      <a:schemeClr val="accent3">
                        <a:lumMod val="60000"/>
                        <a:lumOff val="40000"/>
                      </a:schemeClr>
                    </a:gs>
                    <a:gs pos="28000">
                      <a:schemeClr val="accent3">
                        <a:lumMod val="60000"/>
                        <a:lumOff val="40000"/>
                      </a:schemeClr>
                    </a:gs>
                    <a:gs pos="62000">
                      <a:schemeClr val="accent3">
                        <a:lumMod val="75000"/>
                      </a:schemeClr>
                    </a:gs>
                    <a:gs pos="88000">
                      <a:schemeClr val="accent3">
                        <a:lumMod val="50000"/>
                      </a:schemeClr>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dirty="0" smtClean="0"/>
              <a:t>click to…</a:t>
            </a: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68955" y="3399540"/>
            <a:ext cx="7043208" cy="1523494"/>
          </a:xfrm>
        </p:spPr>
        <p:txBody>
          <a:bodyPr anchor="t"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5035100"/>
            <a:ext cx="7043208" cy="461665"/>
          </a:xfrm>
        </p:spPr>
        <p:txBody>
          <a:bodyPr anchor="t">
            <a:noAutofit/>
          </a:bodyPr>
          <a:lstStyle>
            <a:lvl1pPr marL="0" indent="0" algn="l">
              <a:lnSpc>
                <a:spcPct val="90000"/>
              </a:lnSpc>
              <a:spcBef>
                <a:spcPts val="0"/>
              </a:spcBef>
              <a:buNone/>
              <a:defRPr>
                <a:gradFill>
                  <a:gsLst>
                    <a:gs pos="3600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072886" y="352955"/>
            <a:ext cx="7690114" cy="1384994"/>
          </a:xfrm>
        </p:spPr>
        <p:txBody>
          <a:bodyPr anchor="t" anchorCtr="0">
            <a:noAutofit/>
            <a:scene3d>
              <a:camera prst="orthographicFront"/>
              <a:lightRig rig="flat" dir="t"/>
            </a:scene3d>
            <a:sp3d extrusionH="88900">
              <a:bevelT w="38100" h="31750"/>
              <a:contourClr>
                <a:srgbClr val="F4A234"/>
              </a:contourClr>
            </a:sp3d>
          </a:bodyPr>
          <a:lstStyle>
            <a:lvl1pPr marL="0" indent="0" algn="r">
              <a:buFont typeface="Arial" pitchFamily="34" charset="0"/>
              <a:buNone/>
              <a:defRPr kumimoji="0" lang="en-US" sz="10000" b="1" i="1" u="none" strike="noStrike" kern="1200" cap="none" spc="-642" normalizeH="0" baseline="0" noProof="0" dirty="0" smtClean="0">
                <a:ln w="11430"/>
                <a:gradFill>
                  <a:gsLst>
                    <a:gs pos="0">
                      <a:schemeClr val="accent3">
                        <a:lumMod val="60000"/>
                        <a:lumOff val="40000"/>
                      </a:schemeClr>
                    </a:gs>
                    <a:gs pos="28000">
                      <a:schemeClr val="accent3">
                        <a:lumMod val="60000"/>
                        <a:lumOff val="40000"/>
                      </a:schemeClr>
                    </a:gs>
                    <a:gs pos="62000">
                      <a:schemeClr val="accent3">
                        <a:lumMod val="75000"/>
                      </a:schemeClr>
                    </a:gs>
                    <a:gs pos="88000">
                      <a:schemeClr val="accent3">
                        <a:lumMod val="50000"/>
                      </a:schemeClr>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dirty="0" smtClean="0"/>
              <a:t>click to…</a:t>
            </a: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6" descr="\\SERVER3\InternalBin\Resource DVD 35\DVD_ART35\Logos\MICROSOFT\Microsoft corporate Logo wht shadowMS generic brand.png"/>
          <p:cNvPicPr>
            <a:picLocks noChangeAspect="1" noChangeArrowheads="1"/>
          </p:cNvPicPr>
          <p:nvPr userDrawn="1"/>
        </p:nvPicPr>
        <p:blipFill>
          <a:blip r:embed="rId3"/>
          <a:srcRect/>
          <a:stretch>
            <a:fillRect/>
          </a:stretch>
        </p:blipFill>
        <p:spPr bwMode="auto">
          <a:xfrm>
            <a:off x="267676" y="224321"/>
            <a:ext cx="1102338" cy="203447"/>
          </a:xfrm>
          <a:prstGeom prst="rect">
            <a:avLst/>
          </a:prstGeom>
          <a:noFill/>
        </p:spPr>
      </p:pic>
      <p:pic>
        <p:nvPicPr>
          <p:cNvPr id="6" name="Picture 5" descr="MIX09Logo_with-tag.png"/>
          <p:cNvPicPr>
            <a:picLocks noChangeAspect="1"/>
          </p:cNvPicPr>
          <p:nvPr userDrawn="1"/>
        </p:nvPicPr>
        <p:blipFill>
          <a:blip r:embed="rId4"/>
          <a:stretch>
            <a:fillRect/>
          </a:stretch>
        </p:blipFill>
        <p:spPr>
          <a:xfrm>
            <a:off x="2019300" y="2350800"/>
            <a:ext cx="5105400" cy="1894561"/>
          </a:xfrm>
          <a:prstGeom prst="rect">
            <a:avLst/>
          </a:prstGeom>
        </p:spPr>
      </p:pic>
      <p:pic>
        <p:nvPicPr>
          <p:cNvPr id="7" name="Picture 6" descr="heartYourWeb_white.png"/>
          <p:cNvPicPr>
            <a:picLocks noChangeAspect="1"/>
          </p:cNvPicPr>
          <p:nvPr userDrawn="1"/>
        </p:nvPicPr>
        <p:blipFill>
          <a:blip r:embed="rId5"/>
          <a:stretch>
            <a:fillRect/>
          </a:stretch>
        </p:blipFill>
        <p:spPr>
          <a:xfrm>
            <a:off x="7467600" y="5682000"/>
            <a:ext cx="944563" cy="840155"/>
          </a:xfrm>
          <a:prstGeom prst="rect">
            <a:avLst/>
          </a:prstGeom>
        </p:spPr>
      </p:pic>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kumimoji="0" lang="en-US" sz="4800" b="0" i="0" u="none" strike="noStrike" kern="1200" cap="none" spc="-125" normalizeH="0" baseline="0" noProof="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defRPr>
            </a:lvl1pPr>
          </a:lstStyle>
          <a:p>
            <a:pPr marL="0" marR="0" lvl="0" indent="0" algn="l" defTabSz="914363" rtl="0" eaLnBrk="1" fontAlgn="auto" latinLnBrk="0" hangingPunct="1">
              <a:lnSpc>
                <a:spcPct val="90000"/>
              </a:lnSpc>
              <a:spcBef>
                <a:spcPct val="0"/>
              </a:spcBef>
              <a:spcAft>
                <a:spcPts val="0"/>
              </a:spcAft>
              <a:buClrTx/>
              <a:buSzTx/>
              <a:buFontTx/>
              <a:buNone/>
              <a:tabLst/>
              <a:defRPr/>
            </a:pPr>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kumimoji="0" lang="en-US" sz="4800" b="0" i="0" u="none" strike="noStrike" kern="1200" cap="none" spc="-125" normalizeH="0" baseline="0" noProof="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defRPr>
            </a:lvl1pPr>
          </a:lstStyle>
          <a:p>
            <a:pPr marL="0" marR="0" lvl="0" indent="0" algn="l" defTabSz="914363" rtl="0" eaLnBrk="1" fontAlgn="auto" latinLnBrk="0" hangingPunct="1">
              <a:lnSpc>
                <a:spcPct val="90000"/>
              </a:lnSpc>
              <a:spcBef>
                <a:spcPct val="0"/>
              </a:spcBef>
              <a:spcAft>
                <a:spcPts val="0"/>
              </a:spcAft>
              <a:buClrTx/>
              <a:buSzTx/>
              <a:buFontTx/>
              <a:buNone/>
              <a:tabLst/>
              <a:defRPr/>
            </a:pPr>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6" descr="\\SERVER3\InternalBin\Resource DVD 35\DVD_ART35\Logos\MICROSOFT\Microsoft corporate Logo wht shadowMS generic brand.png"/>
          <p:cNvPicPr>
            <a:picLocks noChangeAspect="1" noChangeArrowheads="1"/>
          </p:cNvPicPr>
          <p:nvPr userDrawn="1"/>
        </p:nvPicPr>
        <p:blipFill>
          <a:blip r:embed="rId3"/>
          <a:srcRect/>
          <a:stretch>
            <a:fillRect/>
          </a:stretch>
        </p:blipFill>
        <p:spPr bwMode="auto">
          <a:xfrm>
            <a:off x="267676" y="224321"/>
            <a:ext cx="1102338" cy="203447"/>
          </a:xfrm>
          <a:prstGeom prst="rect">
            <a:avLst/>
          </a:prstGeom>
          <a:noFill/>
        </p:spPr>
      </p:pic>
      <p:pic>
        <p:nvPicPr>
          <p:cNvPr id="6" name="Picture 5" descr="MIX09Logo_with-tag.png"/>
          <p:cNvPicPr>
            <a:picLocks noChangeAspect="1"/>
          </p:cNvPicPr>
          <p:nvPr userDrawn="1"/>
        </p:nvPicPr>
        <p:blipFill>
          <a:blip r:embed="rId4"/>
          <a:stretch>
            <a:fillRect/>
          </a:stretch>
        </p:blipFill>
        <p:spPr>
          <a:xfrm>
            <a:off x="2019300" y="2350800"/>
            <a:ext cx="5105400" cy="1894561"/>
          </a:xfrm>
          <a:prstGeom prst="rect">
            <a:avLst/>
          </a:prstGeom>
        </p:spPr>
      </p:pic>
      <p:pic>
        <p:nvPicPr>
          <p:cNvPr id="7" name="Picture 6" descr="heartYourWeb_white.png"/>
          <p:cNvPicPr>
            <a:picLocks noChangeAspect="1"/>
          </p:cNvPicPr>
          <p:nvPr userDrawn="1"/>
        </p:nvPicPr>
        <p:blipFill>
          <a:blip r:embed="rId5"/>
          <a:stretch>
            <a:fillRect/>
          </a:stretch>
        </p:blipFill>
        <p:spPr>
          <a:xfrm>
            <a:off x="7467600" y="5682000"/>
            <a:ext cx="944563" cy="840155"/>
          </a:xfrm>
          <a:prstGeom prst="rect">
            <a:avLst/>
          </a:prstGeom>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000548"/>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ransition>
    <p:fade/>
  </p:transition>
  <p:hf sldNum="0" hdr="0" ft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accent2">
                  <a:lumMod val="60000"/>
                  <a:lumOff val="40000"/>
                </a:schemeClr>
              </a:gs>
              <a:gs pos="36000">
                <a:schemeClr val="accent2">
                  <a:lumMod val="40000"/>
                  <a:lumOff val="60000"/>
                </a:schemeClr>
              </a:gs>
              <a:gs pos="86000">
                <a:schemeClr val="accent2">
                  <a:lumMod val="60000"/>
                  <a:lumOff val="40000"/>
                </a:schemeClr>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460375" indent="-460375" algn="l" defTabSz="914363" rtl="0" eaLnBrk="1" latinLnBrk="0" hangingPunct="1">
        <a:lnSpc>
          <a:spcPct val="90000"/>
        </a:lnSpc>
        <a:spcBef>
          <a:spcPct val="20000"/>
        </a:spcBef>
        <a:buFontTx/>
        <a:buBlip>
          <a:blip r:embed="rId14"/>
        </a:buBlip>
        <a:defRPr sz="3200" kern="1200">
          <a:gradFill>
            <a:gsLst>
              <a:gs pos="3600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FontTx/>
        <a:buBlip>
          <a:blip r:embed="rId15"/>
        </a:buBlip>
        <a:defRPr sz="2800" kern="1200">
          <a:gradFill>
            <a:gsLst>
              <a:gs pos="3600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FontTx/>
        <a:buBlip>
          <a:blip r:embed="rId15"/>
        </a:buBlip>
        <a:defRPr sz="2400" kern="1200">
          <a:gradFill>
            <a:gsLst>
              <a:gs pos="3600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FontTx/>
        <a:buBlip>
          <a:blip r:embed="rId15"/>
        </a:buBlip>
        <a:defRPr sz="2000" kern="1200">
          <a:gradFill>
            <a:gsLst>
              <a:gs pos="3600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FontTx/>
        <a:buBlip>
          <a:blip r:embed="rId15"/>
        </a:buBlip>
        <a:defRPr sz="2000" kern="1200">
          <a:gradFill>
            <a:gsLst>
              <a:gs pos="3600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381000" y="1752600"/>
            <a:ext cx="8763000" cy="5103812"/>
          </a:xfrm>
          <a:prstGeom prst="rect">
            <a:avLst/>
          </a:prstGeom>
          <a:solidFill>
            <a:schemeClr val="bg1"/>
          </a:solidFill>
          <a:ln>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hf sldNum="0" hdr="0" ftr="0" dt="0"/>
  <p:txStyles>
    <p:title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accent2">
                  <a:lumMod val="60000"/>
                  <a:lumOff val="40000"/>
                </a:schemeClr>
              </a:gs>
              <a:gs pos="36000">
                <a:schemeClr val="accent2">
                  <a:lumMod val="40000"/>
                  <a:lumOff val="60000"/>
                </a:schemeClr>
              </a:gs>
              <a:gs pos="86000">
                <a:schemeClr val="accent2">
                  <a:lumMod val="60000"/>
                  <a:lumOff val="40000"/>
                </a:schemeClr>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000548"/>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accent2">
                  <a:lumMod val="60000"/>
                  <a:lumOff val="40000"/>
                </a:schemeClr>
              </a:gs>
              <a:gs pos="36000">
                <a:schemeClr val="accent2">
                  <a:lumMod val="40000"/>
                  <a:lumOff val="60000"/>
                </a:schemeClr>
              </a:gs>
              <a:gs pos="86000">
                <a:schemeClr val="accent2">
                  <a:lumMod val="60000"/>
                  <a:lumOff val="40000"/>
                </a:schemeClr>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460375" indent="-460375" algn="l" defTabSz="914363" rtl="0" eaLnBrk="1" latinLnBrk="0" hangingPunct="1">
        <a:lnSpc>
          <a:spcPct val="90000"/>
        </a:lnSpc>
        <a:spcBef>
          <a:spcPct val="20000"/>
        </a:spcBef>
        <a:buFontTx/>
        <a:buBlip>
          <a:blip r:embed="rId14"/>
        </a:buBlip>
        <a:defRPr sz="3200" kern="1200">
          <a:gradFill>
            <a:gsLst>
              <a:gs pos="3600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FontTx/>
        <a:buBlip>
          <a:blip r:embed="rId15"/>
        </a:buBlip>
        <a:defRPr sz="2800" kern="1200">
          <a:gradFill>
            <a:gsLst>
              <a:gs pos="3600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FontTx/>
        <a:buBlip>
          <a:blip r:embed="rId15"/>
        </a:buBlip>
        <a:defRPr sz="2400" kern="1200">
          <a:gradFill>
            <a:gsLst>
              <a:gs pos="3600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FontTx/>
        <a:buBlip>
          <a:blip r:embed="rId15"/>
        </a:buBlip>
        <a:defRPr sz="2000" kern="1200">
          <a:gradFill>
            <a:gsLst>
              <a:gs pos="3600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FontTx/>
        <a:buBlip>
          <a:blip r:embed="rId15"/>
        </a:buBlip>
        <a:defRPr sz="2000" kern="1200">
          <a:gradFill>
            <a:gsLst>
              <a:gs pos="3600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hyperlink" Target="http://blogs.msdn.com/jaimer" TargetMode="External" Id="rId3" /><Relationship Type="http://schemas.openxmlformats.org/officeDocument/2006/relationships/slideLayout" Target="../slideLayouts/slideLayout1.xml" Id="rId1" /><Relationship Type="http://schemas.openxmlformats.org/officeDocument/2006/relationships/image" Target="../media/image10.png" Id="rId4" /></Relationships>
</file>

<file path=ppt/slides/_rels/slide10.xml.rels>&#65279;<?xml version="1.0" encoding="utf-8"?><Relationships xmlns="http://schemas.openxmlformats.org/package/2006/relationships"><Relationship Type="http://schemas.openxmlformats.org/officeDocument/2006/relationships/image" Target="../media/image14.png" Id="rId3" /><Relationship Type="http://schemas.openxmlformats.org/officeDocument/2006/relationships/slideLayout" Target="../slideLayouts/slideLayout3.xml" Id="rId1" /></Relationships>
</file>

<file path=ppt/slides/_rels/slide11.xml.rels>&#65279;<?xml version="1.0" encoding="utf-8"?><Relationships xmlns="http://schemas.openxmlformats.org/package/2006/relationships"><Relationship Type="http://schemas.openxmlformats.org/officeDocument/2006/relationships/image" Target="../media/image2.png" Id="rId3" /><Relationship Type="http://schemas.openxmlformats.org/officeDocument/2006/relationships/slideLayout" Target="../slideLayouts/slideLayout3.xml" Id="rId1" /></Relationships>
</file>

<file path=ppt/slides/_rels/slide12.xml.rels>&#65279;<?xml version="1.0" encoding="utf-8"?><Relationships xmlns="http://schemas.openxmlformats.org/package/2006/relationships"><Relationship Type="http://schemas.openxmlformats.org/officeDocument/2006/relationships/slideLayout" Target="../slideLayouts/slideLayout2.xml" Id="rId1" /></Relationships>
</file>

<file path=ppt/slides/_rels/slide13.xml.rels>&#65279;<?xml version="1.0" encoding="utf-8"?><Relationships xmlns="http://schemas.openxmlformats.org/package/2006/relationships"><Relationship Type="http://schemas.openxmlformats.org/officeDocument/2006/relationships/slideLayout" Target="../slideLayouts/slideLayout3.xml" Id="rId1" /></Relationships>
</file>

<file path=ppt/slides/_rels/slide14.xml.rels>&#65279;<?xml version="1.0" encoding="utf-8"?><Relationships xmlns="http://schemas.openxmlformats.org/package/2006/relationships"><Relationship Type="http://schemas.openxmlformats.org/officeDocument/2006/relationships/slideLayout" Target="../slideLayouts/slideLayout3.xml" Id="rId1" /></Relationships>
</file>

<file path=ppt/slides/_rels/slide15.xml.rels>&#65279;<?xml version="1.0" encoding="utf-8"?><Relationships xmlns="http://schemas.openxmlformats.org/package/2006/relationships"><Relationship Type="http://schemas.openxmlformats.org/officeDocument/2006/relationships/image" Target="../media/image15.png" Id="rId3" /><Relationship Type="http://schemas.openxmlformats.org/officeDocument/2006/relationships/slideLayout" Target="../slideLayouts/slideLayout4.xml" Id="rId1" /></Relationships>
</file>

<file path=ppt/slides/_rels/slide16.xml.rels>&#65279;<?xml version="1.0" encoding="utf-8"?><Relationships xmlns="http://schemas.openxmlformats.org/package/2006/relationships"><Relationship Type="http://schemas.openxmlformats.org/officeDocument/2006/relationships/image" Target="../media/image16.png" Id="rId3" /><Relationship Type="http://schemas.openxmlformats.org/officeDocument/2006/relationships/slideLayout" Target="../slideLayouts/slideLayout3.xml" Id="rId1" /><Relationship Type="http://schemas.openxmlformats.org/officeDocument/2006/relationships/image" Target="../media/image17.jpeg" Id="rId4" /></Relationships>
</file>

<file path=ppt/slides/_rels/slide17.xml.rels>&#65279;<?xml version="1.0" encoding="utf-8"?><Relationships xmlns="http://schemas.openxmlformats.org/package/2006/relationships"><Relationship Type="http://schemas.openxmlformats.org/officeDocument/2006/relationships/slideLayout" Target="../slideLayouts/slideLayout3.xml" Id="rId1" /></Relationships>
</file>

<file path=ppt/slides/_rels/slide18.xml.rels>&#65279;<?xml version="1.0" encoding="utf-8"?><Relationships xmlns="http://schemas.openxmlformats.org/package/2006/relationships"><Relationship Type="http://schemas.openxmlformats.org/officeDocument/2006/relationships/slideLayout" Target="../slideLayouts/slideLayout3.xml" Id="rId1" /></Relationships>
</file>

<file path=ppt/slides/_rels/slide19.xml.rels>&#65279;<?xml version="1.0" encoding="utf-8"?><Relationships xmlns="http://schemas.openxmlformats.org/package/2006/relationships"><Relationship Type="http://schemas.openxmlformats.org/officeDocument/2006/relationships/image" Target="../media/image18.png" Id="rId3" /><Relationship Type="http://schemas.openxmlformats.org/officeDocument/2006/relationships/slideLayout" Target="../slideLayouts/slideLayout3.xml" Id="rId1" /><Relationship Type="http://schemas.openxmlformats.org/officeDocument/2006/relationships/image" Target="../media/image19.png" Id="rId4" /></Relationships>
</file>

<file path=ppt/slides/_rels/slide2.xml.rels>&#65279;<?xml version="1.0" encoding="utf-8"?><Relationships xmlns="http://schemas.openxmlformats.org/package/2006/relationships"><Relationship Type="http://schemas.openxmlformats.org/officeDocument/2006/relationships/slideLayout" Target="../slideLayouts/slideLayout3.xml" Id="rId1" /></Relationships>
</file>

<file path=ppt/slides/_rels/slide20.xml.rels>&#65279;<?xml version="1.0" encoding="utf-8"?><Relationships xmlns="http://schemas.openxmlformats.org/package/2006/relationships"><Relationship Type="http://schemas.openxmlformats.org/officeDocument/2006/relationships/slideLayout" Target="../slideLayouts/slideLayout3.xml" Id="rId1" /></Relationships>
</file>

<file path=ppt/slides/_rels/slide21.xml.rels>&#65279;<?xml version="1.0" encoding="utf-8"?><Relationships xmlns="http://schemas.openxmlformats.org/package/2006/relationships"><Relationship Type="http://schemas.openxmlformats.org/officeDocument/2006/relationships/chart" Target="../charts/chart1.xml" Id="rId3" /><Relationship Type="http://schemas.openxmlformats.org/officeDocument/2006/relationships/slideLayout" Target="../slideLayouts/slideLayout3.xml" Id="rId1"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&#65279;<?xml version="1.0" encoding="utf-8"?><Relationships xmlns="http://schemas.openxmlformats.org/package/2006/relationships"><Relationship Type="http://schemas.openxmlformats.org/officeDocument/2006/relationships/slideLayout" Target="../slideLayouts/slideLayout3.xml" Id="rId1" /></Relationships>
</file>

<file path=ppt/slides/_rels/slide24.xml.rels>&#65279;<?xml version="1.0" encoding="utf-8"?><Relationships xmlns="http://schemas.openxmlformats.org/package/2006/relationships"><Relationship Type="http://schemas.openxmlformats.org/officeDocument/2006/relationships/hyperlink" Target="http://www.sidfaiwu.com/blog/wp-content/uploads/2007/09/question_mark_3d.png" TargetMode="External" Id="rId3" /><Relationship Type="http://schemas.openxmlformats.org/officeDocument/2006/relationships/slideLayout" Target="../slideLayouts/slideLayout3.xml" Id="rId1" /><Relationship Type="http://schemas.openxmlformats.org/officeDocument/2006/relationships/image" Target="../media/image21.png" Id="rId6" /><Relationship Type="http://schemas.openxmlformats.org/officeDocument/2006/relationships/hyperlink" Target="http://upload.wikimedia.org/wikipedia/commons/f/f3/Question_mark_alternate.png" TargetMode="External" Id="rId5" /><Relationship Type="http://schemas.openxmlformats.org/officeDocument/2006/relationships/image" Target="../media/image20.png" Id="rId4" /></Relationships>
</file>

<file path=ppt/slides/_rels/slide25.xml.rels>&#65279;<?xml version="1.0" encoding="utf-8"?><Relationships xmlns="http://schemas.openxmlformats.org/package/2006/relationships"><Relationship Type="http://schemas.openxmlformats.org/officeDocument/2006/relationships/image" Target="../media/image2.png" Id="rId3" /><Relationship Type="http://schemas.openxmlformats.org/officeDocument/2006/relationships/slideLayout" Target="../slideLayouts/slideLayout21.xml" Id="rId1" /></Relationships>
</file>

<file path=ppt/slides/_rels/slide26.xml.rels>&#65279;<?xml version="1.0" encoding="utf-8"?><Relationships xmlns="http://schemas.openxmlformats.org/package/2006/relationships"><Relationship Type="http://schemas.openxmlformats.org/officeDocument/2006/relationships/image" Target="../media/image22.png" Id="rId3" /><Relationship Type="http://schemas.openxmlformats.org/officeDocument/2006/relationships/slideLayout" Target="../slideLayouts/slideLayout8.xml" Id="rId1" /></Relationships>
</file>

<file path=ppt/slides/_rels/slide3.xml.rels>&#65279;<?xml version="1.0" encoding="utf-8"?><Relationships xmlns="http://schemas.openxmlformats.org/package/2006/relationships"><Relationship Type="http://schemas.openxmlformats.org/officeDocument/2006/relationships/slideLayout" Target="../slideLayouts/slideLayout5.xml" Id="rId1" /></Relationships>
</file>

<file path=ppt/slides/_rels/slide4.xml.rels>&#65279;<?xml version="1.0" encoding="utf-8"?><Relationships xmlns="http://schemas.openxmlformats.org/package/2006/relationships"><Relationship Type="http://schemas.openxmlformats.org/officeDocument/2006/relationships/slideLayout" Target="../slideLayouts/slideLayout3.xml" Id="rId1" /></Relationships>
</file>

<file path=ppt/slides/_rels/slide5.xml.rels>&#65279;<?xml version="1.0" encoding="utf-8"?><Relationships xmlns="http://schemas.openxmlformats.org/package/2006/relationships"><Relationship Type="http://schemas.openxmlformats.org/officeDocument/2006/relationships/slideLayout" Target="../slideLayouts/slideLayout2.xml" Id="rId1" /></Relationships>
</file>

<file path=ppt/slides/_rels/slide6.xml.rels>&#65279;<?xml version="1.0" encoding="utf-8"?><Relationships xmlns="http://schemas.openxmlformats.org/package/2006/relationships"><Relationship Type="http://schemas.openxmlformats.org/officeDocument/2006/relationships/slideLayout" Target="../slideLayouts/slideLayout3.xml" Id="rId1" /></Relationships>
</file>

<file path=ppt/slides/_rels/slide7.xml.rels>&#65279;<?xml version="1.0" encoding="utf-8"?><Relationships xmlns="http://schemas.openxmlformats.org/package/2006/relationships"><Relationship Type="http://schemas.openxmlformats.org/officeDocument/2006/relationships/slideLayout" Target="../slideLayouts/slideLayout3.xml" Id="rId1" /></Relationships>
</file>

<file path=ppt/slides/_rels/slide8.xml.rels>&#65279;<?xml version="1.0" encoding="utf-8"?><Relationships xmlns="http://schemas.openxmlformats.org/package/2006/relationships"><Relationship Type="http://schemas.openxmlformats.org/officeDocument/2006/relationships/slideLayout" Target="../slideLayouts/slideLayout7.xml" Id="rId2" /><Relationship Type="http://schemas.openxmlformats.org/officeDocument/2006/relationships/tags" Target="../tags/tag1.xml" Id="rId1" /><Relationship Type="http://schemas.openxmlformats.org/officeDocument/2006/relationships/image" Target="../media/image11.jpeg" Id="rId4" /></Relationships>
</file>

<file path=ppt/slides/_rels/slide9.xml.rels>&#65279;<?xml version="1.0" encoding="utf-8"?><Relationships xmlns="http://schemas.openxmlformats.org/package/2006/relationships"><Relationship Type="http://schemas.openxmlformats.org/officeDocument/2006/relationships/image" Target="../media/image12.gif" Id="rId3" /><Relationship Type="http://schemas.openxmlformats.org/officeDocument/2006/relationships/slideLayout" Target="../slideLayouts/slideLayout3.xml" Id="rId1" /><Relationship Type="http://schemas.openxmlformats.org/officeDocument/2006/relationships/image" Target="../media/image13.gif" Id="rId4"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WPF4</a:t>
            </a:r>
            <a:endParaRPr lang="en-US" dirty="0"/>
          </a:p>
        </p:txBody>
      </p:sp>
      <p:sp>
        <p:nvSpPr>
          <p:cNvPr id="3" name="Subtitle 2"/>
          <p:cNvSpPr>
            <a:spLocks noGrp="1"/>
          </p:cNvSpPr>
          <p:nvPr>
            <p:ph type="subTitle" idx="1"/>
          </p:nvPr>
        </p:nvSpPr>
        <p:spPr>
          <a:xfrm>
            <a:off x="730249" y="4545935"/>
            <a:ext cx="7681913" cy="461665"/>
          </a:xfrm>
        </p:spPr>
        <p:txBody>
          <a:bodyPr/>
          <a:lstStyle/>
          <a:p>
            <a:r>
              <a:rPr lang="en-US" sz="2800" dirty="0" smtClean="0"/>
              <a:t>Jaime Rodriguez</a:t>
            </a:r>
          </a:p>
          <a:p>
            <a:r>
              <a:rPr lang="en-US" sz="2800" dirty="0" smtClean="0"/>
              <a:t>Senior Technical Evangelist</a:t>
            </a:r>
          </a:p>
          <a:p>
            <a:r>
              <a:rPr lang="en-US" sz="2800" dirty="0" smtClean="0">
                <a:hlinkClick r:id="rId3"/>
              </a:rPr>
              <a:t>http://blogs.msdn.com/jaimer</a:t>
            </a:r>
            <a:r>
              <a:rPr lang="en-US" sz="2800" dirty="0" smtClean="0"/>
              <a:t/>
            </a:r>
          </a:p>
          <a:p>
            <a:r>
              <a:rPr lang="en-US" sz="2800" dirty="0" smtClean="0"/>
              <a:t>Microsoft Corporation</a:t>
            </a:r>
            <a:endParaRPr lang="en-US" sz="2800" dirty="0"/>
          </a:p>
        </p:txBody>
      </p:sp>
      <p:pic>
        <p:nvPicPr>
          <p:cNvPr id="5" name="Picture 4" descr="NET-WPF_rgb_r.png"/>
          <p:cNvPicPr>
            <a:picLocks noChangeAspect="1"/>
          </p:cNvPicPr>
          <p:nvPr/>
        </p:nvPicPr>
        <p:blipFill>
          <a:blip r:embed="rId4"/>
          <a:stretch>
            <a:fillRect/>
          </a:stretch>
        </p:blipFill>
        <p:spPr>
          <a:xfrm>
            <a:off x="152400" y="152401"/>
            <a:ext cx="3810000" cy="675968"/>
          </a:xfrm>
          <a:prstGeom prst="rect">
            <a:avLst/>
          </a:prstGeom>
        </p:spPr>
      </p:pic>
      <p:sp>
        <p:nvSpPr>
          <p:cNvPr id="6" name="Subtitle 2"/>
          <p:cNvSpPr txBox="1">
            <a:spLocks/>
          </p:cNvSpPr>
          <p:nvPr/>
        </p:nvSpPr>
        <p:spPr>
          <a:xfrm>
            <a:off x="4953000" y="4545935"/>
            <a:ext cx="4419600" cy="461665"/>
          </a:xfrm>
          <a:prstGeom prst="rect">
            <a:avLst/>
          </a:prstGeom>
        </p:spPr>
        <p:txBody>
          <a:bodyPr vert="horz" lIns="0" tIns="0" rIns="0" bIns="0" rtlCol="0">
            <a:noAutofit/>
          </a:bodyPr>
          <a:lstStyle/>
          <a:p>
            <a:pPr marL="0" marR="0" lvl="0" indent="0" algn="l" defTabSz="914363" rtl="0" eaLnBrk="1" fontAlgn="auto" latinLnBrk="0" hangingPunct="1">
              <a:lnSpc>
                <a:spcPct val="90000"/>
              </a:lnSpc>
              <a:spcBef>
                <a:spcPts val="0"/>
              </a:spcBef>
              <a:spcAft>
                <a:spcPts val="0"/>
              </a:spcAft>
              <a:buClrTx/>
              <a:buSzTx/>
              <a:buFontTx/>
              <a:buNone/>
              <a:tabLst/>
              <a:defRPr/>
            </a:pPr>
            <a:endParaRPr kumimoji="0" lang="en-US" sz="2800" b="0" i="0" u="none" strike="noStrike" kern="1200" cap="none" spc="0" normalizeH="0" baseline="0" noProof="0" dirty="0">
              <a:ln>
                <a:noFill/>
              </a:ln>
              <a:gradFill>
                <a:gsLst>
                  <a:gs pos="36000">
                    <a:schemeClr val="tx1"/>
                  </a:gs>
                  <a:gs pos="86000">
                    <a:schemeClr val="tx1"/>
                  </a:gs>
                </a:gsLst>
                <a:lin ang="5400000" scaled="0"/>
              </a:gra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WPF Ribbon</a:t>
            </a:r>
            <a:endParaRPr lang="en-US" dirty="0"/>
          </a:p>
        </p:txBody>
      </p:sp>
      <p:sp>
        <p:nvSpPr>
          <p:cNvPr id="3" name="Text Placeholder 2"/>
          <p:cNvSpPr>
            <a:spLocks noGrp="1"/>
          </p:cNvSpPr>
          <p:nvPr>
            <p:ph type="body" sz="quarter" idx="10"/>
          </p:nvPr>
        </p:nvSpPr>
        <p:spPr>
          <a:xfrm>
            <a:off x="381000" y="1411552"/>
            <a:ext cx="8382000" cy="4235006"/>
          </a:xfrm>
        </p:spPr>
        <p:txBody>
          <a:bodyPr/>
          <a:lstStyle/>
          <a:p>
            <a:r>
              <a:rPr lang="en-US" dirty="0" smtClean="0"/>
              <a:t>Features</a:t>
            </a:r>
          </a:p>
          <a:p>
            <a:pPr lvl="1"/>
            <a:r>
              <a:rPr lang="en-US" dirty="0" smtClean="0"/>
              <a:t>Fulfills office fluent UI licensing requirements</a:t>
            </a:r>
          </a:p>
          <a:p>
            <a:pPr lvl="1"/>
            <a:r>
              <a:rPr lang="en-US" dirty="0" smtClean="0"/>
              <a:t>Ribbon with resizing and layout behavior</a:t>
            </a:r>
          </a:p>
          <a:p>
            <a:pPr lvl="1"/>
            <a:r>
              <a:rPr lang="en-US" dirty="0" err="1" smtClean="0"/>
              <a:t>Ribbontabs</a:t>
            </a:r>
            <a:endParaRPr lang="en-US" dirty="0" smtClean="0"/>
          </a:p>
          <a:p>
            <a:pPr lvl="1"/>
            <a:r>
              <a:rPr lang="en-US" dirty="0" err="1" smtClean="0"/>
              <a:t>Ribbongroups</a:t>
            </a:r>
            <a:endParaRPr lang="en-US" dirty="0" smtClean="0"/>
          </a:p>
          <a:p>
            <a:pPr lvl="1"/>
            <a:r>
              <a:rPr lang="en-US" dirty="0" err="1" smtClean="0"/>
              <a:t>Ribbonapplicationmenu</a:t>
            </a:r>
            <a:r>
              <a:rPr lang="en-US" dirty="0" smtClean="0"/>
              <a:t> (Pearl)</a:t>
            </a:r>
          </a:p>
          <a:p>
            <a:pPr lvl="1"/>
            <a:r>
              <a:rPr lang="en-US" dirty="0" err="1" smtClean="0"/>
              <a:t>Quickaccesstoolbar</a:t>
            </a:r>
            <a:endParaRPr lang="en-US" dirty="0" smtClean="0"/>
          </a:p>
          <a:p>
            <a:pPr lvl="1"/>
            <a:r>
              <a:rPr lang="en-US" dirty="0" err="1" smtClean="0"/>
              <a:t>Keytips</a:t>
            </a:r>
            <a:endParaRPr lang="en-US" dirty="0" smtClean="0"/>
          </a:p>
          <a:p>
            <a:pPr lvl="1"/>
            <a:r>
              <a:rPr lang="en-US" dirty="0" smtClean="0"/>
              <a:t>Design time support</a:t>
            </a:r>
          </a:p>
        </p:txBody>
      </p:sp>
      <p:pic>
        <p:nvPicPr>
          <p:cNvPr id="4" name="Picture 2" descr="C:\Users\kevingj\AppData\Local\Microsoft\Windows\Temporary Internet Files\Content.Outlook\9U0A0MZ1\Ribbon_Office2007.png"/>
          <p:cNvPicPr>
            <a:picLocks noChangeAspect="1" noChangeArrowheads="1"/>
          </p:cNvPicPr>
          <p:nvPr/>
        </p:nvPicPr>
        <p:blipFill>
          <a:blip r:embed="rId3"/>
          <a:srcRect/>
          <a:stretch>
            <a:fillRect/>
          </a:stretch>
        </p:blipFill>
        <p:spPr bwMode="auto">
          <a:xfrm>
            <a:off x="914400" y="5638800"/>
            <a:ext cx="7239000" cy="1027938"/>
          </a:xfrm>
          <a:prstGeom prst="rect">
            <a:avLst/>
          </a:prstGeom>
          <a:noFill/>
          <a:effectLst>
            <a:reflection blurRad="6350" stA="50000" endA="300" endPos="38500" dist="50800" dir="5400000" sy="-100000" algn="bl" rotWithShape="0"/>
          </a:effectLst>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WPF Tooling Improvements</a:t>
            </a:r>
            <a:endParaRPr lang="en-US" dirty="0"/>
          </a:p>
        </p:txBody>
      </p:sp>
      <p:sp>
        <p:nvSpPr>
          <p:cNvPr id="3" name="Content Placeholder 2"/>
          <p:cNvSpPr>
            <a:spLocks noGrp="1"/>
          </p:cNvSpPr>
          <p:nvPr>
            <p:ph idx="4294967295"/>
          </p:nvPr>
        </p:nvSpPr>
        <p:spPr>
          <a:xfrm>
            <a:off x="304800" y="2686685"/>
            <a:ext cx="3733800" cy="2954655"/>
          </a:xfrm>
          <a:prstGeom prst="rect">
            <a:avLst/>
          </a:prstGeom>
        </p:spPr>
        <p:txBody>
          <a:bodyPr/>
          <a:lstStyle/>
          <a:p>
            <a:r>
              <a:rPr lang="en-US" dirty="0" smtClean="0"/>
              <a:t>RAD </a:t>
            </a:r>
            <a:r>
              <a:rPr lang="en-US" dirty="0" err="1" smtClean="0"/>
              <a:t>databinding</a:t>
            </a:r>
            <a:endParaRPr lang="en-US" dirty="0" smtClean="0"/>
          </a:p>
          <a:p>
            <a:r>
              <a:rPr lang="en-US" dirty="0" smtClean="0"/>
              <a:t>Easier </a:t>
            </a:r>
            <a:r>
              <a:rPr lang="en-US" dirty="0" err="1" smtClean="0"/>
              <a:t>autolayout</a:t>
            </a:r>
            <a:endParaRPr lang="en-US" dirty="0" smtClean="0"/>
          </a:p>
          <a:p>
            <a:r>
              <a:rPr lang="en-US" dirty="0" smtClean="0"/>
              <a:t>Markup extension </a:t>
            </a:r>
            <a:r>
              <a:rPr lang="en-US" dirty="0" err="1" smtClean="0"/>
              <a:t>intellisense</a:t>
            </a:r>
            <a:r>
              <a:rPr lang="en-US" dirty="0" smtClean="0"/>
              <a:t/>
            </a:r>
          </a:p>
          <a:p>
            <a:r>
              <a:rPr lang="en-US" dirty="0" smtClean="0"/>
              <a:t>More property editors </a:t>
            </a:r>
          </a:p>
        </p:txBody>
      </p:sp>
      <p:sp>
        <p:nvSpPr>
          <p:cNvPr id="5" name="TextBox 4"/>
          <p:cNvSpPr txBox="1"/>
          <p:nvPr/>
        </p:nvSpPr>
        <p:spPr>
          <a:xfrm>
            <a:off x="381000" y="1420813"/>
            <a:ext cx="4191000" cy="1446550"/>
          </a:xfrm>
          <a:prstGeom prst="rect">
            <a:avLst/>
          </a:prstGeom>
          <a:noFill/>
        </p:spPr>
        <p:txBody>
          <a:bodyPr wrap="square" rtlCol="0">
            <a:spAutoFit/>
          </a:bodyPr>
          <a:lstStyle/>
          <a:p>
            <a:pPr algn="ctr"/>
            <a:r>
              <a:rPr lang="en-US" sz="3200" dirty="0" smtClean="0"/>
              <a:t>Visual Studio </a:t>
            </a:r>
          </a:p>
          <a:p>
            <a:pPr algn="ctr"/>
            <a:r>
              <a:rPr lang="en-US" sz="3200" dirty="0" smtClean="0"/>
              <a:t>Designer</a:t>
            </a:r>
          </a:p>
          <a:p>
            <a:pPr algn="ctr"/>
            <a:endParaRPr lang="en-US" sz="2400" dirty="0" err="1" smtClean="0">
              <a:gradFill>
                <a:gsLst>
                  <a:gs pos="0">
                    <a:schemeClr val="tx1"/>
                  </a:gs>
                  <a:gs pos="100000">
                    <a:schemeClr val="tx1"/>
                  </a:gs>
                </a:gsLst>
                <a:lin ang="5400000" scaled="0"/>
              </a:gradFill>
              <a:effectLst>
                <a:outerShdw blurRad="38100" dist="38100" dir="2700000" algn="tl">
                  <a:srgbClr val="000000">
                    <a:alpha val="43137"/>
                  </a:srgbClr>
                </a:outerShdw>
              </a:effectLst>
            </a:endParaRPr>
          </a:p>
        </p:txBody>
      </p:sp>
      <p:sp>
        <p:nvSpPr>
          <p:cNvPr id="6" name="TextBox 5"/>
          <p:cNvSpPr txBox="1"/>
          <p:nvPr/>
        </p:nvSpPr>
        <p:spPr>
          <a:xfrm>
            <a:off x="5746672" y="1401743"/>
            <a:ext cx="1460656" cy="954107"/>
          </a:xfrm>
          <a:prstGeom prst="rect">
            <a:avLst/>
          </a:prstGeom>
          <a:noFill/>
        </p:spPr>
        <p:txBody>
          <a:bodyPr wrap="none" rtlCol="0">
            <a:spAutoFit/>
          </a:bodyPr>
          <a:lstStyle/>
          <a:p>
            <a:r>
              <a:rPr lang="en-US" sz="3200" dirty="0" smtClean="0"/>
              <a:t>Blend3</a:t>
            </a:r>
          </a:p>
          <a:p>
            <a:endParaRPr lang="en-US" sz="2400" dirty="0" err="1" smtClean="0">
              <a:gradFill>
                <a:gsLst>
                  <a:gs pos="0">
                    <a:schemeClr val="tx1"/>
                  </a:gs>
                  <a:gs pos="100000">
                    <a:schemeClr val="tx1"/>
                  </a:gs>
                </a:gsLst>
                <a:lin ang="5400000" scaled="0"/>
              </a:gradFill>
              <a:effectLst>
                <a:outerShdw blurRad="38100" dist="38100" dir="2700000" algn="tl">
                  <a:srgbClr val="000000">
                    <a:alpha val="43137"/>
                  </a:srgbClr>
                </a:outerShdw>
              </a:effectLst>
            </a:endParaRPr>
          </a:p>
        </p:txBody>
      </p:sp>
      <p:sp>
        <p:nvSpPr>
          <p:cNvPr id="7" name="Content Placeholder 2"/>
          <p:cNvSpPr txBox="1">
            <a:spLocks/>
          </p:cNvSpPr>
          <p:nvPr/>
        </p:nvSpPr>
        <p:spPr>
          <a:xfrm>
            <a:off x="4419600" y="2686685"/>
            <a:ext cx="4114800" cy="3939540"/>
          </a:xfrm>
          <a:prstGeom prst="rect">
            <a:avLst/>
          </a:prstGeom>
        </p:spPr>
        <p:txBody>
          <a:bodyPr vert="horz" wrap="square" lIns="0" tIns="0" rIns="0" bIns="0" rtlCol="0">
            <a:spAutoFit/>
          </a:bodyPr>
          <a:lstStyle/>
          <a:p>
            <a:pPr marL="460375" lvl="0" indent="-460375">
              <a:lnSpc>
                <a:spcPct val="90000"/>
              </a:lnSpc>
              <a:spcBef>
                <a:spcPct val="20000"/>
              </a:spcBef>
              <a:buBlip>
                <a:blip r:embed="rId3"/>
              </a:buBlip>
            </a:pPr>
            <a:r>
              <a:rPr lang="en-US" sz="3200" dirty="0" smtClean="0">
                <a:gradFill>
                  <a:gsLst>
                    <a:gs pos="36000">
                      <a:schemeClr val="tx1"/>
                    </a:gs>
                    <a:gs pos="86000">
                      <a:schemeClr val="tx1"/>
                    </a:gs>
                  </a:gsLst>
                  <a:lin ang="5400000" scaled="0"/>
                </a:gradFill>
              </a:rPr>
              <a:t>Improvements to XAML authoring and workflow</a:t>
            </a:r>
          </a:p>
          <a:p>
            <a:pPr marL="460375" lvl="0" indent="-460375">
              <a:lnSpc>
                <a:spcPct val="90000"/>
              </a:lnSpc>
              <a:spcBef>
                <a:spcPct val="20000"/>
              </a:spcBef>
              <a:buBlip>
                <a:blip r:embed="rId3"/>
              </a:buBlip>
            </a:pPr>
            <a:r>
              <a:rPr lang="en-US" sz="3200" dirty="0" smtClean="0">
                <a:gradFill>
                  <a:gsLst>
                    <a:gs pos="36000">
                      <a:schemeClr val="tx1"/>
                    </a:gs>
                    <a:gs pos="86000">
                      <a:schemeClr val="tx1"/>
                    </a:gs>
                  </a:gsLst>
                  <a:lin ang="5400000" scaled="0"/>
                </a:gradFill>
              </a:rPr>
              <a:t>VSM</a:t>
            </a:r>
          </a:p>
          <a:p>
            <a:pPr marL="460375" lvl="0" indent="-460375">
              <a:lnSpc>
                <a:spcPct val="90000"/>
              </a:lnSpc>
              <a:spcBef>
                <a:spcPct val="20000"/>
              </a:spcBef>
              <a:buBlip>
                <a:blip r:embed="rId3"/>
              </a:buBlip>
            </a:pPr>
            <a:r>
              <a:rPr lang="en-US" sz="3200" dirty="0" smtClean="0">
                <a:gradFill>
                  <a:gsLst>
                    <a:gs pos="36000">
                      <a:schemeClr val="tx1"/>
                    </a:gs>
                    <a:gs pos="86000">
                      <a:schemeClr val="tx1"/>
                    </a:gs>
                  </a:gsLst>
                  <a:lin ang="5400000" scaled="0"/>
                </a:gradFill>
              </a:rPr>
              <a:t>Behaviors</a:t>
            </a:r>
          </a:p>
          <a:p>
            <a:pPr marL="460375" lvl="0" indent="-460375">
              <a:lnSpc>
                <a:spcPct val="90000"/>
              </a:lnSpc>
              <a:spcBef>
                <a:spcPct val="20000"/>
              </a:spcBef>
              <a:buBlip>
                <a:blip r:embed="rId3"/>
              </a:buBlip>
            </a:pPr>
            <a:r>
              <a:rPr lang="en-US" sz="3200" dirty="0" smtClean="0">
                <a:gradFill>
                  <a:gsLst>
                    <a:gs pos="36000">
                      <a:schemeClr val="tx1"/>
                    </a:gs>
                    <a:gs pos="86000">
                      <a:schemeClr val="tx1"/>
                    </a:gs>
                  </a:gsLst>
                  <a:lin ang="5400000" scaled="0"/>
                </a:gradFill>
              </a:rPr>
              <a:t>Transition animations</a:t>
            </a:r>
          </a:p>
          <a:p>
            <a:pPr marL="460375" lvl="0" indent="-460375">
              <a:lnSpc>
                <a:spcPct val="90000"/>
              </a:lnSpc>
              <a:spcBef>
                <a:spcPct val="20000"/>
              </a:spcBef>
              <a:buBlip>
                <a:blip r:embed="rId3"/>
              </a:buBlip>
            </a:pPr>
            <a:r>
              <a:rPr lang="en-US" sz="3200" dirty="0" smtClean="0">
                <a:gradFill>
                  <a:gsLst>
                    <a:gs pos="36000">
                      <a:schemeClr val="tx1"/>
                    </a:gs>
                    <a:gs pos="86000">
                      <a:schemeClr val="tx1"/>
                    </a:gs>
                  </a:gsLst>
                  <a:lin ang="5400000" scaled="0"/>
                </a:gradFill>
              </a:rPr>
              <a:t>Prototyping tools</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399" y="3399540"/>
            <a:ext cx="6052458" cy="1523494"/>
          </a:xfrm>
        </p:spPr>
        <p:txBody>
          <a:bodyPr/>
          <a:lstStyle/>
          <a:p>
            <a:pPr algn="ctr"/>
            <a:r>
              <a:rPr sz="6000" smtClean="0">
                <a:solidFill>
                  <a:schemeClr val="tx1">
                    <a:lumMod val="85000"/>
                  </a:schemeClr>
                </a:solidFill>
              </a:rPr>
              <a:t>"Cider"</a:t>
            </a:r>
            <a:endParaRPr lang="en-US" sz="6000" dirty="0">
              <a:solidFill>
                <a:srgbClr val="FFC000"/>
              </a:solidFill>
            </a:endParaRPr>
          </a:p>
        </p:txBody>
      </p:sp>
      <p:sp>
        <p:nvSpPr>
          <p:cNvPr id="4" name="Text Placeholder 3"/>
          <p:cNvSpPr>
            <a:spLocks noGrp="1"/>
          </p:cNvSpPr>
          <p:nvPr>
            <p:ph type="body" sz="quarter" idx="10"/>
          </p:nvPr>
        </p:nvSpPr>
        <p:spPr/>
        <p:txBody>
          <a:bodyPr/>
          <a:lstStyle/>
          <a:p>
            <a:r>
              <a:rPr lang="en-US" dirty="0" smtClean="0"/>
              <a:t>demo </a:t>
            </a:r>
            <a:endParaRPr lang="en-US"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Fundamentals</a:t>
            </a:r>
            <a:endParaRPr lang="en-US" dirty="0"/>
          </a:p>
        </p:txBody>
      </p:sp>
      <p:sp>
        <p:nvSpPr>
          <p:cNvPr id="2" name="Text Placeholder 1"/>
          <p:cNvSpPr>
            <a:spLocks noGrp="1"/>
          </p:cNvSpPr>
          <p:nvPr>
            <p:ph type="body" sz="quarter" idx="10"/>
          </p:nvPr>
        </p:nvSpPr>
        <p:spPr>
          <a:xfrm>
            <a:off x="381000" y="1411552"/>
            <a:ext cx="8382000" cy="4776692"/>
          </a:xfrm>
        </p:spPr>
        <p:txBody>
          <a:bodyPr/>
          <a:lstStyle/>
          <a:p>
            <a:r>
              <a:rPr lang="en-US" dirty="0" smtClean="0"/>
              <a:t>Framework deployment</a:t>
            </a:r>
          </a:p>
          <a:p>
            <a:r>
              <a:rPr lang="en-US" dirty="0" smtClean="0"/>
              <a:t>Application deployment</a:t>
            </a:r>
          </a:p>
          <a:p>
            <a:r>
              <a:rPr lang="en-US" dirty="0" smtClean="0"/>
              <a:t>Improved </a:t>
            </a:r>
            <a:r>
              <a:rPr lang="en-US" dirty="0" err="1" smtClean="0"/>
              <a:t>interop</a:t>
            </a:r>
            <a:endParaRPr lang="en-US" dirty="0" smtClean="0"/>
          </a:p>
          <a:p>
            <a:r>
              <a:rPr lang="en-US" dirty="0" smtClean="0"/>
              <a:t>Text clarity</a:t>
            </a:r>
          </a:p>
          <a:p>
            <a:r>
              <a:rPr lang="en-US" dirty="0" smtClean="0"/>
              <a:t>Layout rounding/snapping</a:t>
            </a:r>
          </a:p>
          <a:p>
            <a:r>
              <a:rPr lang="en-US" dirty="0" smtClean="0"/>
              <a:t>Media improvements</a:t>
            </a:r>
          </a:p>
          <a:p>
            <a:r>
              <a:rPr lang="en-US" dirty="0" smtClean="0"/>
              <a:t>UIA – for accessibility and TFS</a:t>
            </a:r>
          </a:p>
          <a:p>
            <a:r>
              <a:rPr lang="en-US" dirty="0" smtClean="0"/>
              <a:t>Graphics performance</a:t>
            </a:r>
          </a:p>
          <a:p>
            <a:r>
              <a:rPr lang="en-US" dirty="0" smtClean="0"/>
              <a:t>Localization</a:t>
            </a:r>
            <a:endParaRPr lang="en-US"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Graphics</a:t>
            </a:r>
            <a:endParaRPr lang="en-US" dirty="0"/>
          </a:p>
        </p:txBody>
      </p:sp>
      <p:sp>
        <p:nvSpPr>
          <p:cNvPr id="2" name="Text Placeholder 1"/>
          <p:cNvSpPr>
            <a:spLocks noGrp="1"/>
          </p:cNvSpPr>
          <p:nvPr>
            <p:ph type="body" sz="quarter" idx="10"/>
          </p:nvPr>
        </p:nvSpPr>
        <p:spPr/>
        <p:txBody>
          <a:bodyPr/>
          <a:lstStyle/>
          <a:p>
            <a:r>
              <a:rPr lang="en-US" dirty="0" smtClean="0"/>
              <a:t>Composition API - give application authors fine grained control over caching rendered elements in video memory</a:t>
            </a:r>
          </a:p>
          <a:p>
            <a:pPr lvl="1"/>
            <a:r>
              <a:rPr lang="en-US" dirty="0" smtClean="0"/>
              <a:t>An input to a </a:t>
            </a:r>
            <a:r>
              <a:rPr lang="en-US" dirty="0" err="1" smtClean="0"/>
              <a:t>shader</a:t>
            </a:r>
            <a:r>
              <a:rPr lang="en-US" dirty="0" smtClean="0"/>
              <a:t> effect</a:t>
            </a:r>
          </a:p>
          <a:p>
            <a:pPr lvl="1"/>
            <a:r>
              <a:rPr lang="en-US" dirty="0" smtClean="0"/>
              <a:t>An image brush to fill any arbitrary 2D shape</a:t>
            </a:r>
          </a:p>
          <a:p>
            <a:pPr lvl="1"/>
            <a:r>
              <a:rPr lang="en-US" dirty="0" smtClean="0"/>
              <a:t>A texture on a 3D model </a:t>
            </a: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US" sz="4400" dirty="0" smtClean="0"/>
              <a:t>WPF 4.0 &lt;left&gt; versus GDI &lt;right&gt;</a:t>
            </a:r>
            <a:endParaRPr lang="en-US" sz="4400" dirty="0"/>
          </a:p>
        </p:txBody>
      </p:sp>
      <p:pic>
        <p:nvPicPr>
          <p:cNvPr id="2050" name="Picture 2"/>
          <p:cNvPicPr>
            <a:picLocks noGrp="1" noChangeAspect="1" noChangeArrowheads="1"/>
          </p:cNvPicPr>
          <p:nvPr>
            <p:ph idx="1"/>
          </p:nvPr>
        </p:nvPicPr>
        <p:blipFill>
          <a:blip r:embed="rId3"/>
          <a:srcRect/>
          <a:stretch>
            <a:fillRect/>
          </a:stretch>
        </p:blipFill>
        <p:spPr bwMode="auto">
          <a:xfrm>
            <a:off x="381000" y="1420813"/>
            <a:ext cx="8382000" cy="4333779"/>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Layout Rounding</a:t>
            </a:r>
            <a:endParaRPr lang="en-US" dirty="0"/>
          </a:p>
        </p:txBody>
      </p:sp>
      <p:sp>
        <p:nvSpPr>
          <p:cNvPr id="3" name="Content Placeholder 2"/>
          <p:cNvSpPr>
            <a:spLocks noGrp="1"/>
          </p:cNvSpPr>
          <p:nvPr>
            <p:ph type="body" sz="quarter" idx="10"/>
          </p:nvPr>
        </p:nvSpPr>
        <p:spPr>
          <a:xfrm>
            <a:off x="381000" y="1411552"/>
            <a:ext cx="4191000" cy="1329595"/>
          </a:xfrm>
          <a:prstGeom prst="rect">
            <a:avLst/>
          </a:prstGeom>
        </p:spPr>
        <p:txBody>
          <a:bodyPr/>
          <a:lstStyle/>
          <a:p>
            <a:r>
              <a:rPr lang="en-US" dirty="0" smtClean="0"/>
              <a:t>Rounds an object’s coordinates on whole pixels</a:t>
            </a:r>
            <a:endParaRPr lang="en-US" dirty="0"/>
          </a:p>
        </p:txBody>
      </p:sp>
      <p:pic>
        <p:nvPicPr>
          <p:cNvPr id="1026" name="Picture 2"/>
          <p:cNvPicPr>
            <a:picLocks noChangeAspect="1" noChangeArrowheads="1"/>
          </p:cNvPicPr>
          <p:nvPr/>
        </p:nvPicPr>
        <p:blipFill>
          <a:blip r:embed="rId3"/>
          <a:srcRect/>
          <a:stretch>
            <a:fillRect/>
          </a:stretch>
        </p:blipFill>
        <p:spPr bwMode="auto">
          <a:xfrm>
            <a:off x="4800600" y="2057400"/>
            <a:ext cx="3962400" cy="1106290"/>
          </a:xfrm>
          <a:prstGeom prst="rect">
            <a:avLst/>
          </a:prstGeom>
          <a:noFill/>
          <a:ln w="9525">
            <a:noFill/>
            <a:miter lim="800000"/>
            <a:headEnd/>
            <a:tailEnd/>
          </a:ln>
          <a:effectLst/>
        </p:spPr>
      </p:pic>
      <p:pic>
        <p:nvPicPr>
          <p:cNvPr id="4" name="Picture 2" descr="\\ntdev\public\cluster\longhorn\Desktop\kevingj\Layout Rounding\Layout Rounding.jpg"/>
          <p:cNvPicPr>
            <a:picLocks noChangeAspect="1" noChangeArrowheads="1"/>
          </p:cNvPicPr>
          <p:nvPr/>
        </p:nvPicPr>
        <p:blipFill>
          <a:blip r:embed="rId4"/>
          <a:srcRect/>
          <a:stretch>
            <a:fillRect/>
          </a:stretch>
        </p:blipFill>
        <p:spPr bwMode="auto">
          <a:xfrm>
            <a:off x="571500" y="3732393"/>
            <a:ext cx="8001000" cy="2893832"/>
          </a:xfrm>
          <a:prstGeom prst="rect">
            <a:avLst/>
          </a:prstGeom>
          <a:noFill/>
        </p:spPr>
      </p:pic>
      <p:sp>
        <p:nvSpPr>
          <p:cNvPr id="6" name="Rectangle 5"/>
          <p:cNvSpPr/>
          <p:nvPr/>
        </p:nvSpPr>
        <p:spPr>
          <a:xfrm>
            <a:off x="4572001" y="1381780"/>
            <a:ext cx="4191000" cy="461665"/>
          </a:xfrm>
          <a:prstGeom prst="rect">
            <a:avLst/>
          </a:prstGeom>
        </p:spPr>
        <p:txBody>
          <a:bodyPr wrap="square">
            <a:spAutoFit/>
          </a:bodyPr>
          <a:lstStyle/>
          <a:p>
            <a:r>
              <a:rPr lang="en-US" sz="2400" dirty="0" err="1" smtClean="0"/>
              <a:t>UseLayoutRounding</a:t>
            </a:r>
            <a:r>
              <a:rPr lang="en-US" sz="2400" dirty="0" smtClean="0"/>
              <a:t>="True"</a:t>
            </a: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Framework Deployment</a:t>
            </a:r>
            <a:endParaRPr lang="en-US" dirty="0"/>
          </a:p>
        </p:txBody>
      </p:sp>
      <p:sp>
        <p:nvSpPr>
          <p:cNvPr id="2" name="Text Placeholder 1"/>
          <p:cNvSpPr>
            <a:spLocks noGrp="1"/>
          </p:cNvSpPr>
          <p:nvPr>
            <p:ph type="body" sz="quarter" idx="10"/>
          </p:nvPr>
        </p:nvSpPr>
        <p:spPr>
          <a:xfrm>
            <a:off x="381000" y="1411552"/>
            <a:ext cx="8382000" cy="2511457"/>
          </a:xfrm>
        </p:spPr>
        <p:txBody>
          <a:bodyPr/>
          <a:lstStyle/>
          <a:p>
            <a:r>
              <a:rPr lang="en-US" b="1" dirty="0" smtClean="0"/>
              <a:t>.NET 4 is a Side by Side release!</a:t>
            </a:r>
          </a:p>
          <a:p>
            <a:r>
              <a:rPr lang="en-US" dirty="0" smtClean="0"/>
              <a:t>Visual Studio and .NET support </a:t>
            </a:r>
            <a:br>
              <a:rPr lang="en-US" dirty="0" smtClean="0"/>
            </a:br>
            <a:r>
              <a:rPr lang="en-US" dirty="0" smtClean="0"/>
              <a:t>multi-targeting</a:t>
            </a:r>
          </a:p>
          <a:p>
            <a:r>
              <a:rPr lang="en-US" dirty="0" smtClean="0"/>
              <a:t>Client profile SKU</a:t>
            </a:r>
          </a:p>
          <a:p>
            <a:r>
              <a:rPr lang="en-US" dirty="0" smtClean="0"/>
              <a:t>Setup improvements</a:t>
            </a:r>
            <a:endParaRPr lang="en-US" dirty="0"/>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lvl="0"/>
            <a:r>
              <a:rPr lang="en-US" smtClean="0"/>
              <a:t>Client Profile SKU</a:t>
            </a:r>
            <a:endParaRPr lang="en-US" dirty="0"/>
          </a:p>
        </p:txBody>
      </p:sp>
      <p:sp>
        <p:nvSpPr>
          <p:cNvPr id="30" name="Text Placeholder 29"/>
          <p:cNvSpPr>
            <a:spLocks noGrp="1"/>
          </p:cNvSpPr>
          <p:nvPr>
            <p:ph type="body" sz="quarter" idx="10"/>
          </p:nvPr>
        </p:nvSpPr>
        <p:spPr>
          <a:xfrm>
            <a:off x="381000" y="1411552"/>
            <a:ext cx="8382000" cy="4684359"/>
          </a:xfrm>
        </p:spPr>
        <p:txBody>
          <a:bodyPr/>
          <a:lstStyle/>
          <a:p>
            <a:pPr marL="396875" indent="-396875"/>
            <a:r>
              <a:rPr lang="en-US" sz="2400" dirty="0" smtClean="0"/>
              <a:t>Smaller, Faster NET Framework SKU</a:t>
            </a:r>
          </a:p>
          <a:p>
            <a:pPr marL="746125" lvl="1" indent="-349250"/>
            <a:r>
              <a:rPr lang="en-US" sz="2000" u="sng" dirty="0" smtClean="0">
                <a:solidFill>
                  <a:schemeClr val="tx1"/>
                </a:solidFill>
              </a:rPr>
              <a:t>.NET Framework Client Profile</a:t>
            </a:r>
            <a:r>
              <a:rPr lang="en-US" sz="2000" dirty="0" smtClean="0"/>
              <a:t/>
            </a:r>
            <a:r>
              <a:rPr lang="en-US" sz="2000" dirty="0" smtClean="0">
                <a:solidFill>
                  <a:schemeClr val="tx2"/>
                </a:solidFill>
              </a:rPr>
              <a:t>22mb</a:t>
            </a:r>
          </a:p>
          <a:p>
            <a:pPr marL="746125" lvl="1" indent="-349250"/>
            <a:r>
              <a:rPr lang="en-US" sz="2000" dirty="0" smtClean="0"/>
              <a:t>Setup optimizations for </a:t>
            </a:r>
            <a:r>
              <a:rPr lang="en-US" sz="2000" dirty="0" err="1" smtClean="0"/>
              <a:t>ngen</a:t>
            </a:r>
            <a:r>
              <a:rPr lang="en-US" sz="2000" dirty="0" smtClean="0"/>
              <a:t>, download, etc.</a:t>
            </a:r>
          </a:p>
          <a:p>
            <a:pPr marL="746125" lvl="1" indent="-349250"/>
            <a:r>
              <a:rPr lang="en-US" sz="2000" dirty="0" smtClean="0"/>
              <a:t>Works across </a:t>
            </a:r>
            <a:r>
              <a:rPr lang="en-US" sz="2000" dirty="0" smtClean="0">
                <a:solidFill>
                  <a:schemeClr val="tx2"/>
                </a:solidFill>
              </a:rPr>
              <a:t>ALL CONFIGURATIONS</a:t>
            </a:r>
          </a:p>
          <a:p>
            <a:pPr marL="396875" indent="-396875"/>
            <a:r>
              <a:rPr lang="en-US" sz="2400" dirty="0" err="1" smtClean="0"/>
              <a:t>Brandable</a:t>
            </a:r>
            <a:r>
              <a:rPr lang="en-US" sz="2400" dirty="0" smtClean="0"/>
              <a:t> deployment experience</a:t>
            </a:r>
          </a:p>
          <a:p>
            <a:pPr marL="746125" lvl="1" indent="-349250"/>
            <a:r>
              <a:rPr lang="en-US" sz="2000" dirty="0" smtClean="0"/>
              <a:t>Developers can customize  app deployment experience </a:t>
            </a:r>
            <a:br>
              <a:rPr lang="en-US" sz="2000" dirty="0" smtClean="0"/>
            </a:br>
            <a:r>
              <a:rPr lang="en-US" sz="2000" dirty="0" smtClean="0"/>
              <a:t>to match brand</a:t>
            </a:r>
          </a:p>
          <a:p>
            <a:pPr marL="746125" lvl="1" indent="-349250"/>
            <a:r>
              <a:rPr lang="en-US" sz="2000" dirty="0" smtClean="0"/>
              <a:t>Can integrate framework and app installers</a:t>
            </a:r>
          </a:p>
          <a:p>
            <a:pPr marL="746125" lvl="1" indent="-349250"/>
            <a:r>
              <a:rPr lang="en-US" sz="2000" dirty="0" smtClean="0"/>
              <a:t>Tools and documentation for creating these packages</a:t>
            </a:r>
          </a:p>
          <a:p>
            <a:pPr marL="396875" indent="-396875"/>
            <a:r>
              <a:rPr lang="en-US" sz="2400" dirty="0" smtClean="0"/>
              <a:t>Easier deployment of applications</a:t>
            </a:r>
          </a:p>
          <a:p>
            <a:pPr marL="746125" lvl="1" indent="-349250"/>
            <a:r>
              <a:rPr lang="en-US" sz="2000" dirty="0" smtClean="0"/>
              <a:t>Developers may use deployment </a:t>
            </a:r>
            <a:r>
              <a:rPr lang="en-US" sz="2000" dirty="0" err="1" smtClean="0"/>
              <a:t>bootstrapper</a:t>
            </a:r>
            <a:r>
              <a:rPr lang="en-US" sz="2000" dirty="0" smtClean="0"/>
              <a:t> to manage </a:t>
            </a:r>
            <a:br>
              <a:rPr lang="en-US" sz="2000" dirty="0" smtClean="0"/>
            </a:br>
            <a:r>
              <a:rPr lang="en-US" sz="2000" dirty="0" smtClean="0"/>
              <a:t>the installation of their app and pre-</a:t>
            </a:r>
            <a:r>
              <a:rPr lang="en-US" sz="2000" dirty="0" err="1" smtClean="0"/>
              <a:t>reqs</a:t>
            </a:r>
            <a:endParaRPr lang="en-US" sz="2000" dirty="0" smtClean="0"/>
          </a:p>
          <a:p>
            <a:pPr marL="746125" lvl="1" indent="-349250"/>
            <a:r>
              <a:rPr lang="en-US" sz="2000" dirty="0" smtClean="0"/>
              <a:t>Will install application after the framework and launch it </a:t>
            </a:r>
            <a:br>
              <a:rPr lang="en-US" sz="2000" dirty="0" smtClean="0"/>
            </a:br>
            <a:r>
              <a:rPr lang="en-US" sz="2000" dirty="0" smtClean="0"/>
              <a:t>(.</a:t>
            </a:r>
            <a:r>
              <a:rPr lang="en-US" sz="2000" dirty="0" err="1" smtClean="0"/>
              <a:t>msi</a:t>
            </a:r>
            <a:r>
              <a:rPr lang="en-US" sz="2000" dirty="0" smtClean="0"/>
              <a:t>, .application or .</a:t>
            </a:r>
            <a:r>
              <a:rPr lang="en-US" sz="2000" dirty="0" err="1" smtClean="0"/>
              <a:t>xbap</a:t>
            </a:r>
            <a:r>
              <a:rPr lang="en-US" sz="2000" dirty="0" smtClean="0"/>
              <a:t>)</a:t>
            </a: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228600"/>
            <a:ext cx="8604546" cy="664797"/>
          </a:xfrm>
        </p:spPr>
        <p:txBody>
          <a:bodyPr/>
          <a:lstStyle/>
          <a:p>
            <a:r>
              <a:rPr lang="en-US" dirty="0" smtClean="0"/>
              <a:t>Client Profile Configurator Tool</a:t>
            </a:r>
            <a:endParaRPr lang="en-US" dirty="0"/>
          </a:p>
        </p:txBody>
      </p:sp>
      <p:sp>
        <p:nvSpPr>
          <p:cNvPr id="2" name="Text Placeholder 1"/>
          <p:cNvSpPr>
            <a:spLocks noGrp="1"/>
          </p:cNvSpPr>
          <p:nvPr>
            <p:ph idx="4294967295"/>
          </p:nvPr>
        </p:nvSpPr>
        <p:spPr>
          <a:xfrm>
            <a:off x="5105400" y="1420813"/>
            <a:ext cx="3657600" cy="5410200"/>
          </a:xfrm>
          <a:prstGeom prst="rect">
            <a:avLst/>
          </a:prstGeom>
        </p:spPr>
        <p:txBody>
          <a:bodyPr>
            <a:normAutofit/>
          </a:bodyPr>
          <a:lstStyle/>
          <a:p>
            <a:pPr lvl="0"/>
            <a:r>
              <a:rPr lang="en-US" sz="2400" dirty="0" smtClean="0"/>
              <a:t>Configurator tool </a:t>
            </a:r>
            <a:r>
              <a:rPr lang="en-US" sz="2000" u="sng" dirty="0" smtClean="0"/>
              <a:t>http://www.codeplex.com/wpf/Release/ProjectReleases.aspx?ReleaseId=14962</a:t>
            </a:r>
            <a:r>
              <a:rPr lang="en-US" sz="2000" dirty="0" smtClean="0"/>
              <a:t/>
            </a:r>
            <a:endParaRPr lang="en-US" sz="2800" dirty="0" smtClean="0"/>
          </a:p>
          <a:p>
            <a:r>
              <a:rPr lang="en-US" sz="2400" dirty="0" smtClean="0"/>
              <a:t>Client profile Configuration designer “How To” series</a:t>
            </a:r>
          </a:p>
          <a:p>
            <a:pPr>
              <a:buNone/>
            </a:pPr>
            <a:r>
              <a:rPr lang="en-US" sz="2400" dirty="0" smtClean="0"/>
              <a:t/>
            </a:r>
            <a:r>
              <a:rPr lang="en-US" sz="1800" u="sng" dirty="0" smtClean="0"/>
              <a:t>http://windowsclient.net/wpf/wpf35/wpf-35sp1-start-here.aspx</a:t>
            </a:r>
            <a:endParaRPr lang="en-US" sz="1800" dirty="0" smtClean="0"/>
          </a:p>
        </p:txBody>
      </p:sp>
      <p:pic>
        <p:nvPicPr>
          <p:cNvPr id="2053" name="Picture 5" descr="\\troym07\public\kevingj\cp_designer_1.png"/>
          <p:cNvPicPr>
            <a:picLocks noChangeAspect="1" noChangeArrowheads="1"/>
          </p:cNvPicPr>
          <p:nvPr/>
        </p:nvPicPr>
        <p:blipFill>
          <a:blip r:embed="rId3"/>
          <a:srcRect/>
          <a:stretch>
            <a:fillRect/>
          </a:stretch>
        </p:blipFill>
        <p:spPr bwMode="auto">
          <a:xfrm>
            <a:off x="474784" y="1594338"/>
            <a:ext cx="4250278" cy="3122819"/>
          </a:xfrm>
          <a:prstGeom prst="rect">
            <a:avLst/>
          </a:prstGeom>
          <a:noFill/>
          <a:effectLst>
            <a:reflection blurRad="6350" stA="52000" endA="300" endPos="35000" dir="5400000" sy="-100000" algn="bl" rotWithShape="0"/>
          </a:effectLst>
          <a:scene3d>
            <a:camera prst="perspectiveRight" fov="4500000"/>
            <a:lightRig rig="threePt" dir="t"/>
          </a:scene3d>
        </p:spPr>
      </p:pic>
      <p:pic>
        <p:nvPicPr>
          <p:cNvPr id="2052" name="Picture 4" descr="\\troym07\public\kevingj\cp_designer_2.png"/>
          <p:cNvPicPr>
            <a:picLocks noChangeAspect="1" noChangeArrowheads="1"/>
          </p:cNvPicPr>
          <p:nvPr/>
        </p:nvPicPr>
        <p:blipFill>
          <a:blip r:embed="rId4"/>
          <a:srcRect/>
          <a:stretch>
            <a:fillRect/>
          </a:stretch>
        </p:blipFill>
        <p:spPr bwMode="auto">
          <a:xfrm>
            <a:off x="609600" y="2971800"/>
            <a:ext cx="4561721" cy="3352800"/>
          </a:xfrm>
          <a:prstGeom prst="rect">
            <a:avLst/>
          </a:prstGeom>
          <a:noFill/>
          <a:effectLst>
            <a:reflection blurRad="6350" stA="50000" endA="300" endPos="38500" dist="50800" dir="5400000" sy="-100000" algn="bl" rotWithShape="0"/>
          </a:effectLst>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Session Objectives</a:t>
            </a:r>
            <a:endParaRPr lang="en-US" dirty="0"/>
          </a:p>
        </p:txBody>
      </p:sp>
      <p:sp>
        <p:nvSpPr>
          <p:cNvPr id="2" name="Text Placeholder 1"/>
          <p:cNvSpPr>
            <a:spLocks noGrp="1"/>
          </p:cNvSpPr>
          <p:nvPr>
            <p:ph type="body" sz="quarter" idx="10"/>
          </p:nvPr>
        </p:nvSpPr>
        <p:spPr>
          <a:xfrm>
            <a:off x="381000" y="1411552"/>
            <a:ext cx="8382000" cy="1834348"/>
          </a:xfrm>
        </p:spPr>
        <p:txBody>
          <a:bodyPr/>
          <a:lstStyle/>
          <a:p>
            <a:r>
              <a:rPr lang="en-US" dirty="0" smtClean="0"/>
              <a:t>Give you a good understanding </a:t>
            </a:r>
            <a:br>
              <a:rPr lang="en-US" dirty="0" smtClean="0"/>
            </a:br>
            <a:r>
              <a:rPr lang="en-US" dirty="0" smtClean="0"/>
              <a:t>of what’s in WPF4.0 </a:t>
            </a:r>
          </a:p>
          <a:p>
            <a:pPr lvl="1"/>
            <a:r>
              <a:rPr lang="en-US" dirty="0" smtClean="0"/>
              <a:t>What is coming</a:t>
            </a:r>
          </a:p>
          <a:p>
            <a:pPr lvl="1"/>
            <a:r>
              <a:rPr lang="en-US" dirty="0" smtClean="0"/>
              <a:t>When it will come </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Application Deployment</a:t>
            </a:r>
            <a:endParaRPr lang="en-US" dirty="0"/>
          </a:p>
        </p:txBody>
      </p:sp>
      <p:sp>
        <p:nvSpPr>
          <p:cNvPr id="2" name="Text Placeholder 1"/>
          <p:cNvSpPr>
            <a:spLocks noGrp="1"/>
          </p:cNvSpPr>
          <p:nvPr>
            <p:ph type="body" sz="quarter" idx="10"/>
          </p:nvPr>
        </p:nvSpPr>
        <p:spPr>
          <a:xfrm>
            <a:off x="381000" y="1411552"/>
            <a:ext cx="8382000" cy="4696670"/>
          </a:xfrm>
        </p:spPr>
        <p:txBody>
          <a:bodyPr/>
          <a:lstStyle/>
          <a:p>
            <a:r>
              <a:rPr lang="en-US" dirty="0" smtClean="0"/>
              <a:t>Continuing to make improvements to </a:t>
            </a:r>
            <a:r>
              <a:rPr lang="en-US" dirty="0" err="1" smtClean="0"/>
              <a:t>ClickOnce</a:t>
            </a:r>
            <a:r>
              <a:rPr lang="en-US" dirty="0" smtClean="0"/>
              <a:t> to enable a more seamless install and upgrade experience</a:t>
            </a:r>
          </a:p>
          <a:p>
            <a:r>
              <a:rPr lang="en-US" dirty="0" smtClean="0">
                <a:solidFill>
                  <a:schemeClr val="tx2"/>
                </a:solidFill>
              </a:rPr>
              <a:t>3.5 and SP1</a:t>
            </a:r>
          </a:p>
          <a:p>
            <a:pPr lvl="1"/>
            <a:r>
              <a:rPr lang="en-US" dirty="0" smtClean="0"/>
              <a:t>Command-line arguments for CO </a:t>
            </a:r>
            <a:br>
              <a:rPr lang="en-US" dirty="0" smtClean="0"/>
            </a:br>
            <a:r>
              <a:rPr lang="en-US" dirty="0" smtClean="0"/>
              <a:t>deployed apps</a:t>
            </a:r>
          </a:p>
          <a:p>
            <a:pPr lvl="1"/>
            <a:r>
              <a:rPr lang="en-US" dirty="0" smtClean="0"/>
              <a:t>File associations for CO deployed apps</a:t>
            </a:r>
          </a:p>
          <a:p>
            <a:pPr lvl="1"/>
            <a:r>
              <a:rPr lang="en-US" dirty="0" smtClean="0"/>
              <a:t>CO support for </a:t>
            </a:r>
            <a:r>
              <a:rPr lang="en-US" dirty="0" err="1" smtClean="0"/>
              <a:t>FireFox</a:t>
            </a:r>
            <a:endParaRPr lang="en-US" dirty="0" smtClean="0"/>
          </a:p>
          <a:p>
            <a:pPr lvl="0"/>
            <a:r>
              <a:rPr lang="en-US" dirty="0" smtClean="0"/>
              <a:t>4.0</a:t>
            </a:r>
          </a:p>
          <a:p>
            <a:pPr lvl="1"/>
            <a:r>
              <a:rPr lang="en-US" dirty="0" smtClean="0"/>
              <a:t>Background updates and custom install </a:t>
            </a:r>
            <a:r>
              <a:rPr lang="en-US" dirty="0" err="1" smtClean="0"/>
              <a:t>ux</a:t>
            </a:r>
            <a:r>
              <a:rPr lang="en-US" dirty="0" smtClean="0"/>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down)">
                                      <p:cBhvr>
                                        <p:cTn id="15" dur="500"/>
                                        <p:tgtEl>
                                          <p:spTgt spid="2">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wipe(down)">
                                      <p:cBhvr>
                                        <p:cTn id="18" dur="500"/>
                                        <p:tgtEl>
                                          <p:spTgt spid="2">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wipe(down)">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wipe(down)">
                                      <p:cBhvr>
                                        <p:cTn id="26" dur="500"/>
                                        <p:tgtEl>
                                          <p:spTgt spid="2">
                                            <p:txEl>
                                              <p:pRg st="5" end="5"/>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wipe(down)">
                                      <p:cBhvr>
                                        <p:cTn id="29"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c="http://schemas.openxmlformats.org/drawingml/2006/char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Controls </a:t>
            </a:r>
            <a:endParaRPr lang="en-US" dirty="0"/>
          </a:p>
        </p:txBody>
      </p:sp>
      <p:sp>
        <p:nvSpPr>
          <p:cNvPr id="3" name="Content Placeholder 2"/>
          <p:cNvSpPr>
            <a:spLocks noGrp="1"/>
          </p:cNvSpPr>
          <p:nvPr>
            <p:ph type="body" sz="quarter" idx="10"/>
          </p:nvPr>
        </p:nvSpPr>
        <p:spPr>
          <a:xfrm>
            <a:off x="4572000" y="1411552"/>
            <a:ext cx="4191000" cy="2210862"/>
          </a:xfrm>
        </p:spPr>
        <p:txBody>
          <a:bodyPr/>
          <a:lstStyle/>
          <a:p>
            <a:r>
              <a:rPr lang="en-US" smtClean="0"/>
              <a:t>WPF4</a:t>
            </a:r>
          </a:p>
          <a:p>
            <a:pPr lvl="1"/>
            <a:r>
              <a:rPr lang="en-US" smtClean="0"/>
              <a:t>DataGrid</a:t>
            </a:r>
          </a:p>
          <a:p>
            <a:pPr lvl="1"/>
            <a:r>
              <a:rPr lang="en-US" smtClean="0"/>
              <a:t>DatePicker</a:t>
            </a:r>
          </a:p>
          <a:p>
            <a:pPr lvl="1"/>
            <a:r>
              <a:rPr lang="en-US" smtClean="0"/>
              <a:t>VSM</a:t>
            </a:r>
          </a:p>
          <a:p>
            <a:r>
              <a:rPr lang="en-US" smtClean="0"/>
              <a:t>Future</a:t>
            </a:r>
          </a:p>
          <a:p>
            <a:pPr lvl="1"/>
            <a:r>
              <a:rPr lang="en-US" smtClean="0"/>
              <a:t>Chart Controls</a:t>
            </a:r>
          </a:p>
          <a:p>
            <a:pPr lvl="1"/>
            <a:r>
              <a:rPr lang="en-US" smtClean="0"/>
              <a:t>More…</a:t>
            </a:r>
            <a:endParaRPr lang="en-US" dirty="0"/>
          </a:p>
        </p:txBody>
      </p:sp>
      <p:graphicFrame>
        <p:nvGraphicFramePr>
          <p:cNvPr id="4" name="Chart 3"/>
          <p:cNvGraphicFramePr/>
          <p:nvPr/>
        </p:nvGraphicFramePr>
        <p:xfrm>
          <a:off x="481264" y="1420813"/>
          <a:ext cx="39624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Time-lines</a:t>
            </a:r>
            <a:endParaRPr lang="en-US" dirty="0"/>
          </a:p>
        </p:txBody>
      </p:sp>
      <p:sp>
        <p:nvSpPr>
          <p:cNvPr id="3" name="Text Placeholder 2"/>
          <p:cNvSpPr>
            <a:spLocks noGrp="1"/>
          </p:cNvSpPr>
          <p:nvPr>
            <p:ph type="body" sz="quarter" idx="10"/>
          </p:nvPr>
        </p:nvSpPr>
        <p:spPr>
          <a:xfrm>
            <a:off x="468086" y="1128524"/>
            <a:ext cx="4212772" cy="2930033"/>
          </a:xfrm>
        </p:spPr>
        <p:txBody>
          <a:bodyPr/>
          <a:lstStyle/>
          <a:p>
            <a:pPr>
              <a:buNone/>
            </a:pPr>
            <a:r>
              <a:rPr lang="en-US" dirty="0" smtClean="0"/>
              <a:t>Beta1</a:t>
            </a:r>
          </a:p>
          <a:p>
            <a:pPr>
              <a:buFont typeface="Arial" pitchFamily="34" charset="0"/>
              <a:buChar char="•"/>
            </a:pPr>
            <a:r>
              <a:rPr lang="en-US" dirty="0" smtClean="0"/>
              <a:t>XAML  Compiler</a:t>
            </a:r>
          </a:p>
          <a:p>
            <a:pPr>
              <a:buFont typeface="Arial" pitchFamily="34" charset="0"/>
              <a:buChar char="•"/>
            </a:pPr>
            <a:r>
              <a:rPr lang="en-US" dirty="0" smtClean="0"/>
              <a:t>Multi-Touch: </a:t>
            </a:r>
          </a:p>
          <a:p>
            <a:pPr lvl="1">
              <a:buFont typeface="Arial" pitchFamily="34" charset="0"/>
              <a:buChar char="•"/>
            </a:pPr>
            <a:r>
              <a:rPr lang="en-US" dirty="0" smtClean="0"/>
              <a:t>Input, Inertia, Panning</a:t>
            </a:r>
          </a:p>
          <a:p>
            <a:pPr>
              <a:buFont typeface="Arial" pitchFamily="34" charset="0"/>
              <a:buChar char="•"/>
            </a:pPr>
            <a:r>
              <a:rPr lang="en-US" dirty="0" smtClean="0"/>
              <a:t>Easing functions</a:t>
            </a:r>
          </a:p>
        </p:txBody>
      </p:sp>
      <p:sp>
        <p:nvSpPr>
          <p:cNvPr id="4" name="Text Placeholder 2"/>
          <p:cNvSpPr txBox="1">
            <a:spLocks/>
          </p:cNvSpPr>
          <p:nvPr/>
        </p:nvSpPr>
        <p:spPr>
          <a:xfrm>
            <a:off x="5127171" y="1128523"/>
            <a:ext cx="4016829" cy="5663089"/>
          </a:xfrm>
          <a:prstGeom prst="rect">
            <a:avLst/>
          </a:prstGeom>
        </p:spPr>
        <p:txBody>
          <a:bodyPr vert="horz" wrap="square" lIns="0" tIns="0" rIns="0" bIns="0" rtlCol="0">
            <a:spAutoFit/>
          </a:bodyPr>
          <a:lstStyle/>
          <a:p>
            <a:pPr marL="460375" marR="0" lvl="0" indent="-460375" algn="l" defTabSz="914363" rtl="0" eaLnBrk="1" fontAlgn="auto" latinLnBrk="0" hangingPunct="1">
              <a:lnSpc>
                <a:spcPct val="90000"/>
              </a:lnSpc>
              <a:spcBef>
                <a:spcPct val="20000"/>
              </a:spcBef>
              <a:spcAft>
                <a:spcPts val="0"/>
              </a:spcAft>
              <a:buClrTx/>
              <a:buSzTx/>
              <a:tabLst/>
              <a:defRPr/>
            </a:pPr>
            <a:r>
              <a:rPr kumimoji="0" lang="en-US" sz="3200" b="0" i="0" u="none" strike="noStrike" kern="1200" cap="none" spc="0" normalizeH="0" baseline="0" noProof="0" dirty="0" smtClean="0">
                <a:ln>
                  <a:noFill/>
                </a:ln>
                <a:gradFill>
                  <a:gsLst>
                    <a:gs pos="36000">
                      <a:schemeClr val="tx1"/>
                    </a:gs>
                    <a:gs pos="86000">
                      <a:schemeClr val="tx1"/>
                    </a:gs>
                  </a:gsLst>
                  <a:lin ang="5400000" scaled="0"/>
                </a:gradFill>
                <a:effectLst/>
                <a:uLnTx/>
                <a:uFillTx/>
                <a:latin typeface="+mn-lt"/>
                <a:ea typeface="+mn-ea"/>
                <a:cs typeface="+mn-cs"/>
              </a:rPr>
              <a:t>Beta</a:t>
            </a:r>
            <a:r>
              <a:rPr lang="en-US" sz="3200" dirty="0" smtClean="0">
                <a:gradFill>
                  <a:gsLst>
                    <a:gs pos="36000">
                      <a:schemeClr val="tx1"/>
                    </a:gs>
                    <a:gs pos="86000">
                      <a:schemeClr val="tx1"/>
                    </a:gs>
                  </a:gsLst>
                  <a:lin ang="5400000" scaled="0"/>
                </a:gradFill>
              </a:rPr>
              <a:t>2</a:t>
            </a:r>
          </a:p>
          <a:p>
            <a:pPr marL="460375" marR="0" lvl="0" indent="-460375" algn="l" defTabSz="914363" rtl="0" eaLnBrk="1" fontAlgn="auto" latinLnBrk="0" hangingPunct="1">
              <a:lnSpc>
                <a:spcPct val="9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gradFill>
                  <a:gsLst>
                    <a:gs pos="36000">
                      <a:schemeClr val="tx1"/>
                    </a:gs>
                    <a:gs pos="86000">
                      <a:schemeClr val="tx1"/>
                    </a:gs>
                  </a:gsLst>
                  <a:lin ang="5400000" scaled="0"/>
                </a:gradFill>
                <a:effectLst/>
                <a:uLnTx/>
                <a:uFillTx/>
                <a:latin typeface="+mn-lt"/>
                <a:ea typeface="+mn-ea"/>
                <a:cs typeface="+mn-cs"/>
              </a:rPr>
              <a:t>Cached</a:t>
            </a:r>
            <a:r>
              <a:rPr kumimoji="0" lang="en-US" sz="3200" b="0" i="0" u="none" strike="noStrike" kern="1200" cap="none" spc="0" normalizeH="0" noProof="0" dirty="0" smtClean="0">
                <a:ln>
                  <a:noFill/>
                </a:ln>
                <a:gradFill>
                  <a:gsLst>
                    <a:gs pos="36000">
                      <a:schemeClr val="tx1"/>
                    </a:gs>
                    <a:gs pos="86000">
                      <a:schemeClr val="tx1"/>
                    </a:gs>
                  </a:gsLst>
                  <a:lin ang="5400000" scaled="0"/>
                </a:gradFill>
                <a:effectLst/>
                <a:uLnTx/>
                <a:uFillTx/>
                <a:latin typeface="+mn-lt"/>
                <a:ea typeface="+mn-ea"/>
                <a:cs typeface="+mn-cs"/>
              </a:rPr>
              <a:t> Composition</a:t>
            </a:r>
          </a:p>
          <a:p>
            <a:pPr marL="460375" marR="0" lvl="0" indent="-460375" algn="l" defTabSz="914363" rtl="0" eaLnBrk="1" fontAlgn="auto" latinLnBrk="0" hangingPunct="1">
              <a:lnSpc>
                <a:spcPct val="90000"/>
              </a:lnSpc>
              <a:spcBef>
                <a:spcPct val="20000"/>
              </a:spcBef>
              <a:spcAft>
                <a:spcPts val="0"/>
              </a:spcAft>
              <a:buClrTx/>
              <a:buSzTx/>
              <a:buFont typeface="Arial" pitchFamily="34" charset="0"/>
              <a:buChar char="•"/>
              <a:tabLst/>
              <a:defRPr/>
            </a:pPr>
            <a:r>
              <a:rPr lang="en-US" sz="3200" dirty="0" smtClean="0">
                <a:gradFill>
                  <a:gsLst>
                    <a:gs pos="36000">
                      <a:schemeClr val="tx1"/>
                    </a:gs>
                    <a:gs pos="86000">
                      <a:schemeClr val="tx1"/>
                    </a:gs>
                  </a:gsLst>
                  <a:lin ang="5400000" scaled="0"/>
                </a:gradFill>
              </a:rPr>
              <a:t>Direct Write</a:t>
            </a:r>
          </a:p>
          <a:p>
            <a:pPr marL="460375" marR="0" lvl="0" indent="-460375" algn="l" defTabSz="914363" rtl="0" eaLnBrk="1" fontAlgn="auto" latinLnBrk="0" hangingPunct="1">
              <a:lnSpc>
                <a:spcPct val="90000"/>
              </a:lnSpc>
              <a:spcBef>
                <a:spcPct val="20000"/>
              </a:spcBef>
              <a:spcAft>
                <a:spcPts val="0"/>
              </a:spcAft>
              <a:buClrTx/>
              <a:buSzTx/>
              <a:buFont typeface="Arial" pitchFamily="34" charset="0"/>
              <a:buChar char="•"/>
              <a:tabLst/>
              <a:defRPr/>
            </a:pPr>
            <a:r>
              <a:rPr kumimoji="0" lang="en-US" sz="3200" b="0" i="0" u="none" strike="noStrike" kern="1200" cap="none" spc="0" normalizeH="0" noProof="0" dirty="0" smtClean="0">
                <a:ln>
                  <a:noFill/>
                </a:ln>
                <a:gradFill>
                  <a:gsLst>
                    <a:gs pos="36000">
                      <a:schemeClr val="tx1"/>
                    </a:gs>
                    <a:gs pos="86000">
                      <a:schemeClr val="tx1"/>
                    </a:gs>
                  </a:gsLst>
                  <a:lin ang="5400000" scaled="0"/>
                </a:gradFill>
                <a:effectLst/>
                <a:uLnTx/>
                <a:uFillTx/>
                <a:latin typeface="+mn-lt"/>
                <a:ea typeface="+mn-ea"/>
                <a:cs typeface="+mn-cs"/>
              </a:rPr>
              <a:t>Windows 7 taskbar</a:t>
            </a:r>
          </a:p>
          <a:p>
            <a:pPr marL="460375" marR="0" lvl="0" indent="-460375" algn="l" defTabSz="914363" rtl="0" eaLnBrk="1" fontAlgn="auto" latinLnBrk="0" hangingPunct="1">
              <a:lnSpc>
                <a:spcPct val="90000"/>
              </a:lnSpc>
              <a:spcBef>
                <a:spcPct val="20000"/>
              </a:spcBef>
              <a:spcAft>
                <a:spcPts val="0"/>
              </a:spcAft>
              <a:buClrTx/>
              <a:buSzTx/>
              <a:buFont typeface="Arial" pitchFamily="34" charset="0"/>
              <a:buChar char="•"/>
              <a:tabLst/>
              <a:defRPr/>
            </a:pPr>
            <a:r>
              <a:rPr lang="en-US" sz="3200" dirty="0" smtClean="0">
                <a:gradFill>
                  <a:gsLst>
                    <a:gs pos="36000">
                      <a:schemeClr val="tx1"/>
                    </a:gs>
                    <a:gs pos="86000">
                      <a:schemeClr val="tx1"/>
                    </a:gs>
                  </a:gsLst>
                  <a:lin ang="5400000" scaled="0"/>
                </a:gradFill>
              </a:rPr>
              <a:t>Multi-Touch: </a:t>
            </a:r>
          </a:p>
          <a:p>
            <a:pPr marL="917557" lvl="1" indent="-460375">
              <a:lnSpc>
                <a:spcPct val="90000"/>
              </a:lnSpc>
              <a:spcBef>
                <a:spcPct val="20000"/>
              </a:spcBef>
              <a:buFont typeface="Arial" pitchFamily="34" charset="0"/>
              <a:buChar char="•"/>
            </a:pPr>
            <a:r>
              <a:rPr kumimoji="0" lang="en-US" sz="3200" b="0" i="0" u="none" strike="noStrike" kern="1200" cap="none" spc="0" normalizeH="0" noProof="0" dirty="0" smtClean="0">
                <a:ln>
                  <a:noFill/>
                </a:ln>
                <a:gradFill>
                  <a:gsLst>
                    <a:gs pos="36000">
                      <a:schemeClr val="tx1"/>
                    </a:gs>
                    <a:gs pos="86000">
                      <a:schemeClr val="tx1"/>
                    </a:gs>
                  </a:gsLst>
                  <a:lin ang="5400000" scaled="0"/>
                </a:gradFill>
                <a:effectLst/>
                <a:uLnTx/>
                <a:uFillTx/>
                <a:latin typeface="+mn-lt"/>
                <a:ea typeface="+mn-ea"/>
                <a:cs typeface="+mn-cs"/>
              </a:rPr>
              <a:t>Controls, Surface. </a:t>
            </a:r>
          </a:p>
          <a:p>
            <a:pPr marL="460375" indent="-460375">
              <a:lnSpc>
                <a:spcPct val="90000"/>
              </a:lnSpc>
              <a:spcBef>
                <a:spcPct val="20000"/>
              </a:spcBef>
              <a:buFont typeface="Arial" pitchFamily="34" charset="0"/>
              <a:buChar char="•"/>
            </a:pPr>
            <a:r>
              <a:rPr lang="en-US" sz="3200" dirty="0" smtClean="0">
                <a:gradFill>
                  <a:gsLst>
                    <a:gs pos="36000">
                      <a:schemeClr val="tx1"/>
                    </a:gs>
                    <a:gs pos="86000">
                      <a:schemeClr val="tx1"/>
                    </a:gs>
                  </a:gsLst>
                  <a:lin ang="5400000" scaled="0"/>
                </a:gradFill>
              </a:rPr>
              <a:t>VSM </a:t>
            </a:r>
          </a:p>
          <a:p>
            <a:pPr marL="460375" indent="-460375">
              <a:lnSpc>
                <a:spcPct val="90000"/>
              </a:lnSpc>
              <a:spcBef>
                <a:spcPct val="20000"/>
              </a:spcBef>
              <a:buFont typeface="Arial" pitchFamily="34" charset="0"/>
              <a:buChar char="•"/>
            </a:pPr>
            <a:r>
              <a:rPr kumimoji="0" lang="en-US" sz="3200" b="0" i="0" u="none" strike="noStrike" kern="1200" cap="none" spc="0" normalizeH="0" noProof="0" dirty="0" smtClean="0">
                <a:ln>
                  <a:noFill/>
                </a:ln>
                <a:gradFill>
                  <a:gsLst>
                    <a:gs pos="36000">
                      <a:schemeClr val="tx1"/>
                    </a:gs>
                    <a:gs pos="86000">
                      <a:schemeClr val="tx1"/>
                    </a:gs>
                  </a:gsLst>
                  <a:lin ang="5400000" scaled="0"/>
                </a:gradFill>
                <a:effectLst/>
                <a:uLnTx/>
                <a:uFillTx/>
                <a:latin typeface="+mn-lt"/>
                <a:ea typeface="+mn-ea"/>
                <a:cs typeface="+mn-cs"/>
              </a:rPr>
              <a:t>Layout rounding</a:t>
            </a:r>
          </a:p>
          <a:p>
            <a:pPr marL="460375" marR="0" lvl="0" indent="-460375" algn="l" defTabSz="914363" rtl="0" eaLnBrk="1" fontAlgn="auto" latinLnBrk="0" hangingPunct="1">
              <a:lnSpc>
                <a:spcPct val="90000"/>
              </a:lnSpc>
              <a:spcBef>
                <a:spcPct val="20000"/>
              </a:spcBef>
              <a:spcAft>
                <a:spcPts val="0"/>
              </a:spcAft>
              <a:buClrTx/>
              <a:buSzTx/>
              <a:tabLst/>
              <a:defRPr/>
            </a:pPr>
            <a:endParaRPr kumimoji="0" lang="en-US" sz="3200" b="0" i="0" u="none" strike="noStrike" kern="1200" cap="none" spc="0" normalizeH="0" baseline="0" noProof="0" dirty="0" smtClean="0">
              <a:ln>
                <a:noFill/>
              </a:ln>
              <a:gradFill>
                <a:gsLst>
                  <a:gs pos="36000">
                    <a:schemeClr val="tx1"/>
                  </a:gs>
                  <a:gs pos="86000">
                    <a:schemeClr val="tx1"/>
                  </a:gs>
                </a:gsLst>
                <a:lin ang="5400000" scaled="0"/>
              </a:gra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WPF4 and VS10</a:t>
            </a:r>
            <a:endParaRPr lang="en-US" dirty="0"/>
          </a:p>
        </p:txBody>
      </p:sp>
      <p:sp>
        <p:nvSpPr>
          <p:cNvPr id="2" name="Text Placeholder 1"/>
          <p:cNvSpPr>
            <a:spLocks noGrp="1"/>
          </p:cNvSpPr>
          <p:nvPr>
            <p:ph type="body" sz="quarter" idx="10"/>
          </p:nvPr>
        </p:nvSpPr>
        <p:spPr>
          <a:xfrm>
            <a:off x="381000" y="1411552"/>
            <a:ext cx="8382000" cy="4259628"/>
          </a:xfrm>
        </p:spPr>
        <p:txBody>
          <a:bodyPr/>
          <a:lstStyle/>
          <a:p>
            <a:r>
              <a:rPr lang="en-US" dirty="0" smtClean="0"/>
              <a:t>Best way to take advantage of Windows 7</a:t>
            </a:r>
          </a:p>
          <a:p>
            <a:r>
              <a:rPr lang="en-US" dirty="0" smtClean="0"/>
              <a:t>Solid fundamentals:  Deployment and ubiquity, text clarity, </a:t>
            </a:r>
            <a:r>
              <a:rPr lang="en-US" dirty="0" err="1" smtClean="0"/>
              <a:t>interop</a:t>
            </a:r>
            <a:r>
              <a:rPr lang="en-US" dirty="0" smtClean="0"/>
              <a:t>, performance, controls, and completeness</a:t>
            </a:r>
          </a:p>
          <a:p>
            <a:r>
              <a:rPr lang="en-US" dirty="0" smtClean="0"/>
              <a:t>Much improved tooling and designers </a:t>
            </a:r>
            <a:br>
              <a:rPr lang="en-US" dirty="0" smtClean="0"/>
            </a:br>
            <a:r>
              <a:rPr lang="en-US" dirty="0" smtClean="0"/>
              <a:t>with VS10 and Blend3</a:t>
            </a:r>
          </a:p>
          <a:p>
            <a:r>
              <a:rPr lang="en-US" dirty="0" smtClean="0"/>
              <a:t>Do </a:t>
            </a:r>
          </a:p>
          <a:p>
            <a:pPr lvl="1"/>
            <a:r>
              <a:rPr lang="en-US" dirty="0" smtClean="0"/>
              <a:t>Download the beta, demos </a:t>
            </a:r>
            <a:br>
              <a:rPr lang="en-US" dirty="0" smtClean="0"/>
            </a:br>
            <a:r>
              <a:rPr lang="en-US" dirty="0" smtClean="0"/>
              <a:t>and give us feedback</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9200" y="3048000"/>
            <a:ext cx="6705600" cy="664797"/>
          </a:xfrm>
        </p:spPr>
        <p:txBody>
          <a:bodyPr/>
          <a:lstStyle/>
          <a:p>
            <a:pPr algn="ctr"/>
            <a:r>
              <a:rPr lang="en-US" dirty="0" smtClean="0"/>
              <a:t>Your Questions</a:t>
            </a:r>
            <a:endParaRPr lang="en-US" dirty="0"/>
          </a:p>
        </p:txBody>
      </p:sp>
      <p:pic>
        <p:nvPicPr>
          <p:cNvPr id="92164" name="Picture 4" descr="Question Mark">
            <a:hlinkClick r:id="rId3" tooltip="Question Mark"/>
          </p:cNvPr>
          <p:cNvPicPr>
            <a:picLocks noChangeAspect="1" noChangeArrowheads="1"/>
          </p:cNvPicPr>
          <p:nvPr/>
        </p:nvPicPr>
        <p:blipFill>
          <a:blip r:embed="rId4"/>
          <a:srcRect/>
          <a:stretch>
            <a:fillRect/>
          </a:stretch>
        </p:blipFill>
        <p:spPr bwMode="auto">
          <a:xfrm>
            <a:off x="6400800" y="4038600"/>
            <a:ext cx="1222756" cy="2371726"/>
          </a:xfrm>
          <a:prstGeom prst="rect">
            <a:avLst/>
          </a:prstGeom>
          <a:noFill/>
        </p:spPr>
      </p:pic>
      <p:pic>
        <p:nvPicPr>
          <p:cNvPr id="92166" name="Picture 6" descr="File:Question mark alternate.png">
            <a:hlinkClick r:id="rId5"/>
          </p:cNvPr>
          <p:cNvPicPr>
            <a:picLocks noChangeAspect="1" noChangeArrowheads="1"/>
          </p:cNvPicPr>
          <p:nvPr/>
        </p:nvPicPr>
        <p:blipFill>
          <a:blip r:embed="rId6"/>
          <a:srcRect/>
          <a:stretch>
            <a:fillRect/>
          </a:stretch>
        </p:blipFill>
        <p:spPr bwMode="auto">
          <a:xfrm>
            <a:off x="914400" y="990600"/>
            <a:ext cx="765689" cy="990600"/>
          </a:xfrm>
          <a:prstGeom prst="rect">
            <a:avLst/>
          </a:prstGeom>
          <a:noFill/>
          <a:effectLst>
            <a:glow rad="101600">
              <a:schemeClr val="accent2">
                <a:satMod val="175000"/>
                <a:alpha val="40000"/>
              </a:schemeClr>
            </a:glow>
            <a:reflection blurRad="6350" stA="52000" endA="300" endPos="35000" dir="5400000" sy="-100000" algn="bl" rotWithShape="0"/>
          </a:effectLst>
          <a:scene3d>
            <a:camera prst="orthographicFront"/>
            <a:lightRig rig="threePt" dir="t"/>
          </a:scene3d>
          <a:sp3d>
            <a:bevelT/>
          </a:sp3d>
        </p:spPr>
      </p:pic>
      <p:sp>
        <p:nvSpPr>
          <p:cNvPr id="7" name="Rectangle 6"/>
          <p:cNvSpPr/>
          <p:nvPr/>
        </p:nvSpPr>
        <p:spPr>
          <a:xfrm>
            <a:off x="2819400" y="1676400"/>
            <a:ext cx="702436" cy="1107996"/>
          </a:xfrm>
          <a:prstGeom prst="rect">
            <a:avLst/>
          </a:prstGeom>
          <a:noFill/>
        </p:spPr>
        <p:txBody>
          <a:bodyPr wrap="none" lIns="91440" tIns="45720" rIns="91440" bIns="45720">
            <a:spAutoFit/>
          </a:bodyPr>
          <a:lstStyle/>
          <a:p>
            <a:pPr algn="ctr"/>
            <a:r>
              <a:rPr lang="en-US" sz="66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endParaRPr lang="en-US" sz="6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8" name="Rectangle 7"/>
          <p:cNvSpPr/>
          <p:nvPr/>
        </p:nvSpPr>
        <p:spPr>
          <a:xfrm>
            <a:off x="3505200" y="4191000"/>
            <a:ext cx="561372" cy="830997"/>
          </a:xfrm>
          <a:prstGeom prst="rect">
            <a:avLst/>
          </a:prstGeom>
          <a:noFill/>
        </p:spPr>
        <p:txBody>
          <a:bodyPr wrap="none" lIns="91440" tIns="45720" rIns="91440" bIns="45720">
            <a:spAutoFit/>
          </a:bodyPr>
          <a:lstStyle/>
          <a:p>
            <a:pPr algn="ctr"/>
            <a:r>
              <a:rPr lang="en-US" sz="48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9" name="Rectangle 8"/>
          <p:cNvSpPr/>
          <p:nvPr/>
        </p:nvSpPr>
        <p:spPr>
          <a:xfrm>
            <a:off x="7010400" y="1143000"/>
            <a:ext cx="1371600" cy="1569660"/>
          </a:xfrm>
          <a:prstGeom prst="rect">
            <a:avLst/>
          </a:prstGeom>
          <a:noFill/>
        </p:spPr>
        <p:txBody>
          <a:bodyPr wrap="square" lIns="91440" tIns="45720" rIns="91440" bIns="45720">
            <a:spAutoFit/>
          </a:bodyPr>
          <a:lstStyle/>
          <a:p>
            <a:pPr algn="ctr"/>
            <a:r>
              <a:rPr lang="en-US" sz="9600" b="1" cap="none" spc="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a:t>
            </a:r>
            <a:endParaRPr lang="en-US" sz="54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
        <p:nvSpPr>
          <p:cNvPr id="10" name="Rectangle 9"/>
          <p:cNvSpPr/>
          <p:nvPr/>
        </p:nvSpPr>
        <p:spPr>
          <a:xfrm>
            <a:off x="381000" y="4800600"/>
            <a:ext cx="1495266" cy="1200329"/>
          </a:xfrm>
          <a:prstGeom prst="rect">
            <a:avLst/>
          </a:prstGeom>
          <a:noFill/>
          <a:effectLst>
            <a:innerShdw blurRad="63500" dist="50800" dir="10800000">
              <a:prstClr val="black">
                <a:alpha val="50000"/>
              </a:prstClr>
            </a:innerShdw>
          </a:effectLst>
        </p:spPr>
        <p:txBody>
          <a:bodyPr wrap="square" lIns="91440" tIns="45720" rIns="91440" bIns="45720">
            <a:spAutoFit/>
          </a:bodyPr>
          <a:lstStyle/>
          <a:p>
            <a:pPr algn="ctr"/>
            <a:r>
              <a:rPr lang="en-US" sz="7200" b="1" cap="none"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a:t>
            </a:r>
            <a:endParaRPr lang="en-US" sz="7200" b="1" cap="none"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sp>
        <p:nvSpPr>
          <p:cNvPr id="11" name="Rectangle 10"/>
          <p:cNvSpPr/>
          <p:nvPr/>
        </p:nvSpPr>
        <p:spPr>
          <a:xfrm>
            <a:off x="2438400" y="5486400"/>
            <a:ext cx="607859"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a:t>
            </a:r>
            <a:endParaRPr lang="en-US"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2" name="Rectangle 11"/>
          <p:cNvSpPr/>
          <p:nvPr/>
        </p:nvSpPr>
        <p:spPr>
          <a:xfrm>
            <a:off x="4343400" y="762000"/>
            <a:ext cx="811441" cy="1323439"/>
          </a:xfrm>
          <a:prstGeom prst="rect">
            <a:avLst/>
          </a:prstGeom>
          <a:noFill/>
        </p:spPr>
        <p:txBody>
          <a:bodyPr wrap="none" lIns="91440" tIns="45720" rIns="91440" bIns="45720">
            <a:spAutoFit/>
          </a:bodyPr>
          <a:lstStyle/>
          <a:p>
            <a:pPr algn="ctr"/>
            <a:r>
              <a:rPr lang="en-US" sz="80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t>
            </a:r>
            <a:endParaRPr lang="en-US" sz="80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66"/>
                                        </p:tgtEl>
                                        <p:attrNameLst>
                                          <p:attrName>style.visibility</p:attrName>
                                        </p:attrNameLst>
                                      </p:cBhvr>
                                      <p:to>
                                        <p:strVal val="visible"/>
                                      </p:to>
                                    </p:set>
                                    <p:anim calcmode="lin" valueType="num">
                                      <p:cBhvr additive="base">
                                        <p:cTn id="7" dur="500" fill="hold"/>
                                        <p:tgtEl>
                                          <p:spTgt spid="92166"/>
                                        </p:tgtEl>
                                        <p:attrNameLst>
                                          <p:attrName>ppt_x</p:attrName>
                                        </p:attrNameLst>
                                      </p:cBhvr>
                                      <p:tavLst>
                                        <p:tav tm="0">
                                          <p:val>
                                            <p:strVal val="#ppt_x"/>
                                          </p:val>
                                        </p:tav>
                                        <p:tav tm="100000">
                                          <p:val>
                                            <p:strVal val="#ppt_x"/>
                                          </p:val>
                                        </p:tav>
                                      </p:tavLst>
                                    </p:anim>
                                    <p:anim calcmode="lin" valueType="num">
                                      <p:cBhvr additive="base">
                                        <p:cTn id="8" dur="500" fill="hold"/>
                                        <p:tgtEl>
                                          <p:spTgt spid="9216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92164"/>
                                        </p:tgtEl>
                                        <p:attrNameLst>
                                          <p:attrName>style.visibility</p:attrName>
                                        </p:attrNameLst>
                                      </p:cBhvr>
                                      <p:to>
                                        <p:strVal val="visible"/>
                                      </p:to>
                                    </p:set>
                                    <p:anim calcmode="lin" valueType="num">
                                      <p:cBhvr additive="base">
                                        <p:cTn id="27" dur="500" fill="hold"/>
                                        <p:tgtEl>
                                          <p:spTgt spid="92164"/>
                                        </p:tgtEl>
                                        <p:attrNameLst>
                                          <p:attrName>ppt_x</p:attrName>
                                        </p:attrNameLst>
                                      </p:cBhvr>
                                      <p:tavLst>
                                        <p:tav tm="0">
                                          <p:val>
                                            <p:strVal val="#ppt_x"/>
                                          </p:val>
                                        </p:tav>
                                        <p:tav tm="100000">
                                          <p:val>
                                            <p:strVal val="#ppt_x"/>
                                          </p:val>
                                        </p:tav>
                                      </p:tavLst>
                                    </p:anim>
                                    <p:anim calcmode="lin" valueType="num">
                                      <p:cBhvr additive="base">
                                        <p:cTn id="28" dur="500" fill="hold"/>
                                        <p:tgtEl>
                                          <p:spTgt spid="92164"/>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additive="base">
                                        <p:cTn id="42" dur="500" fill="hold"/>
                                        <p:tgtEl>
                                          <p:spTgt spid="10"/>
                                        </p:tgtEl>
                                        <p:attrNameLst>
                                          <p:attrName>ppt_x</p:attrName>
                                        </p:attrNameLst>
                                      </p:cBhvr>
                                      <p:tavLst>
                                        <p:tav tm="0">
                                          <p:val>
                                            <p:strVal val="#ppt_x"/>
                                          </p:val>
                                        </p:tav>
                                        <p:tav tm="100000">
                                          <p:val>
                                            <p:strVal val="#ppt_x"/>
                                          </p:val>
                                        </p:tav>
                                      </p:tavLst>
                                    </p:anim>
                                    <p:anim calcmode="lin" valueType="num">
                                      <p:cBhvr additive="base">
                                        <p:cTn id="4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3"/>
          <p:cNvSpPr txBox="1">
            <a:spLocks noChangeArrowheads="1"/>
          </p:cNvSpPr>
          <p:nvPr/>
        </p:nvSpPr>
        <p:spPr>
          <a:xfrm>
            <a:off x="381000" y="230188"/>
            <a:ext cx="8763000" cy="1107996"/>
          </a:xfrm>
          <a:prstGeom prst="rect">
            <a:avLst/>
          </a:prstGeom>
        </p:spPr>
        <p:txBody>
          <a:bodyPr/>
          <a:lstStyle/>
          <a:p>
            <a:pPr algn="l" defTabSz="914363" rtl="0">
              <a:lnSpc>
                <a:spcPct val="90000"/>
              </a:lnSpc>
              <a:spcBef>
                <a:spcPct val="0"/>
              </a:spcBef>
              <a:defRPr/>
            </a:pPr>
            <a:r>
              <a:rPr lang="en-US" sz="4400" kern="1200" spc="-150" dirty="0">
                <a:ln w="3175">
                  <a:noFill/>
                </a:ln>
                <a:gradFill flip="none" rotWithShape="1">
                  <a:gsLst>
                    <a:gs pos="0">
                      <a:srgbClr val="00CCFF">
                        <a:lumMod val="60000"/>
                        <a:lumOff val="40000"/>
                      </a:srgbClr>
                    </a:gs>
                    <a:gs pos="36000">
                      <a:srgbClr val="00CCFF">
                        <a:lumMod val="40000"/>
                        <a:lumOff val="60000"/>
                      </a:srgbClr>
                    </a:gs>
                    <a:gs pos="86000">
                      <a:srgbClr val="00CCFF">
                        <a:lumMod val="60000"/>
                        <a:lumOff val="40000"/>
                      </a:srgbClr>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rPr>
              <a:t>Please Complete an </a:t>
            </a:r>
            <a:br>
              <a:rPr lang="en-US" sz="4400" kern="1200" spc="-150" dirty="0">
                <a:ln w="3175">
                  <a:noFill/>
                </a:ln>
                <a:gradFill flip="none" rotWithShape="1">
                  <a:gsLst>
                    <a:gs pos="0">
                      <a:srgbClr val="00CCFF">
                        <a:lumMod val="60000"/>
                        <a:lumOff val="40000"/>
                      </a:srgbClr>
                    </a:gs>
                    <a:gs pos="36000">
                      <a:srgbClr val="00CCFF">
                        <a:lumMod val="40000"/>
                        <a:lumOff val="60000"/>
                      </a:srgbClr>
                    </a:gs>
                    <a:gs pos="86000">
                      <a:srgbClr val="00CCFF">
                        <a:lumMod val="60000"/>
                        <a:lumOff val="40000"/>
                      </a:srgbClr>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rPr>
            </a:br>
            <a:r>
              <a:rPr lang="en-US" sz="4400" kern="1200" spc="-150" dirty="0">
                <a:ln w="3175">
                  <a:noFill/>
                </a:ln>
                <a:gradFill flip="none" rotWithShape="1">
                  <a:gsLst>
                    <a:gs pos="0">
                      <a:srgbClr val="00CCFF">
                        <a:lumMod val="60000"/>
                        <a:lumOff val="40000"/>
                      </a:srgbClr>
                    </a:gs>
                    <a:gs pos="36000">
                      <a:srgbClr val="00CCFF">
                        <a:lumMod val="40000"/>
                        <a:lumOff val="60000"/>
                      </a:srgbClr>
                    </a:gs>
                    <a:gs pos="86000">
                      <a:srgbClr val="00CCFF">
                        <a:lumMod val="60000"/>
                        <a:lumOff val="40000"/>
                      </a:srgbClr>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rPr>
              <a:t>Evaluation Form</a:t>
            </a:r>
            <a:r>
              <a:rPr lang="en-US" sz="3200" kern="1200" spc="-150" dirty="0">
                <a:ln w="3175">
                  <a:noFill/>
                </a:ln>
                <a:solidFill>
                  <a:srgbClr val="339900"/>
                </a:solidFill>
                <a:effectLst>
                  <a:outerShdw blurRad="50800" dist="38100" dir="2700000" algn="tl" rotWithShape="0">
                    <a:prstClr val="black">
                      <a:alpha val="40000"/>
                    </a:prstClr>
                  </a:outerShdw>
                </a:effectLst>
                <a:latin typeface="Segoe" pitchFamily="34" charset="0"/>
                <a:ea typeface="+mn-ea"/>
                <a:cs typeface="Arial" charset="0"/>
              </a:rPr>
              <a:t/>
            </a:r>
            <a:br>
              <a:rPr lang="en-US" sz="3200" kern="1200" spc="-150" dirty="0">
                <a:ln w="3175">
                  <a:noFill/>
                </a:ln>
                <a:solidFill>
                  <a:srgbClr val="339900"/>
                </a:solidFill>
                <a:effectLst>
                  <a:outerShdw blurRad="50800" dist="38100" dir="2700000" algn="tl" rotWithShape="0">
                    <a:prstClr val="black">
                      <a:alpha val="40000"/>
                    </a:prstClr>
                  </a:outerShdw>
                </a:effectLst>
                <a:latin typeface="Segoe" pitchFamily="34" charset="0"/>
                <a:ea typeface="+mn-ea"/>
                <a:cs typeface="Arial" charset="0"/>
              </a:rPr>
            </a:br>
            <a:r>
              <a:rPr lang="en-US" sz="3600" i="1" kern="1200" spc="-150" dirty="0">
                <a:ln w="3175">
                  <a:noFill/>
                </a:ln>
                <a:solidFill>
                  <a:srgbClr val="FF0066"/>
                </a:solidFill>
                <a:effectLst>
                  <a:outerShdw blurRad="50800" dist="38100" dir="2700000" algn="tl" rotWithShape="0">
                    <a:prstClr val="black">
                      <a:alpha val="40000"/>
                    </a:prstClr>
                  </a:outerShdw>
                </a:effectLst>
                <a:latin typeface="Segoe" pitchFamily="34" charset="0"/>
                <a:ea typeface="+mn-ea"/>
                <a:cs typeface="Arial" charset="0"/>
              </a:rPr>
              <a:t>Your feedback is important!</a:t>
            </a:r>
          </a:p>
        </p:txBody>
      </p:sp>
      <p:sp>
        <p:nvSpPr>
          <p:cNvPr id="3" name="Rectangle 2"/>
          <p:cNvSpPr txBox="1">
            <a:spLocks noChangeArrowheads="1"/>
          </p:cNvSpPr>
          <p:nvPr/>
        </p:nvSpPr>
        <p:spPr>
          <a:xfrm>
            <a:off x="381000" y="2355850"/>
            <a:ext cx="8382000" cy="775597"/>
          </a:xfrm>
          <a:prstGeom prst="rect">
            <a:avLst/>
          </a:prstGeom>
        </p:spPr>
        <p:txBody>
          <a:bodyPr/>
          <a:lstStyle/>
          <a:p>
            <a:pPr marL="396875" indent="-396875" algn="l" defTabSz="914363" rtl="0">
              <a:lnSpc>
                <a:spcPct val="90000"/>
              </a:lnSpc>
              <a:spcBef>
                <a:spcPct val="20000"/>
              </a:spcBef>
              <a:buFontTx/>
              <a:buBlip>
                <a:blip r:embed="rId3"/>
              </a:buBlip>
              <a:defRPr/>
            </a:pPr>
            <a:r>
              <a:rPr lang="en-US" sz="2800" kern="1200" dirty="0">
                <a:gradFill>
                  <a:gsLst>
                    <a:gs pos="36000">
                      <a:srgbClr val="FFFFFF"/>
                    </a:gs>
                    <a:gs pos="86000">
                      <a:srgbClr val="FFFFFF"/>
                    </a:gs>
                  </a:gsLst>
                  <a:lin ang="5400000" scaled="0"/>
                </a:gradFill>
                <a:latin typeface="Segoe"/>
                <a:ea typeface="+mn-ea"/>
                <a:cs typeface="+mn-cs"/>
              </a:rPr>
              <a:t>Evaluation forms can be found on </a:t>
            </a:r>
            <a:r>
              <a:rPr lang="en-US" sz="2800" kern="1200">
                <a:gradFill>
                  <a:gsLst>
                    <a:gs pos="36000">
                      <a:srgbClr val="FFFFFF"/>
                    </a:gs>
                    <a:gs pos="86000">
                      <a:srgbClr val="FFFFFF"/>
                    </a:gs>
                  </a:gsLst>
                  <a:lin ang="5400000" scaled="0"/>
                </a:gradFill>
                <a:latin typeface="Segoe"/>
                <a:ea typeface="+mn-ea"/>
                <a:cs typeface="+mn-cs"/>
              </a:rPr>
              <a:t>each chair</a:t>
            </a:r>
            <a:endParaRPr lang="en-US" sz="2800" kern="1200" dirty="0">
              <a:gradFill>
                <a:gsLst>
                  <a:gs pos="36000">
                    <a:srgbClr val="FFFFFF"/>
                  </a:gs>
                  <a:gs pos="86000">
                    <a:srgbClr val="FFFFFF"/>
                  </a:gs>
                </a:gsLst>
                <a:lin ang="5400000" scaled="0"/>
              </a:gradFill>
              <a:latin typeface="Segoe"/>
              <a:ea typeface="+mn-ea"/>
              <a:cs typeface="+mn-cs"/>
            </a:endParaRPr>
          </a:p>
          <a:p>
            <a:pPr marL="396875" indent="-396875" algn="l" defTabSz="914363" rtl="0">
              <a:lnSpc>
                <a:spcPct val="90000"/>
              </a:lnSpc>
              <a:spcBef>
                <a:spcPct val="20000"/>
              </a:spcBef>
              <a:buFontTx/>
              <a:buBlip>
                <a:blip r:embed="rId3"/>
              </a:buBlip>
              <a:defRPr/>
            </a:pPr>
            <a:r>
              <a:rPr lang="en-US" sz="2800" kern="1200" dirty="0">
                <a:gradFill>
                  <a:gsLst>
                    <a:gs pos="36000">
                      <a:srgbClr val="FFFFFF"/>
                    </a:gs>
                    <a:gs pos="86000">
                      <a:srgbClr val="FFFFFF"/>
                    </a:gs>
                  </a:gsLst>
                  <a:lin ang="5400000" scaled="0"/>
                </a:gradFill>
                <a:latin typeface="Segoe"/>
                <a:ea typeface="+mn-ea"/>
                <a:cs typeface="+mn-cs"/>
              </a:rPr>
              <a:t>Temp Staff at the back of the room have additional evaluation form copies</a:t>
            </a: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a:blip r:embed="rId3"/>
          <a:srcRect/>
          <a:stretch>
            <a:fillRect/>
          </a:stretch>
        </p:blipFill>
        <p:spPr bwMode="black">
          <a:xfrm>
            <a:off x="1602053" y="2514600"/>
            <a:ext cx="5939896" cy="1283229"/>
          </a:xfrm>
          <a:prstGeom prst="rect">
            <a:avLst/>
          </a:prstGeom>
          <a:noFill/>
        </p:spPr>
      </p:pic>
      <p:sp>
        <p:nvSpPr>
          <p:cNvPr id="5" name="Text Box 3"/>
          <p:cNvSpPr txBox="1">
            <a:spLocks noChangeArrowheads="1"/>
          </p:cNvSpPr>
          <p:nvPr/>
        </p:nvSpPr>
        <p:spPr bwMode="blackWhite">
          <a:xfrm>
            <a:off x="381000" y="5791200"/>
            <a:ext cx="8382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latin typeface="Segoe" pitchFamily="34" charset="0"/>
                <a:cs typeface="Arial" charset="0"/>
              </a:rPr>
              <a:t>© </a:t>
            </a:r>
            <a:r>
              <a:rPr lang="en-US" sz="700" dirty="0" smtClean="0">
                <a:latin typeface="Segoe" pitchFamily="34" charset="0"/>
                <a:cs typeface="Arial" charset="0"/>
              </a:rPr>
              <a:t>2009 Microsoft </a:t>
            </a:r>
            <a:r>
              <a:rPr lang="en-US" sz="700" dirty="0">
                <a:latin typeface="Segoe"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latin typeface="Segoe"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a:latin typeface="Segoe" pitchFamily="34" charset="0"/>
                <a:cs typeface="Arial" charset="0"/>
              </a:rPr>
            </a:br>
            <a:r>
              <a:rPr lang="en-US" sz="700" dirty="0">
                <a:latin typeface="Segoe" pitchFamily="34" charset="0"/>
                <a:cs typeface="Arial" charset="0"/>
              </a:rPr>
              <a:t>MICROSOFT 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Lots of Good Stuff</a:t>
            </a:r>
            <a:endParaRPr lang="en-US" dirty="0"/>
          </a:p>
        </p:txBody>
      </p:sp>
      <p:sp>
        <p:nvSpPr>
          <p:cNvPr id="11" name="Content Placeholder 10"/>
          <p:cNvSpPr>
            <a:spLocks noGrp="1"/>
          </p:cNvSpPr>
          <p:nvPr>
            <p:ph sz="half" idx="1"/>
          </p:nvPr>
        </p:nvSpPr>
        <p:spPr>
          <a:xfrm>
            <a:off x="381000" y="1411553"/>
            <a:ext cx="4114800" cy="4001095"/>
          </a:xfrm>
        </p:spPr>
        <p:txBody>
          <a:bodyPr/>
          <a:lstStyle/>
          <a:p>
            <a:r>
              <a:rPr lang="en-US" sz="2000" dirty="0" smtClean="0"/>
              <a:t>Cached compositions</a:t>
            </a:r>
          </a:p>
          <a:p>
            <a:pPr>
              <a:defRPr/>
            </a:pPr>
            <a:r>
              <a:rPr lang="en-US" sz="2000" dirty="0" err="1" smtClean="0"/>
              <a:t>Textclarity</a:t>
            </a:r>
            <a:endParaRPr lang="en-US" sz="2000" dirty="0" smtClean="0"/>
          </a:p>
          <a:p>
            <a:pPr>
              <a:defRPr/>
            </a:pPr>
            <a:r>
              <a:rPr lang="en-US" sz="2000" dirty="0" smtClean="0"/>
              <a:t>Layout rounding</a:t>
            </a:r>
          </a:p>
          <a:p>
            <a:pPr>
              <a:defRPr/>
            </a:pPr>
            <a:r>
              <a:rPr lang="en-US" sz="2000" dirty="0" err="1" smtClean="0"/>
              <a:t>ClickOnce</a:t>
            </a:r>
            <a:r>
              <a:rPr lang="en-US" sz="2000" dirty="0" smtClean="0"/>
              <a:t> improvements</a:t>
            </a:r>
          </a:p>
          <a:p>
            <a:pPr>
              <a:defRPr/>
            </a:pPr>
            <a:r>
              <a:rPr lang="en-US" sz="2000" dirty="0" err="1" smtClean="0"/>
              <a:t>Multitouch</a:t>
            </a:r>
            <a:endParaRPr lang="en-US" sz="2000" dirty="0" smtClean="0"/>
          </a:p>
          <a:p>
            <a:pPr>
              <a:defRPr/>
            </a:pPr>
            <a:r>
              <a:rPr lang="en-US" sz="2000" dirty="0" smtClean="0"/>
              <a:t>Windows 7 taskbar</a:t>
            </a:r>
          </a:p>
          <a:p>
            <a:pPr>
              <a:defRPr/>
            </a:pPr>
            <a:r>
              <a:rPr lang="en-US" sz="2000" dirty="0" smtClean="0"/>
              <a:t>Windows 7 ribbon </a:t>
            </a:r>
          </a:p>
          <a:p>
            <a:pPr>
              <a:defRPr/>
            </a:pPr>
            <a:r>
              <a:rPr lang="en-US" sz="2000" dirty="0" smtClean="0"/>
              <a:t>Focus mgt improvements</a:t>
            </a:r>
          </a:p>
          <a:p>
            <a:pPr>
              <a:defRPr/>
            </a:pPr>
            <a:r>
              <a:rPr lang="en-US" sz="2000" dirty="0" smtClean="0"/>
              <a:t>Support for UIAccessible2</a:t>
            </a:r>
          </a:p>
          <a:p>
            <a:pPr>
              <a:defRPr/>
            </a:pPr>
            <a:r>
              <a:rPr lang="en-US" sz="2000" dirty="0" smtClean="0"/>
              <a:t>VSM integration</a:t>
            </a:r>
          </a:p>
          <a:p>
            <a:pPr>
              <a:defRPr/>
            </a:pPr>
            <a:r>
              <a:rPr lang="en-US" sz="2000" dirty="0" smtClean="0"/>
              <a:t>Full Trust </a:t>
            </a:r>
            <a:r>
              <a:rPr lang="en-US" sz="2000" dirty="0" err="1" smtClean="0"/>
              <a:t>XBaps</a:t>
            </a:r>
            <a:endParaRPr lang="en-US" sz="2000" dirty="0" smtClean="0"/>
          </a:p>
          <a:p>
            <a:pPr>
              <a:defRPr/>
            </a:pPr>
            <a:r>
              <a:rPr lang="en-US" sz="2000" dirty="0" smtClean="0"/>
              <a:t>Media element improvements</a:t>
            </a:r>
          </a:p>
        </p:txBody>
      </p:sp>
      <p:sp>
        <p:nvSpPr>
          <p:cNvPr id="12" name="Content Placeholder 11"/>
          <p:cNvSpPr>
            <a:spLocks noGrp="1"/>
          </p:cNvSpPr>
          <p:nvPr>
            <p:ph sz="half" idx="2"/>
          </p:nvPr>
        </p:nvSpPr>
        <p:spPr>
          <a:xfrm>
            <a:off x="4648200" y="1411553"/>
            <a:ext cx="4114800" cy="4662815"/>
          </a:xfrm>
        </p:spPr>
        <p:txBody>
          <a:bodyPr/>
          <a:lstStyle/>
          <a:p>
            <a:pPr marL="339725" indent="-339725"/>
            <a:r>
              <a:rPr lang="en-US" sz="2000" dirty="0" smtClean="0"/>
              <a:t>Client profile</a:t>
            </a:r>
          </a:p>
          <a:p>
            <a:pPr marL="339725" indent="-339725">
              <a:defRPr/>
            </a:pPr>
            <a:r>
              <a:rPr lang="en-US" sz="2000" dirty="0" smtClean="0"/>
              <a:t>Data controls</a:t>
            </a:r>
          </a:p>
          <a:p>
            <a:pPr marL="339725" indent="-339725">
              <a:defRPr/>
            </a:pPr>
            <a:r>
              <a:rPr lang="en-US" sz="2000" dirty="0" smtClean="0"/>
              <a:t>Accessibility improvements</a:t>
            </a:r>
          </a:p>
          <a:p>
            <a:pPr marL="339725" indent="-339725">
              <a:defRPr/>
            </a:pPr>
            <a:r>
              <a:rPr lang="en-US" sz="2000" dirty="0" smtClean="0"/>
              <a:t>Control themes</a:t>
            </a:r>
          </a:p>
          <a:p>
            <a:pPr marL="339725" indent="-339725">
              <a:defRPr/>
            </a:pPr>
            <a:r>
              <a:rPr lang="en-US" sz="2000" dirty="0" smtClean="0"/>
              <a:t>Chart controls</a:t>
            </a:r>
          </a:p>
          <a:p>
            <a:pPr marL="339725" indent="-339725">
              <a:defRPr/>
            </a:pPr>
            <a:r>
              <a:rPr lang="en-US" sz="2000" dirty="0" smtClean="0"/>
              <a:t>Hundreds of good bug fixes too</a:t>
            </a:r>
          </a:p>
          <a:p>
            <a:pPr marL="339725" indent="-339725">
              <a:defRPr/>
            </a:pPr>
            <a:r>
              <a:rPr lang="en-US" sz="2000" dirty="0" smtClean="0"/>
              <a:t>Plus all the new goodness of .NET Framework 4!</a:t>
            </a:r>
          </a:p>
          <a:p>
            <a:pPr marL="574675" lvl="1" indent="-234950">
              <a:defRPr/>
            </a:pPr>
            <a:r>
              <a:rPr lang="en-US" sz="1800" dirty="0" smtClean="0"/>
              <a:t>Dynamic language support</a:t>
            </a:r>
          </a:p>
          <a:p>
            <a:pPr marL="574675" lvl="1" indent="-234950">
              <a:defRPr/>
            </a:pPr>
            <a:r>
              <a:rPr lang="en-US" sz="1800" dirty="0" err="1" smtClean="0"/>
              <a:t>Mef</a:t>
            </a:r>
            <a:endParaRPr lang="en-US" sz="1800" dirty="0" smtClean="0"/>
          </a:p>
          <a:p>
            <a:pPr marL="574675" lvl="1" indent="-234950">
              <a:defRPr/>
            </a:pPr>
            <a:r>
              <a:rPr lang="en-US" sz="1800" dirty="0" smtClean="0"/>
              <a:t>Globalization and NLS improvements</a:t>
            </a:r>
          </a:p>
          <a:p>
            <a:pPr marL="574675" lvl="1" indent="-234950">
              <a:defRPr/>
            </a:pPr>
            <a:r>
              <a:rPr lang="nb-NO" sz="1800" dirty="0" smtClean="0"/>
              <a:t>Managed/native code interop</a:t>
            </a:r>
            <a:endParaRPr lang="en-US" sz="1800" dirty="0" smtClean="0"/>
          </a:p>
          <a:p>
            <a:pPr marL="574675" lvl="1" indent="-234950">
              <a:defRPr/>
            </a:pPr>
            <a:r>
              <a:rPr lang="en-US" sz="1800" dirty="0" smtClean="0"/>
              <a:t>F#</a:t>
            </a:r>
          </a:p>
          <a:p>
            <a:pPr marL="574675" lvl="1" indent="-234950">
              <a:defRPr/>
            </a:pPr>
            <a:r>
              <a:rPr lang="en-US" sz="1800" dirty="0" smtClean="0"/>
              <a:t>More…</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WPF4</a:t>
            </a:r>
            <a:endParaRPr lang="en-US" dirty="0"/>
          </a:p>
        </p:txBody>
      </p:sp>
      <p:sp>
        <p:nvSpPr>
          <p:cNvPr id="2" name="Text Placeholder 1"/>
          <p:cNvSpPr>
            <a:spLocks noGrp="1"/>
          </p:cNvSpPr>
          <p:nvPr>
            <p:ph type="body" sz="quarter" idx="10"/>
          </p:nvPr>
        </p:nvSpPr>
        <p:spPr/>
        <p:txBody>
          <a:bodyPr/>
          <a:lstStyle/>
          <a:p>
            <a:r>
              <a:rPr lang="en-US" smtClean="0"/>
              <a:t>Windows 7</a:t>
            </a:r>
          </a:p>
          <a:p>
            <a:r>
              <a:rPr lang="en-US" smtClean="0"/>
              <a:t>Fundamentals</a:t>
            </a:r>
          </a:p>
          <a:p>
            <a:r>
              <a:rPr lang="en-US" smtClean="0"/>
              <a:t>Features for larger apps (like VS…)</a:t>
            </a:r>
          </a:p>
          <a:p>
            <a:r>
              <a:rPr lang="en-US" smtClean="0"/>
              <a:t>Tooling and workflow</a:t>
            </a:r>
            <a:endParaRPr lang="en-US" dirty="0" smtClean="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399" y="3399540"/>
            <a:ext cx="4267201" cy="1523494"/>
          </a:xfrm>
        </p:spPr>
        <p:txBody>
          <a:bodyPr/>
          <a:lstStyle/>
          <a:p>
            <a:pPr algn="ctr"/>
            <a:r>
              <a:rPr sz="6000" smtClean="0">
                <a:solidFill>
                  <a:schemeClr val="tx1">
                    <a:lumMod val="85000"/>
                  </a:schemeClr>
                </a:solidFill>
              </a:rPr>
              <a:t>travel</a:t>
            </a:r>
            <a:r>
              <a:rPr sz="6600" smtClean="0">
                <a:solidFill>
                  <a:srgbClr val="FFC000"/>
                </a:solidFill>
              </a:rPr>
              <a:t>Suru</a:t>
            </a:r>
            <a:endParaRPr lang="en-US" sz="6000" dirty="0">
              <a:solidFill>
                <a:srgbClr val="FFC000"/>
              </a:solidFill>
            </a:endParaRPr>
          </a:p>
        </p:txBody>
      </p:sp>
      <p:sp>
        <p:nvSpPr>
          <p:cNvPr id="4" name="Text Placeholder 3"/>
          <p:cNvSpPr>
            <a:spLocks noGrp="1"/>
          </p:cNvSpPr>
          <p:nvPr>
            <p:ph type="body" sz="quarter" idx="10"/>
          </p:nvPr>
        </p:nvSpPr>
        <p:spPr/>
        <p:txBody>
          <a:bodyPr/>
          <a:lstStyle/>
          <a:p>
            <a:r>
              <a:rPr lang="en-US" dirty="0" smtClean="0"/>
              <a:t>demo </a:t>
            </a:r>
            <a:endParaRPr lang="en-US"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052596"/>
          </a:xfrm>
        </p:spPr>
        <p:txBody>
          <a:bodyPr/>
          <a:lstStyle/>
          <a:p>
            <a:r>
              <a:rPr lang="en-US" sz="4400" dirty="0" smtClean="0"/>
              <a:t>WPF for Windows 7 </a:t>
            </a:r>
            <a:br>
              <a:rPr lang="en-US" sz="4400" dirty="0" smtClean="0"/>
            </a:br>
            <a:r>
              <a:rPr sz="3200" i="1">
                <a:gradFill>
                  <a:gsLst>
                    <a:gs pos="62000">
                      <a:schemeClr val="accent3">
                        <a:lumMod val="60000"/>
                        <a:lumOff val="40000"/>
                      </a:schemeClr>
                    </a:gs>
                    <a:gs pos="88000">
                      <a:schemeClr val="accent3">
                        <a:lumMod val="60000"/>
                        <a:lumOff val="40000"/>
                      </a:schemeClr>
                    </a:gs>
                  </a:gsLst>
                  <a:lin ang="5400000" scaled="0"/>
                </a:gradFill>
                <a:effectLst/>
              </a:rPr>
              <a:t>Rapid Application Development on Win7 Innovations</a:t>
            </a:r>
          </a:p>
        </p:txBody>
      </p:sp>
      <p:sp>
        <p:nvSpPr>
          <p:cNvPr id="3" name="Content Placeholder 2"/>
          <p:cNvSpPr>
            <a:spLocks noGrp="1"/>
          </p:cNvSpPr>
          <p:nvPr>
            <p:ph type="body" sz="quarter" idx="10"/>
          </p:nvPr>
        </p:nvSpPr>
        <p:spPr>
          <a:xfrm>
            <a:off x="381000" y="1905000"/>
            <a:ext cx="8382000" cy="4235006"/>
          </a:xfrm>
        </p:spPr>
        <p:txBody>
          <a:bodyPr/>
          <a:lstStyle/>
          <a:p>
            <a:r>
              <a:rPr lang="en-US" dirty="0" smtClean="0"/>
              <a:t>Multi-Touch</a:t>
            </a:r>
          </a:p>
          <a:p>
            <a:r>
              <a:rPr lang="en-US" dirty="0" smtClean="0"/>
              <a:t>Taskbar</a:t>
            </a:r>
          </a:p>
          <a:p>
            <a:r>
              <a:rPr lang="en-US" dirty="0" smtClean="0"/>
              <a:t>Ribbon</a:t>
            </a:r>
          </a:p>
          <a:p>
            <a:r>
              <a:rPr lang="en-US" dirty="0" smtClean="0"/>
              <a:t>Common dialogs</a:t>
            </a:r>
          </a:p>
          <a:p>
            <a:r>
              <a:rPr lang="en-US" dirty="0" smtClean="0"/>
              <a:t>File Explorer presence and customization</a:t>
            </a:r>
          </a:p>
          <a:p>
            <a:r>
              <a:rPr lang="en-US" dirty="0" smtClean="0"/>
              <a:t>More…</a:t>
            </a:r>
          </a:p>
          <a:p>
            <a:r>
              <a:rPr lang="en-US" dirty="0" smtClean="0"/>
              <a:t>Use these with .NET and via XAML in WPF</a:t>
            </a:r>
          </a:p>
          <a:p>
            <a:endParaRPr lang="en-US"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Multi-Touch in WPF </a:t>
            </a:r>
            <a:endParaRPr lang="en-US" dirty="0"/>
          </a:p>
        </p:txBody>
      </p:sp>
      <p:sp>
        <p:nvSpPr>
          <p:cNvPr id="3" name="Content Placeholder 2"/>
          <p:cNvSpPr>
            <a:spLocks noGrp="1"/>
          </p:cNvSpPr>
          <p:nvPr>
            <p:ph type="body" sz="quarter" idx="10"/>
          </p:nvPr>
        </p:nvSpPr>
        <p:spPr>
          <a:xfrm>
            <a:off x="381000" y="1411552"/>
            <a:ext cx="8382000" cy="5121402"/>
          </a:xfrm>
        </p:spPr>
        <p:txBody>
          <a:bodyPr/>
          <a:lstStyle/>
          <a:p>
            <a:pPr marL="398463" indent="-398463"/>
            <a:r>
              <a:rPr lang="en-US" sz="2800" dirty="0" err="1" smtClean="0"/>
              <a:t>UIElement</a:t>
            </a:r>
            <a:r>
              <a:rPr lang="en-US" sz="2800" dirty="0" smtClean="0"/>
              <a:t> changes</a:t>
            </a:r>
          </a:p>
          <a:p>
            <a:pPr marL="796925" lvl="1" indent="-398463"/>
            <a:r>
              <a:rPr lang="en-US" sz="2400" dirty="0" smtClean="0"/>
              <a:t>Manipulation events (tracking and interpreter)</a:t>
            </a:r>
          </a:p>
          <a:p>
            <a:pPr marL="796925" lvl="1" indent="-398463"/>
            <a:r>
              <a:rPr lang="en-US" sz="2400" dirty="0" smtClean="0"/>
              <a:t>Touch system gesture events (double-tap and rollover)</a:t>
            </a:r>
          </a:p>
          <a:p>
            <a:pPr marL="796925" lvl="1" indent="-398463"/>
            <a:r>
              <a:rPr lang="en-US" sz="2400" dirty="0" smtClean="0"/>
              <a:t>Raw touch input events (for going to the metal)</a:t>
            </a:r>
          </a:p>
          <a:p>
            <a:pPr marL="398463" indent="-398463"/>
            <a:r>
              <a:rPr lang="en-US" sz="2800" dirty="0" smtClean="0"/>
              <a:t>Multi-touch support in controls</a:t>
            </a:r>
          </a:p>
          <a:p>
            <a:pPr marL="796925" lvl="1" indent="-398463"/>
            <a:r>
              <a:rPr lang="en-US" sz="2400" dirty="0" err="1" smtClean="0"/>
              <a:t>ScrollViewer</a:t>
            </a:r>
            <a:r>
              <a:rPr lang="en-US" sz="2400" dirty="0" smtClean="0"/>
              <a:t> update to accept pan gestures</a:t>
            </a:r>
          </a:p>
          <a:p>
            <a:pPr marL="796925" lvl="1" indent="-398463"/>
            <a:r>
              <a:rPr lang="en-US" sz="2400" dirty="0" smtClean="0"/>
              <a:t>Base controls updated to be multi-touch aware</a:t>
            </a:r>
          </a:p>
          <a:p>
            <a:pPr marL="796925" lvl="1" indent="-398463"/>
            <a:r>
              <a:rPr lang="en-US" sz="2400" dirty="0" smtClean="0"/>
              <a:t>Multi-capture support (for more than one contact </a:t>
            </a:r>
            <a:br>
              <a:rPr lang="en-US" sz="2400" dirty="0" smtClean="0"/>
            </a:br>
            <a:r>
              <a:rPr lang="en-US" sz="2400" dirty="0" smtClean="0"/>
              <a:t>point at time)</a:t>
            </a:r>
          </a:p>
          <a:p>
            <a:pPr marL="796925" lvl="1" indent="-398463"/>
            <a:r>
              <a:rPr lang="en-US" sz="2400" dirty="0" smtClean="0"/>
              <a:t>New multi-touch specific controls (e.g. </a:t>
            </a:r>
            <a:r>
              <a:rPr lang="en-US" sz="2400" dirty="0" err="1" smtClean="0"/>
              <a:t>ScatterView</a:t>
            </a:r>
            <a:r>
              <a:rPr lang="en-US" sz="2400" dirty="0" smtClean="0"/>
              <a:t>)</a:t>
            </a:r>
          </a:p>
          <a:p>
            <a:pPr marL="398463" indent="-398463"/>
            <a:r>
              <a:rPr lang="en-US" sz="2800" dirty="0" smtClean="0"/>
              <a:t>Compatible with Surface SDK 2.0</a:t>
            </a:r>
          </a:p>
          <a:p>
            <a:endParaRPr lang="en-US" sz="2800"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descr="Future.jpg"/>
          <p:cNvPicPr>
            <a:picLocks noChangeAspect="1"/>
          </p:cNvPicPr>
          <p:nvPr/>
        </p:nvPicPr>
        <p:blipFill>
          <a:blip r:embed="rId4"/>
          <a:stretch>
            <a:fillRect/>
          </a:stretch>
        </p:blipFill>
        <p:spPr>
          <a:xfrm>
            <a:off x="0" y="0"/>
            <a:ext cx="9144000" cy="6858000"/>
          </a:xfrm>
          <a:prstGeom prst="rect">
            <a:avLst/>
          </a:prstGeom>
        </p:spPr>
      </p:pic>
      <p:sp>
        <p:nvSpPr>
          <p:cNvPr id="26" name="Rectangle 25"/>
          <p:cNvSpPr/>
          <p:nvPr/>
        </p:nvSpPr>
        <p:spPr>
          <a:xfrm>
            <a:off x="6553199" y="5791200"/>
            <a:ext cx="1600200" cy="762000"/>
          </a:xfrm>
          <a:prstGeom prst="rect">
            <a:avLst/>
          </a:prstGeom>
          <a:scene3d>
            <a:camera prst="obliqueTopRight"/>
            <a:lightRig rig="soft" dir="t"/>
          </a:scene3d>
          <a:sp3d extrusionH="10160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Surface Hardware</a:t>
            </a:r>
          </a:p>
          <a:p>
            <a:pPr algn="ctr"/>
            <a:r>
              <a:rPr lang="en-US" sz="1600" dirty="0" smtClean="0"/>
              <a:t>Windows 7</a:t>
            </a:r>
            <a:endParaRPr lang="en-US" sz="1600" dirty="0"/>
          </a:p>
        </p:txBody>
      </p:sp>
      <p:sp>
        <p:nvSpPr>
          <p:cNvPr id="6" name="Rectangle 5"/>
          <p:cNvSpPr/>
          <p:nvPr/>
        </p:nvSpPr>
        <p:spPr>
          <a:xfrm>
            <a:off x="6553199" y="5791200"/>
            <a:ext cx="1600200" cy="762000"/>
          </a:xfrm>
          <a:prstGeom prst="rect">
            <a:avLst/>
          </a:prstGeom>
          <a:scene3d>
            <a:camera prst="obliqueTopRight"/>
            <a:lightRig rig="soft" dir="t"/>
          </a:scene3d>
          <a:sp3d extrusionH="10160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Surface Hardware</a:t>
            </a:r>
          </a:p>
          <a:p>
            <a:pPr algn="ctr"/>
            <a:r>
              <a:rPr lang="en-US" sz="1600" dirty="0" smtClean="0"/>
              <a:t>Windows Vista</a:t>
            </a:r>
            <a:endParaRPr lang="en-US" sz="1600" dirty="0"/>
          </a:p>
        </p:txBody>
      </p:sp>
      <p:sp>
        <p:nvSpPr>
          <p:cNvPr id="10" name="Rectangle 9"/>
          <p:cNvSpPr/>
          <p:nvPr/>
        </p:nvSpPr>
        <p:spPr>
          <a:xfrm>
            <a:off x="990599" y="5867400"/>
            <a:ext cx="5105400" cy="762000"/>
          </a:xfrm>
          <a:prstGeom prst="rect">
            <a:avLst/>
          </a:prstGeom>
          <a:scene3d>
            <a:camera prst="obliqueTopRight"/>
            <a:lightRig rig="soft" dir="t"/>
          </a:scene3d>
          <a:sp3d extrusionH="101600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Windows 7</a:t>
            </a:r>
            <a:endParaRPr lang="en-US" dirty="0"/>
          </a:p>
        </p:txBody>
      </p:sp>
      <p:sp>
        <p:nvSpPr>
          <p:cNvPr id="17" name="Rectangle 16"/>
          <p:cNvSpPr/>
          <p:nvPr/>
        </p:nvSpPr>
        <p:spPr>
          <a:xfrm>
            <a:off x="990599" y="2362200"/>
            <a:ext cx="1600200" cy="3352800"/>
          </a:xfrm>
          <a:prstGeom prst="rect">
            <a:avLst/>
          </a:prstGeom>
          <a:scene3d>
            <a:camera prst="obliqueTopRight"/>
            <a:lightRig rig="soft" dir="t"/>
          </a:scene3d>
          <a:sp3d extrusionH="1016000"/>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en-US" dirty="0" smtClean="0"/>
              <a:t>Native</a:t>
            </a:r>
          </a:p>
          <a:p>
            <a:pPr algn="ctr"/>
            <a:r>
              <a:rPr lang="en-US" dirty="0" smtClean="0"/>
              <a:t>Win32</a:t>
            </a:r>
          </a:p>
          <a:p>
            <a:pPr algn="ctr"/>
            <a:r>
              <a:rPr lang="en-US" dirty="0" smtClean="0"/>
              <a:t>Application</a:t>
            </a:r>
            <a:endParaRPr lang="en-US" dirty="0"/>
          </a:p>
        </p:txBody>
      </p:sp>
      <p:sp>
        <p:nvSpPr>
          <p:cNvPr id="4" name="Title 3"/>
          <p:cNvSpPr>
            <a:spLocks noGrp="1"/>
          </p:cNvSpPr>
          <p:nvPr>
            <p:ph type="title"/>
          </p:nvPr>
        </p:nvSpPr>
        <p:spPr/>
        <p:txBody>
          <a:bodyPr>
            <a:normAutofit fontScale="90000"/>
          </a:bodyPr>
          <a:lstStyle/>
          <a:p>
            <a:r>
              <a:rPr lang="en-US" dirty="0" smtClean="0"/>
              <a:t>Touch Development Roadmap</a:t>
            </a:r>
            <a:br>
              <a:rPr lang="en-US" dirty="0" smtClean="0"/>
            </a:br>
            <a:endParaRPr lang="en-US" dirty="0">
              <a:solidFill>
                <a:srgbClr val="FFFF00"/>
              </a:solidFill>
            </a:endParaRPr>
          </a:p>
        </p:txBody>
      </p:sp>
      <p:sp>
        <p:nvSpPr>
          <p:cNvPr id="16" name="Rectangle 15"/>
          <p:cNvSpPr/>
          <p:nvPr/>
        </p:nvSpPr>
        <p:spPr>
          <a:xfrm>
            <a:off x="6553199" y="4800600"/>
            <a:ext cx="1600200" cy="838200"/>
          </a:xfrm>
          <a:prstGeom prst="rect">
            <a:avLst/>
          </a:prstGeom>
          <a:scene3d>
            <a:camera prst="obliqueTopRight"/>
            <a:lightRig rig="soft" dir="t"/>
          </a:scene3d>
          <a:sp3d extrusionH="10160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WPF 3.5</a:t>
            </a:r>
            <a:endParaRPr lang="en-US" dirty="0"/>
          </a:p>
        </p:txBody>
      </p:sp>
      <p:sp>
        <p:nvSpPr>
          <p:cNvPr id="22" name="Rectangle 21"/>
          <p:cNvSpPr/>
          <p:nvPr/>
        </p:nvSpPr>
        <p:spPr>
          <a:xfrm>
            <a:off x="6553199" y="3124200"/>
            <a:ext cx="1600200" cy="1600200"/>
          </a:xfrm>
          <a:prstGeom prst="rect">
            <a:avLst/>
          </a:prstGeom>
          <a:scene3d>
            <a:camera prst="obliqueTopRight"/>
            <a:lightRig rig="soft" dir="t"/>
          </a:scene3d>
          <a:sp3d extrusionH="1016000"/>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US" dirty="0" smtClean="0"/>
              <a:t>Surface SDK</a:t>
            </a:r>
          </a:p>
          <a:p>
            <a:pPr algn="ctr"/>
            <a:r>
              <a:rPr lang="en-US" dirty="0" smtClean="0"/>
              <a:t>1.0</a:t>
            </a:r>
            <a:endParaRPr lang="en-US" dirty="0"/>
          </a:p>
        </p:txBody>
      </p:sp>
      <p:sp>
        <p:nvSpPr>
          <p:cNvPr id="27" name="Rectangle 26"/>
          <p:cNvSpPr/>
          <p:nvPr/>
        </p:nvSpPr>
        <p:spPr>
          <a:xfrm>
            <a:off x="2723070" y="4826480"/>
            <a:ext cx="1628955" cy="914400"/>
          </a:xfrm>
          <a:prstGeom prst="rect">
            <a:avLst/>
          </a:prstGeom>
          <a:scene3d>
            <a:camera prst="obliqueTopRight"/>
            <a:lightRig rig="soft" dir="t"/>
          </a:scene3d>
          <a:sp3d extrusionH="1016000"/>
        </p:spPr>
        <p:style>
          <a:lnRef idx="2">
            <a:schemeClr val="accent5">
              <a:shade val="50000"/>
            </a:schemeClr>
          </a:lnRef>
          <a:fillRef idx="1">
            <a:schemeClr val="accent5"/>
          </a:fillRef>
          <a:effectRef idx="0">
            <a:schemeClr val="accent5"/>
          </a:effectRef>
          <a:fontRef idx="minor">
            <a:schemeClr val="lt1"/>
          </a:fontRef>
        </p:style>
        <p:txBody>
          <a:bodyPr vert="horz" rtlCol="0" anchor="ctr"/>
          <a:lstStyle/>
          <a:p>
            <a:pPr algn="ctr"/>
            <a:r>
              <a:rPr lang="en-US" sz="1400" dirty="0" smtClean="0"/>
              <a:t>Managed Wrapper and </a:t>
            </a:r>
            <a:r>
              <a:rPr lang="en-US" sz="1400" dirty="0" err="1" smtClean="0"/>
              <a:t>Interop</a:t>
            </a:r>
            <a:endParaRPr lang="en-US" sz="1400" dirty="0"/>
          </a:p>
        </p:txBody>
      </p:sp>
      <p:sp>
        <p:nvSpPr>
          <p:cNvPr id="36" name="Rectangle 35"/>
          <p:cNvSpPr/>
          <p:nvPr/>
        </p:nvSpPr>
        <p:spPr>
          <a:xfrm>
            <a:off x="2730498" y="4800600"/>
            <a:ext cx="2068903" cy="914400"/>
          </a:xfrm>
          <a:prstGeom prst="rect">
            <a:avLst/>
          </a:prstGeom>
          <a:scene3d>
            <a:camera prst="obliqueTopRight"/>
            <a:lightRig rig="soft" dir="t"/>
          </a:scene3d>
          <a:sp3d extrusionH="1016000"/>
        </p:spPr>
        <p:style>
          <a:lnRef idx="2">
            <a:schemeClr val="accent5">
              <a:shade val="50000"/>
            </a:schemeClr>
          </a:lnRef>
          <a:fillRef idx="1">
            <a:schemeClr val="accent5"/>
          </a:fillRef>
          <a:effectRef idx="0">
            <a:schemeClr val="accent5"/>
          </a:effectRef>
          <a:fontRef idx="minor">
            <a:schemeClr val="lt1"/>
          </a:fontRef>
        </p:style>
        <p:txBody>
          <a:bodyPr vert="horz" rtlCol="0" anchor="ctr"/>
          <a:lstStyle/>
          <a:p>
            <a:pPr algn="ctr"/>
            <a:r>
              <a:rPr lang="en-US" sz="1400" dirty="0" smtClean="0"/>
              <a:t>Managed Wrapper and </a:t>
            </a:r>
            <a:r>
              <a:rPr lang="en-US" sz="1400" dirty="0" err="1" smtClean="0"/>
              <a:t>Interop</a:t>
            </a:r>
            <a:endParaRPr lang="en-US" sz="1400" dirty="0"/>
          </a:p>
        </p:txBody>
      </p:sp>
      <p:sp>
        <p:nvSpPr>
          <p:cNvPr id="18" name="Rectangle 17"/>
          <p:cNvSpPr/>
          <p:nvPr/>
        </p:nvSpPr>
        <p:spPr>
          <a:xfrm>
            <a:off x="2743199" y="2362200"/>
            <a:ext cx="1600200" cy="2362200"/>
          </a:xfrm>
          <a:prstGeom prst="rect">
            <a:avLst/>
          </a:prstGeom>
          <a:scene3d>
            <a:camera prst="obliqueTopRight"/>
            <a:lightRig rig="soft" dir="t"/>
          </a:scene3d>
          <a:sp3d extrusionH="1016000"/>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en-US" dirty="0" err="1" smtClean="0"/>
              <a:t>WinForms</a:t>
            </a:r>
            <a:r>
              <a:rPr lang="en-US" dirty="0" smtClean="0"/>
              <a:t/>
            </a:r>
            <a:r>
              <a:rPr lang="en-US" sz="1600" dirty="0" smtClean="0"/>
              <a:t>Application</a:t>
            </a:r>
            <a:endParaRPr lang="en-US" dirty="0"/>
          </a:p>
        </p:txBody>
      </p:sp>
      <p:sp>
        <p:nvSpPr>
          <p:cNvPr id="30" name="TextBox 29"/>
          <p:cNvSpPr txBox="1"/>
          <p:nvPr/>
        </p:nvSpPr>
        <p:spPr>
          <a:xfrm>
            <a:off x="457200" y="1295400"/>
            <a:ext cx="3886200" cy="584775"/>
          </a:xfrm>
          <a:prstGeom prst="rect">
            <a:avLst/>
          </a:prstGeom>
          <a:noFill/>
        </p:spPr>
        <p:txBody>
          <a:bodyPr wrap="square" rtlCol="0">
            <a:spAutoFit/>
          </a:bodyPr>
          <a:lstStyle/>
          <a:p>
            <a:r>
              <a:rPr lang="en-US" sz="3200" spc="-150" dirty="0" smtClean="0">
                <a:ln w="3175">
                  <a:noFill/>
                </a:ln>
                <a:solidFill>
                  <a:srgbClr val="FFFF00"/>
                </a:solidFill>
                <a:latin typeface="+mj-lt"/>
                <a:cs typeface="Arial" charset="0"/>
              </a:rPr>
              <a:t>Windows 7 Release</a:t>
            </a:r>
          </a:p>
        </p:txBody>
      </p:sp>
      <p:sp>
        <p:nvSpPr>
          <p:cNvPr id="31" name="TextBox 30"/>
          <p:cNvSpPr txBox="1"/>
          <p:nvPr/>
        </p:nvSpPr>
        <p:spPr>
          <a:xfrm>
            <a:off x="457200" y="762000"/>
            <a:ext cx="5257800" cy="584775"/>
          </a:xfrm>
          <a:prstGeom prst="rect">
            <a:avLst/>
          </a:prstGeom>
          <a:noFill/>
        </p:spPr>
        <p:txBody>
          <a:bodyPr wrap="square" rtlCol="0">
            <a:spAutoFit/>
          </a:bodyPr>
          <a:lstStyle/>
          <a:p>
            <a:r>
              <a:rPr lang="en-US" sz="3200" spc="-150" dirty="0" smtClean="0">
                <a:ln w="3175">
                  <a:noFill/>
                </a:ln>
                <a:solidFill>
                  <a:srgbClr val="FFFF00"/>
                </a:solidFill>
                <a:latin typeface="+mj-lt"/>
                <a:cs typeface="Arial" charset="0"/>
              </a:rPr>
              <a:t>NET 4.0 / Surface 2.0 Release</a:t>
            </a:r>
          </a:p>
        </p:txBody>
      </p:sp>
      <p:sp>
        <p:nvSpPr>
          <p:cNvPr id="33" name="Rectangle 32"/>
          <p:cNvSpPr/>
          <p:nvPr/>
        </p:nvSpPr>
        <p:spPr>
          <a:xfrm>
            <a:off x="4869610" y="4789098"/>
            <a:ext cx="1230702" cy="914400"/>
          </a:xfrm>
          <a:prstGeom prst="rect">
            <a:avLst/>
          </a:prstGeom>
          <a:scene3d>
            <a:camera prst="obliqueTopRight"/>
            <a:lightRig rig="soft" dir="t"/>
          </a:scene3d>
          <a:sp3d extrusionH="1016000"/>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pPr algn="ctr"/>
            <a:r>
              <a:rPr lang="en-US" dirty="0" smtClean="0"/>
              <a:t>WPF 3.5 SP1</a:t>
            </a:r>
            <a:endParaRPr lang="en-US" dirty="0"/>
          </a:p>
        </p:txBody>
      </p:sp>
      <p:sp>
        <p:nvSpPr>
          <p:cNvPr id="37" name="Rectangle 36"/>
          <p:cNvSpPr/>
          <p:nvPr/>
        </p:nvSpPr>
        <p:spPr>
          <a:xfrm>
            <a:off x="4490048" y="4797723"/>
            <a:ext cx="3663352" cy="914402"/>
          </a:xfrm>
          <a:prstGeom prst="rect">
            <a:avLst/>
          </a:prstGeom>
          <a:scene3d>
            <a:camera prst="obliqueTopRight"/>
            <a:lightRig rig="soft" dir="t"/>
          </a:scene3d>
          <a:sp3d extrusionH="1016000"/>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pPr algn="ctr"/>
            <a:r>
              <a:rPr lang="en-US" dirty="0" smtClean="0"/>
              <a:t>WPF 4.0</a:t>
            </a:r>
            <a:endParaRPr lang="en-US" dirty="0"/>
          </a:p>
        </p:txBody>
      </p:sp>
      <p:sp>
        <p:nvSpPr>
          <p:cNvPr id="40" name="Rectangle 39"/>
          <p:cNvSpPr/>
          <p:nvPr/>
        </p:nvSpPr>
        <p:spPr>
          <a:xfrm>
            <a:off x="6551550" y="3124201"/>
            <a:ext cx="1600200" cy="1600200"/>
          </a:xfrm>
          <a:prstGeom prst="rect">
            <a:avLst/>
          </a:prstGeom>
          <a:scene3d>
            <a:camera prst="obliqueTopRight"/>
            <a:lightRig rig="soft" dir="t"/>
          </a:scene3d>
          <a:sp3d extrusionH="1016000"/>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US" dirty="0" smtClean="0"/>
              <a:t>Surface SDK 2.0</a:t>
            </a:r>
            <a:endParaRPr lang="en-US" dirty="0"/>
          </a:p>
        </p:txBody>
      </p:sp>
      <p:sp>
        <p:nvSpPr>
          <p:cNvPr id="34" name="Rectangle 33"/>
          <p:cNvSpPr/>
          <p:nvPr/>
        </p:nvSpPr>
        <p:spPr>
          <a:xfrm>
            <a:off x="4495799" y="2362200"/>
            <a:ext cx="1600200" cy="2362200"/>
          </a:xfrm>
          <a:prstGeom prst="rect">
            <a:avLst/>
          </a:prstGeom>
          <a:scene3d>
            <a:camera prst="obliqueTopRight"/>
            <a:lightRig rig="soft" dir="t"/>
          </a:scene3d>
          <a:sp3d extrusionH="1016000"/>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pPr algn="ctr"/>
            <a:r>
              <a:rPr lang="en-US" dirty="0" smtClean="0"/>
              <a:t>WPF Application</a:t>
            </a:r>
            <a:endParaRPr lang="en-US" dirty="0"/>
          </a:p>
        </p:txBody>
      </p:sp>
      <p:sp>
        <p:nvSpPr>
          <p:cNvPr id="13" name="Rectangle 12"/>
          <p:cNvSpPr/>
          <p:nvPr/>
        </p:nvSpPr>
        <p:spPr>
          <a:xfrm>
            <a:off x="6553199" y="2362200"/>
            <a:ext cx="1600200" cy="685800"/>
          </a:xfrm>
          <a:prstGeom prst="rect">
            <a:avLst/>
          </a:prstGeom>
          <a:scene3d>
            <a:camera prst="obliqueTopRight"/>
            <a:lightRig rig="soft" dir="t"/>
          </a:scene3d>
          <a:sp3d extrusionH="1016000"/>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US" dirty="0" smtClean="0"/>
              <a:t>Surface Application</a:t>
            </a:r>
            <a:endParaRPr lang="en-US" dirty="0"/>
          </a:p>
        </p:txBody>
      </p:sp>
      <p:sp>
        <p:nvSpPr>
          <p:cNvPr id="15" name="Rectangle 14"/>
          <p:cNvSpPr/>
          <p:nvPr/>
        </p:nvSpPr>
        <p:spPr>
          <a:xfrm>
            <a:off x="6629399" y="3810000"/>
            <a:ext cx="13716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smtClean="0"/>
              <a:t>Multi-Touch Controls</a:t>
            </a:r>
            <a:endParaRPr lang="en-US" sz="1400" dirty="0"/>
          </a:p>
        </p:txBody>
      </p:sp>
      <p:sp>
        <p:nvSpPr>
          <p:cNvPr id="14" name="Rectangle 13"/>
          <p:cNvSpPr/>
          <p:nvPr/>
        </p:nvSpPr>
        <p:spPr>
          <a:xfrm>
            <a:off x="6629399" y="4267200"/>
            <a:ext cx="1371600" cy="381000"/>
          </a:xfrm>
          <a:prstGeom prst="rect">
            <a:avLst/>
          </a:prstGeom>
        </p:spPr>
        <p:style>
          <a:lnRef idx="1">
            <a:schemeClr val="accent6"/>
          </a:lnRef>
          <a:fillRef idx="2">
            <a:schemeClr val="accent6"/>
          </a:fillRef>
          <a:effectRef idx="1">
            <a:schemeClr val="accent6"/>
          </a:effectRef>
          <a:fontRef idx="minor">
            <a:schemeClr val="dk1"/>
          </a:fontRef>
        </p:style>
        <p:txBody>
          <a:bodyPr vert="horz" rtlCol="0" anchor="ctr"/>
          <a:lstStyle/>
          <a:p>
            <a:pPr algn="ctr"/>
            <a:r>
              <a:rPr lang="en-US" sz="1400" dirty="0" smtClean="0"/>
              <a:t>Multi-Touch API</a:t>
            </a:r>
            <a:endParaRPr lang="en-US" sz="1400" dirty="0"/>
          </a:p>
        </p:txBody>
      </p:sp>
      <p:sp>
        <p:nvSpPr>
          <p:cNvPr id="24" name="Rectangle 23"/>
          <p:cNvSpPr/>
          <p:nvPr/>
        </p:nvSpPr>
        <p:spPr>
          <a:xfrm>
            <a:off x="6629399" y="3810000"/>
            <a:ext cx="1371600" cy="6096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smtClean="0"/>
              <a:t>Surface  </a:t>
            </a:r>
          </a:p>
          <a:p>
            <a:pPr algn="ctr"/>
            <a:r>
              <a:rPr lang="en-US" sz="1400" dirty="0" smtClean="0"/>
              <a:t>Multi-Touch Controls &amp; API</a:t>
            </a:r>
            <a:endParaRPr lang="en-US" sz="1400" dirty="0"/>
          </a:p>
        </p:txBody>
      </p:sp>
      <p:sp>
        <p:nvSpPr>
          <p:cNvPr id="23" name="Rectangle 22"/>
          <p:cNvSpPr/>
          <p:nvPr/>
        </p:nvSpPr>
        <p:spPr>
          <a:xfrm>
            <a:off x="1219199" y="6019800"/>
            <a:ext cx="1524000" cy="381000"/>
          </a:xfrm>
          <a:prstGeom prst="rect">
            <a:avLst/>
          </a:prstGeom>
        </p:spPr>
        <p:style>
          <a:lnRef idx="1">
            <a:schemeClr val="accent5"/>
          </a:lnRef>
          <a:fillRef idx="2">
            <a:schemeClr val="accent5"/>
          </a:fillRef>
          <a:effectRef idx="1">
            <a:schemeClr val="accent5"/>
          </a:effectRef>
          <a:fontRef idx="minor">
            <a:schemeClr val="dk1"/>
          </a:fontRef>
        </p:style>
        <p:txBody>
          <a:bodyPr vert="horz" rtlCol="0" anchor="ctr"/>
          <a:lstStyle/>
          <a:p>
            <a:pPr algn="ctr"/>
            <a:r>
              <a:rPr lang="en-US" sz="1400" dirty="0" smtClean="0"/>
              <a:t>Multi-Touch API</a:t>
            </a:r>
            <a:endParaRPr lang="en-US" sz="1400" dirty="0"/>
          </a:p>
        </p:txBody>
      </p:sp>
      <p:sp>
        <p:nvSpPr>
          <p:cNvPr id="25" name="Rectangle 24"/>
          <p:cNvSpPr/>
          <p:nvPr/>
        </p:nvSpPr>
        <p:spPr>
          <a:xfrm>
            <a:off x="5134155" y="5181600"/>
            <a:ext cx="2375139" cy="381000"/>
          </a:xfrm>
          <a:prstGeom prst="rect">
            <a:avLst/>
          </a:prstGeom>
        </p:spPr>
        <p:style>
          <a:lnRef idx="1">
            <a:schemeClr val="accent4"/>
          </a:lnRef>
          <a:fillRef idx="2">
            <a:schemeClr val="accent4"/>
          </a:fillRef>
          <a:effectRef idx="1">
            <a:schemeClr val="accent4"/>
          </a:effectRef>
          <a:fontRef idx="minor">
            <a:schemeClr val="dk1"/>
          </a:fontRef>
        </p:style>
        <p:txBody>
          <a:bodyPr vert="horz" rtlCol="0" anchor="ctr"/>
          <a:lstStyle/>
          <a:p>
            <a:pPr algn="ctr"/>
            <a:r>
              <a:rPr lang="en-US" sz="1400" dirty="0" smtClean="0"/>
              <a:t>Multi-Touch API and Controls</a:t>
            </a:r>
            <a:endParaRPr lang="en-US" sz="1400" dirty="0"/>
          </a:p>
        </p:txBody>
      </p:sp>
    </p:spTree>
    <p:custDataLst>
      <p:tags r:id="rId1"/>
    </p:custData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WPF Taskbar Integration</a:t>
            </a:r>
            <a:endParaRPr lang="en-US" dirty="0"/>
          </a:p>
        </p:txBody>
      </p:sp>
      <p:sp>
        <p:nvSpPr>
          <p:cNvPr id="3" name="Content Placeholder 2"/>
          <p:cNvSpPr>
            <a:spLocks noGrp="1"/>
          </p:cNvSpPr>
          <p:nvPr>
            <p:ph type="body" sz="quarter" idx="10"/>
          </p:nvPr>
        </p:nvSpPr>
        <p:spPr>
          <a:xfrm>
            <a:off x="381000" y="1411552"/>
            <a:ext cx="4191000" cy="2210862"/>
          </a:xfrm>
        </p:spPr>
        <p:txBody>
          <a:bodyPr/>
          <a:lstStyle/>
          <a:p>
            <a:r>
              <a:rPr lang="en-US" dirty="0" smtClean="0"/>
              <a:t>Thumbnails toolbars </a:t>
            </a:r>
          </a:p>
          <a:p>
            <a:r>
              <a:rPr lang="en-US" dirty="0" smtClean="0"/>
              <a:t>Icon overlays </a:t>
            </a:r>
          </a:p>
          <a:p>
            <a:r>
              <a:rPr lang="en-US" dirty="0" smtClean="0"/>
              <a:t>Progress bars </a:t>
            </a:r>
          </a:p>
          <a:p>
            <a:r>
              <a:rPr lang="en-US" dirty="0" err="1" smtClean="0"/>
              <a:t>Jumplists</a:t>
            </a:r>
            <a:r>
              <a:rPr lang="en-US" dirty="0" smtClean="0"/>
              <a:t/>
            </a:r>
          </a:p>
          <a:p>
            <a:pPr lvl="1"/>
            <a:endParaRPr lang="en-US" dirty="0" smtClean="0"/>
          </a:p>
          <a:p>
            <a:endParaRPr lang="en-US" dirty="0"/>
          </a:p>
        </p:txBody>
      </p:sp>
      <p:pic>
        <p:nvPicPr>
          <p:cNvPr id="9" name="Content Placeholder 3" descr="transparent-destination-lis.gif"/>
          <p:cNvPicPr>
            <a:picLocks noChangeAspect="1"/>
          </p:cNvPicPr>
          <p:nvPr/>
        </p:nvPicPr>
        <p:blipFill>
          <a:blip r:embed="rId3"/>
          <a:stretch>
            <a:fillRect/>
          </a:stretch>
        </p:blipFill>
        <p:spPr>
          <a:xfrm>
            <a:off x="3429000" y="1752600"/>
            <a:ext cx="2924175" cy="3171825"/>
          </a:xfrm>
          <a:prstGeom prst="rect">
            <a:avLst/>
          </a:prstGeom>
          <a:effectLst>
            <a:reflection blurRad="6350" stA="50000" endA="300" endPos="38500" dist="50800" dir="5400000" sy="-100000" algn="bl" rotWithShape="0"/>
          </a:effectLst>
          <a:scene3d>
            <a:camera prst="isometricOffAxis1Right">
              <a:rot lat="1080000" lon="20400000" rev="0"/>
            </a:camera>
            <a:lightRig rig="threePt" dir="t"/>
          </a:scene3d>
        </p:spPr>
      </p:pic>
      <p:pic>
        <p:nvPicPr>
          <p:cNvPr id="10" name="Picture 9" descr="tdi.gif"/>
          <p:cNvPicPr>
            <a:picLocks noChangeAspect="1"/>
          </p:cNvPicPr>
          <p:nvPr/>
        </p:nvPicPr>
        <p:blipFill>
          <a:blip r:embed="rId4"/>
          <a:stretch>
            <a:fillRect/>
          </a:stretch>
        </p:blipFill>
        <p:spPr>
          <a:xfrm>
            <a:off x="6400800" y="3429000"/>
            <a:ext cx="2667000" cy="1187140"/>
          </a:xfrm>
          <a:prstGeom prst="rect">
            <a:avLst/>
          </a:prstGeom>
          <a:effectLst>
            <a:reflection blurRad="6350" stA="50000" endA="300" endPos="38500" dist="50800" dir="5400000" sy="-100000" algn="bl" rotWithShape="0"/>
          </a:effectLst>
        </p:spPr>
      </p:pic>
      <p:sp>
        <p:nvSpPr>
          <p:cNvPr id="11" name="Content Placeholder 2"/>
          <p:cNvSpPr txBox="1">
            <a:spLocks/>
          </p:cNvSpPr>
          <p:nvPr/>
        </p:nvSpPr>
        <p:spPr>
          <a:xfrm>
            <a:off x="4419600" y="5410200"/>
            <a:ext cx="4724400" cy="2000548"/>
          </a:xfrm>
          <a:prstGeom prst="rect">
            <a:avLst/>
          </a:prstGeom>
        </p:spPr>
        <p:txBody>
          <a:bodyPr vert="horz" wrap="square" lIns="0" tIns="0" rIns="0" bIns="0" rtlCol="0">
            <a:spAutoFit/>
          </a:bodyPr>
          <a:lstStyle/>
          <a:p>
            <a:pPr marL="460375" marR="0" lvl="0" indent="-460375" algn="l" defTabSz="914363" rtl="0" eaLnBrk="1" fontAlgn="auto" latinLnBrk="0" hangingPunct="1">
              <a:lnSpc>
                <a:spcPct val="90000"/>
              </a:lnSpc>
              <a:spcBef>
                <a:spcPct val="20000"/>
              </a:spcBef>
              <a:spcAft>
                <a:spcPts val="0"/>
              </a:spcAft>
              <a:buClr>
                <a:schemeClr val="tx1"/>
              </a:buClr>
              <a:buSzPct val="70000"/>
              <a:buFont typeface="Wingdings" pitchFamily="2" charset="2"/>
              <a:buChar char="l"/>
              <a:tabLst/>
              <a:defRPr/>
            </a:pPr>
            <a:endParaRPr kumimoji="0" lang="en-US" sz="3200" b="0" i="0" u="none" strike="noStrike" kern="1200" cap="none" spc="0" normalizeH="0" baseline="0" noProof="0" dirty="0" smtClean="0">
              <a:ln>
                <a:noFill/>
              </a:ln>
              <a:gradFill>
                <a:gsLst>
                  <a:gs pos="36000">
                    <a:schemeClr val="tx1"/>
                  </a:gs>
                  <a:gs pos="86000">
                    <a:schemeClr val="tx1"/>
                  </a:gs>
                </a:gsLst>
                <a:lin ang="5400000" scaled="0"/>
              </a:gradFill>
              <a:effectLst/>
              <a:uLnTx/>
              <a:uFillTx/>
              <a:latin typeface="+mn-lt"/>
              <a:ea typeface="+mn-ea"/>
              <a:cs typeface="+mn-cs"/>
            </a:endParaRPr>
          </a:p>
          <a:p>
            <a:pPr marL="460375" marR="0" lvl="0" indent="-460375" algn="l" defTabSz="914363" rtl="0" eaLnBrk="1" fontAlgn="auto" latinLnBrk="0" hangingPunct="1">
              <a:lnSpc>
                <a:spcPct val="90000"/>
              </a:lnSpc>
              <a:spcBef>
                <a:spcPct val="20000"/>
              </a:spcBef>
              <a:spcAft>
                <a:spcPts val="0"/>
              </a:spcAft>
              <a:buClr>
                <a:schemeClr val="tx1"/>
              </a:buClr>
              <a:buSzPct val="70000"/>
              <a:tabLst/>
              <a:defRPr/>
            </a:pPr>
            <a:r>
              <a:rPr kumimoji="0" lang="en-US" sz="3200" b="0" i="0" u="none" strike="noStrike" kern="1200" cap="none" spc="0" normalizeH="0" baseline="0" noProof="0" dirty="0" smtClean="0">
                <a:ln>
                  <a:noFill/>
                </a:ln>
                <a:solidFill>
                  <a:schemeClr val="accent1"/>
                </a:solidFill>
                <a:effectLst/>
                <a:uLnTx/>
                <a:uFillTx/>
                <a:latin typeface="+mn-lt"/>
                <a:ea typeface="+mn-ea"/>
                <a:cs typeface="+mn-cs"/>
              </a:rPr>
              <a:t>With XAML Support</a:t>
            </a:r>
          </a:p>
          <a:p>
            <a:pPr marL="855663" marR="0" lvl="1" indent="-395288" algn="l" defTabSz="914363" rtl="0" eaLnBrk="1" fontAlgn="auto" latinLnBrk="0" hangingPunct="1">
              <a:lnSpc>
                <a:spcPct val="90000"/>
              </a:lnSpc>
              <a:spcBef>
                <a:spcPct val="20000"/>
              </a:spcBef>
              <a:spcAft>
                <a:spcPts val="0"/>
              </a:spcAft>
              <a:buClr>
                <a:schemeClr val="tx1"/>
              </a:buClr>
              <a:buSzPct val="70000"/>
              <a:buFont typeface="Wingdings" pitchFamily="2" charset="2"/>
              <a:buChar char="l"/>
              <a:tabLst/>
              <a:defRPr/>
            </a:pPr>
            <a:endParaRPr kumimoji="0" lang="en-US" sz="2800" b="0" i="0" u="none" strike="noStrike" kern="1200" cap="none" spc="0" normalizeH="0" baseline="0" noProof="0" dirty="0" smtClean="0">
              <a:ln>
                <a:noFill/>
              </a:ln>
              <a:gradFill>
                <a:gsLst>
                  <a:gs pos="36000">
                    <a:schemeClr val="tx1"/>
                  </a:gs>
                  <a:gs pos="86000">
                    <a:schemeClr val="tx1"/>
                  </a:gs>
                </a:gsLst>
                <a:lin ang="5400000" scaled="0"/>
              </a:gradFill>
              <a:effectLst/>
              <a:uLnTx/>
              <a:uFillTx/>
              <a:latin typeface="+mn-lt"/>
              <a:ea typeface="+mn-ea"/>
              <a:cs typeface="+mn-cs"/>
            </a:endParaRPr>
          </a:p>
          <a:p>
            <a:pPr marL="460375" marR="0" lvl="0" indent="-460375" algn="l" defTabSz="914363" rtl="0" eaLnBrk="1" fontAlgn="auto" latinLnBrk="0" hangingPunct="1">
              <a:lnSpc>
                <a:spcPct val="90000"/>
              </a:lnSpc>
              <a:spcBef>
                <a:spcPct val="20000"/>
              </a:spcBef>
              <a:spcAft>
                <a:spcPts val="0"/>
              </a:spcAft>
              <a:buClr>
                <a:schemeClr val="tx1"/>
              </a:buClr>
              <a:buSzPct val="70000"/>
              <a:buFont typeface="Wingdings" pitchFamily="2" charset="2"/>
              <a:buChar char="l"/>
              <a:tabLst/>
              <a:defRPr/>
            </a:pPr>
            <a:endParaRPr kumimoji="0" lang="en-US" sz="3200" b="0" i="0" u="none" strike="noStrike" kern="1200" cap="none" spc="0" normalizeH="0" baseline="0" noProof="0" dirty="0">
              <a:ln>
                <a:noFill/>
              </a:ln>
              <a:gradFill>
                <a:gsLst>
                  <a:gs pos="36000">
                    <a:schemeClr val="tx1"/>
                  </a:gs>
                  <a:gs pos="86000">
                    <a:schemeClr val="tx1"/>
                  </a:gs>
                </a:gsLst>
                <a:lin ang="5400000" scaled="0"/>
              </a:gra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0.1|0.1|0.4|0.4"/>
</p:tagLst>
</file>

<file path=ppt/theme/theme1.xml><?xml version="1.0" encoding="utf-8"?>
<a:theme xmlns:a="http://schemas.openxmlformats.org/drawingml/2006/main" name="MIX09 PPT Template 4x3">
  <a:themeElements>
    <a:clrScheme name="MIX09">
      <a:dk1>
        <a:srgbClr val="000000"/>
      </a:dk1>
      <a:lt1>
        <a:srgbClr val="FFFFFF"/>
      </a:lt1>
      <a:dk2>
        <a:srgbClr val="050595"/>
      </a:dk2>
      <a:lt2>
        <a:srgbClr val="FFFF99"/>
      </a:lt2>
      <a:accent1>
        <a:srgbClr val="339900"/>
      </a:accent1>
      <a:accent2>
        <a:srgbClr val="00CCFF"/>
      </a:accent2>
      <a:accent3>
        <a:srgbClr val="FF0066"/>
      </a:accent3>
      <a:accent4>
        <a:srgbClr val="D1CC00"/>
      </a:accent4>
      <a:accent5>
        <a:srgbClr val="FF6600"/>
      </a:accent5>
      <a:accent6>
        <a:srgbClr val="808080"/>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cene3d>
          <a:camera prst="orthographicFront" fov="0">
            <a:rot lat="0" lon="0" rev="0"/>
          </a:camera>
          <a:lightRig rig="glow" dir="t">
            <a:rot lat="0" lon="0" rev="6360000"/>
          </a:lightRig>
        </a:scene3d>
        <a:sp3d prstMaterial="flat">
          <a:bevelT w="95250" h="101600"/>
          <a:contourClr>
            <a:schemeClr val="accent2">
              <a:satMod val="300000"/>
            </a:schemeClr>
          </a:contourClr>
        </a:sp3d>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62000">
                  <a:schemeClr val="tx1"/>
                </a:gs>
                <a:gs pos="88000">
                  <a:schemeClr val="tx1"/>
                </a:gs>
              </a:gsLst>
              <a:lin ang="5400000" scaled="0"/>
            </a:gra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sz="2400" dirty="0" smtClean="0">
            <a:gradFill>
              <a:gsLst>
                <a:gs pos="70000">
                  <a:schemeClr val="tx1"/>
                </a:gs>
                <a:gs pos="100000">
                  <a:schemeClr val="tx1"/>
                </a:gs>
              </a:gsLst>
              <a:lin ang="16200000" scaled="0"/>
            </a:gradFill>
          </a:defRPr>
        </a:defPPr>
      </a:lstStyle>
    </a:txDef>
  </a:objectDefaults>
  <a:extraClrSchemeLst/>
</a:theme>
</file>

<file path=ppt/theme/theme2.xml><?xml version="1.0" encoding="utf-8"?>
<a:theme xmlns:a="http://schemas.openxmlformats.org/drawingml/2006/main" name="White with Courier font for code slides">
  <a:themeElements>
    <a:clrScheme name="MIX09">
      <a:dk1>
        <a:srgbClr val="000000"/>
      </a:dk1>
      <a:lt1>
        <a:srgbClr val="FFFFFF"/>
      </a:lt1>
      <a:dk2>
        <a:srgbClr val="050595"/>
      </a:dk2>
      <a:lt2>
        <a:srgbClr val="FFFF99"/>
      </a:lt2>
      <a:accent1>
        <a:srgbClr val="339900"/>
      </a:accent1>
      <a:accent2>
        <a:srgbClr val="00CCFF"/>
      </a:accent2>
      <a:accent3>
        <a:srgbClr val="FF0066"/>
      </a:accent3>
      <a:accent4>
        <a:srgbClr val="D1CC00"/>
      </a:accent4>
      <a:accent5>
        <a:srgbClr val="FF6600"/>
      </a:accent5>
      <a:accent6>
        <a:srgbClr val="808080"/>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MIX09_Template_4x3">
  <a:themeElements>
    <a:clrScheme name="MIX09">
      <a:dk1>
        <a:srgbClr val="000000"/>
      </a:dk1>
      <a:lt1>
        <a:srgbClr val="FFFFFF"/>
      </a:lt1>
      <a:dk2>
        <a:srgbClr val="050595"/>
      </a:dk2>
      <a:lt2>
        <a:srgbClr val="FFFF99"/>
      </a:lt2>
      <a:accent1>
        <a:srgbClr val="339900"/>
      </a:accent1>
      <a:accent2>
        <a:srgbClr val="00CCFF"/>
      </a:accent2>
      <a:accent3>
        <a:srgbClr val="FF0066"/>
      </a:accent3>
      <a:accent4>
        <a:srgbClr val="D1CC00"/>
      </a:accent4>
      <a:accent5>
        <a:srgbClr val="FF6600"/>
      </a:accent5>
      <a:accent6>
        <a:srgbClr val="808080"/>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cene3d>
          <a:camera prst="orthographicFront" fov="0">
            <a:rot lat="0" lon="0" rev="0"/>
          </a:camera>
          <a:lightRig rig="glow" dir="t">
            <a:rot lat="0" lon="0" rev="6360000"/>
          </a:lightRig>
        </a:scene3d>
        <a:sp3d prstMaterial="flat">
          <a:bevelT w="95250" h="101600"/>
          <a:contourClr>
            <a:schemeClr val="accent2">
              <a:satMod val="300000"/>
            </a:schemeClr>
          </a:contourClr>
        </a:sp3d>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62000">
                  <a:schemeClr val="tx1"/>
                </a:gs>
                <a:gs pos="88000">
                  <a:schemeClr val="tx1"/>
                </a:gs>
              </a:gsLst>
              <a:lin ang="5400000" scaled="0"/>
            </a:gra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sz="2400" dirty="0" smtClean="0">
            <a:gradFill>
              <a:gsLst>
                <a:gs pos="70000">
                  <a:schemeClr val="tx1"/>
                </a:gs>
                <a:gs pos="100000">
                  <a:schemeClr val="tx1"/>
                </a:gs>
              </a:gsLst>
              <a:lin ang="162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MIX09 PPT Template 4x3</Template>
  <TotalTime>2005</TotalTime>
  <Words>3317</Words>
  <Application>Microsoft Office PowerPoint</Application>
  <PresentationFormat>On-screen Show (4:3)</PresentationFormat>
  <Paragraphs>334</Paragraphs>
  <Slides>26</Slides>
  <Notes>25</Notes>
  <HiddenSlides>0</HiddenSlides>
  <MMClips>0</MMClips>
  <ScaleCrop>false</ScaleCrop>
  <HeadingPairs>
    <vt:vector size="4" baseType="variant">
      <vt:variant>
        <vt:lpstr>Theme</vt:lpstr>
      </vt:variant>
      <vt:variant>
        <vt:i4>3</vt:i4>
      </vt:variant>
      <vt:variant>
        <vt:lpstr>Slide Titles</vt:lpstr>
      </vt:variant>
      <vt:variant>
        <vt:i4>26</vt:i4>
      </vt:variant>
    </vt:vector>
  </HeadingPairs>
  <TitlesOfParts>
    <vt:vector size="29" baseType="lpstr">
      <vt:lpstr>MIX09 PPT Template 4x3</vt:lpstr>
      <vt:lpstr>White with Courier font for code slides</vt:lpstr>
      <vt:lpstr>MIX09_Template_4x3</vt:lpstr>
      <vt:lpstr>WPF4</vt:lpstr>
      <vt:lpstr>Session Objectives</vt:lpstr>
      <vt:lpstr>Lots of Good Stuff</vt:lpstr>
      <vt:lpstr>WPF4</vt:lpstr>
      <vt:lpstr>travelSuru</vt:lpstr>
      <vt:lpstr>WPF for Windows 7  Rapid Application Development on Win7 Innovations</vt:lpstr>
      <vt:lpstr>Multi-Touch in WPF </vt:lpstr>
      <vt:lpstr>Touch Development Roadmap </vt:lpstr>
      <vt:lpstr>WPF Taskbar Integration</vt:lpstr>
      <vt:lpstr>WPF Ribbon</vt:lpstr>
      <vt:lpstr>WPF Tooling Improvements</vt:lpstr>
      <vt:lpstr>"Cider"</vt:lpstr>
      <vt:lpstr>Fundamentals</vt:lpstr>
      <vt:lpstr>Graphics</vt:lpstr>
      <vt:lpstr>WPF 4.0 &lt;left&gt; versus GDI &lt;right&gt;</vt:lpstr>
      <vt:lpstr>Layout Rounding</vt:lpstr>
      <vt:lpstr>Framework Deployment</vt:lpstr>
      <vt:lpstr>Client Profile SKU</vt:lpstr>
      <vt:lpstr>Client Profile Configurator Tool</vt:lpstr>
      <vt:lpstr>Application Deployment</vt:lpstr>
      <vt:lpstr>Controls </vt:lpstr>
      <vt:lpstr>Time-lines</vt:lpstr>
      <vt:lpstr>WPF4 and VS10</vt:lpstr>
      <vt:lpstr>Your Questions</vt:lpstr>
      <vt:lpstr>Slide 25</vt:lpstr>
      <vt:lpstr>Slide 26</vt:lpstr>
    </vt:vector>
  </TitlesOfParts>
  <Manager>&lt;Content Manager Name Here&gt;</Manager>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New in Windows Presentation Foundation 4</dc:title>
  <dc:subject>MIX 09</dc:subject>
  <dc:creator/>
  <dc:description>This presentation goes over the new features in Windows Presentation Foundation 4, including
      how WPF enables developers to exploit features in Windows 7. Also covered in this session is the 
      the new WPF tooling in Visual Studio 2010.
by 
</dc:description>
  <cp:lastModifiedBy>Jaime Rodriguez</cp:lastModifiedBy>
  <cp:revision>150</cp:revision>
  <dcterms:created xsi:type="dcterms:W3CDTF">2009-03-10T19:41:38Z</dcterms:created>
  <dcterms:modified xsi:type="dcterms:W3CDTF">2009-04-30T22:05:33Z</dcterms:modified>
  <cp:version>1.0.0</cp:version>
</cp:coreProperties>
</file>