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343" r:id="rId3"/>
    <p:sldId id="286" r:id="rId4"/>
    <p:sldId id="346" r:id="rId5"/>
    <p:sldId id="298" r:id="rId6"/>
    <p:sldId id="259" r:id="rId7"/>
    <p:sldId id="277" r:id="rId8"/>
    <p:sldId id="345" r:id="rId9"/>
    <p:sldId id="279" r:id="rId10"/>
    <p:sldId id="294" r:id="rId11"/>
    <p:sldId id="274" r:id="rId12"/>
    <p:sldId id="344" r:id="rId13"/>
    <p:sldId id="304" r:id="rId14"/>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78" autoAdjust="0"/>
    <p:restoredTop sz="94660"/>
  </p:normalViewPr>
  <p:slideViewPr>
    <p:cSldViewPr>
      <p:cViewPr>
        <p:scale>
          <a:sx n="100" d="100"/>
          <a:sy n="100" d="100"/>
        </p:scale>
        <p:origin x="-2052" y="-798"/>
      </p:cViewPr>
      <p:guideLst>
        <p:guide orient="horz" pos="1556"/>
        <p:guide pos="293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766"/>
        <p:guide pos="219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pPr>
              <a:defRPr/>
            </a:pPr>
            <a:fld id="{5C2E42FF-4567-4F03-A4DF-7A37F8B43275}" type="datetimeFigureOut">
              <a:rPr lang="en-US" altLang="zh-CN"/>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DE6850D2-1C90-48AC-ACD6-B2B5E2F00B5D}" type="slidenum">
              <a:rPr lang="en-US" altLang="zh-CN"/>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D893E28C-F143-4095-AA77-9332045DDFB6}" type="datetimeFigureOut">
              <a:rPr lang="en-US" altLang="zh-CN"/>
            </a:fld>
            <a:endParaRPr lang="en-US" alt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EEF62CF9-9EFB-458A-93D6-BCC439B98A81}" type="slidenum">
              <a:rPr lang="en-US" altLang="zh-CN"/>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fld>
            <a:endParaRPr lang="en-US" altLang="zh-CN"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fld>
            <a:endParaRPr lang="en-US" altLang="zh-CN"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fld>
            <a:endParaRPr lang="en-US" altLang="zh-CN"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fld>
            <a:endParaRPr lang="en-US" altLang="zh-CN"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fld>
            <a:endParaRPr lang="en-US" altLang="zh-CN"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fld>
            <a:endParaRPr lang="en-US" altLang="zh-CN"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fld>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fld>
            <a:endParaRPr lang="en-US" altLang="zh-CN"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fld>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fld>
            <a:endParaRPr lang="en-US" altLang="zh-CN"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fld>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fld>
            <a:endParaRPr lang="en-US" altLang="zh-CN"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fld>
            <a:endParaRPr lang="en-US" altLang="zh-CN"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fld>
            <a:endParaRPr lang="en-US" altLang="zh-CN"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a:defRPr sz="1200" smtClean="0">
                <a:solidFill>
                  <a:srgbClr val="898989"/>
                </a:solidFill>
              </a:defRPr>
            </a:lvl1pPr>
          </a:lstStyle>
          <a:p>
            <a:pPr>
              <a:defRPr/>
            </a:pPr>
            <a:fld id="{B736E7CB-87E6-4E2C-AC69-D57BFB5E382C}" type="datetimeFigureOut">
              <a:rPr lang="en-US" altLang="zh-CN"/>
            </a:fld>
            <a:endParaRPr lang="en-US" altLang="zh-C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a:defRPr sz="1200" smtClean="0">
                <a:solidFill>
                  <a:srgbClr val="898989"/>
                </a:solidFill>
              </a:defRPr>
            </a:lvl1pPr>
          </a:lstStyle>
          <a:p>
            <a:pPr>
              <a:defRPr/>
            </a:pPr>
            <a:fld id="{4109BE51-B3FC-43F9-9E18-68CFFDC93DB7}" type="slidenum">
              <a:rPr lang="en-US" altLang="zh-CN"/>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0.emf"/><Relationship Id="rId2" Type="http://schemas.openxmlformats.org/officeDocument/2006/relationships/oleObject" Target="../embeddings/Workbook1.xls"/><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88"/>
            <a:ext cx="9144000" cy="5140325"/>
          </a:xfrm>
          <a:prstGeom prst="rect">
            <a:avLst/>
          </a:prstGeom>
          <a:blipFill>
            <a:blip r:embed="rId1"/>
            <a:stretch>
              <a:fillRect/>
            </a:stretch>
          </a:blipFill>
        </p:spPr>
      </p:pic>
      <p:sp>
        <p:nvSpPr>
          <p:cNvPr id="8" name="Rectangle 7"/>
          <p:cNvSpPr/>
          <p:nvPr/>
        </p:nvSpPr>
        <p:spPr>
          <a:xfrm>
            <a:off x="1828800" y="2343150"/>
            <a:ext cx="5486400" cy="2824163"/>
          </a:xfrm>
          <a:prstGeom prst="rect">
            <a:avLst/>
          </a:prstGeom>
          <a:solidFill>
            <a:srgbClr val="00B0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sp>
        <p:nvSpPr>
          <p:cNvPr id="10" name="TextBox 9"/>
          <p:cNvSpPr txBox="1">
            <a:spLocks noChangeArrowheads="1"/>
          </p:cNvSpPr>
          <p:nvPr/>
        </p:nvSpPr>
        <p:spPr bwMode="auto">
          <a:xfrm>
            <a:off x="2050415" y="2573655"/>
            <a:ext cx="50292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400" b="1">
                <a:solidFill>
                  <a:schemeClr val="bg1"/>
                </a:solidFill>
                <a:latin typeface="Gulim" pitchFamily="34" charset="-127"/>
              </a:rPr>
              <a:t>基于网络的校园招聘数据挖掘</a:t>
            </a:r>
            <a:endParaRPr lang="zh-CN" altLang="en-US" sz="2400" b="1">
              <a:solidFill>
                <a:schemeClr val="bg1"/>
              </a:solidFill>
              <a:latin typeface="Gulim" pitchFamily="34" charset="-127"/>
            </a:endParaRPr>
          </a:p>
          <a:p>
            <a:pPr algn="ctr" eaLnBrk="1" hangingPunct="1"/>
            <a:r>
              <a:rPr lang="zh-CN" altLang="en-US" sz="2400" b="1">
                <a:solidFill>
                  <a:schemeClr val="bg1"/>
                </a:solidFill>
                <a:latin typeface="Gulim" pitchFamily="34" charset="-127"/>
              </a:rPr>
              <a:t>与个性化推荐</a:t>
            </a:r>
            <a:endParaRPr lang="zh-CN" altLang="en-US" sz="2400" b="1">
              <a:solidFill>
                <a:schemeClr val="bg1"/>
              </a:solidFill>
              <a:latin typeface="Gulim" pitchFamily="34" charset="-127"/>
            </a:endParaRPr>
          </a:p>
        </p:txBody>
      </p:sp>
      <p:grpSp>
        <p:nvGrpSpPr>
          <p:cNvPr id="11" name="Group 10"/>
          <p:cNvGrpSpPr/>
          <p:nvPr/>
        </p:nvGrpSpPr>
        <p:grpSpPr bwMode="auto">
          <a:xfrm>
            <a:off x="3048000" y="3403600"/>
            <a:ext cx="3048000" cy="80963"/>
            <a:chOff x="3048000" y="2119313"/>
            <a:chExt cx="3048000" cy="80962"/>
          </a:xfrm>
        </p:grpSpPr>
        <p:cxnSp>
          <p:nvCxnSpPr>
            <p:cNvPr id="12" name="Straight Connector 11"/>
            <p:cNvCxnSpPr/>
            <p:nvPr/>
          </p:nvCxnSpPr>
          <p:spPr>
            <a:xfrm>
              <a:off x="3048000" y="2160587"/>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grpSp>
      <p:sp>
        <p:nvSpPr>
          <p:cNvPr id="5" name="TextBox 4"/>
          <p:cNvSpPr txBox="1">
            <a:spLocks noChangeArrowheads="1"/>
          </p:cNvSpPr>
          <p:nvPr/>
        </p:nvSpPr>
        <p:spPr bwMode="auto">
          <a:xfrm>
            <a:off x="4006215" y="4391025"/>
            <a:ext cx="3112770"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zh-CN" altLang="en-US" sz="2000" b="1" baseline="30000">
                <a:solidFill>
                  <a:schemeClr val="bg1"/>
                </a:solidFill>
              </a:rPr>
              <a:t>王慧琴   </a:t>
            </a:r>
            <a:endParaRPr lang="zh-CN" altLang="en-US" sz="2000" b="1" baseline="30000">
              <a:solidFill>
                <a:schemeClr val="bg1"/>
              </a:solidFill>
            </a:endParaRPr>
          </a:p>
          <a:p>
            <a:pPr algn="r" eaLnBrk="1" hangingPunct="1"/>
            <a:r>
              <a:rPr lang="zh-CN" altLang="en-US" sz="2000" b="1" baseline="30000">
                <a:solidFill>
                  <a:schemeClr val="bg1"/>
                </a:solidFill>
              </a:rPr>
              <a:t>计算机应用技术</a:t>
            </a:r>
            <a:endParaRPr lang="zh-CN" altLang="en-US" sz="2000" b="1" baseline="30000">
              <a:solidFill>
                <a:schemeClr val="bg1"/>
              </a:solidFill>
            </a:endParaRPr>
          </a:p>
        </p:txBody>
      </p:sp>
      <p:sp>
        <p:nvSpPr>
          <p:cNvPr id="2" name="TextBox 9"/>
          <p:cNvSpPr txBox="1">
            <a:spLocks noChangeArrowheads="1"/>
          </p:cNvSpPr>
          <p:nvPr/>
        </p:nvSpPr>
        <p:spPr bwMode="auto">
          <a:xfrm>
            <a:off x="2918460" y="3484880"/>
            <a:ext cx="3482975"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lnSpc>
                <a:spcPct val="60000"/>
              </a:lnSpc>
            </a:pPr>
            <a:r>
              <a:rPr lang="en-US" altLang="zh-CN" sz="5400">
                <a:solidFill>
                  <a:schemeClr val="bg1"/>
                </a:solidFill>
                <a:latin typeface="Gulim" pitchFamily="34" charset="-127"/>
              </a:rPr>
              <a:t> </a:t>
            </a:r>
            <a:r>
              <a:rPr lang="zh-CN" altLang="en-US" sz="2800">
                <a:solidFill>
                  <a:schemeClr val="bg1"/>
                </a:solidFill>
                <a:latin typeface="Gulim" pitchFamily="34" charset="-127"/>
              </a:rPr>
              <a:t>中期答辩</a:t>
            </a:r>
            <a:endParaRPr lang="zh-CN" altLang="en-US" sz="2800">
              <a:solidFill>
                <a:schemeClr val="bg1"/>
              </a:solidFill>
              <a:latin typeface="Gulim" pitchFamily="34" charset="-127"/>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450" decel="100000" fill="hold"/>
                                        <p:tgtEl>
                                          <p:spTgt spid="1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450" decel="100000" fill="hold"/>
                                        <p:tgtEl>
                                          <p:spTgt spid="8"/>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tile tx="0" ty="0" sx="100000" sy="100000" flip="none" algn="tl"/>
        </a:blipFill>
        <a:effectLst/>
      </p:bgPr>
    </p:bg>
    <p:spTree>
      <p:nvGrpSpPr>
        <p:cNvPr id="1" name=""/>
        <p:cNvGrpSpPr/>
        <p:nvPr/>
      </p:nvGrpSpPr>
      <p:grpSpPr>
        <a:xfrm>
          <a:off x="0" y="0"/>
          <a:ext cx="0" cy="0"/>
          <a:chOff x="0" y="0"/>
          <a:chExt cx="0" cy="0"/>
        </a:xfrm>
      </p:grpSpPr>
      <p:graphicFrame>
        <p:nvGraphicFramePr>
          <p:cNvPr id="45062" name="Chart 26"/>
          <p:cNvGraphicFramePr/>
          <p:nvPr/>
        </p:nvGraphicFramePr>
        <p:xfrm>
          <a:off x="2792730" y="1246188"/>
          <a:ext cx="3558540" cy="2447925"/>
        </p:xfrm>
        <a:graphic>
          <a:graphicData uri="http://schemas.openxmlformats.org/presentationml/2006/ole">
            <mc:AlternateContent xmlns:mc="http://schemas.openxmlformats.org/markup-compatibility/2006">
              <mc:Choice xmlns:v="urn:schemas-microsoft-com:vml" Requires="v">
                <p:oleObj spid="_x0000_s1025" name="" r:id="rId2" imgW="3053715" imgH="2098040" progId="Excel.Sheet.8">
                  <p:embed/>
                </p:oleObj>
              </mc:Choice>
              <mc:Fallback>
                <p:oleObj name="" r:id="rId2" imgW="3053715" imgH="2098040" progId="Excel.Sheet.8">
                  <p:embed/>
                  <p:pic>
                    <p:nvPicPr>
                      <p:cNvPr id="0" name="图片 1024"/>
                      <p:cNvPicPr/>
                      <p:nvPr/>
                    </p:nvPicPr>
                    <p:blipFill>
                      <a:blip r:embed="rId3"/>
                      <a:stretch>
                        <a:fillRect/>
                      </a:stretch>
                    </p:blipFill>
                    <p:spPr>
                      <a:xfrm>
                        <a:off x="2792730" y="1246188"/>
                        <a:ext cx="3558540" cy="2447925"/>
                      </a:xfrm>
                      <a:prstGeom prst="rect">
                        <a:avLst/>
                      </a:prstGeom>
                      <a:noFill/>
                      <a:ln w="9525">
                        <a:noFill/>
                      </a:ln>
                    </p:spPr>
                  </p:pic>
                </p:oleObj>
              </mc:Fallback>
            </mc:AlternateContent>
          </a:graphicData>
        </a:graphic>
      </p:graphicFrame>
      <p:cxnSp>
        <p:nvCxnSpPr>
          <p:cNvPr id="31" name="Elbow Connector 30"/>
          <p:cNvCxnSpPr/>
          <p:nvPr/>
        </p:nvCxnSpPr>
        <p:spPr>
          <a:xfrm rot="10800000">
            <a:off x="1828800" y="1735138"/>
            <a:ext cx="2362200" cy="152400"/>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0800000" flipV="1">
            <a:off x="1828800" y="2470150"/>
            <a:ext cx="2362200" cy="682625"/>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0800000" flipV="1">
            <a:off x="4953000" y="1735138"/>
            <a:ext cx="2362200" cy="277812"/>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4953000" y="2922588"/>
            <a:ext cx="2362200" cy="23018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6400800" y="1747044"/>
            <a:ext cx="1828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2400">
                <a:solidFill>
                  <a:srgbClr val="00B0F0"/>
                </a:solidFill>
                <a:latin typeface="Gulim" pitchFamily="34" charset="-127"/>
              </a:rPr>
              <a:t>30% (</a:t>
            </a:r>
            <a:r>
              <a:rPr lang="zh-CN" altLang="en-US" sz="2400">
                <a:solidFill>
                  <a:srgbClr val="00B0F0"/>
                </a:solidFill>
                <a:latin typeface="Gulim" pitchFamily="34" charset="-127"/>
              </a:rPr>
              <a:t>权重</a:t>
            </a:r>
            <a:r>
              <a:rPr lang="en-US" altLang="zh-CN" sz="2400">
                <a:solidFill>
                  <a:srgbClr val="00B0F0"/>
                </a:solidFill>
                <a:latin typeface="Gulim" pitchFamily="34" charset="-127"/>
              </a:rPr>
              <a:t>)</a:t>
            </a:r>
            <a:endParaRPr lang="en-US" altLang="zh-CN" sz="2400">
              <a:solidFill>
                <a:srgbClr val="00B0F0"/>
              </a:solidFill>
              <a:latin typeface="Gulim" pitchFamily="34" charset="-127"/>
            </a:endParaRPr>
          </a:p>
        </p:txBody>
      </p:sp>
      <p:sp>
        <p:nvSpPr>
          <p:cNvPr id="52" name="TextBox 51"/>
          <p:cNvSpPr txBox="1">
            <a:spLocks noChangeArrowheads="1"/>
          </p:cNvSpPr>
          <p:nvPr/>
        </p:nvSpPr>
        <p:spPr bwMode="auto">
          <a:xfrm>
            <a:off x="6400800" y="3167856"/>
            <a:ext cx="1828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2400">
                <a:solidFill>
                  <a:srgbClr val="00B0F0"/>
                </a:solidFill>
                <a:latin typeface="Gulim" pitchFamily="34" charset="-127"/>
              </a:rPr>
              <a:t>50% (</a:t>
            </a:r>
            <a:r>
              <a:rPr lang="zh-CN" altLang="en-US" sz="2400">
                <a:solidFill>
                  <a:srgbClr val="00B0F0"/>
                </a:solidFill>
                <a:latin typeface="Gulim" pitchFamily="34" charset="-127"/>
              </a:rPr>
              <a:t>权重</a:t>
            </a:r>
            <a:r>
              <a:rPr lang="en-US" altLang="zh-CN" sz="2400">
                <a:solidFill>
                  <a:srgbClr val="00B0F0"/>
                </a:solidFill>
                <a:latin typeface="Gulim" pitchFamily="34" charset="-127"/>
              </a:rPr>
              <a:t>)</a:t>
            </a:r>
            <a:endParaRPr lang="en-US" altLang="zh-CN" sz="2400">
              <a:solidFill>
                <a:srgbClr val="00B0F0"/>
              </a:solidFill>
              <a:latin typeface="Gulim" pitchFamily="34" charset="-127"/>
            </a:endParaRPr>
          </a:p>
        </p:txBody>
      </p:sp>
      <p:sp>
        <p:nvSpPr>
          <p:cNvPr id="53" name="TextBox 52"/>
          <p:cNvSpPr txBox="1">
            <a:spLocks noChangeArrowheads="1"/>
          </p:cNvSpPr>
          <p:nvPr/>
        </p:nvSpPr>
        <p:spPr bwMode="auto">
          <a:xfrm>
            <a:off x="6400800" y="3567113"/>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800"/>
              <a:t>用户收藏</a:t>
            </a:r>
            <a:endParaRPr lang="zh-CN" altLang="en-US" sz="1800" b="1"/>
          </a:p>
        </p:txBody>
      </p:sp>
      <p:sp>
        <p:nvSpPr>
          <p:cNvPr id="54" name="TextBox 53"/>
          <p:cNvSpPr txBox="1">
            <a:spLocks noChangeArrowheads="1"/>
          </p:cNvSpPr>
          <p:nvPr/>
        </p:nvSpPr>
        <p:spPr bwMode="auto">
          <a:xfrm>
            <a:off x="914400" y="3167856"/>
            <a:ext cx="1828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2400">
                <a:solidFill>
                  <a:srgbClr val="00B0F0"/>
                </a:solidFill>
                <a:latin typeface="Gulim" pitchFamily="34" charset="-127"/>
              </a:rPr>
              <a:t>15% (</a:t>
            </a:r>
            <a:r>
              <a:rPr lang="zh-CN" altLang="en-US" sz="2400">
                <a:solidFill>
                  <a:srgbClr val="00B0F0"/>
                </a:solidFill>
                <a:latin typeface="Gulim" pitchFamily="34" charset="-127"/>
              </a:rPr>
              <a:t>权重</a:t>
            </a:r>
            <a:r>
              <a:rPr lang="en-US" altLang="zh-CN" sz="2400">
                <a:solidFill>
                  <a:srgbClr val="00B0F0"/>
                </a:solidFill>
                <a:latin typeface="Gulim" pitchFamily="34" charset="-127"/>
              </a:rPr>
              <a:t>)</a:t>
            </a:r>
            <a:endParaRPr lang="en-US" altLang="zh-CN" sz="2400">
              <a:solidFill>
                <a:srgbClr val="00B0F0"/>
              </a:solidFill>
              <a:latin typeface="Gulim" pitchFamily="34" charset="-127"/>
            </a:endParaRPr>
          </a:p>
        </p:txBody>
      </p:sp>
      <p:sp>
        <p:nvSpPr>
          <p:cNvPr id="56" name="TextBox 55"/>
          <p:cNvSpPr txBox="1">
            <a:spLocks noChangeArrowheads="1"/>
          </p:cNvSpPr>
          <p:nvPr/>
        </p:nvSpPr>
        <p:spPr bwMode="auto">
          <a:xfrm>
            <a:off x="914400" y="1753394"/>
            <a:ext cx="1828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2400">
                <a:solidFill>
                  <a:srgbClr val="00B0F0"/>
                </a:solidFill>
                <a:latin typeface="Gulim" pitchFamily="34" charset="-127"/>
              </a:rPr>
              <a:t>5% (</a:t>
            </a:r>
            <a:r>
              <a:rPr lang="zh-CN" altLang="en-US" sz="2400">
                <a:solidFill>
                  <a:srgbClr val="00B0F0"/>
                </a:solidFill>
                <a:latin typeface="Gulim" pitchFamily="34" charset="-127"/>
              </a:rPr>
              <a:t>权重</a:t>
            </a:r>
            <a:r>
              <a:rPr lang="en-US" altLang="zh-CN" sz="2400">
                <a:solidFill>
                  <a:srgbClr val="00B0F0"/>
                </a:solidFill>
                <a:latin typeface="Gulim" pitchFamily="34" charset="-127"/>
              </a:rPr>
              <a:t>)</a:t>
            </a:r>
            <a:endParaRPr lang="en-US" altLang="zh-CN" sz="2400">
              <a:solidFill>
                <a:srgbClr val="00B0F0"/>
              </a:solidFill>
              <a:latin typeface="Gulim" pitchFamily="34" charset="-127"/>
            </a:endParaRPr>
          </a:p>
        </p:txBody>
      </p:sp>
      <p:sp>
        <p:nvSpPr>
          <p:cNvPr id="63" name="TextBox 62"/>
          <p:cNvSpPr txBox="1">
            <a:spLocks noChangeArrowheads="1"/>
          </p:cNvSpPr>
          <p:nvPr/>
        </p:nvSpPr>
        <p:spPr bwMode="auto">
          <a:xfrm>
            <a:off x="2738120" y="3843973"/>
            <a:ext cx="3657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2000">
                <a:solidFill>
                  <a:srgbClr val="00B0F0"/>
                </a:solidFill>
                <a:latin typeface="Gulim" pitchFamily="34" charset="-127"/>
              </a:rPr>
              <a:t>“</a:t>
            </a:r>
            <a:r>
              <a:rPr lang="zh-CN" altLang="en-US" sz="2000">
                <a:solidFill>
                  <a:srgbClr val="00B0F0"/>
                </a:solidFill>
                <a:latin typeface="Gulim" pitchFamily="34" charset="-127"/>
              </a:rPr>
              <a:t>千人千面</a:t>
            </a:r>
            <a:r>
              <a:rPr lang="en-US" altLang="zh-CN" sz="2000">
                <a:solidFill>
                  <a:srgbClr val="00B0F0"/>
                </a:solidFill>
                <a:latin typeface="Gulim" pitchFamily="34" charset="-127"/>
              </a:rPr>
              <a:t> ”</a:t>
            </a:r>
            <a:endParaRPr lang="en-US" altLang="zh-CN" sz="2000">
              <a:solidFill>
                <a:srgbClr val="00B0F0"/>
              </a:solidFill>
              <a:latin typeface="Gulim" pitchFamily="34" charset="-127"/>
            </a:endParaRPr>
          </a:p>
        </p:txBody>
      </p:sp>
      <p:sp>
        <p:nvSpPr>
          <p:cNvPr id="64" name="Oval 63"/>
          <p:cNvSpPr/>
          <p:nvPr/>
        </p:nvSpPr>
        <p:spPr>
          <a:xfrm>
            <a:off x="3505200" y="1403350"/>
            <a:ext cx="2133600" cy="2133600"/>
          </a:xfrm>
          <a:prstGeom prst="ellipse">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sp>
        <p:nvSpPr>
          <p:cNvPr id="6" name="TextBox 52"/>
          <p:cNvSpPr txBox="1">
            <a:spLocks noChangeArrowheads="1"/>
          </p:cNvSpPr>
          <p:nvPr/>
        </p:nvSpPr>
        <p:spPr bwMode="auto">
          <a:xfrm>
            <a:off x="6400800" y="2285683"/>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800"/>
              <a:t>用户搜索</a:t>
            </a:r>
            <a:endParaRPr lang="zh-CN" altLang="en-US" sz="1800" b="1"/>
          </a:p>
        </p:txBody>
      </p:sp>
      <p:sp>
        <p:nvSpPr>
          <p:cNvPr id="7" name="TextBox 52"/>
          <p:cNvSpPr txBox="1">
            <a:spLocks noChangeArrowheads="1"/>
          </p:cNvSpPr>
          <p:nvPr/>
        </p:nvSpPr>
        <p:spPr bwMode="auto">
          <a:xfrm>
            <a:off x="965200" y="3628073"/>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800"/>
              <a:t>最新信息</a:t>
            </a:r>
            <a:endParaRPr lang="zh-CN" altLang="en-US" sz="1800" b="1"/>
          </a:p>
        </p:txBody>
      </p:sp>
      <p:sp>
        <p:nvSpPr>
          <p:cNvPr id="8" name="TextBox 52"/>
          <p:cNvSpPr txBox="1">
            <a:spLocks noChangeArrowheads="1"/>
          </p:cNvSpPr>
          <p:nvPr/>
        </p:nvSpPr>
        <p:spPr bwMode="auto">
          <a:xfrm>
            <a:off x="965200" y="2285683"/>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800"/>
              <a:t>用户浏览</a:t>
            </a:r>
            <a:endParaRPr lang="zh-CN" altLang="en-US" sz="1800" b="1"/>
          </a:p>
        </p:txBody>
      </p:sp>
      <p:sp>
        <p:nvSpPr>
          <p:cNvPr id="9" name="TextBox 3"/>
          <p:cNvSpPr txBox="1">
            <a:spLocks noChangeArrowheads="1"/>
          </p:cNvSpPr>
          <p:nvPr/>
        </p:nvSpPr>
        <p:spPr bwMode="auto">
          <a:xfrm>
            <a:off x="381000" y="389890"/>
            <a:ext cx="48615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eaLnBrk="1" hangingPunct="1"/>
            <a:r>
              <a:rPr lang="zh-CN" altLang="en-US" sz="3600" smtClean="0">
                <a:solidFill>
                  <a:srgbClr val="00B0F0"/>
                </a:solidFill>
                <a:latin typeface="Gulim" pitchFamily="34" charset="-127"/>
                <a:ea typeface="+mj-ea"/>
                <a:cs typeface="+mj-cs"/>
              </a:rPr>
              <a:t>个性化推荐</a:t>
            </a:r>
            <a:endParaRPr lang="zh-CN" altLang="en-US" sz="3600">
              <a:solidFill>
                <a:srgbClr val="00B0F0"/>
              </a:solidFill>
              <a:latin typeface="Gulim" pitchFamily="34" charset="-127"/>
            </a:endParaRPr>
          </a:p>
        </p:txBody>
      </p:sp>
      <p:grpSp>
        <p:nvGrpSpPr>
          <p:cNvPr id="10" name="Group 4"/>
          <p:cNvGrpSpPr/>
          <p:nvPr/>
        </p:nvGrpSpPr>
        <p:grpSpPr>
          <a:xfrm>
            <a:off x="381000" y="1119188"/>
            <a:ext cx="8382000" cy="80962"/>
            <a:chOff x="383380" y="2378869"/>
            <a:chExt cx="8382000" cy="80962"/>
          </a:xfrm>
          <a:solidFill>
            <a:srgbClr val="00B0F0"/>
          </a:solidFill>
        </p:grpSpPr>
        <p:cxnSp>
          <p:nvCxnSpPr>
            <p:cNvPr id="11"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heel(1)">
                                      <p:cBhvr>
                                        <p:cTn id="15" dur="500"/>
                                        <p:tgtEl>
                                          <p:spTgt spid="64"/>
                                        </p:tgtEl>
                                      </p:cBhvr>
                                    </p:animEffect>
                                  </p:childTnLst>
                                </p:cTn>
                              </p:par>
                            </p:childTnLst>
                          </p:cTn>
                        </p:par>
                        <p:par>
                          <p:cTn id="16" fill="hold">
                            <p:stCondLst>
                              <p:cond delay="1500"/>
                            </p:stCondLst>
                            <p:childTnLst>
                              <p:par>
                                <p:cTn id="17" presetID="37" presetClass="entr" presetSubtype="0"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anim calcmode="lin" valueType="num">
                                      <p:cBhvr>
                                        <p:cTn id="20" dur="500" fill="hold"/>
                                        <p:tgtEl>
                                          <p:spTgt spid="63"/>
                                        </p:tgtEl>
                                        <p:attrNameLst>
                                          <p:attrName>ppt_x</p:attrName>
                                        </p:attrNameLst>
                                      </p:cBhvr>
                                      <p:tavLst>
                                        <p:tav tm="0">
                                          <p:val>
                                            <p:strVal val="#ppt_x"/>
                                          </p:val>
                                        </p:tav>
                                        <p:tav tm="100000">
                                          <p:val>
                                            <p:strVal val="#ppt_x"/>
                                          </p:val>
                                        </p:tav>
                                      </p:tavLst>
                                    </p:anim>
                                    <p:anim calcmode="lin" valueType="num">
                                      <p:cBhvr>
                                        <p:cTn id="21" dur="450" decel="100000" fill="hold"/>
                                        <p:tgtEl>
                                          <p:spTgt spid="63"/>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63"/>
                                        </p:tgtEl>
                                        <p:attrNameLst>
                                          <p:attrName>ppt_y</p:attrName>
                                        </p:attrNameLst>
                                      </p:cBhvr>
                                      <p:tavLst>
                                        <p:tav tm="0">
                                          <p:val>
                                            <p:strVal val="#ppt_y-.03"/>
                                          </p:val>
                                        </p:tav>
                                        <p:tav tm="100000">
                                          <p:val>
                                            <p:strVal val="#ppt_y"/>
                                          </p:val>
                                        </p:tav>
                                      </p:tavLst>
                                    </p:anim>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500"/>
                                        <p:tgtEl>
                                          <p:spTgt spid="42"/>
                                        </p:tgtEl>
                                      </p:cBhvr>
                                    </p:animEffect>
                                  </p:childTnLst>
                                </p:cTn>
                              </p:par>
                            </p:childTnLst>
                          </p:cTn>
                        </p:par>
                        <p:par>
                          <p:cTn id="27" fill="hold">
                            <p:stCondLst>
                              <p:cond delay="2500"/>
                            </p:stCondLst>
                            <p:childTnLst>
                              <p:par>
                                <p:cTn id="28" presetID="49" presetClass="entr" presetSubtype="0" decel="100000" fill="hold" grpId="0" nodeType="after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p:cTn id="30" dur="500" fill="hold"/>
                                        <p:tgtEl>
                                          <p:spTgt spid="52"/>
                                        </p:tgtEl>
                                        <p:attrNameLst>
                                          <p:attrName>ppt_w</p:attrName>
                                        </p:attrNameLst>
                                      </p:cBhvr>
                                      <p:tavLst>
                                        <p:tav tm="0">
                                          <p:val>
                                            <p:fltVal val="0"/>
                                          </p:val>
                                        </p:tav>
                                        <p:tav tm="100000">
                                          <p:val>
                                            <p:strVal val="#ppt_w"/>
                                          </p:val>
                                        </p:tav>
                                      </p:tavLst>
                                    </p:anim>
                                    <p:anim calcmode="lin" valueType="num">
                                      <p:cBhvr>
                                        <p:cTn id="31" dur="500" fill="hold"/>
                                        <p:tgtEl>
                                          <p:spTgt spid="52"/>
                                        </p:tgtEl>
                                        <p:attrNameLst>
                                          <p:attrName>ppt_h</p:attrName>
                                        </p:attrNameLst>
                                      </p:cBhvr>
                                      <p:tavLst>
                                        <p:tav tm="0">
                                          <p:val>
                                            <p:fltVal val="0"/>
                                          </p:val>
                                        </p:tav>
                                        <p:tav tm="100000">
                                          <p:val>
                                            <p:strVal val="#ppt_h"/>
                                          </p:val>
                                        </p:tav>
                                      </p:tavLst>
                                    </p:anim>
                                    <p:anim calcmode="lin" valueType="num">
                                      <p:cBhvr>
                                        <p:cTn id="32" dur="500" fill="hold"/>
                                        <p:tgtEl>
                                          <p:spTgt spid="52"/>
                                        </p:tgtEl>
                                        <p:attrNameLst>
                                          <p:attrName>style.rotation</p:attrName>
                                        </p:attrNameLst>
                                      </p:cBhvr>
                                      <p:tavLst>
                                        <p:tav tm="0">
                                          <p:val>
                                            <p:fltVal val="360"/>
                                          </p:val>
                                        </p:tav>
                                        <p:tav tm="100000">
                                          <p:val>
                                            <p:fltVal val="0"/>
                                          </p:val>
                                        </p:tav>
                                      </p:tavLst>
                                    </p:anim>
                                    <p:animEffect transition="in" filter="fade">
                                      <p:cBhvr>
                                        <p:cTn id="33" dur="500"/>
                                        <p:tgtEl>
                                          <p:spTgt spid="52"/>
                                        </p:tgtEl>
                                      </p:cBhvr>
                                    </p:animEffect>
                                  </p:childTnLst>
                                </p:cTn>
                              </p:par>
                            </p:childTnLst>
                          </p:cTn>
                        </p:par>
                        <p:par>
                          <p:cTn id="34" fill="hold">
                            <p:stCondLst>
                              <p:cond delay="3000"/>
                            </p:stCondLst>
                            <p:childTnLst>
                              <p:par>
                                <p:cTn id="35" presetID="47" presetClass="entr" presetSubtype="0" fill="hold" grpId="0" nodeType="after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anim calcmode="lin" valueType="num">
                                      <p:cBhvr>
                                        <p:cTn id="38" dur="500" fill="hold"/>
                                        <p:tgtEl>
                                          <p:spTgt spid="53"/>
                                        </p:tgtEl>
                                        <p:attrNameLst>
                                          <p:attrName>ppt_x</p:attrName>
                                        </p:attrNameLst>
                                      </p:cBhvr>
                                      <p:tavLst>
                                        <p:tav tm="0">
                                          <p:val>
                                            <p:strVal val="#ppt_x"/>
                                          </p:val>
                                        </p:tav>
                                        <p:tav tm="100000">
                                          <p:val>
                                            <p:strVal val="#ppt_x"/>
                                          </p:val>
                                        </p:tav>
                                      </p:tavLst>
                                    </p:anim>
                                    <p:anim calcmode="lin" valueType="num">
                                      <p:cBhvr>
                                        <p:cTn id="39" dur="500" fill="hold"/>
                                        <p:tgtEl>
                                          <p:spTgt spid="53"/>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000"/>
                            </p:stCondLst>
                            <p:childTnLst>
                              <p:par>
                                <p:cTn id="45" presetID="49" presetClass="entr" presetSubtype="0" decel="10000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 calcmode="lin" valueType="num">
                                      <p:cBhvr>
                                        <p:cTn id="49" dur="500" fill="hold"/>
                                        <p:tgtEl>
                                          <p:spTgt spid="50"/>
                                        </p:tgtEl>
                                        <p:attrNameLst>
                                          <p:attrName>style.rotation</p:attrName>
                                        </p:attrNameLst>
                                      </p:cBhvr>
                                      <p:tavLst>
                                        <p:tav tm="0">
                                          <p:val>
                                            <p:fltVal val="360"/>
                                          </p:val>
                                        </p:tav>
                                        <p:tav tm="100000">
                                          <p:val>
                                            <p:fltVal val="0"/>
                                          </p:val>
                                        </p:tav>
                                      </p:tavLst>
                                    </p:anim>
                                    <p:animEffect transition="in" filter="fade">
                                      <p:cBhvr>
                                        <p:cTn id="50" dur="500"/>
                                        <p:tgtEl>
                                          <p:spTgt spid="50"/>
                                        </p:tgtEl>
                                      </p:cBhvr>
                                    </p:animEffect>
                                  </p:childTnLst>
                                </p:cTn>
                              </p:par>
                            </p:childTnLst>
                          </p:cTn>
                        </p:par>
                        <p:par>
                          <p:cTn id="51" fill="hold">
                            <p:stCondLst>
                              <p:cond delay="4500"/>
                            </p:stCondLst>
                            <p:childTnLst>
                              <p:par>
                                <p:cTn id="52" presetID="47" presetClass="entr" presetSubtype="0"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anim calcmode="lin" valueType="num">
                                      <p:cBhvr>
                                        <p:cTn id="55" dur="500" fill="hold"/>
                                        <p:tgtEl>
                                          <p:spTgt spid="6"/>
                                        </p:tgtEl>
                                        <p:attrNameLst>
                                          <p:attrName>ppt_x</p:attrName>
                                        </p:attrNameLst>
                                      </p:cBhvr>
                                      <p:tavLst>
                                        <p:tav tm="0">
                                          <p:val>
                                            <p:strVal val="#ppt_x"/>
                                          </p:val>
                                        </p:tav>
                                        <p:tav tm="100000">
                                          <p:val>
                                            <p:strVal val="#ppt_x"/>
                                          </p:val>
                                        </p:tav>
                                      </p:tavLst>
                                    </p:anim>
                                    <p:anim calcmode="lin" valueType="num">
                                      <p:cBhvr>
                                        <p:cTn id="56" dur="500" fill="hold"/>
                                        <p:tgtEl>
                                          <p:spTgt spid="6"/>
                                        </p:tgtEl>
                                        <p:attrNameLst>
                                          <p:attrName>ppt_y</p:attrName>
                                        </p:attrNameLst>
                                      </p:cBhvr>
                                      <p:tavLst>
                                        <p:tav tm="0">
                                          <p:val>
                                            <p:strVal val="#ppt_y-.1"/>
                                          </p:val>
                                        </p:tav>
                                        <p:tav tm="100000">
                                          <p:val>
                                            <p:strVal val="#ppt_y"/>
                                          </p:val>
                                        </p:tav>
                                      </p:tavLst>
                                    </p:anim>
                                  </p:childTnLst>
                                </p:cTn>
                              </p:par>
                            </p:childTnLst>
                          </p:cTn>
                        </p:par>
                        <p:par>
                          <p:cTn id="57" fill="hold">
                            <p:stCondLst>
                              <p:cond delay="5000"/>
                            </p:stCondLst>
                            <p:childTnLst>
                              <p:par>
                                <p:cTn id="58" presetID="22" presetClass="entr" presetSubtype="2" fill="hold"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right)">
                                      <p:cBhvr>
                                        <p:cTn id="60" dur="500"/>
                                        <p:tgtEl>
                                          <p:spTgt spid="38"/>
                                        </p:tgtEl>
                                      </p:cBhvr>
                                    </p:animEffect>
                                  </p:childTnLst>
                                </p:cTn>
                              </p:par>
                            </p:childTnLst>
                          </p:cTn>
                        </p:par>
                        <p:par>
                          <p:cTn id="61" fill="hold">
                            <p:stCondLst>
                              <p:cond delay="5500"/>
                            </p:stCondLst>
                            <p:childTnLst>
                              <p:par>
                                <p:cTn id="62" presetID="49" presetClass="entr" presetSubtype="0" decel="100000"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fltVal val="0"/>
                                          </p:val>
                                        </p:tav>
                                        <p:tav tm="100000">
                                          <p:val>
                                            <p:strVal val="#ppt_h"/>
                                          </p:val>
                                        </p:tav>
                                      </p:tavLst>
                                    </p:anim>
                                    <p:anim calcmode="lin" valueType="num">
                                      <p:cBhvr>
                                        <p:cTn id="66" dur="500" fill="hold"/>
                                        <p:tgtEl>
                                          <p:spTgt spid="54"/>
                                        </p:tgtEl>
                                        <p:attrNameLst>
                                          <p:attrName>style.rotation</p:attrName>
                                        </p:attrNameLst>
                                      </p:cBhvr>
                                      <p:tavLst>
                                        <p:tav tm="0">
                                          <p:val>
                                            <p:fltVal val="360"/>
                                          </p:val>
                                        </p:tav>
                                        <p:tav tm="100000">
                                          <p:val>
                                            <p:fltVal val="0"/>
                                          </p:val>
                                        </p:tav>
                                      </p:tavLst>
                                    </p:anim>
                                    <p:animEffect transition="in" filter="fade">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47" presetClass="entr" presetSubtype="0" fill="hold" grpId="0" nodeType="clickPar">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anim calcmode="lin" valueType="num">
                                      <p:cBhvr>
                                        <p:cTn id="73" dur="500" fill="hold"/>
                                        <p:tgtEl>
                                          <p:spTgt spid="7"/>
                                        </p:tgtEl>
                                        <p:attrNameLst>
                                          <p:attrName>ppt_x</p:attrName>
                                        </p:attrNameLst>
                                      </p:cBhvr>
                                      <p:tavLst>
                                        <p:tav tm="0">
                                          <p:val>
                                            <p:strVal val="#ppt_x"/>
                                          </p:val>
                                        </p:tav>
                                        <p:tav tm="100000">
                                          <p:val>
                                            <p:strVal val="#ppt_x"/>
                                          </p:val>
                                        </p:tav>
                                      </p:tavLst>
                                    </p:anim>
                                    <p:anim calcmode="lin" valueType="num">
                                      <p:cBhvr>
                                        <p:cTn id="74" dur="500" fill="hold"/>
                                        <p:tgtEl>
                                          <p:spTgt spid="7"/>
                                        </p:tgtEl>
                                        <p:attrNameLst>
                                          <p:attrName>ppt_y</p:attrName>
                                        </p:attrNameLst>
                                      </p:cBhvr>
                                      <p:tavLst>
                                        <p:tav tm="0">
                                          <p:val>
                                            <p:strVal val="#ppt_y-.1"/>
                                          </p:val>
                                        </p:tav>
                                        <p:tav tm="100000">
                                          <p:val>
                                            <p:strVal val="#ppt_y"/>
                                          </p:val>
                                        </p:tav>
                                      </p:tavLst>
                                    </p:anim>
                                  </p:childTnLst>
                                </p:cTn>
                              </p:par>
                            </p:childTnLst>
                          </p:cTn>
                        </p:par>
                        <p:par>
                          <p:cTn id="75" fill="hold">
                            <p:stCondLst>
                              <p:cond delay="500"/>
                            </p:stCondLst>
                            <p:childTnLst>
                              <p:par>
                                <p:cTn id="76" presetID="22" presetClass="entr" presetSubtype="2"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right)">
                                      <p:cBhvr>
                                        <p:cTn id="78" dur="500"/>
                                        <p:tgtEl>
                                          <p:spTgt spid="31"/>
                                        </p:tgtEl>
                                      </p:cBhvr>
                                    </p:animEffect>
                                  </p:childTnLst>
                                </p:cTn>
                              </p:par>
                            </p:childTnLst>
                          </p:cTn>
                        </p:par>
                        <p:par>
                          <p:cTn id="79" fill="hold">
                            <p:stCondLst>
                              <p:cond delay="1000"/>
                            </p:stCondLst>
                            <p:childTnLst>
                              <p:par>
                                <p:cTn id="80" presetID="49" presetClass="entr" presetSubtype="0" decel="100000" fill="hold" grpId="0" nodeType="afterEffect">
                                  <p:stCondLst>
                                    <p:cond delay="0"/>
                                  </p:stCondLst>
                                  <p:childTnLst>
                                    <p:set>
                                      <p:cBhvr>
                                        <p:cTn id="81" dur="1" fill="hold">
                                          <p:stCondLst>
                                            <p:cond delay="0"/>
                                          </p:stCondLst>
                                        </p:cTn>
                                        <p:tgtEl>
                                          <p:spTgt spid="56"/>
                                        </p:tgtEl>
                                        <p:attrNameLst>
                                          <p:attrName>style.visibility</p:attrName>
                                        </p:attrNameLst>
                                      </p:cBhvr>
                                      <p:to>
                                        <p:strVal val="visible"/>
                                      </p:to>
                                    </p:set>
                                    <p:anim calcmode="lin" valueType="num">
                                      <p:cBhvr>
                                        <p:cTn id="82" dur="500" fill="hold"/>
                                        <p:tgtEl>
                                          <p:spTgt spid="56"/>
                                        </p:tgtEl>
                                        <p:attrNameLst>
                                          <p:attrName>ppt_w</p:attrName>
                                        </p:attrNameLst>
                                      </p:cBhvr>
                                      <p:tavLst>
                                        <p:tav tm="0">
                                          <p:val>
                                            <p:fltVal val="0"/>
                                          </p:val>
                                        </p:tav>
                                        <p:tav tm="100000">
                                          <p:val>
                                            <p:strVal val="#ppt_w"/>
                                          </p:val>
                                        </p:tav>
                                      </p:tavLst>
                                    </p:anim>
                                    <p:anim calcmode="lin" valueType="num">
                                      <p:cBhvr>
                                        <p:cTn id="83" dur="500" fill="hold"/>
                                        <p:tgtEl>
                                          <p:spTgt spid="56"/>
                                        </p:tgtEl>
                                        <p:attrNameLst>
                                          <p:attrName>ppt_h</p:attrName>
                                        </p:attrNameLst>
                                      </p:cBhvr>
                                      <p:tavLst>
                                        <p:tav tm="0">
                                          <p:val>
                                            <p:fltVal val="0"/>
                                          </p:val>
                                        </p:tav>
                                        <p:tav tm="100000">
                                          <p:val>
                                            <p:strVal val="#ppt_h"/>
                                          </p:val>
                                        </p:tav>
                                      </p:tavLst>
                                    </p:anim>
                                    <p:anim calcmode="lin" valueType="num">
                                      <p:cBhvr>
                                        <p:cTn id="84" dur="500" fill="hold"/>
                                        <p:tgtEl>
                                          <p:spTgt spid="56"/>
                                        </p:tgtEl>
                                        <p:attrNameLst>
                                          <p:attrName>style.rotation</p:attrName>
                                        </p:attrNameLst>
                                      </p:cBhvr>
                                      <p:tavLst>
                                        <p:tav tm="0">
                                          <p:val>
                                            <p:fltVal val="360"/>
                                          </p:val>
                                        </p:tav>
                                        <p:tav tm="100000">
                                          <p:val>
                                            <p:fltVal val="0"/>
                                          </p:val>
                                        </p:tav>
                                      </p:tavLst>
                                    </p:anim>
                                    <p:animEffect transition="in" filter="fade">
                                      <p:cBhvr>
                                        <p:cTn id="85" dur="500"/>
                                        <p:tgtEl>
                                          <p:spTgt spid="56"/>
                                        </p:tgtEl>
                                      </p:cBhvr>
                                    </p:animEffect>
                                  </p:childTnLst>
                                </p:cTn>
                              </p:par>
                            </p:childTnLst>
                          </p:cTn>
                        </p:par>
                        <p:par>
                          <p:cTn id="86" fill="hold">
                            <p:stCondLst>
                              <p:cond delay="1500"/>
                            </p:stCondLst>
                            <p:childTnLst>
                              <p:par>
                                <p:cTn id="87" presetID="47" presetClass="entr" presetSubtype="0" fill="hold" grpId="0"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500"/>
                                        <p:tgtEl>
                                          <p:spTgt spid="8"/>
                                        </p:tgtEl>
                                      </p:cBhvr>
                                    </p:animEffect>
                                    <p:anim calcmode="lin" valueType="num">
                                      <p:cBhvr>
                                        <p:cTn id="90" dur="500" fill="hold"/>
                                        <p:tgtEl>
                                          <p:spTgt spid="8"/>
                                        </p:tgtEl>
                                        <p:attrNameLst>
                                          <p:attrName>ppt_x</p:attrName>
                                        </p:attrNameLst>
                                      </p:cBhvr>
                                      <p:tavLst>
                                        <p:tav tm="0">
                                          <p:val>
                                            <p:strVal val="#ppt_x"/>
                                          </p:val>
                                        </p:tav>
                                        <p:tav tm="100000">
                                          <p:val>
                                            <p:strVal val="#ppt_x"/>
                                          </p:val>
                                        </p:tav>
                                      </p:tavLst>
                                    </p:anim>
                                    <p:anim calcmode="lin" valueType="num">
                                      <p:cBhvr>
                                        <p:cTn id="91"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6" grpId="0"/>
      <p:bldP spid="63" grpId="0"/>
      <p:bldP spid="64" grpId="0" animBg="1"/>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en-US" altLang="zh-CN" sz="3600" smtClean="0">
                <a:solidFill>
                  <a:srgbClr val="00B0F0"/>
                </a:solidFill>
                <a:latin typeface="Gulim" pitchFamily="34" charset="-127"/>
              </a:rPr>
              <a:t> </a:t>
            </a:r>
            <a:endParaRPr lang="en-US" altLang="zh-CN" sz="3600" smtClean="0">
              <a:solidFill>
                <a:srgbClr val="00B0F0"/>
              </a:solidFill>
              <a:latin typeface="Gulim" pitchFamily="34" charset="-127"/>
            </a:endParaRPr>
          </a:p>
        </p:txBody>
      </p:sp>
      <p:sp>
        <p:nvSpPr>
          <p:cNvPr id="9" name="TextBox 3"/>
          <p:cNvSpPr txBox="1">
            <a:spLocks noChangeArrowheads="1"/>
          </p:cNvSpPr>
          <p:nvPr/>
        </p:nvSpPr>
        <p:spPr bwMode="auto">
          <a:xfrm>
            <a:off x="381000" y="389890"/>
            <a:ext cx="48615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eaLnBrk="1" hangingPunct="1"/>
            <a:r>
              <a:rPr lang="zh-CN" altLang="en-US" sz="3600" smtClean="0">
                <a:solidFill>
                  <a:srgbClr val="00B0F0"/>
                </a:solidFill>
                <a:latin typeface="Gulim" pitchFamily="34" charset="-127"/>
                <a:ea typeface="+mj-ea"/>
                <a:cs typeface="+mj-cs"/>
              </a:rPr>
              <a:t>个性化推荐</a:t>
            </a:r>
            <a:endParaRPr lang="zh-CN" altLang="en-US" sz="3600">
              <a:solidFill>
                <a:srgbClr val="00B0F0"/>
              </a:solidFill>
              <a:latin typeface="Gulim" pitchFamily="34" charset="-127"/>
            </a:endParaRPr>
          </a:p>
        </p:txBody>
      </p:sp>
      <p:grpSp>
        <p:nvGrpSpPr>
          <p:cNvPr id="10" name="Group 4"/>
          <p:cNvGrpSpPr/>
          <p:nvPr/>
        </p:nvGrpSpPr>
        <p:grpSpPr>
          <a:xfrm>
            <a:off x="381000" y="1119188"/>
            <a:ext cx="8382000" cy="80962"/>
            <a:chOff x="383380" y="2378869"/>
            <a:chExt cx="8382000" cy="80962"/>
          </a:xfrm>
          <a:solidFill>
            <a:srgbClr val="00B0F0"/>
          </a:solidFill>
        </p:grpSpPr>
        <p:cxnSp>
          <p:nvCxnSpPr>
            <p:cNvPr id="11"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圆角矩形 14"/>
          <p:cNvSpPr/>
          <p:nvPr/>
        </p:nvSpPr>
        <p:spPr>
          <a:xfrm>
            <a:off x="1115695" y="1887220"/>
            <a:ext cx="288290" cy="1117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76580" y="1482090"/>
            <a:ext cx="7991475" cy="2984500"/>
          </a:xfrm>
          <a:prstGeom prst="rect">
            <a:avLst/>
          </a:prstGeom>
          <a:noFill/>
        </p:spPr>
        <p:txBody>
          <a:bodyPr wrap="square" rtlCol="0">
            <a:spAutoFit/>
          </a:bodyPr>
          <a:p>
            <a:pPr marL="0" indent="0">
              <a:buNone/>
            </a:pPr>
            <a:r>
              <a:rPr b="1"/>
              <a:t>基于内容的过滤推荐算法</a:t>
            </a:r>
            <a:endParaRPr b="1"/>
          </a:p>
          <a:p>
            <a:pPr marL="0" indent="0">
              <a:buNone/>
            </a:pPr>
          </a:p>
          <a:p>
            <a:pPr marL="285750" indent="-285750">
              <a:buFont typeface="Wingdings" panose="05000000000000000000" charset="0"/>
              <a:buChar char="Ø"/>
            </a:pPr>
            <a:r>
              <a:rPr lang="en-US" b="1">
                <a:solidFill>
                  <a:srgbClr val="C00000"/>
                </a:solidFill>
              </a:rPr>
              <a:t>KNN</a:t>
            </a:r>
            <a:r>
              <a:rPr lang="en-US"/>
              <a:t>   </a:t>
            </a:r>
            <a:r>
              <a:rPr lang="en-US">
                <a:solidFill>
                  <a:schemeClr val="accent6">
                    <a:lumMod val="75000"/>
                  </a:schemeClr>
                </a:solidFill>
              </a:rPr>
              <a:t>根据item的属性向量计算得到用户u对这k个item的喜好程度来判断其对此新item的喜好程度</a:t>
            </a:r>
            <a:endParaRPr lang="en-US">
              <a:solidFill>
                <a:schemeClr val="accent6">
                  <a:lumMod val="75000"/>
                </a:schemeClr>
              </a:solidFill>
            </a:endParaRPr>
          </a:p>
          <a:p>
            <a:pPr marL="0" indent="0">
              <a:buFont typeface="Wingdings" panose="05000000000000000000" charset="0"/>
              <a:buNone/>
            </a:pPr>
            <a:r>
              <a:rPr lang="zh-CN" altLang="en-US"/>
              <a:t>     </a:t>
            </a:r>
            <a:r>
              <a:rPr lang="zh-CN" altLang="en-US" sz="1600"/>
              <a:t>具体过程：</a:t>
            </a:r>
            <a:endParaRPr lang="en-US" sz="1600"/>
          </a:p>
          <a:p>
            <a:pPr marL="742950" lvl="1" indent="-285750">
              <a:buFont typeface="Arial" panose="020B0604020202020204" pitchFamily="34" charset="0"/>
              <a:buChar char="•"/>
            </a:pPr>
            <a:r>
              <a:rPr lang="en-US" sz="1600"/>
              <a:t>1. 计算已知类别数据集中的点与当前点之间的距离；</a:t>
            </a:r>
            <a:r>
              <a:rPr lang="zh-CN" altLang="en-US" sz="1600"/>
              <a:t>（采用余弦相似度）</a:t>
            </a:r>
            <a:endParaRPr lang="en-US" sz="1600"/>
          </a:p>
          <a:p>
            <a:pPr marL="742950" lvl="1" indent="-285750">
              <a:buFont typeface="Arial" panose="020B0604020202020204" pitchFamily="34" charset="0"/>
              <a:buChar char="•"/>
            </a:pPr>
            <a:r>
              <a:rPr lang="en-US" sz="1600"/>
              <a:t>2. 按照距离递增次序排序；</a:t>
            </a:r>
            <a:endParaRPr lang="en-US" sz="1600"/>
          </a:p>
          <a:p>
            <a:pPr marL="742950" lvl="1" indent="-285750">
              <a:buFont typeface="Arial" panose="020B0604020202020204" pitchFamily="34" charset="0"/>
              <a:buChar char="•"/>
            </a:pPr>
            <a:r>
              <a:rPr lang="en-US" sz="1600"/>
              <a:t>3. 选择与当前距离最小的k个点；</a:t>
            </a:r>
            <a:endParaRPr lang="en-US" sz="1600"/>
          </a:p>
          <a:p>
            <a:pPr marL="742950" lvl="1" indent="-285750">
              <a:buFont typeface="Arial" panose="020B0604020202020204" pitchFamily="34" charset="0"/>
              <a:buChar char="•"/>
            </a:pPr>
            <a:r>
              <a:rPr lang="en-US" sz="1600"/>
              <a:t>4. 确定前k个点所在类别的出现概率</a:t>
            </a:r>
            <a:endParaRPr lang="en-US" sz="1600"/>
          </a:p>
          <a:p>
            <a:pPr marL="742950" lvl="1" indent="-285750">
              <a:buFont typeface="Arial" panose="020B0604020202020204" pitchFamily="34" charset="0"/>
              <a:buChar char="•"/>
            </a:pPr>
            <a:r>
              <a:rPr lang="en-US" sz="1600"/>
              <a:t>5. 返回前k个点出现频率最高的类别作为当前点的预测分类。</a:t>
            </a:r>
            <a:endParaRPr lang="en-US" sz="1600"/>
          </a:p>
          <a:p>
            <a:pPr marL="285750" indent="-285750">
              <a:buFont typeface="Wingdings" panose="05000000000000000000" charset="0"/>
              <a:buChar char="Ø"/>
            </a:pPr>
            <a:r>
              <a:rPr lang="en-US"/>
              <a:t>衰减机制 </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2000"/>
          </a:blip>
          <a:stretch>
            <a:fillRect/>
          </a:stretch>
        </a:blipFill>
        <a:effectLst/>
      </p:bgPr>
    </p:bg>
    <p:spTree>
      <p:nvGrpSpPr>
        <p:cNvPr id="1" name=""/>
        <p:cNvGrpSpPr/>
        <p:nvPr/>
      </p:nvGrpSpPr>
      <p:grpSpPr>
        <a:xfrm>
          <a:off x="0" y="0"/>
          <a:ext cx="0" cy="0"/>
          <a:chOff x="0" y="0"/>
          <a:chExt cx="0" cy="0"/>
        </a:xfrm>
      </p:grpSpPr>
      <p:sp>
        <p:nvSpPr>
          <p:cNvPr id="62" name="Title 1"/>
          <p:cNvSpPr txBox="1"/>
          <p:nvPr/>
        </p:nvSpPr>
        <p:spPr>
          <a:xfrm>
            <a:off x="914400" y="1657350"/>
            <a:ext cx="7315200" cy="762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8050" dirty="0" smtClean="0">
                <a:solidFill>
                  <a:srgbClr val="00B0F0"/>
                </a:solidFill>
                <a:latin typeface="Gulim" pitchFamily="34" charset="-127"/>
              </a:rPr>
              <a:t>THANK</a:t>
            </a:r>
            <a:r>
              <a:rPr lang="en-US" sz="8050" dirty="0" smtClean="0">
                <a:latin typeface="Gulim" pitchFamily="34" charset="-127"/>
              </a:rPr>
              <a:t>YOU</a:t>
            </a:r>
            <a:endParaRPr lang="en-US" sz="8050" dirty="0">
              <a:latin typeface="Gulim" pitchFamily="34" charset="-127"/>
            </a:endParaRPr>
          </a:p>
        </p:txBody>
      </p:sp>
      <p:sp>
        <p:nvSpPr>
          <p:cNvPr id="63" name="Subtitle 2"/>
          <p:cNvSpPr txBox="1"/>
          <p:nvPr/>
        </p:nvSpPr>
        <p:spPr bwMode="auto">
          <a:xfrm>
            <a:off x="1828800" y="2647950"/>
            <a:ext cx="548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r>
              <a:rPr lang="zh-CN" altLang="en-US" sz="2000">
                <a:latin typeface="Gulim" pitchFamily="34" charset="-127"/>
              </a:rPr>
              <a:t>感谢观看</a:t>
            </a:r>
            <a:endParaRPr lang="zh-CN" altLang="en-US" sz="2000">
              <a:latin typeface="Gulim" pitchFamily="34" charset="-127"/>
            </a:endParaRPr>
          </a:p>
        </p:txBody>
      </p:sp>
      <p:grpSp>
        <p:nvGrpSpPr>
          <p:cNvPr id="64" name="Group 63"/>
          <p:cNvGrpSpPr/>
          <p:nvPr/>
        </p:nvGrpSpPr>
        <p:grpSpPr bwMode="auto">
          <a:xfrm>
            <a:off x="2743200" y="2532063"/>
            <a:ext cx="3657600" cy="79375"/>
            <a:chOff x="2743200" y="2378869"/>
            <a:chExt cx="3657600" cy="80962"/>
          </a:xfrm>
        </p:grpSpPr>
        <p:cxnSp>
          <p:nvCxnSpPr>
            <p:cNvPr id="65" name="Straight Connector 64"/>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panose="020B0604020202020204" pitchFamily="34"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animEffect transition="in" filter="fade">
                                      <p:cBhvr>
                                        <p:cTn id="15"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6000"/>
          </a:blip>
          <a:tile tx="0" ty="0" sx="100000" sy="100000" flip="none" algn="tl"/>
        </a:blipFill>
        <a:effectLst/>
      </p:bgPr>
    </p:bg>
    <p:spTree>
      <p:nvGrpSpPr>
        <p:cNvPr id="1" name=""/>
        <p:cNvGrpSpPr/>
        <p:nvPr/>
      </p:nvGrpSpPr>
      <p:grpSpPr>
        <a:xfrm>
          <a:off x="0" y="0"/>
          <a:ext cx="0" cy="0"/>
          <a:chOff x="0" y="0"/>
          <a:chExt cx="0" cy="0"/>
        </a:xfrm>
      </p:grpSpPr>
      <p:sp>
        <p:nvSpPr>
          <p:cNvPr id="8" name="TextBox 3"/>
          <p:cNvSpPr txBox="1">
            <a:spLocks noChangeArrowheads="1"/>
          </p:cNvSpPr>
          <p:nvPr/>
        </p:nvSpPr>
        <p:spPr bwMode="auto">
          <a:xfrm>
            <a:off x="248920" y="236855"/>
            <a:ext cx="70866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eaLnBrk="1" hangingPunct="1"/>
            <a:r>
              <a:rPr lang="zh-CN" altLang="en-US" sz="3600" smtClean="0">
                <a:solidFill>
                  <a:srgbClr val="00B0F0"/>
                </a:solidFill>
                <a:latin typeface="Gulim" pitchFamily="34" charset="-127"/>
                <a:ea typeface="+mj-ea"/>
                <a:cs typeface="+mj-cs"/>
              </a:rPr>
              <a:t>架构设计</a:t>
            </a:r>
            <a:endParaRPr lang="zh-CN" altLang="en-US" sz="3600">
              <a:solidFill>
                <a:srgbClr val="00B0F0"/>
              </a:solidFill>
              <a:latin typeface="Gulim" pitchFamily="34" charset="-127"/>
            </a:endParaRPr>
          </a:p>
        </p:txBody>
      </p:sp>
      <p:pic>
        <p:nvPicPr>
          <p:cNvPr id="13" name="图片 12" descr="系统架构"/>
          <p:cNvPicPr>
            <a:picLocks noChangeAspect="1"/>
          </p:cNvPicPr>
          <p:nvPr/>
        </p:nvPicPr>
        <p:blipFill>
          <a:blip r:embed="rId2"/>
          <a:stretch>
            <a:fillRect/>
          </a:stretch>
        </p:blipFill>
        <p:spPr>
          <a:xfrm>
            <a:off x="1702435" y="3175"/>
            <a:ext cx="5761990" cy="515683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trips(downLeft)">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6000"/>
          </a:blip>
          <a:tile tx="0" ty="0" sx="100000" sy="100000" flip="none" algn="tl"/>
        </a:blipFill>
        <a:effectLst/>
      </p:bgPr>
    </p:bg>
    <p:spTree>
      <p:nvGrpSpPr>
        <p:cNvPr id="1" name=""/>
        <p:cNvGrpSpPr/>
        <p:nvPr/>
      </p:nvGrpSpPr>
      <p:grpSpPr>
        <a:xfrm>
          <a:off x="0" y="0"/>
          <a:ext cx="0" cy="0"/>
          <a:chOff x="0" y="0"/>
          <a:chExt cx="0" cy="0"/>
        </a:xfrm>
      </p:grpSpPr>
      <p:sp>
        <p:nvSpPr>
          <p:cNvPr id="8" name="TextBox 3"/>
          <p:cNvSpPr txBox="1">
            <a:spLocks noChangeArrowheads="1"/>
          </p:cNvSpPr>
          <p:nvPr/>
        </p:nvSpPr>
        <p:spPr bwMode="auto">
          <a:xfrm>
            <a:off x="381000" y="377825"/>
            <a:ext cx="48615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eaLnBrk="1" hangingPunct="1"/>
            <a:r>
              <a:rPr lang="zh-CN" altLang="en-US" sz="3600" smtClean="0">
                <a:solidFill>
                  <a:srgbClr val="00B0F0"/>
                </a:solidFill>
                <a:latin typeface="Gulim" pitchFamily="34" charset="-127"/>
                <a:ea typeface="+mj-ea"/>
                <a:cs typeface="+mj-cs"/>
              </a:rPr>
              <a:t>核心模块</a:t>
            </a:r>
            <a:endParaRPr lang="zh-CN" altLang="en-US" sz="3600">
              <a:solidFill>
                <a:srgbClr val="00B0F0"/>
              </a:solidFill>
              <a:latin typeface="Gulim" pitchFamily="34" charset="-127"/>
            </a:endParaRPr>
          </a:p>
        </p:txBody>
      </p:sp>
      <p:grpSp>
        <p:nvGrpSpPr>
          <p:cNvPr id="9" name="Group 4"/>
          <p:cNvGrpSpPr/>
          <p:nvPr/>
        </p:nvGrpSpPr>
        <p:grpSpPr>
          <a:xfrm>
            <a:off x="381000" y="1119188"/>
            <a:ext cx="8382000" cy="80962"/>
            <a:chOff x="383380" y="2378869"/>
            <a:chExt cx="8382000" cy="80962"/>
          </a:xfrm>
          <a:solidFill>
            <a:srgbClr val="00B0F0"/>
          </a:solidFill>
        </p:grpSpPr>
        <p:cxnSp>
          <p:nvCxnSpPr>
            <p:cNvPr id="10"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6" name="图片 5"/>
          <p:cNvPicPr>
            <a:picLocks noChangeAspect="1"/>
          </p:cNvPicPr>
          <p:nvPr/>
        </p:nvPicPr>
        <p:blipFill>
          <a:blip r:embed="rId2"/>
          <a:srcRect l="2587" t="-317" r="-2587" b="317"/>
          <a:stretch>
            <a:fillRect/>
          </a:stretch>
        </p:blipFill>
        <p:spPr>
          <a:xfrm>
            <a:off x="1490980" y="1336675"/>
            <a:ext cx="6162040" cy="340741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5000"/>
          </a:blip>
          <a:tile tx="0" ty="0" sx="100000" sy="100000" flip="none" algn="tl"/>
        </a:blipFill>
        <a:effectLst/>
      </p:bgPr>
    </p:bg>
    <p:spTree>
      <p:nvGrpSpPr>
        <p:cNvPr id="1" name=""/>
        <p:cNvGrpSpPr/>
        <p:nvPr/>
      </p:nvGrpSpPr>
      <p:grpSpPr>
        <a:xfrm>
          <a:off x="0" y="0"/>
          <a:ext cx="0" cy="0"/>
          <a:chOff x="0" y="0"/>
          <a:chExt cx="0" cy="0"/>
        </a:xfrm>
      </p:grpSpPr>
      <p:graphicFrame>
        <p:nvGraphicFramePr>
          <p:cNvPr id="20" name="Table 19"/>
          <p:cNvGraphicFramePr>
            <a:graphicFrameLocks noGrp="1"/>
          </p:cNvGraphicFramePr>
          <p:nvPr/>
        </p:nvGraphicFramePr>
        <p:xfrm>
          <a:off x="914400" y="1644650"/>
          <a:ext cx="7315200" cy="2603500"/>
        </p:xfrm>
        <a:graphic>
          <a:graphicData uri="http://schemas.openxmlformats.org/drawingml/2006/table">
            <a:tbl>
              <a:tblPr/>
              <a:tblGrid>
                <a:gridCol w="1905000"/>
                <a:gridCol w="914400"/>
                <a:gridCol w="914400"/>
                <a:gridCol w="914400"/>
                <a:gridCol w="914400"/>
                <a:gridCol w="914400"/>
                <a:gridCol w="838200"/>
              </a:tblGrid>
              <a:tr h="546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步骤</a:t>
                      </a:r>
                      <a:endPar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1</a:t>
                      </a:r>
                      <a:endPar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2</a:t>
                      </a:r>
                      <a:endPar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3</a:t>
                      </a:r>
                      <a:endPar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4</a:t>
                      </a:r>
                      <a:endPar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5</a:t>
                      </a:r>
                      <a:endPar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6</a:t>
                      </a:r>
                      <a:endParaRPr kumimoji="0" lang="en-US" altLang="zh-CN"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数据接入</a:t>
                      </a:r>
                      <a:endPar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r>
              <a:tr h="520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前端界面开发</a:t>
                      </a:r>
                      <a:endPar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后台模块及接口开发</a:t>
                      </a:r>
                      <a:endPar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a:noFill/>
                    </a:lnB>
                    <a:lnTlToBr>
                      <a:noFill/>
                    </a:lnTlToBr>
                    <a:lnBlToTr>
                      <a:noFill/>
                    </a:lnBlToTr>
                    <a:solidFill>
                      <a:schemeClr val="accent1">
                        <a:alpha val="20000"/>
                      </a:schemeClr>
                    </a:solidFill>
                  </a:tcPr>
                </a:tc>
              </a:tr>
              <a:tr h="4953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rPr>
                        <a:t>个性化推荐部分开发</a:t>
                      </a:r>
                      <a:endParaRPr kumimoji="0" lang="zh-CN" altLang="en-US" sz="1400" b="0" i="0" u="none" strike="noStrike" cap="none" normalizeH="0" baseline="0" dirty="0" smtClean="0">
                        <a:ln>
                          <a:noFill/>
                        </a:ln>
                        <a:solidFill>
                          <a:schemeClr val="tx1"/>
                        </a:solidFill>
                        <a:effectLst/>
                        <a:latin typeface="Gulim" pitchFamily="34" charset="-127"/>
                        <a:ea typeface="宋体" panose="02010600030101010101" pitchFamily="2" charset="-122"/>
                        <a:cs typeface="Arial" panose="020B0604020202020204" pitchFamily="34" charset="0"/>
                      </a:endParaRPr>
                    </a:p>
                  </a:txBody>
                  <a:tcPr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400" b="0" i="0" u="none" strike="noStrike" cap="none" normalizeH="0" baseline="0" dirty="0" smtClean="0">
                        <a:ln>
                          <a:noFill/>
                        </a:ln>
                        <a:solidFill>
                          <a:schemeClr val="tx1"/>
                        </a:solidFill>
                        <a:effectLst/>
                        <a:latin typeface="Gulim" pitchFamily="34" charset="-127"/>
                        <a:cs typeface="Arial" panose="020B0604020202020204" pitchFamily="34" charset="0"/>
                      </a:endParaRPr>
                    </a:p>
                  </a:txBody>
                  <a:tcP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23" name="Rectangle 22"/>
          <p:cNvSpPr/>
          <p:nvPr/>
        </p:nvSpPr>
        <p:spPr>
          <a:xfrm>
            <a:off x="2819400" y="2197100"/>
            <a:ext cx="914400" cy="5016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sp>
        <p:nvSpPr>
          <p:cNvPr id="24" name="Rectangle 23"/>
          <p:cNvSpPr/>
          <p:nvPr/>
        </p:nvSpPr>
        <p:spPr>
          <a:xfrm>
            <a:off x="3733800" y="2703830"/>
            <a:ext cx="913765" cy="52514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sp>
        <p:nvSpPr>
          <p:cNvPr id="25" name="Rectangle 24"/>
          <p:cNvSpPr/>
          <p:nvPr/>
        </p:nvSpPr>
        <p:spPr>
          <a:xfrm>
            <a:off x="4629785" y="3230563"/>
            <a:ext cx="1828800" cy="520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sp>
        <p:nvSpPr>
          <p:cNvPr id="26" name="Rectangle 25"/>
          <p:cNvSpPr/>
          <p:nvPr/>
        </p:nvSpPr>
        <p:spPr>
          <a:xfrm>
            <a:off x="6466840" y="3733800"/>
            <a:ext cx="1762760" cy="5111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sp>
        <p:nvSpPr>
          <p:cNvPr id="28" name="TextBox 27"/>
          <p:cNvSpPr txBox="1"/>
          <p:nvPr/>
        </p:nvSpPr>
        <p:spPr>
          <a:xfrm>
            <a:off x="2933383" y="2294097"/>
            <a:ext cx="685800" cy="307340"/>
          </a:xfrm>
          <a:prstGeom prst="rect">
            <a:avLst/>
          </a:prstGeom>
          <a:noFill/>
        </p:spPr>
        <p:txBody>
          <a:bodyPr wrap="square" lIns="0" tIns="0" rIns="0" bIns="0" anchor="ctr">
            <a:spAutoFit/>
          </a:bodyPr>
          <a:lstStyle/>
          <a:p>
            <a:pPr fontAlgn="auto">
              <a:spcBef>
                <a:spcPts val="0"/>
              </a:spcBef>
              <a:spcAft>
                <a:spcPts val="0"/>
              </a:spcAft>
              <a:defRPr/>
            </a:pPr>
            <a:r>
              <a:rPr lang="en-US" sz="2000" dirty="0">
                <a:solidFill>
                  <a:schemeClr val="bg1"/>
                </a:solidFill>
                <a:cs typeface="+mn-cs"/>
              </a:rPr>
              <a:t>8</a:t>
            </a:r>
            <a:r>
              <a:rPr lang="zh-CN" altLang="en-US" sz="2000" dirty="0">
                <a:solidFill>
                  <a:schemeClr val="bg1"/>
                </a:solidFill>
                <a:cs typeface="+mn-cs"/>
              </a:rPr>
              <a:t>月</a:t>
            </a:r>
            <a:endParaRPr lang="zh-CN" altLang="en-US" sz="2000" dirty="0">
              <a:solidFill>
                <a:schemeClr val="bg1"/>
              </a:solidFill>
              <a:cs typeface="+mn-cs"/>
            </a:endParaRPr>
          </a:p>
        </p:txBody>
      </p:sp>
      <p:sp>
        <p:nvSpPr>
          <p:cNvPr id="29" name="TextBox 28"/>
          <p:cNvSpPr txBox="1"/>
          <p:nvPr/>
        </p:nvSpPr>
        <p:spPr>
          <a:xfrm>
            <a:off x="3881120" y="2792254"/>
            <a:ext cx="1533525" cy="307340"/>
          </a:xfrm>
          <a:prstGeom prst="rect">
            <a:avLst/>
          </a:prstGeom>
          <a:noFill/>
        </p:spPr>
        <p:txBody>
          <a:bodyPr lIns="0" tIns="0" rIns="0" bIns="0" anchor="ctr">
            <a:spAutoFit/>
          </a:bodyPr>
          <a:lstStyle/>
          <a:p>
            <a:pPr fontAlgn="auto">
              <a:spcBef>
                <a:spcPts val="0"/>
              </a:spcBef>
              <a:spcAft>
                <a:spcPts val="0"/>
              </a:spcAft>
              <a:defRPr/>
            </a:pPr>
            <a:r>
              <a:rPr lang="en-US" sz="2000" dirty="0">
                <a:solidFill>
                  <a:schemeClr val="bg1"/>
                </a:solidFill>
                <a:cs typeface="+mn-cs"/>
              </a:rPr>
              <a:t>9</a:t>
            </a:r>
            <a:r>
              <a:rPr lang="zh-CN" altLang="en-US" sz="2000" dirty="0">
                <a:solidFill>
                  <a:schemeClr val="bg1"/>
                </a:solidFill>
                <a:cs typeface="+mn-cs"/>
              </a:rPr>
              <a:t>月</a:t>
            </a:r>
            <a:endParaRPr lang="zh-CN" altLang="en-US" sz="2000" dirty="0">
              <a:solidFill>
                <a:schemeClr val="bg1"/>
              </a:solidFill>
              <a:cs typeface="+mn-cs"/>
            </a:endParaRPr>
          </a:p>
        </p:txBody>
      </p:sp>
      <p:sp>
        <p:nvSpPr>
          <p:cNvPr id="30" name="TextBox 29"/>
          <p:cNvSpPr txBox="1"/>
          <p:nvPr/>
        </p:nvSpPr>
        <p:spPr>
          <a:xfrm>
            <a:off x="4777423" y="3345180"/>
            <a:ext cx="1533525" cy="307340"/>
          </a:xfrm>
          <a:prstGeom prst="rect">
            <a:avLst/>
          </a:prstGeom>
          <a:noFill/>
        </p:spPr>
        <p:txBody>
          <a:bodyPr wrap="square" lIns="0" tIns="0" rIns="0" bIns="0" anchor="ctr">
            <a:spAutoFit/>
          </a:bodyPr>
          <a:lstStyle/>
          <a:p>
            <a:pPr fontAlgn="auto">
              <a:spcBef>
                <a:spcPts val="0"/>
              </a:spcBef>
              <a:spcAft>
                <a:spcPts val="0"/>
              </a:spcAft>
              <a:defRPr/>
            </a:pPr>
            <a:r>
              <a:rPr lang="en-US" sz="2000" dirty="0">
                <a:solidFill>
                  <a:schemeClr val="bg1"/>
                </a:solidFill>
                <a:cs typeface="+mn-cs"/>
              </a:rPr>
              <a:t>10</a:t>
            </a:r>
            <a:r>
              <a:rPr lang="zh-CN" altLang="en-US" sz="2000" dirty="0">
                <a:solidFill>
                  <a:schemeClr val="bg1"/>
                </a:solidFill>
                <a:cs typeface="+mn-cs"/>
              </a:rPr>
              <a:t>月</a:t>
            </a:r>
            <a:r>
              <a:rPr lang="en-US" altLang="zh-CN" sz="2000" dirty="0">
                <a:solidFill>
                  <a:schemeClr val="bg1"/>
                </a:solidFill>
                <a:cs typeface="+mn-cs"/>
              </a:rPr>
              <a:t>-1</a:t>
            </a:r>
            <a:r>
              <a:rPr lang="zh-CN" altLang="en-US" sz="2000" dirty="0">
                <a:solidFill>
                  <a:schemeClr val="bg1"/>
                </a:solidFill>
                <a:cs typeface="+mn-cs"/>
              </a:rPr>
              <a:t>月</a:t>
            </a:r>
            <a:endParaRPr lang="zh-CN" altLang="en-US" sz="2000" dirty="0">
              <a:solidFill>
                <a:schemeClr val="bg1"/>
              </a:solidFill>
              <a:cs typeface="+mn-cs"/>
            </a:endParaRPr>
          </a:p>
        </p:txBody>
      </p:sp>
      <p:grpSp>
        <p:nvGrpSpPr>
          <p:cNvPr id="40" name="Group 39"/>
          <p:cNvGrpSpPr/>
          <p:nvPr/>
        </p:nvGrpSpPr>
        <p:grpSpPr bwMode="auto">
          <a:xfrm>
            <a:off x="2819400" y="1749425"/>
            <a:ext cx="4557713" cy="327025"/>
            <a:chOff x="2819400" y="1750211"/>
            <a:chExt cx="4557711" cy="326271"/>
          </a:xfrm>
        </p:grpSpPr>
        <p:cxnSp>
          <p:nvCxnSpPr>
            <p:cNvPr id="33" name="Straight Connector 32"/>
            <p:cNvCxnSpPr/>
            <p:nvPr/>
          </p:nvCxnSpPr>
          <p:spPr>
            <a:xfrm>
              <a:off x="2819400" y="1764466"/>
              <a:ext cx="0" cy="30409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33800" y="1758131"/>
              <a:ext cx="0" cy="30409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8199" y="1750211"/>
              <a:ext cx="0" cy="30409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557837" y="1758131"/>
              <a:ext cx="0" cy="30409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67473" y="1764466"/>
              <a:ext cx="0" cy="30409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77111" y="1772385"/>
              <a:ext cx="0" cy="30409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29"/>
          <p:cNvSpPr txBox="1"/>
          <p:nvPr/>
        </p:nvSpPr>
        <p:spPr>
          <a:xfrm>
            <a:off x="6580823" y="3836035"/>
            <a:ext cx="1533525" cy="307340"/>
          </a:xfrm>
          <a:prstGeom prst="rect">
            <a:avLst/>
          </a:prstGeom>
          <a:noFill/>
        </p:spPr>
        <p:txBody>
          <a:bodyPr wrap="square" lIns="0" tIns="0" rIns="0" bIns="0" anchor="ctr">
            <a:spAutoFit/>
          </a:bodyPr>
          <a:p>
            <a:pPr fontAlgn="auto">
              <a:spcBef>
                <a:spcPts val="0"/>
              </a:spcBef>
              <a:spcAft>
                <a:spcPts val="0"/>
              </a:spcAft>
              <a:defRPr/>
            </a:pPr>
            <a:r>
              <a:rPr lang="en-US" sz="2000" dirty="0">
                <a:solidFill>
                  <a:schemeClr val="bg1"/>
                </a:solidFill>
                <a:cs typeface="+mn-cs"/>
              </a:rPr>
              <a:t>1</a:t>
            </a:r>
            <a:r>
              <a:rPr lang="zh-CN" altLang="en-US" sz="2000" dirty="0">
                <a:solidFill>
                  <a:schemeClr val="bg1"/>
                </a:solidFill>
                <a:cs typeface="+mn-cs"/>
              </a:rPr>
              <a:t>月</a:t>
            </a:r>
            <a:r>
              <a:rPr lang="en-US" altLang="zh-CN" sz="2000" dirty="0">
                <a:solidFill>
                  <a:schemeClr val="bg1"/>
                </a:solidFill>
                <a:cs typeface="+mn-cs"/>
              </a:rPr>
              <a:t>-3</a:t>
            </a:r>
            <a:r>
              <a:rPr lang="zh-CN" altLang="en-US" sz="2000" dirty="0">
                <a:solidFill>
                  <a:schemeClr val="bg1"/>
                </a:solidFill>
                <a:cs typeface="+mn-cs"/>
              </a:rPr>
              <a:t>月</a:t>
            </a:r>
            <a:endParaRPr lang="zh-CN" altLang="en-US" sz="2000" dirty="0">
              <a:solidFill>
                <a:schemeClr val="bg1"/>
              </a:solidFill>
              <a:cs typeface="+mn-cs"/>
            </a:endParaRPr>
          </a:p>
        </p:txBody>
      </p:sp>
      <p:sp>
        <p:nvSpPr>
          <p:cNvPr id="4" name="TextBox 3"/>
          <p:cNvSpPr txBox="1">
            <a:spLocks noChangeArrowheads="1"/>
          </p:cNvSpPr>
          <p:nvPr/>
        </p:nvSpPr>
        <p:spPr bwMode="auto">
          <a:xfrm>
            <a:off x="553085" y="389890"/>
            <a:ext cx="34067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zh-CN" altLang="en-US" sz="3600" smtClean="0">
                <a:solidFill>
                  <a:srgbClr val="00B0F0"/>
                </a:solidFill>
                <a:latin typeface="Gulim" pitchFamily="34" charset="-127"/>
                <a:sym typeface="+mn-ea"/>
              </a:rPr>
              <a:t>开发进度规划</a:t>
            </a:r>
            <a:endParaRPr lang="zh-CN" altLang="en-US" sz="3600">
              <a:solidFill>
                <a:srgbClr val="00B0F0"/>
              </a:solidFill>
              <a:latin typeface="Gulim" pitchFamily="34" charset="-127"/>
            </a:endParaRPr>
          </a:p>
        </p:txBody>
      </p:sp>
      <p:grpSp>
        <p:nvGrpSpPr>
          <p:cNvPr id="5" name="Group 4"/>
          <p:cNvGrpSpPr/>
          <p:nvPr/>
        </p:nvGrpSpPr>
        <p:grpSpPr>
          <a:xfrm>
            <a:off x="381000" y="1119188"/>
            <a:ext cx="8382000" cy="80962"/>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bldLvl="0" animBg="1"/>
      <p:bldP spid="25" grpId="0" bldLvl="0" animBg="1"/>
      <p:bldP spid="26" grpId="0" bldLvl="0" animBg="1"/>
      <p:bldP spid="28" grpId="0"/>
      <p:bldP spid="29" grpId="0"/>
      <p:bldP spid="30" grpId="0"/>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5000"/>
          </a:blip>
          <a:tile tx="0" ty="0" sx="100000" sy="100000" flip="none" algn="tl"/>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81000" y="389890"/>
            <a:ext cx="48615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eaLnBrk="1" hangingPunct="1"/>
            <a:r>
              <a:rPr lang="zh-CN" altLang="en-US" sz="3600" smtClean="0">
                <a:solidFill>
                  <a:srgbClr val="00B0F0"/>
                </a:solidFill>
                <a:latin typeface="Gulim" pitchFamily="34" charset="-127"/>
                <a:ea typeface="+mj-ea"/>
                <a:cs typeface="+mj-cs"/>
              </a:rPr>
              <a:t>数据库设计</a:t>
            </a:r>
            <a:endParaRPr lang="zh-CN" altLang="en-US" sz="3600">
              <a:solidFill>
                <a:srgbClr val="00B0F0"/>
              </a:solidFill>
              <a:latin typeface="Gulim" pitchFamily="34" charset="-127"/>
            </a:endParaRPr>
          </a:p>
        </p:txBody>
      </p:sp>
      <p:grpSp>
        <p:nvGrpSpPr>
          <p:cNvPr id="5" name="Group 4"/>
          <p:cNvGrpSpPr/>
          <p:nvPr/>
        </p:nvGrpSpPr>
        <p:grpSpPr>
          <a:xfrm>
            <a:off x="381000" y="1119188"/>
            <a:ext cx="8382000" cy="80962"/>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p:nvGrpSpPr>
        <p:grpSpPr bwMode="auto">
          <a:xfrm>
            <a:off x="914400" y="1733550"/>
            <a:ext cx="1828800" cy="1526064"/>
            <a:chOff x="914400" y="1885950"/>
            <a:chExt cx="1828800" cy="1526064"/>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01</a:t>
              </a:r>
              <a:endParaRPr lang="en-US" sz="1600" dirty="0">
                <a:latin typeface="Gulim" pitchFamily="34" charset="-127"/>
              </a:endParaRPr>
            </a:p>
          </p:txBody>
        </p:sp>
        <p:sp>
          <p:nvSpPr>
            <p:cNvPr id="4126" name="TextBox 10"/>
            <p:cNvSpPr txBox="1">
              <a:spLocks noChangeArrowheads="1"/>
            </p:cNvSpPr>
            <p:nvPr/>
          </p:nvSpPr>
          <p:spPr bwMode="auto">
            <a:xfrm>
              <a:off x="914400" y="257175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a:latin typeface="Gulim" pitchFamily="34" charset="-127"/>
                </a:rPr>
                <a:t>用户表</a:t>
              </a:r>
              <a:endParaRPr lang="zh-CN" altLang="en-US">
                <a:latin typeface="Gulim" pitchFamily="34" charset="-127"/>
              </a:endParaRPr>
            </a:p>
          </p:txBody>
        </p:sp>
        <p:sp>
          <p:nvSpPr>
            <p:cNvPr id="4127" name="TextBox 11"/>
            <p:cNvSpPr txBox="1">
              <a:spLocks noChangeArrowheads="1"/>
            </p:cNvSpPr>
            <p:nvPr/>
          </p:nvSpPr>
          <p:spPr bwMode="auto">
            <a:xfrm>
              <a:off x="914400" y="2858929"/>
              <a:ext cx="18288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000"/>
                <a:t>主要包含用户</a:t>
              </a:r>
              <a:r>
                <a:rPr lang="en-US" altLang="zh-CN" sz="1000"/>
                <a:t>id</a:t>
              </a:r>
              <a:r>
                <a:rPr lang="zh-CN" altLang="en-US" sz="1000"/>
                <a:t>、昵称、年龄、性别、专业、用户标签等字段</a:t>
              </a:r>
              <a:endParaRPr lang="zh-CN" altLang="en-US" sz="1000"/>
            </a:p>
          </p:txBody>
        </p:sp>
      </p:grpSp>
      <p:grpSp>
        <p:nvGrpSpPr>
          <p:cNvPr id="22" name="Group 21"/>
          <p:cNvGrpSpPr/>
          <p:nvPr/>
        </p:nvGrpSpPr>
        <p:grpSpPr bwMode="auto">
          <a:xfrm>
            <a:off x="2743200" y="1733550"/>
            <a:ext cx="1828800" cy="1526064"/>
            <a:chOff x="914400" y="1885950"/>
            <a:chExt cx="1828800" cy="1526064"/>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02</a:t>
              </a:r>
              <a:endParaRPr lang="en-US" sz="1600" dirty="0">
                <a:latin typeface="Gulim" pitchFamily="34" charset="-127"/>
              </a:endParaRPr>
            </a:p>
          </p:txBody>
        </p:sp>
        <p:sp>
          <p:nvSpPr>
            <p:cNvPr id="4123" name="TextBox 23"/>
            <p:cNvSpPr txBox="1">
              <a:spLocks noChangeArrowheads="1"/>
            </p:cNvSpPr>
            <p:nvPr/>
          </p:nvSpPr>
          <p:spPr bwMode="auto">
            <a:xfrm>
              <a:off x="914400" y="257175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a:latin typeface="Gulim" pitchFamily="34" charset="-127"/>
                </a:rPr>
                <a:t>招聘信息表</a:t>
              </a:r>
              <a:endParaRPr lang="zh-CN" altLang="en-US">
                <a:latin typeface="Gulim" pitchFamily="34" charset="-127"/>
              </a:endParaRPr>
            </a:p>
          </p:txBody>
        </p:sp>
        <p:sp>
          <p:nvSpPr>
            <p:cNvPr id="4124" name="TextBox 24"/>
            <p:cNvSpPr txBox="1">
              <a:spLocks noChangeArrowheads="1"/>
            </p:cNvSpPr>
            <p:nvPr/>
          </p:nvSpPr>
          <p:spPr bwMode="auto">
            <a:xfrm>
              <a:off x="914400" y="2858929"/>
              <a:ext cx="18288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000"/>
                <a:t>主要包含公司、城市地区、职位标签、薪资、招聘要求、有效时间、创建时间等字段</a:t>
              </a:r>
              <a:endParaRPr lang="zh-CN" altLang="en-US" sz="1000"/>
            </a:p>
          </p:txBody>
        </p:sp>
      </p:grpSp>
      <p:grpSp>
        <p:nvGrpSpPr>
          <p:cNvPr id="34" name="Group 33"/>
          <p:cNvGrpSpPr/>
          <p:nvPr/>
        </p:nvGrpSpPr>
        <p:grpSpPr bwMode="auto">
          <a:xfrm>
            <a:off x="4556125" y="1733550"/>
            <a:ext cx="1828800" cy="1371759"/>
            <a:chOff x="914400" y="1885950"/>
            <a:chExt cx="1828800" cy="1371759"/>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03</a:t>
              </a:r>
              <a:endParaRPr lang="en-US" sz="1600" dirty="0">
                <a:latin typeface="Gulim" pitchFamily="34" charset="-127"/>
              </a:endParaRPr>
            </a:p>
          </p:txBody>
        </p:sp>
        <p:sp>
          <p:nvSpPr>
            <p:cNvPr id="4120" name="TextBox 35"/>
            <p:cNvSpPr txBox="1">
              <a:spLocks noChangeArrowheads="1"/>
            </p:cNvSpPr>
            <p:nvPr/>
          </p:nvSpPr>
          <p:spPr bwMode="auto">
            <a:xfrm>
              <a:off x="914400" y="257175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a:latin typeface="Gulim" pitchFamily="34" charset="-127"/>
                </a:rPr>
                <a:t>收藏记录表</a:t>
              </a:r>
              <a:endParaRPr lang="zh-CN" altLang="en-US">
                <a:latin typeface="Gulim" pitchFamily="34" charset="-127"/>
              </a:endParaRPr>
            </a:p>
          </p:txBody>
        </p:sp>
        <p:sp>
          <p:nvSpPr>
            <p:cNvPr id="4121" name="TextBox 36"/>
            <p:cNvSpPr txBox="1">
              <a:spLocks noChangeArrowheads="1"/>
            </p:cNvSpPr>
            <p:nvPr/>
          </p:nvSpPr>
          <p:spPr bwMode="auto">
            <a:xfrm>
              <a:off x="914400" y="2858929"/>
              <a:ext cx="18288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000"/>
                <a:t>主要包含用户</a:t>
              </a:r>
              <a:r>
                <a:rPr lang="en-US" altLang="zh-CN" sz="1000"/>
                <a:t>id</a:t>
              </a:r>
              <a:r>
                <a:rPr lang="zh-CN" altLang="en-US" sz="1000"/>
                <a:t>、专业、收藏标签、创建时间等字段</a:t>
              </a:r>
              <a:endParaRPr lang="zh-CN" altLang="en-US" sz="1000"/>
            </a:p>
          </p:txBody>
        </p:sp>
      </p:grpSp>
      <p:grpSp>
        <p:nvGrpSpPr>
          <p:cNvPr id="38" name="Group 37"/>
          <p:cNvGrpSpPr/>
          <p:nvPr/>
        </p:nvGrpSpPr>
        <p:grpSpPr bwMode="auto">
          <a:xfrm>
            <a:off x="6384925" y="1733550"/>
            <a:ext cx="1828800" cy="1526064"/>
            <a:chOff x="914400" y="1885950"/>
            <a:chExt cx="1828800" cy="1526064"/>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04</a:t>
              </a:r>
              <a:endParaRPr lang="en-US" sz="1600" dirty="0">
                <a:latin typeface="Gulim" pitchFamily="34" charset="-127"/>
              </a:endParaRPr>
            </a:p>
          </p:txBody>
        </p:sp>
        <p:sp>
          <p:nvSpPr>
            <p:cNvPr id="4117" name="TextBox 39"/>
            <p:cNvSpPr txBox="1">
              <a:spLocks noChangeArrowheads="1"/>
            </p:cNvSpPr>
            <p:nvPr/>
          </p:nvSpPr>
          <p:spPr bwMode="auto">
            <a:xfrm>
              <a:off x="914400" y="257175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a:latin typeface="Gulim" pitchFamily="34" charset="-127"/>
                </a:rPr>
                <a:t>搜索记录表</a:t>
              </a:r>
              <a:endParaRPr lang="zh-CN" altLang="en-US">
                <a:latin typeface="Gulim" pitchFamily="34" charset="-127"/>
              </a:endParaRPr>
            </a:p>
          </p:txBody>
        </p:sp>
        <p:sp>
          <p:nvSpPr>
            <p:cNvPr id="4118" name="TextBox 40"/>
            <p:cNvSpPr txBox="1">
              <a:spLocks noChangeArrowheads="1"/>
            </p:cNvSpPr>
            <p:nvPr/>
          </p:nvSpPr>
          <p:spPr bwMode="auto">
            <a:xfrm>
              <a:off x="914400" y="2858929"/>
              <a:ext cx="18288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000"/>
                <a:t>主要包含用户</a:t>
              </a:r>
              <a:r>
                <a:rPr lang="en-US" altLang="zh-CN" sz="1000"/>
                <a:t>id</a:t>
              </a:r>
              <a:r>
                <a:rPr lang="zh-CN" altLang="en-US" sz="1000"/>
                <a:t>字段，搜索标签字段、搜索次数和搜索时间字段</a:t>
              </a:r>
              <a:endParaRPr lang="zh-CN" altLang="en-US" sz="1000"/>
            </a:p>
          </p:txBody>
        </p:sp>
      </p:grpSp>
      <p:grpSp>
        <p:nvGrpSpPr>
          <p:cNvPr id="42" name="Group 41"/>
          <p:cNvGrpSpPr/>
          <p:nvPr/>
        </p:nvGrpSpPr>
        <p:grpSpPr bwMode="auto">
          <a:xfrm>
            <a:off x="1828800" y="3187700"/>
            <a:ext cx="1828800" cy="1526064"/>
            <a:chOff x="914400" y="1885950"/>
            <a:chExt cx="1828800" cy="1526064"/>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05</a:t>
              </a:r>
              <a:endParaRPr lang="en-US" sz="1600" dirty="0">
                <a:latin typeface="Gulim" pitchFamily="34" charset="-127"/>
              </a:endParaRPr>
            </a:p>
          </p:txBody>
        </p:sp>
        <p:sp>
          <p:nvSpPr>
            <p:cNvPr id="4114" name="TextBox 43"/>
            <p:cNvSpPr txBox="1">
              <a:spLocks noChangeArrowheads="1"/>
            </p:cNvSpPr>
            <p:nvPr/>
          </p:nvSpPr>
          <p:spPr bwMode="auto">
            <a:xfrm>
              <a:off x="914400" y="257175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atin typeface="Gulim" pitchFamily="34" charset="-127"/>
                </a:rPr>
                <a:t>浏览记录表</a:t>
              </a:r>
              <a:endParaRPr lang="zh-CN">
                <a:latin typeface="Gulim" pitchFamily="34" charset="-127"/>
              </a:endParaRPr>
            </a:p>
          </p:txBody>
        </p:sp>
        <p:sp>
          <p:nvSpPr>
            <p:cNvPr id="4115" name="TextBox 44"/>
            <p:cNvSpPr txBox="1">
              <a:spLocks noChangeArrowheads="1"/>
            </p:cNvSpPr>
            <p:nvPr/>
          </p:nvSpPr>
          <p:spPr bwMode="auto">
            <a:xfrm>
              <a:off x="914400" y="2858929"/>
              <a:ext cx="18288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000"/>
                <a:t>主要包含用户</a:t>
              </a:r>
              <a:r>
                <a:rPr lang="en-US" altLang="zh-CN" sz="1000"/>
                <a:t>id</a:t>
              </a:r>
              <a:r>
                <a:rPr lang="zh-CN" altLang="en-US" sz="1000"/>
                <a:t>、浏览招聘信息</a:t>
              </a:r>
              <a:r>
                <a:rPr lang="en-US" altLang="zh-CN" sz="1000"/>
                <a:t>id</a:t>
              </a:r>
              <a:r>
                <a:rPr lang="zh-CN" altLang="en-US" sz="1000"/>
                <a:t>、职位标签、创建时间字段</a:t>
              </a:r>
              <a:endParaRPr lang="zh-CN" altLang="en-US" sz="1000"/>
            </a:p>
          </p:txBody>
        </p:sp>
      </p:grpSp>
      <p:grpSp>
        <p:nvGrpSpPr>
          <p:cNvPr id="46" name="Group 45"/>
          <p:cNvGrpSpPr/>
          <p:nvPr/>
        </p:nvGrpSpPr>
        <p:grpSpPr bwMode="auto">
          <a:xfrm>
            <a:off x="3641725" y="3187700"/>
            <a:ext cx="1828800" cy="1371759"/>
            <a:chOff x="914400" y="1885950"/>
            <a:chExt cx="1828800" cy="1371759"/>
          </a:xfrm>
        </p:grpSpPr>
        <p:sp>
          <p:nvSpPr>
            <p:cNvPr id="47" name="Oval 46"/>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06</a:t>
              </a:r>
              <a:endParaRPr lang="en-US" sz="1600" dirty="0">
                <a:latin typeface="Gulim" pitchFamily="34" charset="-127"/>
              </a:endParaRPr>
            </a:p>
          </p:txBody>
        </p:sp>
        <p:sp>
          <p:nvSpPr>
            <p:cNvPr id="4111" name="TextBox 47"/>
            <p:cNvSpPr txBox="1">
              <a:spLocks noChangeArrowheads="1"/>
            </p:cNvSpPr>
            <p:nvPr/>
          </p:nvSpPr>
          <p:spPr bwMode="auto">
            <a:xfrm>
              <a:off x="914400" y="257175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a:latin typeface="Gulim" pitchFamily="34" charset="-127"/>
                </a:rPr>
                <a:t>常量表</a:t>
              </a:r>
              <a:endParaRPr lang="zh-CN" altLang="en-US">
                <a:latin typeface="Gulim" pitchFamily="34" charset="-127"/>
              </a:endParaRPr>
            </a:p>
          </p:txBody>
        </p:sp>
        <p:sp>
          <p:nvSpPr>
            <p:cNvPr id="4112" name="TextBox 48"/>
            <p:cNvSpPr txBox="1">
              <a:spLocks noChangeArrowheads="1"/>
            </p:cNvSpPr>
            <p:nvPr/>
          </p:nvSpPr>
          <p:spPr bwMode="auto">
            <a:xfrm>
              <a:off x="914400" y="2858929"/>
              <a:ext cx="18288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000"/>
                <a:t>主要存储城市及地区、职位等常量</a:t>
              </a:r>
              <a:endParaRPr lang="zh-CN" altLang="en-US" sz="1000"/>
            </a:p>
          </p:txBody>
        </p:sp>
      </p:grpSp>
      <p:grpSp>
        <p:nvGrpSpPr>
          <p:cNvPr id="2" name="Group 45"/>
          <p:cNvGrpSpPr/>
          <p:nvPr/>
        </p:nvGrpSpPr>
        <p:grpSpPr bwMode="auto">
          <a:xfrm>
            <a:off x="5777865" y="3171190"/>
            <a:ext cx="1828800" cy="1371759"/>
            <a:chOff x="914400" y="1885950"/>
            <a:chExt cx="1828800" cy="1371759"/>
          </a:xfrm>
        </p:grpSpPr>
        <p:sp>
          <p:nvSpPr>
            <p:cNvPr id="3" name="Oval 46"/>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06</a:t>
              </a:r>
              <a:endParaRPr lang="en-US" sz="1600" dirty="0">
                <a:latin typeface="Gulim" pitchFamily="34" charset="-127"/>
              </a:endParaRPr>
            </a:p>
          </p:txBody>
        </p:sp>
        <p:sp>
          <p:nvSpPr>
            <p:cNvPr id="8" name="TextBox 47"/>
            <p:cNvSpPr txBox="1">
              <a:spLocks noChangeArrowheads="1"/>
            </p:cNvSpPr>
            <p:nvPr/>
          </p:nvSpPr>
          <p:spPr bwMode="auto">
            <a:xfrm>
              <a:off x="914400" y="257175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a:latin typeface="Gulim" pitchFamily="34" charset="-127"/>
                  <a:sym typeface="+mn-ea"/>
                </a:rPr>
                <a:t>定时任务记录表</a:t>
              </a:r>
              <a:endParaRPr lang="zh-CN" altLang="en-US">
                <a:latin typeface="Gulim" pitchFamily="34" charset="-127"/>
              </a:endParaRPr>
            </a:p>
          </p:txBody>
        </p:sp>
        <p:sp>
          <p:nvSpPr>
            <p:cNvPr id="9" name="TextBox 48"/>
            <p:cNvSpPr txBox="1">
              <a:spLocks noChangeArrowheads="1"/>
            </p:cNvSpPr>
            <p:nvPr/>
          </p:nvSpPr>
          <p:spPr bwMode="auto">
            <a:xfrm>
              <a:off x="914400" y="2858929"/>
              <a:ext cx="18288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000"/>
                <a:t>主要包含接收用户</a:t>
              </a:r>
              <a:r>
                <a:rPr lang="en-US" altLang="zh-CN" sz="1000"/>
                <a:t>id</a:t>
              </a:r>
              <a:r>
                <a:rPr lang="zh-CN" altLang="en-US" sz="1000"/>
                <a:t>、招聘信息</a:t>
              </a:r>
              <a:r>
                <a:rPr lang="en-US" altLang="zh-CN" sz="1000"/>
                <a:t>id</a:t>
              </a:r>
              <a:r>
                <a:rPr lang="zh-CN" altLang="en-US" sz="1000"/>
                <a:t>、发送时间等字段</a:t>
              </a:r>
              <a:endParaRPr lang="zh-CN" altLang="en-US" sz="10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2" presetClass="entr" presetSubtype="4"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6000"/>
          </a:blip>
          <a:tile tx="0" ty="0" sx="100000" sy="100000" flip="none" algn="tl"/>
        </a:blipFill>
        <a:effectLst/>
      </p:bgPr>
    </p:bg>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4481513" y="1865313"/>
            <a:ext cx="374808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400"/>
              <a:t>首页展示了基于用户行为而推荐的最新校招信息，主要来自用户搜索、收藏、浏览行为</a:t>
            </a:r>
            <a:endParaRPr lang="zh-CN" altLang="en-US" sz="1400"/>
          </a:p>
        </p:txBody>
      </p:sp>
      <p:sp>
        <p:nvSpPr>
          <p:cNvPr id="26" name="TextBox 25"/>
          <p:cNvSpPr txBox="1">
            <a:spLocks noChangeArrowheads="1"/>
          </p:cNvSpPr>
          <p:nvPr/>
        </p:nvSpPr>
        <p:spPr bwMode="auto">
          <a:xfrm>
            <a:off x="4475480" y="1478915"/>
            <a:ext cx="3748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600" b="1">
                <a:solidFill>
                  <a:srgbClr val="00B0F0"/>
                </a:solidFill>
                <a:latin typeface="Gulim" pitchFamily="34" charset="-127"/>
              </a:rPr>
              <a:t>首页</a:t>
            </a:r>
            <a:endParaRPr lang="zh-CN" altLang="en-US" sz="1600" b="1">
              <a:solidFill>
                <a:srgbClr val="00B0F0"/>
              </a:solidFill>
              <a:latin typeface="Gulim" pitchFamily="34" charset="-127"/>
            </a:endParaRPr>
          </a:p>
        </p:txBody>
      </p:sp>
      <p:sp>
        <p:nvSpPr>
          <p:cNvPr id="27" name="TextBox 26"/>
          <p:cNvSpPr txBox="1">
            <a:spLocks noChangeArrowheads="1"/>
          </p:cNvSpPr>
          <p:nvPr/>
        </p:nvSpPr>
        <p:spPr bwMode="auto">
          <a:xfrm>
            <a:off x="4481513" y="3013393"/>
            <a:ext cx="3748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600">
                <a:solidFill>
                  <a:srgbClr val="00B0F0"/>
                </a:solidFill>
                <a:latin typeface="Gulim" pitchFamily="34" charset="-127"/>
              </a:rPr>
              <a:t>功能点：</a:t>
            </a:r>
            <a:endParaRPr lang="zh-CN" altLang="en-US" sz="1600">
              <a:solidFill>
                <a:srgbClr val="00B0F0"/>
              </a:solidFill>
              <a:latin typeface="Gulim" pitchFamily="34" charset="-127"/>
            </a:endParaRPr>
          </a:p>
        </p:txBody>
      </p:sp>
      <p:sp>
        <p:nvSpPr>
          <p:cNvPr id="32" name="TextBox 31"/>
          <p:cNvSpPr txBox="1">
            <a:spLocks noChangeArrowheads="1"/>
          </p:cNvSpPr>
          <p:nvPr/>
        </p:nvSpPr>
        <p:spPr bwMode="auto">
          <a:xfrm>
            <a:off x="4475163" y="3400743"/>
            <a:ext cx="3754437" cy="112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171450" indent="-171450" eaLnBrk="1" hangingPunct="1">
              <a:lnSpc>
                <a:spcPct val="150000"/>
              </a:lnSpc>
              <a:buFont typeface="Arial" panose="020B0604020202020204" pitchFamily="34" charset="0"/>
              <a:buChar char="•"/>
            </a:pPr>
            <a:r>
              <a:rPr lang="zh-CN" altLang="en-US" sz="1200"/>
              <a:t>搜索招聘信息</a:t>
            </a:r>
            <a:endParaRPr lang="zh-CN" altLang="en-US" sz="1200"/>
          </a:p>
          <a:p>
            <a:pPr marL="171450" indent="-171450" eaLnBrk="1" hangingPunct="1">
              <a:lnSpc>
                <a:spcPct val="150000"/>
              </a:lnSpc>
              <a:buFont typeface="Arial" panose="020B0604020202020204" pitchFamily="34" charset="0"/>
              <a:buChar char="•"/>
            </a:pPr>
            <a:r>
              <a:rPr lang="zh-CN" altLang="en-US" sz="1200"/>
              <a:t>按城市地区、职业筛选信息</a:t>
            </a:r>
            <a:endParaRPr lang="zh-CN" altLang="en-US" sz="1200"/>
          </a:p>
          <a:p>
            <a:pPr marL="171450" indent="-171450" eaLnBrk="1" hangingPunct="1">
              <a:lnSpc>
                <a:spcPct val="150000"/>
              </a:lnSpc>
              <a:buFont typeface="Arial" panose="020B0604020202020204" pitchFamily="34" charset="0"/>
              <a:buChar char="•"/>
            </a:pPr>
            <a:r>
              <a:rPr lang="zh-CN" altLang="en-US" sz="1200"/>
              <a:t>列表展示招聘信息</a:t>
            </a:r>
            <a:endParaRPr lang="zh-CN" altLang="en-US" sz="900" b="1"/>
          </a:p>
          <a:p>
            <a:pPr eaLnBrk="1" hangingPunct="1">
              <a:lnSpc>
                <a:spcPct val="150000"/>
              </a:lnSpc>
            </a:pPr>
            <a:endParaRPr lang="zh-CN" altLang="en-US" sz="900" b="1"/>
          </a:p>
        </p:txBody>
      </p:sp>
      <p:pic>
        <p:nvPicPr>
          <p:cNvPr id="2" name="图片 1"/>
          <p:cNvPicPr>
            <a:picLocks noChangeAspect="1"/>
          </p:cNvPicPr>
          <p:nvPr/>
        </p:nvPicPr>
        <p:blipFill>
          <a:blip r:embed="rId2"/>
          <a:stretch>
            <a:fillRect/>
          </a:stretch>
        </p:blipFill>
        <p:spPr>
          <a:xfrm>
            <a:off x="767080" y="1296670"/>
            <a:ext cx="2314575" cy="3505200"/>
          </a:xfrm>
          <a:prstGeom prst="rect">
            <a:avLst/>
          </a:prstGeom>
          <a:effectLst>
            <a:glow rad="101600">
              <a:schemeClr val="bg1">
                <a:lumMod val="85000"/>
                <a:alpha val="40000"/>
              </a:schemeClr>
            </a:glow>
          </a:effectLst>
        </p:spPr>
      </p:pic>
      <p:sp>
        <p:nvSpPr>
          <p:cNvPr id="7" name="TextBox 3"/>
          <p:cNvSpPr txBox="1">
            <a:spLocks noChangeArrowheads="1"/>
          </p:cNvSpPr>
          <p:nvPr/>
        </p:nvSpPr>
        <p:spPr bwMode="auto">
          <a:xfrm>
            <a:off x="381000" y="389890"/>
            <a:ext cx="48615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eaLnBrk="1" hangingPunct="1"/>
            <a:r>
              <a:rPr lang="zh-CN" altLang="en-US" sz="3600" smtClean="0">
                <a:solidFill>
                  <a:srgbClr val="00B0F0"/>
                </a:solidFill>
                <a:latin typeface="Gulim" pitchFamily="34" charset="-127"/>
                <a:ea typeface="+mj-ea"/>
                <a:cs typeface="+mj-cs"/>
              </a:rPr>
              <a:t>界面设计</a:t>
            </a:r>
            <a:endParaRPr lang="zh-CN" altLang="en-US" sz="3600">
              <a:solidFill>
                <a:srgbClr val="00B0F0"/>
              </a:solidFill>
              <a:latin typeface="Gulim" pitchFamily="34" charset="-127"/>
            </a:endParaRPr>
          </a:p>
        </p:txBody>
      </p:sp>
      <p:grpSp>
        <p:nvGrpSpPr>
          <p:cNvPr id="8" name="Group 4"/>
          <p:cNvGrpSpPr/>
          <p:nvPr/>
        </p:nvGrpSpPr>
        <p:grpSpPr>
          <a:xfrm>
            <a:off x="381000" y="1119188"/>
            <a:ext cx="8382000" cy="80962"/>
            <a:chOff x="383380" y="2378869"/>
            <a:chExt cx="8382000" cy="80962"/>
          </a:xfrm>
          <a:solidFill>
            <a:srgbClr val="00B0F0"/>
          </a:solidFill>
        </p:grpSpPr>
        <p:cxnSp>
          <p:nvCxnSpPr>
            <p:cNvPr id="9"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6000"/>
          </a:blip>
          <a:tile tx="0" ty="0" sx="100000" sy="100000" flip="none" algn="tl"/>
        </a:blipFill>
        <a:effectLst/>
      </p:bgPr>
    </p:bg>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4481513" y="1865313"/>
            <a:ext cx="374808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400"/>
              <a:t>推送记录页展示了通过微信服务提醒接口推送给符合用户标签的最新招聘信息</a:t>
            </a:r>
            <a:endParaRPr lang="zh-CN" altLang="en-US" sz="1400"/>
          </a:p>
        </p:txBody>
      </p:sp>
      <p:sp>
        <p:nvSpPr>
          <p:cNvPr id="26" name="TextBox 25"/>
          <p:cNvSpPr txBox="1">
            <a:spLocks noChangeArrowheads="1"/>
          </p:cNvSpPr>
          <p:nvPr/>
        </p:nvSpPr>
        <p:spPr bwMode="auto">
          <a:xfrm>
            <a:off x="4475480" y="1478915"/>
            <a:ext cx="3748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600" b="1">
                <a:solidFill>
                  <a:srgbClr val="00B0F0"/>
                </a:solidFill>
                <a:latin typeface="Gulim" pitchFamily="34" charset="-127"/>
              </a:rPr>
              <a:t>推送记录页</a:t>
            </a:r>
            <a:endParaRPr lang="zh-CN" altLang="en-US" sz="1600" b="1">
              <a:solidFill>
                <a:srgbClr val="00B0F0"/>
              </a:solidFill>
              <a:latin typeface="Gulim" pitchFamily="34" charset="-127"/>
            </a:endParaRPr>
          </a:p>
        </p:txBody>
      </p:sp>
      <p:sp>
        <p:nvSpPr>
          <p:cNvPr id="27" name="TextBox 26"/>
          <p:cNvSpPr txBox="1">
            <a:spLocks noChangeArrowheads="1"/>
          </p:cNvSpPr>
          <p:nvPr/>
        </p:nvSpPr>
        <p:spPr bwMode="auto">
          <a:xfrm>
            <a:off x="4481513" y="3013393"/>
            <a:ext cx="3748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zh-CN" altLang="en-US" sz="1600">
                <a:solidFill>
                  <a:srgbClr val="00B0F0"/>
                </a:solidFill>
                <a:latin typeface="Gulim" pitchFamily="34" charset="-127"/>
              </a:rPr>
              <a:t>功能点：</a:t>
            </a:r>
            <a:endParaRPr lang="zh-CN" altLang="en-US" sz="1600">
              <a:solidFill>
                <a:srgbClr val="00B0F0"/>
              </a:solidFill>
              <a:latin typeface="Gulim" pitchFamily="34" charset="-127"/>
            </a:endParaRPr>
          </a:p>
        </p:txBody>
      </p:sp>
      <p:sp>
        <p:nvSpPr>
          <p:cNvPr id="32" name="TextBox 31"/>
          <p:cNvSpPr txBox="1">
            <a:spLocks noChangeArrowheads="1"/>
          </p:cNvSpPr>
          <p:nvPr/>
        </p:nvSpPr>
        <p:spPr bwMode="auto">
          <a:xfrm>
            <a:off x="4475163" y="3400743"/>
            <a:ext cx="3754437" cy="85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171450" indent="-171450" eaLnBrk="1" hangingPunct="1">
              <a:lnSpc>
                <a:spcPct val="150000"/>
              </a:lnSpc>
              <a:buFont typeface="Arial" panose="020B0604020202020204" pitchFamily="34" charset="0"/>
              <a:buChar char="•"/>
            </a:pPr>
            <a:r>
              <a:rPr lang="zh-CN" altLang="en-US" sz="1200"/>
              <a:t>推送记录展示</a:t>
            </a:r>
            <a:endParaRPr lang="zh-CN" altLang="en-US" sz="1200"/>
          </a:p>
          <a:p>
            <a:pPr marL="171450" indent="-171450" eaLnBrk="1" hangingPunct="1">
              <a:lnSpc>
                <a:spcPct val="150000"/>
              </a:lnSpc>
              <a:buFont typeface="Arial" panose="020B0604020202020204" pitchFamily="34" charset="0"/>
              <a:buChar char="•"/>
            </a:pPr>
            <a:r>
              <a:rPr lang="zh-CN" altLang="en-US" sz="1200"/>
              <a:t>定时查询是否有符合条件的招聘信息</a:t>
            </a:r>
            <a:endParaRPr lang="zh-CN" altLang="en-US" sz="900" b="1"/>
          </a:p>
          <a:p>
            <a:pPr eaLnBrk="1" hangingPunct="1">
              <a:lnSpc>
                <a:spcPct val="150000"/>
              </a:lnSpc>
            </a:pPr>
            <a:endParaRPr lang="zh-CN" altLang="en-US" sz="900" b="1"/>
          </a:p>
        </p:txBody>
      </p:sp>
      <p:sp>
        <p:nvSpPr>
          <p:cNvPr id="7" name="TextBox 3"/>
          <p:cNvSpPr txBox="1">
            <a:spLocks noChangeArrowheads="1"/>
          </p:cNvSpPr>
          <p:nvPr/>
        </p:nvSpPr>
        <p:spPr bwMode="auto">
          <a:xfrm>
            <a:off x="381000" y="389890"/>
            <a:ext cx="48615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eaLnBrk="1" hangingPunct="1"/>
            <a:r>
              <a:rPr lang="zh-CN" altLang="en-US" sz="3600" smtClean="0">
                <a:solidFill>
                  <a:srgbClr val="00B0F0"/>
                </a:solidFill>
                <a:latin typeface="Gulim" pitchFamily="34" charset="-127"/>
                <a:ea typeface="+mj-ea"/>
                <a:cs typeface="+mj-cs"/>
              </a:rPr>
              <a:t>界面设计</a:t>
            </a:r>
            <a:endParaRPr lang="zh-CN" altLang="en-US" sz="3600">
              <a:solidFill>
                <a:srgbClr val="00B0F0"/>
              </a:solidFill>
              <a:latin typeface="Gulim" pitchFamily="34" charset="-127"/>
            </a:endParaRPr>
          </a:p>
        </p:txBody>
      </p:sp>
      <p:grpSp>
        <p:nvGrpSpPr>
          <p:cNvPr id="8" name="Group 4"/>
          <p:cNvGrpSpPr/>
          <p:nvPr/>
        </p:nvGrpSpPr>
        <p:grpSpPr>
          <a:xfrm>
            <a:off x="381000" y="1119188"/>
            <a:ext cx="8382000" cy="80962"/>
            <a:chOff x="383380" y="2378869"/>
            <a:chExt cx="8382000" cy="80962"/>
          </a:xfrm>
          <a:solidFill>
            <a:srgbClr val="00B0F0"/>
          </a:solidFill>
        </p:grpSpPr>
        <p:cxnSp>
          <p:nvCxnSpPr>
            <p:cNvPr id="9"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3" name="图片 2"/>
          <p:cNvPicPr>
            <a:picLocks noChangeAspect="1"/>
          </p:cNvPicPr>
          <p:nvPr/>
        </p:nvPicPr>
        <p:blipFill>
          <a:blip r:embed="rId2"/>
          <a:stretch>
            <a:fillRect/>
          </a:stretch>
        </p:blipFill>
        <p:spPr>
          <a:xfrm>
            <a:off x="681355" y="1299845"/>
            <a:ext cx="2343150" cy="351917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5000"/>
          </a:blip>
          <a:tile tx="0" ty="0" sx="100000" sy="100000" flip="none" algn="tl"/>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380" y="1437005"/>
            <a:ext cx="3865245" cy="3075305"/>
          </a:xfrm>
          <a:prstGeom prst="rect">
            <a:avLst/>
          </a:prstGeom>
          <a:ln>
            <a:solidFill>
              <a:schemeClr val="bg1">
                <a:lumMod val="65000"/>
              </a:schemeClr>
            </a:solidFill>
          </a:ln>
        </p:spPr>
      </p:pic>
      <p:sp>
        <p:nvSpPr>
          <p:cNvPr id="9" name="TextBox 3"/>
          <p:cNvSpPr txBox="1">
            <a:spLocks noChangeArrowheads="1"/>
          </p:cNvSpPr>
          <p:nvPr/>
        </p:nvSpPr>
        <p:spPr bwMode="auto">
          <a:xfrm>
            <a:off x="381000" y="389890"/>
            <a:ext cx="48615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eaLnBrk="1" hangingPunct="1"/>
            <a:r>
              <a:rPr lang="zh-CN" altLang="en-US" sz="3600" smtClean="0">
                <a:solidFill>
                  <a:srgbClr val="00B0F0"/>
                </a:solidFill>
                <a:latin typeface="Gulim" pitchFamily="34" charset="-127"/>
                <a:ea typeface="+mj-ea"/>
                <a:cs typeface="+mj-cs"/>
              </a:rPr>
              <a:t>爬取前程无忧数据</a:t>
            </a:r>
            <a:endParaRPr lang="zh-CN" altLang="en-US" sz="3600">
              <a:solidFill>
                <a:srgbClr val="00B0F0"/>
              </a:solidFill>
              <a:latin typeface="Gulim" pitchFamily="34" charset="-127"/>
            </a:endParaRPr>
          </a:p>
        </p:txBody>
      </p:sp>
      <p:grpSp>
        <p:nvGrpSpPr>
          <p:cNvPr id="10" name="Group 4"/>
          <p:cNvGrpSpPr/>
          <p:nvPr/>
        </p:nvGrpSpPr>
        <p:grpSpPr>
          <a:xfrm>
            <a:off x="381000" y="1119188"/>
            <a:ext cx="8382000" cy="80962"/>
            <a:chOff x="383380" y="2378869"/>
            <a:chExt cx="8382000" cy="80962"/>
          </a:xfrm>
          <a:solidFill>
            <a:srgbClr val="00B0F0"/>
          </a:solidFill>
        </p:grpSpPr>
        <p:cxnSp>
          <p:nvCxnSpPr>
            <p:cNvPr id="11"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图片 13"/>
          <p:cNvPicPr>
            <a:picLocks noChangeAspect="1"/>
          </p:cNvPicPr>
          <p:nvPr/>
        </p:nvPicPr>
        <p:blipFill>
          <a:blip r:embed="rId3"/>
          <a:stretch>
            <a:fillRect/>
          </a:stretch>
        </p:blipFill>
        <p:spPr>
          <a:xfrm>
            <a:off x="524510" y="1437640"/>
            <a:ext cx="4196715" cy="3074670"/>
          </a:xfrm>
          <a:prstGeom prst="rect">
            <a:avLst/>
          </a:prstGeom>
          <a:ln>
            <a:solidFill>
              <a:schemeClr val="bg1">
                <a:lumMod val="65000"/>
              </a:schemeClr>
            </a:solidFill>
          </a:ln>
        </p:spPr>
      </p:pic>
      <p:sp>
        <p:nvSpPr>
          <p:cNvPr id="15" name="圆角矩形 14"/>
          <p:cNvSpPr/>
          <p:nvPr/>
        </p:nvSpPr>
        <p:spPr>
          <a:xfrm>
            <a:off x="1055370" y="1887220"/>
            <a:ext cx="288290" cy="1117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9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en-US" altLang="zh-CN" sz="3600" smtClean="0">
                <a:solidFill>
                  <a:srgbClr val="00B0F0"/>
                </a:solidFill>
                <a:latin typeface="Gulim" pitchFamily="34" charset="-127"/>
              </a:rPr>
              <a:t> </a:t>
            </a:r>
            <a:endParaRPr lang="en-US" altLang="zh-CN" sz="3600" smtClean="0">
              <a:solidFill>
                <a:srgbClr val="00B0F0"/>
              </a:solidFill>
              <a:latin typeface="Gulim" pitchFamily="34" charset="-127"/>
            </a:endParaRPr>
          </a:p>
        </p:txBody>
      </p:sp>
      <p:sp>
        <p:nvSpPr>
          <p:cNvPr id="9" name="TextBox 3"/>
          <p:cNvSpPr txBox="1">
            <a:spLocks noChangeArrowheads="1"/>
          </p:cNvSpPr>
          <p:nvPr/>
        </p:nvSpPr>
        <p:spPr bwMode="auto">
          <a:xfrm>
            <a:off x="381000" y="389890"/>
            <a:ext cx="48615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eaLnBrk="1" hangingPunct="1"/>
            <a:r>
              <a:rPr lang="zh-CN" altLang="en-US" sz="3600" smtClean="0">
                <a:solidFill>
                  <a:srgbClr val="00B0F0"/>
                </a:solidFill>
                <a:latin typeface="Gulim" pitchFamily="34" charset="-127"/>
                <a:ea typeface="+mj-ea"/>
                <a:cs typeface="+mj-cs"/>
              </a:rPr>
              <a:t>数据采集流程</a:t>
            </a:r>
            <a:endParaRPr lang="zh-CN" altLang="en-US" sz="3600">
              <a:solidFill>
                <a:srgbClr val="00B0F0"/>
              </a:solidFill>
              <a:latin typeface="Gulim" pitchFamily="34" charset="-127"/>
            </a:endParaRPr>
          </a:p>
        </p:txBody>
      </p:sp>
      <p:grpSp>
        <p:nvGrpSpPr>
          <p:cNvPr id="10" name="Group 4"/>
          <p:cNvGrpSpPr/>
          <p:nvPr/>
        </p:nvGrpSpPr>
        <p:grpSpPr>
          <a:xfrm>
            <a:off x="381000" y="1119188"/>
            <a:ext cx="8382000" cy="80962"/>
            <a:chOff x="383380" y="2378869"/>
            <a:chExt cx="8382000" cy="80962"/>
          </a:xfrm>
          <a:solidFill>
            <a:srgbClr val="00B0F0"/>
          </a:solidFill>
        </p:grpSpPr>
        <p:cxnSp>
          <p:nvCxnSpPr>
            <p:cNvPr id="11"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2"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圆角矩形 14"/>
          <p:cNvSpPr/>
          <p:nvPr/>
        </p:nvSpPr>
        <p:spPr>
          <a:xfrm>
            <a:off x="1115695" y="1887220"/>
            <a:ext cx="288290" cy="1117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12775" y="1560830"/>
            <a:ext cx="7991475" cy="1476375"/>
          </a:xfrm>
          <a:prstGeom prst="rect">
            <a:avLst/>
          </a:prstGeom>
          <a:noFill/>
        </p:spPr>
        <p:txBody>
          <a:bodyPr wrap="square" rtlCol="0">
            <a:spAutoFit/>
          </a:bodyPr>
          <a:p>
            <a:pPr marL="285750" indent="-285750">
              <a:buFont typeface="Arial" panose="020B0604020202020204" pitchFamily="34" charset="0"/>
              <a:buChar char="•"/>
            </a:pPr>
            <a:r>
              <a:rPr lang="zh-CN" altLang="en-US"/>
              <a:t>采用基于</a:t>
            </a:r>
            <a:r>
              <a:rPr lang="en-US" altLang="zh-CN"/>
              <a:t>python</a:t>
            </a:r>
            <a:r>
              <a:rPr lang="zh-CN" altLang="en-US"/>
              <a:t>的</a:t>
            </a:r>
            <a:r>
              <a:rPr lang="en-US"/>
              <a:t>Beautifulsoup</a:t>
            </a:r>
            <a:endParaRPr lang="en-US"/>
          </a:p>
          <a:p>
            <a:pPr marL="285750" indent="-285750">
              <a:buFont typeface="Arial" panose="020B0604020202020204" pitchFamily="34" charset="0"/>
              <a:buChar char="•"/>
            </a:pPr>
            <a:r>
              <a:rPr lang="en-US" altLang="zh-CN">
                <a:sym typeface="+mn-ea"/>
              </a:rPr>
              <a:t>Request</a:t>
            </a:r>
            <a:r>
              <a:rPr lang="zh-CN" altLang="en-US"/>
              <a:t>填充浏览器请求头后发送</a:t>
            </a:r>
            <a:r>
              <a:rPr lang="en-US" altLang="zh-CN"/>
              <a:t>get</a:t>
            </a:r>
            <a:r>
              <a:rPr lang="zh-CN" altLang="en-US"/>
              <a:t>请求，得到网页内容</a:t>
            </a:r>
            <a:endParaRPr lang="zh-CN" altLang="en-US"/>
          </a:p>
          <a:p>
            <a:pPr marL="285750" indent="-285750">
              <a:buFont typeface="Arial" panose="020B0604020202020204" pitchFamily="34" charset="0"/>
              <a:buChar char="•"/>
            </a:pPr>
            <a:r>
              <a:rPr lang="zh-CN" altLang="en-US"/>
              <a:t>分析网页结构</a:t>
            </a:r>
            <a:endParaRPr lang="zh-CN" altLang="en-US"/>
          </a:p>
          <a:p>
            <a:pPr marL="285750" indent="-285750">
              <a:buFont typeface="Arial" panose="020B0604020202020204" pitchFamily="34" charset="0"/>
              <a:buChar char="•"/>
            </a:pPr>
            <a:r>
              <a:rPr lang="zh-CN" altLang="en-US"/>
              <a:t>通过正则匹配得到所需数据内容</a:t>
            </a:r>
            <a:endParaRPr lang="zh-CN" altLang="en-US"/>
          </a:p>
          <a:p>
            <a:endParaRPr lang="zh-CN" altLang="en-US"/>
          </a:p>
        </p:txBody>
      </p:sp>
      <p:pic>
        <p:nvPicPr>
          <p:cNvPr id="24" name="图片 23"/>
          <p:cNvPicPr>
            <a:picLocks noChangeAspect="1"/>
          </p:cNvPicPr>
          <p:nvPr/>
        </p:nvPicPr>
        <p:blipFill>
          <a:blip r:embed="rId2"/>
          <a:stretch>
            <a:fillRect/>
          </a:stretch>
        </p:blipFill>
        <p:spPr>
          <a:xfrm>
            <a:off x="612775" y="2856865"/>
            <a:ext cx="8101330" cy="1805305"/>
          </a:xfrm>
          <a:prstGeom prst="rect">
            <a:avLst/>
          </a:prstGeom>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Words>
  <Application>WPS 演示</Application>
  <PresentationFormat>全屏显示(16:9)</PresentationFormat>
  <Paragraphs>164</Paragraphs>
  <Slides>12</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3" baseType="lpstr">
      <vt:lpstr>Arial</vt:lpstr>
      <vt:lpstr>宋体</vt:lpstr>
      <vt:lpstr>Wingdings</vt:lpstr>
      <vt:lpstr>Calibri</vt:lpstr>
      <vt:lpstr>Gulim</vt:lpstr>
      <vt:lpstr>Wingdings</vt:lpstr>
      <vt:lpstr>Malgun Gothic</vt:lpstr>
      <vt:lpstr>微软雅黑</vt:lpstr>
      <vt:lpstr>Arial Unicode MS</vt:lpstr>
      <vt:lpstr>Office Theme</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梦落芯城</cp:lastModifiedBy>
  <cp:revision>368</cp:revision>
  <dcterms:created xsi:type="dcterms:W3CDTF">2013-10-27T01:17:00Z</dcterms:created>
  <dcterms:modified xsi:type="dcterms:W3CDTF">2018-07-17T16:14:18Z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