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259" r:id="rId7"/>
    <p:sldId id="285" r:id="rId8"/>
    <p:sldId id="260" r:id="rId9"/>
    <p:sldId id="263" r:id="rId10"/>
    <p:sldId id="262" r:id="rId11"/>
    <p:sldId id="269" r:id="rId12"/>
    <p:sldId id="318" r:id="rId13"/>
    <p:sldId id="275" r:id="rId14"/>
    <p:sldId id="323" r:id="rId15"/>
    <p:sldId id="330" r:id="rId16"/>
    <p:sldId id="331" r:id="rId17"/>
    <p:sldId id="333"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572"/>
    <a:srgbClr val="ED7D31"/>
    <a:srgbClr val="F0D03C"/>
    <a:srgbClr val="DC0624"/>
    <a:srgbClr val="C50F3A"/>
    <a:srgbClr val="BE2A3F"/>
    <a:srgbClr val="E04516"/>
    <a:srgbClr val="9D2237"/>
    <a:srgbClr val="CD2D44"/>
    <a:srgbClr val="D89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62" y="-432"/>
      </p:cViewPr>
      <p:guideLst>
        <p:guide orient="horz" pos="2218"/>
        <p:guide pos="406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914E7-B43D-4FA3-82CB-0E65AFB046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64CBF-18AB-4544-B797-938057863C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各位老师下午好，我叫路慧玲，我计划开题的题目是《</a:t>
            </a:r>
            <a:r>
              <a:rPr lang="en-US" altLang="zh-CN"/>
              <a:t>Java Web</a:t>
            </a:r>
            <a:r>
              <a:rPr lang="zh-CN" altLang="en-US"/>
              <a:t>应用系统与后台管理系统通用开发框架的研究与应用》；</a:t>
            </a:r>
            <a:endParaRPr lang="zh-CN" altLang="en-US"/>
          </a:p>
          <a:p>
            <a:r>
              <a:rPr lang="zh-CN" altLang="en-US"/>
              <a:t>接下来我将从以下</a:t>
            </a:r>
            <a:r>
              <a:rPr lang="en-US" altLang="zh-CN"/>
              <a:t>5</a:t>
            </a:r>
            <a:r>
              <a:rPr lang="zh-CN" altLang="en-US"/>
              <a:t>个方面来介绍我的开题内容</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第四部分我将阐述一下我的研究方法</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研究方法主要就是阅读文献、动手实践和调研代码自动生成部分的方案和最后应用系统的开发</a:t>
            </a:r>
            <a:endParaRPr lang="zh-CN" altLang="en-US"/>
          </a:p>
          <a:p>
            <a:r>
              <a:rPr lang="zh-CN" altLang="en-US"/>
              <a:t>阅读文献就是阅读国内外关于整合框架和通用</a:t>
            </a:r>
            <a:r>
              <a:rPr lang="en-US" altLang="zh-CN"/>
              <a:t>web</a:t>
            </a:r>
            <a:r>
              <a:rPr lang="zh-CN" altLang="en-US"/>
              <a:t>框架的相关研究和项目；</a:t>
            </a:r>
            <a:endParaRPr lang="zh-CN" altLang="en-US"/>
          </a:p>
          <a:p>
            <a:r>
              <a:rPr lang="zh-CN" altLang="en-US"/>
              <a:t>动手实践就是通过一些小的</a:t>
            </a:r>
            <a:r>
              <a:rPr lang="en-US" altLang="zh-CN"/>
              <a:t>demo</a:t>
            </a:r>
            <a:r>
              <a:rPr lang="zh-CN" altLang="en-US"/>
              <a:t>项目加深对框架本身和框架之间整合技术的理解；</a:t>
            </a:r>
            <a:endParaRPr lang="zh-CN" altLang="en-US"/>
          </a:p>
          <a:p>
            <a:r>
              <a:rPr lang="zh-CN" altLang="en-US"/>
              <a:t>调研代码自动生成就是调研生成框架中通用代码的方案，确定能否集成到后台管理系统中；</a:t>
            </a:r>
            <a:endParaRPr lang="zh-CN" altLang="en-US"/>
          </a:p>
          <a:p>
            <a:r>
              <a:rPr lang="zh-CN" altLang="en-US"/>
              <a:t>应用系统开发就是以软件工程的思想开发两个应用系统</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最后一部分就是开题之后的研究进展安排</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中期之前主要就是熟悉之前提到的</a:t>
            </a:r>
            <a:r>
              <a:rPr lang="en-US" altLang="zh-CN"/>
              <a:t>SSM</a:t>
            </a:r>
            <a:r>
              <a:rPr lang="zh-CN" altLang="en-US"/>
              <a:t>框架以及他们之间的整合技术，调研和深入了解</a:t>
            </a:r>
            <a:r>
              <a:rPr lang="en-US" altLang="zh-CN"/>
              <a:t>web</a:t>
            </a:r>
            <a:r>
              <a:rPr lang="zh-CN" altLang="en-US"/>
              <a:t>应用系统开发的一些像用户管理和权限控制等的基本功能；</a:t>
            </a:r>
            <a:endParaRPr lang="zh-CN" altLang="en-US"/>
          </a:p>
          <a:p>
            <a:r>
              <a:rPr lang="zh-CN" altLang="en-US"/>
              <a:t>中期之后的</a:t>
            </a:r>
            <a:r>
              <a:rPr lang="en-US" altLang="zh-CN"/>
              <a:t>3</a:t>
            </a:r>
            <a:r>
              <a:rPr lang="zh-CN" altLang="en-US"/>
              <a:t>个月主要就是在前期调研的基础上抽取出</a:t>
            </a:r>
            <a:r>
              <a:rPr lang="en-US" altLang="zh-CN"/>
              <a:t>web</a:t>
            </a:r>
            <a:r>
              <a:rPr lang="zh-CN" altLang="en-US"/>
              <a:t>系统的通用配置方案和通用功能模块，封装成为一个可以直接供开发人员使用的基本项目框架；</a:t>
            </a:r>
            <a:endParaRPr lang="zh-CN" altLang="en-US"/>
          </a:p>
          <a:p>
            <a:r>
              <a:rPr lang="zh-CN" altLang="en-US"/>
              <a:t>然后研三上学期开始进行后台管理系统和</a:t>
            </a:r>
            <a:r>
              <a:rPr lang="en-US" altLang="zh-CN"/>
              <a:t>web</a:t>
            </a:r>
            <a:r>
              <a:rPr lang="zh-CN" altLang="en-US"/>
              <a:t>应用系统的开发</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研究方法主要就是阅读文献、动手实践和调研代码自动生成部分的方案和最后应用系统的开发</a:t>
            </a:r>
            <a:endParaRPr lang="zh-CN" altLang="en-US"/>
          </a:p>
          <a:p>
            <a:r>
              <a:rPr lang="zh-CN" altLang="en-US"/>
              <a:t>阅读文献就是阅读国内外关于整合框架和通用</a:t>
            </a:r>
            <a:r>
              <a:rPr lang="en-US" altLang="zh-CN"/>
              <a:t>web</a:t>
            </a:r>
            <a:r>
              <a:rPr lang="zh-CN" altLang="en-US"/>
              <a:t>框架的相关研究和项目；</a:t>
            </a:r>
            <a:endParaRPr lang="zh-CN" altLang="en-US"/>
          </a:p>
          <a:p>
            <a:r>
              <a:rPr lang="zh-CN" altLang="en-US"/>
              <a:t>动手实践就是通过一些小的</a:t>
            </a:r>
            <a:r>
              <a:rPr lang="en-US" altLang="zh-CN"/>
              <a:t>demo</a:t>
            </a:r>
            <a:r>
              <a:rPr lang="zh-CN" altLang="en-US"/>
              <a:t>项目加深对框架本身和框架之间整合技术的理解；</a:t>
            </a:r>
            <a:endParaRPr lang="zh-CN" altLang="en-US"/>
          </a:p>
          <a:p>
            <a:r>
              <a:rPr lang="zh-CN" altLang="en-US"/>
              <a:t>调研代码自动生成就是调研生成框架中通用代码的方案，确定能否集成到后台管理系统中；</a:t>
            </a:r>
            <a:endParaRPr lang="zh-CN" altLang="en-US"/>
          </a:p>
          <a:p>
            <a:r>
              <a:rPr lang="zh-CN" altLang="en-US"/>
              <a:t>应用系统开发就是以软件工程的思想开发两个应用系统</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我的答辩到此结束，欢迎各位老师提出宝贵的意见和建议</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接下来我将从以下</a:t>
            </a:r>
            <a:r>
              <a:rPr lang="en-US" altLang="zh-CN">
                <a:sym typeface="+mn-ea"/>
              </a:rPr>
              <a:t>5</a:t>
            </a:r>
            <a:r>
              <a:rPr lang="zh-CN" altLang="en-US">
                <a:sym typeface="+mn-ea"/>
              </a:rPr>
              <a:t>个方面来介绍我的开题内容；</a:t>
            </a:r>
            <a:endParaRPr lang="zh-CN" altLang="en-US">
              <a:sym typeface="+mn-ea"/>
            </a:endParaRPr>
          </a:p>
          <a:p>
            <a:r>
              <a:rPr lang="zh-CN" altLang="en-US">
                <a:sym typeface="+mn-ea"/>
              </a:rPr>
              <a:t>首先第一部分是课题的研究背景和目的</a:t>
            </a:r>
            <a:endParaRPr lang="zh-CN" altLang="en-US"/>
          </a:p>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首先第一部分是课题的研究背景和目的</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首先第一部分是课题的研究背景和目的</a:t>
            </a:r>
            <a:endParaRPr lang="zh-CN" altLang="en-US"/>
          </a:p>
          <a:p>
            <a:r>
              <a:rPr lang="zh-CN" altLang="en-US"/>
              <a:t>我想要开这个题目的原因首先是</a:t>
            </a:r>
            <a:r>
              <a:rPr lang="en-US" altLang="zh-CN"/>
              <a:t>Java</a:t>
            </a:r>
            <a:r>
              <a:rPr lang="zh-CN" altLang="en-US"/>
              <a:t>有很多流行的企业级应用开发框架，但是这些框架普遍每次搭建起来需要耗费很多时间，而且它们的搭建过程往往类似，这让我想到可以开发一个通用的基础架构帮助开发人员省去搭建框架架构头疼的这一步；</a:t>
            </a:r>
            <a:endParaRPr lang="zh-CN" altLang="en-US"/>
          </a:p>
          <a:p>
            <a:r>
              <a:rPr lang="zh-CN" altLang="en-US"/>
              <a:t>其次，</a:t>
            </a:r>
            <a:r>
              <a:rPr lang="en-US" altLang="zh-CN"/>
              <a:t>web</a:t>
            </a:r>
            <a:r>
              <a:rPr lang="zh-CN" altLang="en-US"/>
              <a:t>应用系统往往都具有权限管理，用户登录注册及管理等功能，我们可以将这些通过功能与基础架构相结合，使得开发人员可以直接专注于核心功能代码的开发，而不用每开发一套系统都需要完成很多的基础性工作。</a:t>
            </a:r>
            <a:endParaRPr lang="zh-CN" altLang="en-US"/>
          </a:p>
          <a:p>
            <a:r>
              <a:rPr lang="zh-CN" altLang="en-US"/>
              <a:t>另外，在开发</a:t>
            </a:r>
            <a:r>
              <a:rPr lang="en-US" altLang="zh-CN"/>
              <a:t>web</a:t>
            </a:r>
            <a:r>
              <a:rPr lang="zh-CN" altLang="en-US"/>
              <a:t>应用系统之外还将开发一个对</a:t>
            </a:r>
            <a:r>
              <a:rPr lang="en-US" altLang="zh-CN"/>
              <a:t>web</a:t>
            </a:r>
            <a:r>
              <a:rPr lang="zh-CN" altLang="en-US"/>
              <a:t>应用系统进行管理的后台管理系统，方便对网站进行及时的更新和管路。</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因此我的研究目的就是帮助</a:t>
            </a:r>
            <a:r>
              <a:rPr lang="en-US" altLang="zh-CN"/>
              <a:t>java web</a:t>
            </a:r>
            <a:r>
              <a:rPr lang="zh-CN" altLang="en-US"/>
              <a:t>开发人员快速构建</a:t>
            </a:r>
            <a:r>
              <a:rPr lang="en-US" altLang="zh-CN"/>
              <a:t>web</a:t>
            </a:r>
            <a:r>
              <a:rPr lang="zh-CN" altLang="en-US"/>
              <a:t>应用系统项目，</a:t>
            </a:r>
            <a:endParaRPr lang="zh-CN" altLang="en-US"/>
          </a:p>
          <a:p>
            <a:r>
              <a:rPr lang="zh-CN" altLang="en-US"/>
              <a:t>同时，后台管理系统还有助于网站维护人员对系统进行管理和维护，</a:t>
            </a:r>
            <a:endParaRPr lang="zh-CN" altLang="en-US"/>
          </a:p>
          <a:p>
            <a:r>
              <a:rPr lang="zh-CN" altLang="en-US"/>
              <a:t>除此之外还计划研究根据数据库表的结构直接生成</a:t>
            </a:r>
            <a:r>
              <a:rPr lang="en-US" altLang="zh-CN"/>
              <a:t>web</a:t>
            </a:r>
            <a:r>
              <a:rPr lang="zh-CN" altLang="en-US"/>
              <a:t>框架中领域对象层、DAO层、业务逻辑层和控制器层对表进行操作的代码，减少软件开发人员的工作量</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第二部分是课题相关的研究现状</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首先框架技术目前有流行的</a:t>
            </a:r>
            <a:r>
              <a:rPr lang="en-US" altLang="zh-CN"/>
              <a:t>struts</a:t>
            </a:r>
            <a:r>
              <a:rPr lang="zh-CN" altLang="en-US"/>
              <a:t>和</a:t>
            </a:r>
            <a:r>
              <a:rPr lang="en-US" altLang="zh-CN"/>
              <a:t>spring</a:t>
            </a:r>
            <a:r>
              <a:rPr lang="zh-CN" altLang="en-US"/>
              <a:t>框架，</a:t>
            </a:r>
            <a:endParaRPr lang="zh-CN" altLang="en-US"/>
          </a:p>
          <a:p>
            <a:r>
              <a:rPr lang="zh-CN" altLang="en-US"/>
              <a:t>集成框架主流的就是</a:t>
            </a:r>
            <a:r>
              <a:rPr lang="en-US" altLang="zh-CN"/>
              <a:t>ssh</a:t>
            </a:r>
            <a:r>
              <a:rPr lang="zh-CN" altLang="en-US"/>
              <a:t>、</a:t>
            </a:r>
            <a:r>
              <a:rPr lang="en-US" altLang="zh-CN"/>
              <a:t>ssm</a:t>
            </a:r>
            <a:r>
              <a:rPr lang="zh-CN" altLang="en-US"/>
              <a:t>和</a:t>
            </a:r>
            <a:r>
              <a:rPr lang="en-US" altLang="zh-CN"/>
              <a:t>springboot</a:t>
            </a:r>
            <a:r>
              <a:rPr lang="zh-CN" altLang="en-US"/>
              <a:t>整合应用框架，并且</a:t>
            </a:r>
            <a:r>
              <a:rPr lang="en-US" altLang="zh-CN"/>
              <a:t>ssm</a:t>
            </a:r>
            <a:r>
              <a:rPr lang="zh-CN" altLang="en-US"/>
              <a:t>框架基本已经成为</a:t>
            </a:r>
            <a:r>
              <a:rPr lang="en-US" altLang="zh-CN"/>
              <a:t>web</a:t>
            </a:r>
            <a:r>
              <a:rPr lang="zh-CN" altLang="en-US"/>
              <a:t>应用系统开发的首选框架</a:t>
            </a:r>
            <a:endParaRPr lang="zh-CN" altLang="en-US"/>
          </a:p>
          <a:p>
            <a:r>
              <a:rPr lang="zh-CN" altLang="en-US"/>
              <a:t>基础开发框架方面</a:t>
            </a:r>
            <a:r>
              <a:rPr lang="en-US" altLang="zh-CN"/>
              <a:t>bootdo</a:t>
            </a:r>
            <a:r>
              <a:rPr lang="zh-CN" altLang="en-US"/>
              <a:t>是目前比较流行的一个</a:t>
            </a:r>
            <a:r>
              <a:rPr lang="en-US" altLang="zh-CN"/>
              <a:t>java ee</a:t>
            </a:r>
            <a:r>
              <a:rPr lang="zh-CN" altLang="en-US"/>
              <a:t>开发框架，其中包含了权限管理，菜单管理，文件上传等功能</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第三部分阐述本课题的主要研究内容</a:t>
            </a:r>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研究内容主要分为</a:t>
            </a:r>
            <a:r>
              <a:rPr lang="en-US" altLang="zh-CN"/>
              <a:t>4</a:t>
            </a:r>
            <a:r>
              <a:rPr lang="zh-CN" altLang="en-US"/>
              <a:t>个部分，首先研究框架技术的原理及应用，包括这些框架的一些设计原则和原理；</a:t>
            </a:r>
            <a:endParaRPr lang="zh-CN" altLang="en-US"/>
          </a:p>
          <a:p>
            <a:r>
              <a:rPr lang="zh-CN" altLang="en-US"/>
              <a:t>其次研究集成架构的构建方式；</a:t>
            </a:r>
            <a:endParaRPr lang="zh-CN" altLang="en-US"/>
          </a:p>
          <a:p>
            <a:r>
              <a:rPr lang="zh-CN" altLang="en-US"/>
              <a:t>然后就是进行后台管理和</a:t>
            </a:r>
            <a:r>
              <a:rPr lang="en-US" altLang="zh-CN"/>
              <a:t>web</a:t>
            </a:r>
            <a:r>
              <a:rPr lang="zh-CN" altLang="en-US"/>
              <a:t>应用的通过框架的设计和实现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965879"/>
          </a:xfrm>
          <a:prstGeom prst="rect">
            <a:avLst/>
          </a:prstGeom>
        </p:spPr>
      </p:pic>
    </p:spTree>
  </p:cSld>
  <p:clrMapOvr>
    <a:masterClrMapping/>
  </p:clrMapOvr>
  <p:transition spd="slow" advClick="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88B31-5A7B-4434-9039-0205F4C15C8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A87EC-4110-40B8-94FD-FD70375865F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duotone>
              <a:prstClr val="black"/>
              <a:srgbClr val="DD6572">
                <a:tint val="45000"/>
                <a:satMod val="400000"/>
              </a:srgbClr>
            </a:duotone>
            <a:extLst>
              <a:ext uri="{28A0092B-C50C-407E-A947-70E740481C1C}">
                <a14:useLocalDpi xmlns:a14="http://schemas.microsoft.com/office/drawing/2010/main" val="0"/>
              </a:ext>
            </a:extLst>
          </a:blip>
          <a:stretch>
            <a:fillRect/>
          </a:stretch>
        </p:blipFill>
        <p:spPr>
          <a:xfrm>
            <a:off x="3193598" y="626610"/>
            <a:ext cx="5057775" cy="2914650"/>
          </a:xfrm>
          <a:prstGeom prst="rect">
            <a:avLst/>
          </a:prstGeom>
        </p:spPr>
      </p:pic>
      <p:sp>
        <p:nvSpPr>
          <p:cNvPr id="25" name="文本框 24"/>
          <p:cNvSpPr txBox="1"/>
          <p:nvPr/>
        </p:nvSpPr>
        <p:spPr>
          <a:xfrm>
            <a:off x="1287145" y="1299845"/>
            <a:ext cx="9733915" cy="1568450"/>
          </a:xfrm>
          <a:prstGeom prst="rect">
            <a:avLst/>
          </a:prstGeom>
          <a:noFill/>
        </p:spPr>
        <p:txBody>
          <a:bodyPr wrap="squar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Java web</a:t>
            </a:r>
            <a:r>
              <a:rPr lang="zh-CN" altLang="en-US" sz="4800" b="1" dirty="0">
                <a:solidFill>
                  <a:schemeClr val="bg1"/>
                </a:solidFill>
                <a:latin typeface="微软雅黑" panose="020B0503020204020204" pitchFamily="34" charset="-122"/>
                <a:ea typeface="微软雅黑" panose="020B0503020204020204" pitchFamily="34" charset="-122"/>
              </a:rPr>
              <a:t>应用系统与后台管理系统通用开发架构的研究与应用</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23626" y="3676789"/>
            <a:ext cx="312904" cy="241871"/>
            <a:chOff x="923626" y="3676789"/>
            <a:chExt cx="312904" cy="241871"/>
          </a:xfrm>
        </p:grpSpPr>
        <p:sp>
          <p:nvSpPr>
            <p:cNvPr id="59" name="矩形 58"/>
            <p:cNvSpPr/>
            <p:nvPr/>
          </p:nvSpPr>
          <p:spPr>
            <a:xfrm rot="2869499">
              <a:off x="923421" y="3676996"/>
              <a:ext cx="241869" cy="241459"/>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869499">
              <a:off x="994866" y="3676994"/>
              <a:ext cx="241869" cy="241459"/>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0658155" y="3676787"/>
            <a:ext cx="312904" cy="241871"/>
            <a:chOff x="923626" y="3676789"/>
            <a:chExt cx="312904" cy="241871"/>
          </a:xfrm>
        </p:grpSpPr>
        <p:sp>
          <p:nvSpPr>
            <p:cNvPr id="33" name="矩形 32"/>
            <p:cNvSpPr/>
            <p:nvPr/>
          </p:nvSpPr>
          <p:spPr>
            <a:xfrm rot="2869499">
              <a:off x="923421" y="3676996"/>
              <a:ext cx="241869" cy="241459"/>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2869499">
              <a:off x="994866" y="3676994"/>
              <a:ext cx="241869" cy="241459"/>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499610" y="3094355"/>
            <a:ext cx="4253865" cy="2306955"/>
          </a:xfrm>
          <a:prstGeom prst="rect">
            <a:avLst/>
          </a:prstGeom>
          <a:noFill/>
        </p:spPr>
        <p:txBody>
          <a:bodyPr wrap="square" rtlCol="0">
            <a:spAutoFit/>
          </a:bodyPr>
          <a:lstStyle/>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答辩人：路慧玲</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专业：计算机应用技术</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方向：媒体信息数据化技术</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导师：洪志国</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25"/>
                                        </p:tgtEl>
                                        <p:attrNameLst>
                                          <p:attrName>ppt_y</p:attrName>
                                        </p:attrNameLst>
                                      </p:cBhvr>
                                      <p:tavLst>
                                        <p:tav tm="0">
                                          <p:val>
                                            <p:strVal val="#ppt_y"/>
                                          </p:val>
                                        </p:tav>
                                        <p:tav tm="100000">
                                          <p:val>
                                            <p:strVal val="#ppt_y"/>
                                          </p:val>
                                        </p:tav>
                                      </p:tavLst>
                                    </p:anim>
                                    <p:anim calcmode="lin" valueType="num">
                                      <p:cBhvr>
                                        <p:cTn id="12"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2107613" y="2989248"/>
            <a:ext cx="4591321" cy="923330"/>
          </a:xfrm>
          <a:prstGeom prst="rect">
            <a:avLst/>
          </a:prstGeom>
          <a:noFill/>
        </p:spPr>
        <p:txBody>
          <a:bodyPr wrap="none" rtlCol="0">
            <a:spAutoFit/>
          </a:bodyPr>
          <a:lstStyle/>
          <a:p>
            <a:r>
              <a:rPr lang="en-US" altLang="zh-CN" sz="5400" dirty="0" smtClean="0">
                <a:solidFill>
                  <a:prstClr val="white"/>
                </a:solidFill>
                <a:latin typeface="Castellar" panose="020A0402060406010301" pitchFamily="18" charset="0"/>
              </a:rPr>
              <a:t>PART four</a:t>
            </a:r>
            <a:endParaRPr lang="zh-CN" altLang="en-US" sz="5400" dirty="0">
              <a:solidFill>
                <a:prstClr val="white"/>
              </a:solidFill>
              <a:latin typeface="Castellar" panose="020A0402060406010301" pitchFamily="18" charset="0"/>
            </a:endParaRPr>
          </a:p>
        </p:txBody>
      </p:sp>
      <p:sp>
        <p:nvSpPr>
          <p:cNvPr id="10" name="文本框 9"/>
          <p:cNvSpPr txBox="1"/>
          <p:nvPr/>
        </p:nvSpPr>
        <p:spPr>
          <a:xfrm>
            <a:off x="6591849" y="4048805"/>
            <a:ext cx="2214880" cy="706755"/>
          </a:xfrm>
          <a:prstGeom prst="rect">
            <a:avLst/>
          </a:prstGeom>
          <a:noFill/>
        </p:spPr>
        <p:txBody>
          <a:bodyPr wrap="none" rtlCol="0">
            <a:spAutoFit/>
          </a:bodyPr>
          <a:lstStyle/>
          <a:p>
            <a:pPr algn="ctr"/>
            <a:r>
              <a:rPr lang="zh-CN" altLang="en-US" sz="4000" b="1" dirty="0">
                <a:solidFill>
                  <a:schemeClr val="bg1"/>
                </a:solidFill>
                <a:latin typeface="Microsoft JhengHei UI Light" panose="020B0304030504040204" pitchFamily="34" charset="-120"/>
                <a:ea typeface="Microsoft JhengHei UI Light" panose="020B0304030504040204" pitchFamily="34" charset="-120"/>
                <a:sym typeface="+mn-ea"/>
              </a:rPr>
              <a:t>研究方法</a:t>
            </a:r>
            <a:endParaRPr lang="zh-CN" altLang="en-US" sz="40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21" name="矩形 20"/>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a:off x="446400" y="2710800"/>
              <a:ext cx="1458000" cy="1447200"/>
            </a:xfrm>
            <a:custGeom>
              <a:avLst/>
              <a:gdLst/>
              <a:ahLst/>
              <a:cxnLst/>
              <a:rect l="l" t="t" r="r" b="b"/>
              <a:pathLst>
                <a:path w="1458000" h="1447200">
                  <a:moveTo>
                    <a:pt x="816805" y="325508"/>
                  </a:moveTo>
                  <a:lnTo>
                    <a:pt x="832460" y="329066"/>
                  </a:lnTo>
                  <a:lnTo>
                    <a:pt x="832460" y="874140"/>
                  </a:lnTo>
                  <a:lnTo>
                    <a:pt x="445358" y="874140"/>
                  </a:lnTo>
                  <a:cubicBezTo>
                    <a:pt x="590521" y="695769"/>
                    <a:pt x="714337" y="512892"/>
                    <a:pt x="816805" y="325508"/>
                  </a:cubicBezTo>
                  <a:close/>
                  <a:moveTo>
                    <a:pt x="819651" y="136227"/>
                  </a:moveTo>
                  <a:cubicBezTo>
                    <a:pt x="759404" y="254824"/>
                    <a:pt x="684687" y="380063"/>
                    <a:pt x="595502" y="511944"/>
                  </a:cubicBezTo>
                  <a:cubicBezTo>
                    <a:pt x="506317" y="643824"/>
                    <a:pt x="413099" y="765030"/>
                    <a:pt x="315849" y="875563"/>
                  </a:cubicBezTo>
                  <a:lnTo>
                    <a:pt x="315849" y="975185"/>
                  </a:lnTo>
                  <a:lnTo>
                    <a:pt x="832460" y="975185"/>
                  </a:lnTo>
                  <a:lnTo>
                    <a:pt x="832460" y="1238471"/>
                  </a:lnTo>
                  <a:lnTo>
                    <a:pt x="949159" y="1238471"/>
                  </a:lnTo>
                  <a:lnTo>
                    <a:pt x="949159" y="975185"/>
                  </a:lnTo>
                  <a:lnTo>
                    <a:pt x="1114959" y="975185"/>
                  </a:lnTo>
                  <a:lnTo>
                    <a:pt x="1114959" y="874140"/>
                  </a:lnTo>
                  <a:lnTo>
                    <a:pt x="949159" y="874140"/>
                  </a:lnTo>
                  <a:lnTo>
                    <a:pt x="949159" y="136227"/>
                  </a:ln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Tree>
  </p:cSld>
  <p:clrMapOvr>
    <a:masterClrMapping/>
  </p:clrMapOvr>
  <p:transition spd="slow" advClick="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160" y="393700"/>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077595" y="344805"/>
            <a:ext cx="1808480" cy="583565"/>
          </a:xfrm>
          <a:prstGeom prst="rect">
            <a:avLst/>
          </a:prstGeom>
          <a:noFill/>
        </p:spPr>
        <p:txBody>
          <a:bodyPr wrap="none" rtlCol="0" anchor="t">
            <a:spAutoFit/>
          </a:bodyPr>
          <a:lstStyle/>
          <a:p>
            <a:pPr algn="l"/>
            <a:r>
              <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rPr>
              <a:t>研究方法</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a:off x="11551805" y="0"/>
            <a:ext cx="0" cy="1190171"/>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638891" y="0"/>
            <a:ext cx="0" cy="711200"/>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199167" y="328385"/>
            <a:ext cx="180000" cy="180000"/>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062968" y="3482213"/>
            <a:ext cx="55009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5828894" y="1772115"/>
            <a:ext cx="0" cy="34201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468893" y="3122213"/>
            <a:ext cx="720000" cy="7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Freeform 86"/>
          <p:cNvSpPr>
            <a:spLocks noEditPoints="1"/>
          </p:cNvSpPr>
          <p:nvPr/>
        </p:nvSpPr>
        <p:spPr bwMode="auto">
          <a:xfrm>
            <a:off x="5097744" y="3768324"/>
            <a:ext cx="320651" cy="297954"/>
          </a:xfrm>
          <a:custGeom>
            <a:avLst/>
            <a:gdLst>
              <a:gd name="T0" fmla="*/ 109 w 112"/>
              <a:gd name="T1" fmla="*/ 79 h 92"/>
              <a:gd name="T2" fmla="*/ 17 w 112"/>
              <a:gd name="T3" fmla="*/ 92 h 92"/>
              <a:gd name="T4" fmla="*/ 3 w 112"/>
              <a:gd name="T5" fmla="*/ 55 h 92"/>
              <a:gd name="T6" fmla="*/ 41 w 112"/>
              <a:gd name="T7" fmla="*/ 59 h 92"/>
              <a:gd name="T8" fmla="*/ 43 w 112"/>
              <a:gd name="T9" fmla="*/ 65 h 92"/>
              <a:gd name="T10" fmla="*/ 49 w 112"/>
              <a:gd name="T11" fmla="*/ 63 h 92"/>
              <a:gd name="T12" fmla="*/ 47 w 112"/>
              <a:gd name="T13" fmla="*/ 62 h 92"/>
              <a:gd name="T14" fmla="*/ 45 w 112"/>
              <a:gd name="T15" fmla="*/ 44 h 92"/>
              <a:gd name="T16" fmla="*/ 47 w 112"/>
              <a:gd name="T17" fmla="*/ 41 h 92"/>
              <a:gd name="T18" fmla="*/ 66 w 112"/>
              <a:gd name="T19" fmla="*/ 40 h 92"/>
              <a:gd name="T20" fmla="*/ 69 w 112"/>
              <a:gd name="T21" fmla="*/ 41 h 92"/>
              <a:gd name="T22" fmla="*/ 70 w 112"/>
              <a:gd name="T23" fmla="*/ 59 h 92"/>
              <a:gd name="T24" fmla="*/ 69 w 112"/>
              <a:gd name="T25" fmla="*/ 62 h 92"/>
              <a:gd name="T26" fmla="*/ 66 w 112"/>
              <a:gd name="T27" fmla="*/ 63 h 92"/>
              <a:gd name="T28" fmla="*/ 66 w 112"/>
              <a:gd name="T29" fmla="*/ 67 h 92"/>
              <a:gd name="T30" fmla="*/ 72 w 112"/>
              <a:gd name="T31" fmla="*/ 65 h 92"/>
              <a:gd name="T32" fmla="*/ 75 w 112"/>
              <a:gd name="T33" fmla="*/ 55 h 92"/>
              <a:gd name="T34" fmla="*/ 42 w 112"/>
              <a:gd name="T35" fmla="*/ 11 h 92"/>
              <a:gd name="T36" fmla="*/ 39 w 112"/>
              <a:gd name="T37" fmla="*/ 5 h 92"/>
              <a:gd name="T38" fmla="*/ 77 w 112"/>
              <a:gd name="T39" fmla="*/ 5 h 92"/>
              <a:gd name="T40" fmla="*/ 73 w 112"/>
              <a:gd name="T41" fmla="*/ 11 h 92"/>
              <a:gd name="T42" fmla="*/ 42 w 112"/>
              <a:gd name="T43" fmla="*/ 11 h 92"/>
              <a:gd name="T44" fmla="*/ 41 w 112"/>
              <a:gd name="T45" fmla="*/ 44 h 92"/>
              <a:gd name="T46" fmla="*/ 43 w 112"/>
              <a:gd name="T47" fmla="*/ 38 h 92"/>
              <a:gd name="T48" fmla="*/ 66 w 112"/>
              <a:gd name="T49" fmla="*/ 35 h 92"/>
              <a:gd name="T50" fmla="*/ 72 w 112"/>
              <a:gd name="T51" fmla="*/ 38 h 92"/>
              <a:gd name="T52" fmla="*/ 75 w 112"/>
              <a:gd name="T53" fmla="*/ 51 h 92"/>
              <a:gd name="T54" fmla="*/ 112 w 112"/>
              <a:gd name="T55" fmla="*/ 22 h 92"/>
              <a:gd name="T56" fmla="*/ 106 w 112"/>
              <a:gd name="T57" fmla="*/ 17 h 92"/>
              <a:gd name="T58" fmla="*/ 2 w 112"/>
              <a:gd name="T59" fmla="*/ 18 h 92"/>
              <a:gd name="T60" fmla="*/ 0 w 112"/>
              <a:gd name="T61" fmla="*/ 51 h 92"/>
              <a:gd name="T62" fmla="*/ 58 w 112"/>
              <a:gd name="T63" fmla="*/ 53 h 92"/>
              <a:gd name="T64" fmla="*/ 54 w 112"/>
              <a:gd name="T65" fmla="*/ 71 h 92"/>
              <a:gd name="T66" fmla="*/ 58 w 112"/>
              <a:gd name="T67" fmla="*/ 75 h 92"/>
              <a:gd name="T68" fmla="*/ 62 w 112"/>
              <a:gd name="T69"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92">
                <a:moveTo>
                  <a:pt x="109" y="55"/>
                </a:moveTo>
                <a:cubicBezTo>
                  <a:pt x="109" y="79"/>
                  <a:pt x="109" y="79"/>
                  <a:pt x="109" y="79"/>
                </a:cubicBezTo>
                <a:cubicBezTo>
                  <a:pt x="109" y="86"/>
                  <a:pt x="103" y="92"/>
                  <a:pt x="96" y="92"/>
                </a:cubicBezTo>
                <a:cubicBezTo>
                  <a:pt x="17" y="92"/>
                  <a:pt x="17" y="92"/>
                  <a:pt x="17" y="92"/>
                </a:cubicBezTo>
                <a:cubicBezTo>
                  <a:pt x="9" y="92"/>
                  <a:pt x="3" y="86"/>
                  <a:pt x="3" y="79"/>
                </a:cubicBezTo>
                <a:cubicBezTo>
                  <a:pt x="3" y="55"/>
                  <a:pt x="3" y="55"/>
                  <a:pt x="3" y="55"/>
                </a:cubicBezTo>
                <a:cubicBezTo>
                  <a:pt x="41" y="55"/>
                  <a:pt x="41" y="55"/>
                  <a:pt x="41" y="55"/>
                </a:cubicBezTo>
                <a:cubicBezTo>
                  <a:pt x="41" y="59"/>
                  <a:pt x="41" y="59"/>
                  <a:pt x="41" y="59"/>
                </a:cubicBezTo>
                <a:cubicBezTo>
                  <a:pt x="41" y="61"/>
                  <a:pt x="42" y="63"/>
                  <a:pt x="43" y="65"/>
                </a:cubicBezTo>
                <a:cubicBezTo>
                  <a:pt x="43" y="65"/>
                  <a:pt x="43" y="65"/>
                  <a:pt x="43" y="65"/>
                </a:cubicBezTo>
                <a:cubicBezTo>
                  <a:pt x="45" y="66"/>
                  <a:pt x="47" y="67"/>
                  <a:pt x="49" y="67"/>
                </a:cubicBezTo>
                <a:cubicBezTo>
                  <a:pt x="49" y="63"/>
                  <a:pt x="49" y="63"/>
                  <a:pt x="49" y="63"/>
                </a:cubicBezTo>
                <a:cubicBezTo>
                  <a:pt x="48" y="63"/>
                  <a:pt x="47" y="62"/>
                  <a:pt x="47" y="62"/>
                </a:cubicBezTo>
                <a:cubicBezTo>
                  <a:pt x="47" y="62"/>
                  <a:pt x="47" y="62"/>
                  <a:pt x="47" y="62"/>
                </a:cubicBezTo>
                <a:cubicBezTo>
                  <a:pt x="46" y="61"/>
                  <a:pt x="45" y="60"/>
                  <a:pt x="45" y="59"/>
                </a:cubicBezTo>
                <a:cubicBezTo>
                  <a:pt x="45" y="44"/>
                  <a:pt x="45" y="44"/>
                  <a:pt x="45" y="44"/>
                </a:cubicBezTo>
                <a:cubicBezTo>
                  <a:pt x="45" y="43"/>
                  <a:pt x="46" y="42"/>
                  <a:pt x="47" y="41"/>
                </a:cubicBezTo>
                <a:cubicBezTo>
                  <a:pt x="47" y="41"/>
                  <a:pt x="47" y="41"/>
                  <a:pt x="47" y="41"/>
                </a:cubicBezTo>
                <a:cubicBezTo>
                  <a:pt x="47" y="40"/>
                  <a:pt x="48" y="40"/>
                  <a:pt x="49" y="40"/>
                </a:cubicBezTo>
                <a:cubicBezTo>
                  <a:pt x="66" y="40"/>
                  <a:pt x="66" y="40"/>
                  <a:pt x="66" y="40"/>
                </a:cubicBezTo>
                <a:cubicBezTo>
                  <a:pt x="67" y="40"/>
                  <a:pt x="68" y="40"/>
                  <a:pt x="69" y="41"/>
                </a:cubicBezTo>
                <a:cubicBezTo>
                  <a:pt x="69" y="41"/>
                  <a:pt x="69" y="41"/>
                  <a:pt x="69" y="41"/>
                </a:cubicBezTo>
                <a:cubicBezTo>
                  <a:pt x="70" y="42"/>
                  <a:pt x="70" y="43"/>
                  <a:pt x="70" y="44"/>
                </a:cubicBezTo>
                <a:cubicBezTo>
                  <a:pt x="70" y="59"/>
                  <a:pt x="70" y="59"/>
                  <a:pt x="70" y="59"/>
                </a:cubicBezTo>
                <a:cubicBezTo>
                  <a:pt x="70" y="60"/>
                  <a:pt x="70" y="61"/>
                  <a:pt x="69" y="62"/>
                </a:cubicBezTo>
                <a:cubicBezTo>
                  <a:pt x="69" y="62"/>
                  <a:pt x="69" y="62"/>
                  <a:pt x="69" y="62"/>
                </a:cubicBezTo>
                <a:cubicBezTo>
                  <a:pt x="68" y="62"/>
                  <a:pt x="67" y="63"/>
                  <a:pt x="66" y="63"/>
                </a:cubicBezTo>
                <a:cubicBezTo>
                  <a:pt x="66" y="63"/>
                  <a:pt x="66" y="63"/>
                  <a:pt x="66" y="63"/>
                </a:cubicBezTo>
                <a:cubicBezTo>
                  <a:pt x="66" y="67"/>
                  <a:pt x="66" y="67"/>
                  <a:pt x="66" y="67"/>
                </a:cubicBezTo>
                <a:cubicBezTo>
                  <a:pt x="66" y="67"/>
                  <a:pt x="66" y="67"/>
                  <a:pt x="66" y="67"/>
                </a:cubicBezTo>
                <a:cubicBezTo>
                  <a:pt x="69" y="67"/>
                  <a:pt x="71" y="66"/>
                  <a:pt x="72" y="65"/>
                </a:cubicBezTo>
                <a:cubicBezTo>
                  <a:pt x="72" y="65"/>
                  <a:pt x="72" y="65"/>
                  <a:pt x="72" y="65"/>
                </a:cubicBezTo>
                <a:cubicBezTo>
                  <a:pt x="74" y="63"/>
                  <a:pt x="75" y="61"/>
                  <a:pt x="75" y="59"/>
                </a:cubicBezTo>
                <a:cubicBezTo>
                  <a:pt x="75" y="55"/>
                  <a:pt x="75" y="55"/>
                  <a:pt x="75" y="55"/>
                </a:cubicBezTo>
                <a:cubicBezTo>
                  <a:pt x="109" y="55"/>
                  <a:pt x="109" y="55"/>
                  <a:pt x="109" y="55"/>
                </a:cubicBezTo>
                <a:close/>
                <a:moveTo>
                  <a:pt x="42" y="11"/>
                </a:moveTo>
                <a:cubicBezTo>
                  <a:pt x="41" y="12"/>
                  <a:pt x="39" y="12"/>
                  <a:pt x="38" y="10"/>
                </a:cubicBezTo>
                <a:cubicBezTo>
                  <a:pt x="37" y="9"/>
                  <a:pt x="37" y="6"/>
                  <a:pt x="39" y="5"/>
                </a:cubicBezTo>
                <a:cubicBezTo>
                  <a:pt x="44" y="2"/>
                  <a:pt x="50" y="0"/>
                  <a:pt x="57" y="0"/>
                </a:cubicBezTo>
                <a:cubicBezTo>
                  <a:pt x="64" y="0"/>
                  <a:pt x="71" y="2"/>
                  <a:pt x="77" y="5"/>
                </a:cubicBezTo>
                <a:cubicBezTo>
                  <a:pt x="78" y="6"/>
                  <a:pt x="79" y="8"/>
                  <a:pt x="78" y="10"/>
                </a:cubicBezTo>
                <a:cubicBezTo>
                  <a:pt x="77" y="12"/>
                  <a:pt x="75" y="12"/>
                  <a:pt x="73" y="11"/>
                </a:cubicBezTo>
                <a:cubicBezTo>
                  <a:pt x="68" y="9"/>
                  <a:pt x="63" y="7"/>
                  <a:pt x="57" y="7"/>
                </a:cubicBezTo>
                <a:cubicBezTo>
                  <a:pt x="52" y="7"/>
                  <a:pt x="47" y="8"/>
                  <a:pt x="42" y="11"/>
                </a:cubicBezTo>
                <a:close/>
                <a:moveTo>
                  <a:pt x="41" y="51"/>
                </a:moveTo>
                <a:cubicBezTo>
                  <a:pt x="41" y="44"/>
                  <a:pt x="41" y="44"/>
                  <a:pt x="41" y="44"/>
                </a:cubicBezTo>
                <a:cubicBezTo>
                  <a:pt x="41" y="42"/>
                  <a:pt x="42" y="39"/>
                  <a:pt x="43" y="38"/>
                </a:cubicBezTo>
                <a:cubicBezTo>
                  <a:pt x="43" y="38"/>
                  <a:pt x="43" y="38"/>
                  <a:pt x="43" y="38"/>
                </a:cubicBezTo>
                <a:cubicBezTo>
                  <a:pt x="45" y="36"/>
                  <a:pt x="47" y="35"/>
                  <a:pt x="49" y="35"/>
                </a:cubicBezTo>
                <a:cubicBezTo>
                  <a:pt x="66" y="35"/>
                  <a:pt x="66" y="35"/>
                  <a:pt x="66" y="35"/>
                </a:cubicBezTo>
                <a:cubicBezTo>
                  <a:pt x="69" y="35"/>
                  <a:pt x="71" y="36"/>
                  <a:pt x="72" y="38"/>
                </a:cubicBezTo>
                <a:cubicBezTo>
                  <a:pt x="72" y="38"/>
                  <a:pt x="72" y="38"/>
                  <a:pt x="72" y="38"/>
                </a:cubicBezTo>
                <a:cubicBezTo>
                  <a:pt x="74" y="39"/>
                  <a:pt x="75" y="42"/>
                  <a:pt x="75" y="44"/>
                </a:cubicBezTo>
                <a:cubicBezTo>
                  <a:pt x="75" y="51"/>
                  <a:pt x="75" y="51"/>
                  <a:pt x="75" y="51"/>
                </a:cubicBezTo>
                <a:cubicBezTo>
                  <a:pt x="112" y="51"/>
                  <a:pt x="112" y="51"/>
                  <a:pt x="112" y="51"/>
                </a:cubicBezTo>
                <a:cubicBezTo>
                  <a:pt x="112" y="22"/>
                  <a:pt x="112" y="22"/>
                  <a:pt x="112" y="22"/>
                </a:cubicBezTo>
                <a:cubicBezTo>
                  <a:pt x="112" y="21"/>
                  <a:pt x="111" y="19"/>
                  <a:pt x="110" y="18"/>
                </a:cubicBezTo>
                <a:cubicBezTo>
                  <a:pt x="109" y="17"/>
                  <a:pt x="108" y="17"/>
                  <a:pt x="106" y="17"/>
                </a:cubicBezTo>
                <a:cubicBezTo>
                  <a:pt x="6" y="17"/>
                  <a:pt x="6" y="17"/>
                  <a:pt x="6" y="17"/>
                </a:cubicBezTo>
                <a:cubicBezTo>
                  <a:pt x="5" y="17"/>
                  <a:pt x="3" y="17"/>
                  <a:pt x="2" y="18"/>
                </a:cubicBezTo>
                <a:cubicBezTo>
                  <a:pt x="1" y="19"/>
                  <a:pt x="0" y="21"/>
                  <a:pt x="0" y="22"/>
                </a:cubicBezTo>
                <a:cubicBezTo>
                  <a:pt x="0" y="51"/>
                  <a:pt x="0" y="51"/>
                  <a:pt x="0" y="51"/>
                </a:cubicBezTo>
                <a:cubicBezTo>
                  <a:pt x="41" y="51"/>
                  <a:pt x="41" y="51"/>
                  <a:pt x="41" y="51"/>
                </a:cubicBezTo>
                <a:close/>
                <a:moveTo>
                  <a:pt x="58" y="53"/>
                </a:moveTo>
                <a:cubicBezTo>
                  <a:pt x="56" y="53"/>
                  <a:pt x="54" y="55"/>
                  <a:pt x="54" y="57"/>
                </a:cubicBezTo>
                <a:cubicBezTo>
                  <a:pt x="54" y="71"/>
                  <a:pt x="54" y="71"/>
                  <a:pt x="54" y="71"/>
                </a:cubicBezTo>
                <a:cubicBezTo>
                  <a:pt x="54" y="73"/>
                  <a:pt x="56" y="75"/>
                  <a:pt x="58" y="75"/>
                </a:cubicBezTo>
                <a:cubicBezTo>
                  <a:pt x="58" y="75"/>
                  <a:pt x="58" y="75"/>
                  <a:pt x="58" y="75"/>
                </a:cubicBezTo>
                <a:cubicBezTo>
                  <a:pt x="60" y="75"/>
                  <a:pt x="62" y="73"/>
                  <a:pt x="62" y="71"/>
                </a:cubicBezTo>
                <a:cubicBezTo>
                  <a:pt x="62" y="57"/>
                  <a:pt x="62" y="57"/>
                  <a:pt x="62" y="57"/>
                </a:cubicBezTo>
                <a:cubicBezTo>
                  <a:pt x="62" y="55"/>
                  <a:pt x="60" y="53"/>
                  <a:pt x="58" y="53"/>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7" name="Freeform 37"/>
          <p:cNvSpPr>
            <a:spLocks noEditPoints="1"/>
          </p:cNvSpPr>
          <p:nvPr/>
        </p:nvSpPr>
        <p:spPr bwMode="auto">
          <a:xfrm>
            <a:off x="6218556" y="3648685"/>
            <a:ext cx="472213" cy="426184"/>
          </a:xfrm>
          <a:custGeom>
            <a:avLst/>
            <a:gdLst>
              <a:gd name="T0" fmla="*/ 102 w 117"/>
              <a:gd name="T1" fmla="*/ 2 h 106"/>
              <a:gd name="T2" fmla="*/ 106 w 117"/>
              <a:gd name="T3" fmla="*/ 15 h 106"/>
              <a:gd name="T4" fmla="*/ 109 w 117"/>
              <a:gd name="T5" fmla="*/ 20 h 106"/>
              <a:gd name="T6" fmla="*/ 117 w 117"/>
              <a:gd name="T7" fmla="*/ 30 h 106"/>
              <a:gd name="T8" fmla="*/ 115 w 117"/>
              <a:gd name="T9" fmla="*/ 39 h 106"/>
              <a:gd name="T10" fmla="*/ 103 w 117"/>
              <a:gd name="T11" fmla="*/ 43 h 106"/>
              <a:gd name="T12" fmla="*/ 97 w 117"/>
              <a:gd name="T13" fmla="*/ 46 h 106"/>
              <a:gd name="T14" fmla="*/ 88 w 117"/>
              <a:gd name="T15" fmla="*/ 54 h 106"/>
              <a:gd name="T16" fmla="*/ 78 w 117"/>
              <a:gd name="T17" fmla="*/ 52 h 106"/>
              <a:gd name="T18" fmla="*/ 74 w 117"/>
              <a:gd name="T19" fmla="*/ 40 h 106"/>
              <a:gd name="T20" fmla="*/ 71 w 117"/>
              <a:gd name="T21" fmla="*/ 35 h 106"/>
              <a:gd name="T22" fmla="*/ 63 w 117"/>
              <a:gd name="T23" fmla="*/ 25 h 106"/>
              <a:gd name="T24" fmla="*/ 65 w 117"/>
              <a:gd name="T25" fmla="*/ 16 h 106"/>
              <a:gd name="T26" fmla="*/ 77 w 117"/>
              <a:gd name="T27" fmla="*/ 11 h 106"/>
              <a:gd name="T28" fmla="*/ 82 w 117"/>
              <a:gd name="T29" fmla="*/ 8 h 106"/>
              <a:gd name="T30" fmla="*/ 92 w 117"/>
              <a:gd name="T31" fmla="*/ 0 h 106"/>
              <a:gd name="T32" fmla="*/ 42 w 117"/>
              <a:gd name="T33" fmla="*/ 29 h 106"/>
              <a:gd name="T34" fmla="*/ 28 w 117"/>
              <a:gd name="T35" fmla="*/ 41 h 106"/>
              <a:gd name="T36" fmla="*/ 20 w 117"/>
              <a:gd name="T37" fmla="*/ 45 h 106"/>
              <a:gd name="T38" fmla="*/ 3 w 117"/>
              <a:gd name="T39" fmla="*/ 51 h 106"/>
              <a:gd name="T40" fmla="*/ 0 w 117"/>
              <a:gd name="T41" fmla="*/ 64 h 106"/>
              <a:gd name="T42" fmla="*/ 11 w 117"/>
              <a:gd name="T43" fmla="*/ 78 h 106"/>
              <a:gd name="T44" fmla="*/ 16 w 117"/>
              <a:gd name="T45" fmla="*/ 86 h 106"/>
              <a:gd name="T46" fmla="*/ 22 w 117"/>
              <a:gd name="T47" fmla="*/ 103 h 106"/>
              <a:gd name="T48" fmla="*/ 35 w 117"/>
              <a:gd name="T49" fmla="*/ 106 h 106"/>
              <a:gd name="T50" fmla="*/ 49 w 117"/>
              <a:gd name="T51" fmla="*/ 95 h 106"/>
              <a:gd name="T52" fmla="*/ 57 w 117"/>
              <a:gd name="T53" fmla="*/ 90 h 106"/>
              <a:gd name="T54" fmla="*/ 74 w 117"/>
              <a:gd name="T55" fmla="*/ 84 h 106"/>
              <a:gd name="T56" fmla="*/ 77 w 117"/>
              <a:gd name="T57" fmla="*/ 71 h 106"/>
              <a:gd name="T58" fmla="*/ 66 w 117"/>
              <a:gd name="T59" fmla="*/ 57 h 106"/>
              <a:gd name="T60" fmla="*/ 61 w 117"/>
              <a:gd name="T61" fmla="*/ 50 h 106"/>
              <a:gd name="T62" fmla="*/ 55 w 117"/>
              <a:gd name="T63" fmla="*/ 32 h 106"/>
              <a:gd name="T64" fmla="*/ 38 w 117"/>
              <a:gd name="T65" fmla="*/ 58 h 106"/>
              <a:gd name="T66" fmla="*/ 48 w 117"/>
              <a:gd name="T67" fmla="*/ 68 h 106"/>
              <a:gd name="T68" fmla="*/ 38 w 117"/>
              <a:gd name="T69" fmla="*/ 77 h 106"/>
              <a:gd name="T70" fmla="*/ 29 w 117"/>
              <a:gd name="T71" fmla="*/ 68 h 106"/>
              <a:gd name="T72" fmla="*/ 38 w 117"/>
              <a:gd name="T73" fmla="*/ 58 h 106"/>
              <a:gd name="T74" fmla="*/ 38 w 117"/>
              <a:gd name="T75" fmla="*/ 84 h 106"/>
              <a:gd name="T76" fmla="*/ 90 w 117"/>
              <a:gd name="T77" fmla="*/ 21 h 106"/>
              <a:gd name="T78" fmla="*/ 83 w 117"/>
              <a:gd name="T79" fmla="*/ 27 h 106"/>
              <a:gd name="T80" fmla="*/ 90 w 117"/>
              <a:gd name="T81" fmla="*/ 34 h 106"/>
              <a:gd name="T82" fmla="*/ 97 w 117"/>
              <a:gd name="T83" fmla="*/ 27 h 106"/>
              <a:gd name="T84" fmla="*/ 90 w 117"/>
              <a:gd name="T85" fmla="*/ 21 h 106"/>
              <a:gd name="T86" fmla="*/ 90 w 117"/>
              <a:gd name="T87" fmla="*/ 3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106">
                <a:moveTo>
                  <a:pt x="93" y="7"/>
                </a:moveTo>
                <a:cubicBezTo>
                  <a:pt x="95" y="7"/>
                  <a:pt x="96" y="8"/>
                  <a:pt x="97" y="8"/>
                </a:cubicBezTo>
                <a:cubicBezTo>
                  <a:pt x="102" y="2"/>
                  <a:pt x="102" y="2"/>
                  <a:pt x="102" y="2"/>
                </a:cubicBezTo>
                <a:cubicBezTo>
                  <a:pt x="106" y="5"/>
                  <a:pt x="106" y="5"/>
                  <a:pt x="106" y="5"/>
                </a:cubicBezTo>
                <a:cubicBezTo>
                  <a:pt x="103" y="11"/>
                  <a:pt x="103" y="11"/>
                  <a:pt x="103" y="11"/>
                </a:cubicBezTo>
                <a:cubicBezTo>
                  <a:pt x="104" y="12"/>
                  <a:pt x="105" y="13"/>
                  <a:pt x="106" y="15"/>
                </a:cubicBezTo>
                <a:cubicBezTo>
                  <a:pt x="112" y="12"/>
                  <a:pt x="112" y="12"/>
                  <a:pt x="112" y="12"/>
                </a:cubicBezTo>
                <a:cubicBezTo>
                  <a:pt x="115" y="16"/>
                  <a:pt x="115" y="16"/>
                  <a:pt x="115" y="16"/>
                </a:cubicBezTo>
                <a:cubicBezTo>
                  <a:pt x="109" y="20"/>
                  <a:pt x="109" y="20"/>
                  <a:pt x="109" y="20"/>
                </a:cubicBezTo>
                <a:cubicBezTo>
                  <a:pt x="109" y="21"/>
                  <a:pt x="110" y="23"/>
                  <a:pt x="110" y="24"/>
                </a:cubicBezTo>
                <a:cubicBezTo>
                  <a:pt x="117" y="25"/>
                  <a:pt x="117" y="25"/>
                  <a:pt x="117" y="25"/>
                </a:cubicBezTo>
                <a:cubicBezTo>
                  <a:pt x="117" y="30"/>
                  <a:pt x="117" y="30"/>
                  <a:pt x="117" y="30"/>
                </a:cubicBezTo>
                <a:cubicBezTo>
                  <a:pt x="110" y="30"/>
                  <a:pt x="110" y="30"/>
                  <a:pt x="110" y="30"/>
                </a:cubicBezTo>
                <a:cubicBezTo>
                  <a:pt x="110" y="32"/>
                  <a:pt x="109" y="33"/>
                  <a:pt x="109" y="35"/>
                </a:cubicBezTo>
                <a:cubicBezTo>
                  <a:pt x="115" y="39"/>
                  <a:pt x="115" y="39"/>
                  <a:pt x="115" y="39"/>
                </a:cubicBezTo>
                <a:cubicBezTo>
                  <a:pt x="112" y="43"/>
                  <a:pt x="112" y="43"/>
                  <a:pt x="112" y="43"/>
                </a:cubicBezTo>
                <a:cubicBezTo>
                  <a:pt x="106" y="40"/>
                  <a:pt x="106" y="40"/>
                  <a:pt x="106" y="40"/>
                </a:cubicBezTo>
                <a:cubicBezTo>
                  <a:pt x="105" y="41"/>
                  <a:pt x="104" y="42"/>
                  <a:pt x="103" y="43"/>
                </a:cubicBezTo>
                <a:cubicBezTo>
                  <a:pt x="106" y="50"/>
                  <a:pt x="106" y="50"/>
                  <a:pt x="106" y="50"/>
                </a:cubicBezTo>
                <a:cubicBezTo>
                  <a:pt x="102" y="52"/>
                  <a:pt x="102" y="52"/>
                  <a:pt x="102" y="52"/>
                </a:cubicBezTo>
                <a:cubicBezTo>
                  <a:pt x="97" y="46"/>
                  <a:pt x="97" y="46"/>
                  <a:pt x="97" y="46"/>
                </a:cubicBezTo>
                <a:cubicBezTo>
                  <a:pt x="96" y="47"/>
                  <a:pt x="95" y="47"/>
                  <a:pt x="93" y="47"/>
                </a:cubicBezTo>
                <a:cubicBezTo>
                  <a:pt x="92" y="54"/>
                  <a:pt x="92" y="54"/>
                  <a:pt x="92" y="54"/>
                </a:cubicBezTo>
                <a:cubicBezTo>
                  <a:pt x="88" y="54"/>
                  <a:pt x="88" y="54"/>
                  <a:pt x="88" y="54"/>
                </a:cubicBezTo>
                <a:cubicBezTo>
                  <a:pt x="87" y="47"/>
                  <a:pt x="87" y="47"/>
                  <a:pt x="87" y="47"/>
                </a:cubicBezTo>
                <a:cubicBezTo>
                  <a:pt x="85" y="47"/>
                  <a:pt x="84" y="47"/>
                  <a:pt x="82" y="46"/>
                </a:cubicBezTo>
                <a:cubicBezTo>
                  <a:pt x="78" y="52"/>
                  <a:pt x="78" y="52"/>
                  <a:pt x="78" y="52"/>
                </a:cubicBezTo>
                <a:cubicBezTo>
                  <a:pt x="74" y="50"/>
                  <a:pt x="74" y="50"/>
                  <a:pt x="74" y="50"/>
                </a:cubicBezTo>
                <a:cubicBezTo>
                  <a:pt x="77" y="43"/>
                  <a:pt x="77" y="43"/>
                  <a:pt x="77" y="43"/>
                </a:cubicBezTo>
                <a:cubicBezTo>
                  <a:pt x="76" y="42"/>
                  <a:pt x="75" y="41"/>
                  <a:pt x="74" y="40"/>
                </a:cubicBezTo>
                <a:cubicBezTo>
                  <a:pt x="68" y="43"/>
                  <a:pt x="68" y="43"/>
                  <a:pt x="68" y="43"/>
                </a:cubicBezTo>
                <a:cubicBezTo>
                  <a:pt x="65" y="39"/>
                  <a:pt x="65" y="39"/>
                  <a:pt x="65" y="39"/>
                </a:cubicBezTo>
                <a:cubicBezTo>
                  <a:pt x="71" y="35"/>
                  <a:pt x="71" y="35"/>
                  <a:pt x="71" y="35"/>
                </a:cubicBezTo>
                <a:cubicBezTo>
                  <a:pt x="70" y="33"/>
                  <a:pt x="70" y="32"/>
                  <a:pt x="70" y="30"/>
                </a:cubicBezTo>
                <a:cubicBezTo>
                  <a:pt x="63" y="30"/>
                  <a:pt x="63" y="30"/>
                  <a:pt x="63" y="30"/>
                </a:cubicBezTo>
                <a:cubicBezTo>
                  <a:pt x="63" y="25"/>
                  <a:pt x="63" y="25"/>
                  <a:pt x="63" y="25"/>
                </a:cubicBezTo>
                <a:cubicBezTo>
                  <a:pt x="70" y="24"/>
                  <a:pt x="70" y="24"/>
                  <a:pt x="70" y="24"/>
                </a:cubicBezTo>
                <a:cubicBezTo>
                  <a:pt x="70" y="23"/>
                  <a:pt x="70" y="21"/>
                  <a:pt x="71" y="20"/>
                </a:cubicBezTo>
                <a:cubicBezTo>
                  <a:pt x="65" y="16"/>
                  <a:pt x="65" y="16"/>
                  <a:pt x="65" y="16"/>
                </a:cubicBezTo>
                <a:cubicBezTo>
                  <a:pt x="68" y="12"/>
                  <a:pt x="68" y="12"/>
                  <a:pt x="68" y="12"/>
                </a:cubicBezTo>
                <a:cubicBezTo>
                  <a:pt x="74" y="15"/>
                  <a:pt x="74" y="15"/>
                  <a:pt x="74" y="15"/>
                </a:cubicBezTo>
                <a:cubicBezTo>
                  <a:pt x="75" y="13"/>
                  <a:pt x="76" y="12"/>
                  <a:pt x="77" y="11"/>
                </a:cubicBezTo>
                <a:cubicBezTo>
                  <a:pt x="74" y="5"/>
                  <a:pt x="74" y="5"/>
                  <a:pt x="74" y="5"/>
                </a:cubicBezTo>
                <a:cubicBezTo>
                  <a:pt x="78" y="2"/>
                  <a:pt x="78" y="2"/>
                  <a:pt x="78" y="2"/>
                </a:cubicBezTo>
                <a:cubicBezTo>
                  <a:pt x="82" y="8"/>
                  <a:pt x="82" y="8"/>
                  <a:pt x="82" y="8"/>
                </a:cubicBezTo>
                <a:cubicBezTo>
                  <a:pt x="84" y="8"/>
                  <a:pt x="85" y="7"/>
                  <a:pt x="87" y="7"/>
                </a:cubicBezTo>
                <a:cubicBezTo>
                  <a:pt x="88" y="0"/>
                  <a:pt x="88" y="0"/>
                  <a:pt x="88" y="0"/>
                </a:cubicBezTo>
                <a:cubicBezTo>
                  <a:pt x="92" y="0"/>
                  <a:pt x="92" y="0"/>
                  <a:pt x="92" y="0"/>
                </a:cubicBezTo>
                <a:cubicBezTo>
                  <a:pt x="93" y="7"/>
                  <a:pt x="93" y="7"/>
                  <a:pt x="93" y="7"/>
                </a:cubicBezTo>
                <a:close/>
                <a:moveTo>
                  <a:pt x="43" y="39"/>
                </a:moveTo>
                <a:cubicBezTo>
                  <a:pt x="42" y="29"/>
                  <a:pt x="42" y="29"/>
                  <a:pt x="42" y="29"/>
                </a:cubicBezTo>
                <a:cubicBezTo>
                  <a:pt x="35" y="29"/>
                  <a:pt x="35" y="29"/>
                  <a:pt x="35" y="29"/>
                </a:cubicBezTo>
                <a:cubicBezTo>
                  <a:pt x="34" y="39"/>
                  <a:pt x="34" y="39"/>
                  <a:pt x="34" y="39"/>
                </a:cubicBezTo>
                <a:cubicBezTo>
                  <a:pt x="32" y="39"/>
                  <a:pt x="30" y="40"/>
                  <a:pt x="28" y="41"/>
                </a:cubicBezTo>
                <a:cubicBezTo>
                  <a:pt x="22" y="32"/>
                  <a:pt x="22" y="32"/>
                  <a:pt x="22" y="32"/>
                </a:cubicBezTo>
                <a:cubicBezTo>
                  <a:pt x="16" y="36"/>
                  <a:pt x="16" y="36"/>
                  <a:pt x="16" y="36"/>
                </a:cubicBezTo>
                <a:cubicBezTo>
                  <a:pt x="20" y="45"/>
                  <a:pt x="20" y="45"/>
                  <a:pt x="20" y="45"/>
                </a:cubicBezTo>
                <a:cubicBezTo>
                  <a:pt x="19" y="46"/>
                  <a:pt x="17" y="48"/>
                  <a:pt x="16" y="50"/>
                </a:cubicBezTo>
                <a:cubicBezTo>
                  <a:pt x="7" y="45"/>
                  <a:pt x="7" y="45"/>
                  <a:pt x="7" y="45"/>
                </a:cubicBezTo>
                <a:cubicBezTo>
                  <a:pt x="3" y="51"/>
                  <a:pt x="3" y="51"/>
                  <a:pt x="3" y="51"/>
                </a:cubicBezTo>
                <a:cubicBezTo>
                  <a:pt x="11" y="57"/>
                  <a:pt x="11" y="57"/>
                  <a:pt x="11" y="57"/>
                </a:cubicBezTo>
                <a:cubicBezTo>
                  <a:pt x="11" y="59"/>
                  <a:pt x="10" y="61"/>
                  <a:pt x="10" y="63"/>
                </a:cubicBezTo>
                <a:cubicBezTo>
                  <a:pt x="0" y="64"/>
                  <a:pt x="0" y="64"/>
                  <a:pt x="0" y="64"/>
                </a:cubicBezTo>
                <a:cubicBezTo>
                  <a:pt x="0" y="71"/>
                  <a:pt x="0" y="71"/>
                  <a:pt x="0" y="71"/>
                </a:cubicBezTo>
                <a:cubicBezTo>
                  <a:pt x="10" y="72"/>
                  <a:pt x="10" y="72"/>
                  <a:pt x="10" y="72"/>
                </a:cubicBezTo>
                <a:cubicBezTo>
                  <a:pt x="10" y="74"/>
                  <a:pt x="11" y="76"/>
                  <a:pt x="11" y="78"/>
                </a:cubicBezTo>
                <a:cubicBezTo>
                  <a:pt x="3" y="84"/>
                  <a:pt x="3" y="84"/>
                  <a:pt x="3" y="84"/>
                </a:cubicBezTo>
                <a:cubicBezTo>
                  <a:pt x="7" y="90"/>
                  <a:pt x="7" y="90"/>
                  <a:pt x="7" y="90"/>
                </a:cubicBezTo>
                <a:cubicBezTo>
                  <a:pt x="16" y="86"/>
                  <a:pt x="16" y="86"/>
                  <a:pt x="16" y="86"/>
                </a:cubicBezTo>
                <a:cubicBezTo>
                  <a:pt x="17" y="87"/>
                  <a:pt x="19" y="89"/>
                  <a:pt x="20" y="90"/>
                </a:cubicBezTo>
                <a:cubicBezTo>
                  <a:pt x="16" y="100"/>
                  <a:pt x="16" y="100"/>
                  <a:pt x="16" y="100"/>
                </a:cubicBezTo>
                <a:cubicBezTo>
                  <a:pt x="22" y="103"/>
                  <a:pt x="22" y="103"/>
                  <a:pt x="22" y="103"/>
                </a:cubicBezTo>
                <a:cubicBezTo>
                  <a:pt x="28" y="95"/>
                  <a:pt x="28" y="95"/>
                  <a:pt x="28" y="95"/>
                </a:cubicBezTo>
                <a:cubicBezTo>
                  <a:pt x="30" y="95"/>
                  <a:pt x="32" y="96"/>
                  <a:pt x="34" y="96"/>
                </a:cubicBezTo>
                <a:cubicBezTo>
                  <a:pt x="35" y="106"/>
                  <a:pt x="35" y="106"/>
                  <a:pt x="35" y="106"/>
                </a:cubicBezTo>
                <a:cubicBezTo>
                  <a:pt x="42" y="106"/>
                  <a:pt x="42" y="106"/>
                  <a:pt x="42" y="106"/>
                </a:cubicBezTo>
                <a:cubicBezTo>
                  <a:pt x="43" y="96"/>
                  <a:pt x="43" y="96"/>
                  <a:pt x="43" y="96"/>
                </a:cubicBezTo>
                <a:cubicBezTo>
                  <a:pt x="45" y="96"/>
                  <a:pt x="47" y="95"/>
                  <a:pt x="49" y="95"/>
                </a:cubicBezTo>
                <a:cubicBezTo>
                  <a:pt x="55" y="103"/>
                  <a:pt x="55" y="103"/>
                  <a:pt x="55" y="103"/>
                </a:cubicBezTo>
                <a:cubicBezTo>
                  <a:pt x="61" y="100"/>
                  <a:pt x="61" y="100"/>
                  <a:pt x="61" y="100"/>
                </a:cubicBezTo>
                <a:cubicBezTo>
                  <a:pt x="57" y="90"/>
                  <a:pt x="57" y="90"/>
                  <a:pt x="57" y="90"/>
                </a:cubicBezTo>
                <a:cubicBezTo>
                  <a:pt x="58" y="89"/>
                  <a:pt x="60" y="87"/>
                  <a:pt x="61" y="86"/>
                </a:cubicBezTo>
                <a:cubicBezTo>
                  <a:pt x="70" y="90"/>
                  <a:pt x="70" y="90"/>
                  <a:pt x="70" y="90"/>
                </a:cubicBezTo>
                <a:cubicBezTo>
                  <a:pt x="74" y="84"/>
                  <a:pt x="74" y="84"/>
                  <a:pt x="74" y="84"/>
                </a:cubicBezTo>
                <a:cubicBezTo>
                  <a:pt x="66" y="78"/>
                  <a:pt x="66" y="78"/>
                  <a:pt x="66" y="78"/>
                </a:cubicBezTo>
                <a:cubicBezTo>
                  <a:pt x="66" y="76"/>
                  <a:pt x="67" y="74"/>
                  <a:pt x="67" y="72"/>
                </a:cubicBezTo>
                <a:cubicBezTo>
                  <a:pt x="77" y="71"/>
                  <a:pt x="77" y="71"/>
                  <a:pt x="77" y="71"/>
                </a:cubicBezTo>
                <a:cubicBezTo>
                  <a:pt x="77" y="64"/>
                  <a:pt x="77" y="64"/>
                  <a:pt x="77" y="64"/>
                </a:cubicBezTo>
                <a:cubicBezTo>
                  <a:pt x="67" y="63"/>
                  <a:pt x="67" y="63"/>
                  <a:pt x="67" y="63"/>
                </a:cubicBezTo>
                <a:cubicBezTo>
                  <a:pt x="67" y="61"/>
                  <a:pt x="66" y="59"/>
                  <a:pt x="66" y="57"/>
                </a:cubicBezTo>
                <a:cubicBezTo>
                  <a:pt x="74" y="51"/>
                  <a:pt x="74" y="51"/>
                  <a:pt x="74" y="51"/>
                </a:cubicBezTo>
                <a:cubicBezTo>
                  <a:pt x="70" y="45"/>
                  <a:pt x="70" y="45"/>
                  <a:pt x="70" y="45"/>
                </a:cubicBezTo>
                <a:cubicBezTo>
                  <a:pt x="61" y="50"/>
                  <a:pt x="61" y="50"/>
                  <a:pt x="61" y="50"/>
                </a:cubicBezTo>
                <a:cubicBezTo>
                  <a:pt x="60" y="48"/>
                  <a:pt x="58" y="46"/>
                  <a:pt x="57" y="45"/>
                </a:cubicBezTo>
                <a:cubicBezTo>
                  <a:pt x="61" y="36"/>
                  <a:pt x="61" y="36"/>
                  <a:pt x="61" y="36"/>
                </a:cubicBezTo>
                <a:cubicBezTo>
                  <a:pt x="55" y="32"/>
                  <a:pt x="55" y="32"/>
                  <a:pt x="55" y="32"/>
                </a:cubicBezTo>
                <a:cubicBezTo>
                  <a:pt x="49" y="41"/>
                  <a:pt x="49" y="41"/>
                  <a:pt x="49" y="41"/>
                </a:cubicBezTo>
                <a:cubicBezTo>
                  <a:pt x="47" y="40"/>
                  <a:pt x="45" y="39"/>
                  <a:pt x="43" y="39"/>
                </a:cubicBezTo>
                <a:close/>
                <a:moveTo>
                  <a:pt x="38" y="58"/>
                </a:moveTo>
                <a:cubicBezTo>
                  <a:pt x="41" y="58"/>
                  <a:pt x="44" y="59"/>
                  <a:pt x="45" y="61"/>
                </a:cubicBezTo>
                <a:cubicBezTo>
                  <a:pt x="45" y="61"/>
                  <a:pt x="45" y="61"/>
                  <a:pt x="45" y="61"/>
                </a:cubicBezTo>
                <a:cubicBezTo>
                  <a:pt x="47" y="63"/>
                  <a:pt x="48" y="65"/>
                  <a:pt x="48" y="68"/>
                </a:cubicBezTo>
                <a:cubicBezTo>
                  <a:pt x="48" y="70"/>
                  <a:pt x="47" y="73"/>
                  <a:pt x="45" y="74"/>
                </a:cubicBezTo>
                <a:cubicBezTo>
                  <a:pt x="45" y="74"/>
                  <a:pt x="45" y="74"/>
                  <a:pt x="45" y="74"/>
                </a:cubicBezTo>
                <a:cubicBezTo>
                  <a:pt x="44" y="76"/>
                  <a:pt x="41" y="77"/>
                  <a:pt x="38" y="77"/>
                </a:cubicBezTo>
                <a:cubicBezTo>
                  <a:pt x="36" y="77"/>
                  <a:pt x="33" y="76"/>
                  <a:pt x="32" y="74"/>
                </a:cubicBezTo>
                <a:cubicBezTo>
                  <a:pt x="32" y="74"/>
                  <a:pt x="32" y="74"/>
                  <a:pt x="32" y="74"/>
                </a:cubicBezTo>
                <a:cubicBezTo>
                  <a:pt x="30" y="73"/>
                  <a:pt x="29" y="70"/>
                  <a:pt x="29" y="68"/>
                </a:cubicBezTo>
                <a:cubicBezTo>
                  <a:pt x="29" y="65"/>
                  <a:pt x="30" y="63"/>
                  <a:pt x="32" y="61"/>
                </a:cubicBezTo>
                <a:cubicBezTo>
                  <a:pt x="32" y="61"/>
                  <a:pt x="32" y="61"/>
                  <a:pt x="32" y="61"/>
                </a:cubicBezTo>
                <a:cubicBezTo>
                  <a:pt x="33" y="59"/>
                  <a:pt x="36" y="58"/>
                  <a:pt x="38" y="58"/>
                </a:cubicBezTo>
                <a:close/>
                <a:moveTo>
                  <a:pt x="38" y="52"/>
                </a:moveTo>
                <a:cubicBezTo>
                  <a:pt x="47" y="52"/>
                  <a:pt x="55" y="59"/>
                  <a:pt x="55" y="68"/>
                </a:cubicBezTo>
                <a:cubicBezTo>
                  <a:pt x="55" y="76"/>
                  <a:pt x="47" y="84"/>
                  <a:pt x="38" y="84"/>
                </a:cubicBezTo>
                <a:cubicBezTo>
                  <a:pt x="30" y="84"/>
                  <a:pt x="22" y="76"/>
                  <a:pt x="22" y="68"/>
                </a:cubicBezTo>
                <a:cubicBezTo>
                  <a:pt x="22" y="59"/>
                  <a:pt x="30" y="52"/>
                  <a:pt x="38" y="52"/>
                </a:cubicBezTo>
                <a:close/>
                <a:moveTo>
                  <a:pt x="90" y="21"/>
                </a:moveTo>
                <a:cubicBezTo>
                  <a:pt x="88" y="21"/>
                  <a:pt x="86" y="21"/>
                  <a:pt x="85" y="22"/>
                </a:cubicBezTo>
                <a:cubicBezTo>
                  <a:pt x="85" y="22"/>
                  <a:pt x="85" y="22"/>
                  <a:pt x="85" y="22"/>
                </a:cubicBezTo>
                <a:cubicBezTo>
                  <a:pt x="84" y="24"/>
                  <a:pt x="83" y="25"/>
                  <a:pt x="83" y="27"/>
                </a:cubicBezTo>
                <a:cubicBezTo>
                  <a:pt x="83" y="29"/>
                  <a:pt x="84" y="31"/>
                  <a:pt x="85" y="32"/>
                </a:cubicBezTo>
                <a:cubicBezTo>
                  <a:pt x="85" y="32"/>
                  <a:pt x="85" y="32"/>
                  <a:pt x="85" y="32"/>
                </a:cubicBezTo>
                <a:cubicBezTo>
                  <a:pt x="86" y="33"/>
                  <a:pt x="88" y="34"/>
                  <a:pt x="90" y="34"/>
                </a:cubicBezTo>
                <a:cubicBezTo>
                  <a:pt x="92" y="34"/>
                  <a:pt x="94" y="33"/>
                  <a:pt x="95" y="32"/>
                </a:cubicBezTo>
                <a:cubicBezTo>
                  <a:pt x="95" y="32"/>
                  <a:pt x="95" y="32"/>
                  <a:pt x="95" y="32"/>
                </a:cubicBezTo>
                <a:cubicBezTo>
                  <a:pt x="96" y="31"/>
                  <a:pt x="97" y="29"/>
                  <a:pt x="97" y="27"/>
                </a:cubicBezTo>
                <a:cubicBezTo>
                  <a:pt x="97" y="25"/>
                  <a:pt x="96" y="24"/>
                  <a:pt x="95" y="22"/>
                </a:cubicBezTo>
                <a:cubicBezTo>
                  <a:pt x="95" y="22"/>
                  <a:pt x="95" y="22"/>
                  <a:pt x="95" y="22"/>
                </a:cubicBezTo>
                <a:cubicBezTo>
                  <a:pt x="94" y="21"/>
                  <a:pt x="92" y="21"/>
                  <a:pt x="90" y="21"/>
                </a:cubicBezTo>
                <a:close/>
                <a:moveTo>
                  <a:pt x="90" y="16"/>
                </a:moveTo>
                <a:cubicBezTo>
                  <a:pt x="84" y="16"/>
                  <a:pt x="79" y="21"/>
                  <a:pt x="79" y="27"/>
                </a:cubicBezTo>
                <a:cubicBezTo>
                  <a:pt x="79" y="33"/>
                  <a:pt x="84" y="38"/>
                  <a:pt x="90" y="38"/>
                </a:cubicBezTo>
                <a:cubicBezTo>
                  <a:pt x="96" y="38"/>
                  <a:pt x="101" y="33"/>
                  <a:pt x="101" y="27"/>
                </a:cubicBezTo>
                <a:cubicBezTo>
                  <a:pt x="101" y="21"/>
                  <a:pt x="96" y="16"/>
                  <a:pt x="90" y="16"/>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44" name="组合 43"/>
          <p:cNvGrpSpPr/>
          <p:nvPr/>
        </p:nvGrpSpPr>
        <p:grpSpPr>
          <a:xfrm>
            <a:off x="6147372" y="1658834"/>
            <a:ext cx="411635" cy="343325"/>
            <a:chOff x="4164759" y="1706548"/>
            <a:chExt cx="411635" cy="343325"/>
          </a:xfrm>
          <a:solidFill>
            <a:srgbClr val="DD6572"/>
          </a:solidFill>
        </p:grpSpPr>
        <p:sp>
          <p:nvSpPr>
            <p:cNvPr id="28" name="Freeform 15"/>
            <p:cNvSpPr/>
            <p:nvPr/>
          </p:nvSpPr>
          <p:spPr bwMode="auto">
            <a:xfrm>
              <a:off x="4233069" y="1936762"/>
              <a:ext cx="79843" cy="113111"/>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6"/>
            <p:cNvSpPr/>
            <p:nvPr/>
          </p:nvSpPr>
          <p:spPr bwMode="auto">
            <a:xfrm>
              <a:off x="4321340" y="1877767"/>
              <a:ext cx="79400" cy="172106"/>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
            <p:cNvSpPr/>
            <p:nvPr/>
          </p:nvSpPr>
          <p:spPr bwMode="auto">
            <a:xfrm>
              <a:off x="4409167" y="1808570"/>
              <a:ext cx="78956" cy="241303"/>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8"/>
            <p:cNvSpPr/>
            <p:nvPr/>
          </p:nvSpPr>
          <p:spPr bwMode="auto">
            <a:xfrm>
              <a:off x="4497438" y="1754897"/>
              <a:ext cx="78956" cy="294976"/>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9"/>
            <p:cNvSpPr/>
            <p:nvPr/>
          </p:nvSpPr>
          <p:spPr bwMode="auto">
            <a:xfrm>
              <a:off x="4164759" y="1730057"/>
              <a:ext cx="297193" cy="190736"/>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0"/>
            <p:cNvSpPr/>
            <p:nvPr/>
          </p:nvSpPr>
          <p:spPr bwMode="auto">
            <a:xfrm>
              <a:off x="4409167" y="1706548"/>
              <a:ext cx="78956" cy="68310"/>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5051117" y="1658832"/>
            <a:ext cx="367277" cy="380141"/>
            <a:chOff x="3172023" y="1669732"/>
            <a:chExt cx="367277" cy="380141"/>
          </a:xfrm>
          <a:solidFill>
            <a:srgbClr val="DD6572"/>
          </a:solidFill>
        </p:grpSpPr>
        <p:sp>
          <p:nvSpPr>
            <p:cNvPr id="39" name="Freeform 21"/>
            <p:cNvSpPr/>
            <p:nvPr/>
          </p:nvSpPr>
          <p:spPr bwMode="auto">
            <a:xfrm>
              <a:off x="3265617" y="1761108"/>
              <a:ext cx="182308" cy="203600"/>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
            <p:cNvSpPr/>
            <p:nvPr/>
          </p:nvSpPr>
          <p:spPr bwMode="auto">
            <a:xfrm>
              <a:off x="3314853" y="1974466"/>
              <a:ext cx="83835" cy="1463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3"/>
            <p:cNvSpPr/>
            <p:nvPr/>
          </p:nvSpPr>
          <p:spPr bwMode="auto">
            <a:xfrm>
              <a:off x="3314853" y="1993983"/>
              <a:ext cx="83835" cy="15081"/>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4"/>
            <p:cNvSpPr/>
            <p:nvPr/>
          </p:nvSpPr>
          <p:spPr bwMode="auto">
            <a:xfrm>
              <a:off x="3324168" y="2013944"/>
              <a:ext cx="63874" cy="15081"/>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5"/>
            <p:cNvSpPr/>
            <p:nvPr/>
          </p:nvSpPr>
          <p:spPr bwMode="auto">
            <a:xfrm>
              <a:off x="3338806" y="2035235"/>
              <a:ext cx="33711" cy="1463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6"/>
            <p:cNvSpPr/>
            <p:nvPr/>
          </p:nvSpPr>
          <p:spPr bwMode="auto">
            <a:xfrm>
              <a:off x="3346347" y="1669732"/>
              <a:ext cx="19961" cy="7452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3218154" y="1723404"/>
              <a:ext cx="60769" cy="60769"/>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3435504" y="1723404"/>
              <a:ext cx="60769" cy="60769"/>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3464780" y="1853371"/>
              <a:ext cx="74520" cy="19074"/>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3172023" y="1853371"/>
              <a:ext cx="74520" cy="19074"/>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1"/>
            <p:cNvSpPr/>
            <p:nvPr/>
          </p:nvSpPr>
          <p:spPr bwMode="auto">
            <a:xfrm>
              <a:off x="3422641" y="1926116"/>
              <a:ext cx="58995" cy="61657"/>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2"/>
            <p:cNvSpPr/>
            <p:nvPr/>
          </p:nvSpPr>
          <p:spPr bwMode="auto">
            <a:xfrm>
              <a:off x="3228800" y="1926116"/>
              <a:ext cx="59882" cy="61657"/>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矩形 55"/>
          <p:cNvSpPr/>
          <p:nvPr/>
        </p:nvSpPr>
        <p:spPr>
          <a:xfrm>
            <a:off x="6145277" y="2098593"/>
            <a:ext cx="2565019" cy="460375"/>
          </a:xfrm>
          <a:prstGeom prst="rect">
            <a:avLst/>
          </a:prstGeom>
        </p:spPr>
        <p:txBody>
          <a:bodyPr wrap="square">
            <a:spAutoFit/>
          </a:bodyPr>
          <a:lstStyle/>
          <a:p>
            <a:r>
              <a:rPr lang="zh-CN" altLang="en-US" sz="2400" b="1">
                <a:solidFill>
                  <a:srgbClr val="DD6572"/>
                </a:solidFill>
                <a:latin typeface="微软雅黑" panose="020B0503020204020204" pitchFamily="34" charset="-122"/>
                <a:ea typeface="微软雅黑" panose="020B0503020204020204" pitchFamily="34" charset="-122"/>
              </a:rPr>
              <a:t>动手实践</a:t>
            </a:r>
            <a:endParaRPr lang="zh-CN" altLang="en-US" sz="2400" b="1">
              <a:solidFill>
                <a:srgbClr val="DD6572"/>
              </a:solidFill>
              <a:latin typeface="微软雅黑" panose="020B0503020204020204" pitchFamily="34" charset="-122"/>
              <a:ea typeface="微软雅黑" panose="020B0503020204020204" pitchFamily="34" charset="-122"/>
            </a:endParaRPr>
          </a:p>
        </p:txBody>
      </p:sp>
      <p:sp>
        <p:nvSpPr>
          <p:cNvPr id="57" name="矩形 56"/>
          <p:cNvSpPr/>
          <p:nvPr/>
        </p:nvSpPr>
        <p:spPr>
          <a:xfrm>
            <a:off x="6188456" y="2604347"/>
            <a:ext cx="2728679" cy="922020"/>
          </a:xfrm>
          <a:prstGeom prst="rect">
            <a:avLst/>
          </a:prstGeom>
        </p:spPr>
        <p:txBody>
          <a:bodyPr wrap="square">
            <a:spAutoFit/>
          </a:bodyPr>
          <a:lstStyle/>
          <a:p>
            <a:r>
              <a:rPr lang="zh-CN" altLang="en-US">
                <a:solidFill>
                  <a:schemeClr val="bg1">
                    <a:lumMod val="95000"/>
                  </a:schemeClr>
                </a:solidFill>
                <a:latin typeface="Century Gothic" panose="020B0502020202020204" pitchFamily="34" charset="0"/>
                <a:cs typeface="Arial" panose="020B0604020202020204" pitchFamily="34" charset="0"/>
              </a:rPr>
              <a:t>动手搭建框架环境，结合原理和方法，加深对对架构的理解</a:t>
            </a:r>
            <a:endParaRPr lang="zh-CN" altLang="en-US">
              <a:solidFill>
                <a:schemeClr val="bg1">
                  <a:lumMod val="95000"/>
                </a:schemeClr>
              </a:solidFill>
              <a:latin typeface="Century Gothic" panose="020B0502020202020204" pitchFamily="34" charset="0"/>
              <a:cs typeface="Arial" panose="020B0604020202020204" pitchFamily="34" charset="0"/>
            </a:endParaRPr>
          </a:p>
        </p:txBody>
      </p:sp>
      <p:sp>
        <p:nvSpPr>
          <p:cNvPr id="65" name="矩形 64"/>
          <p:cNvSpPr/>
          <p:nvPr/>
        </p:nvSpPr>
        <p:spPr>
          <a:xfrm>
            <a:off x="6145277" y="4127295"/>
            <a:ext cx="2565019" cy="460375"/>
          </a:xfrm>
          <a:prstGeom prst="rect">
            <a:avLst/>
          </a:prstGeom>
        </p:spPr>
        <p:txBody>
          <a:bodyPr wrap="square">
            <a:spAutoFit/>
          </a:bodyPr>
          <a:lstStyle/>
          <a:p>
            <a:r>
              <a:rPr lang="zh-CN" altLang="en-US" sz="2400" b="1" dirty="0">
                <a:solidFill>
                  <a:srgbClr val="DD6572"/>
                </a:solidFill>
                <a:latin typeface="微软雅黑" panose="020B0503020204020204" pitchFamily="34" charset="-122"/>
                <a:ea typeface="微软雅黑" panose="020B0503020204020204" pitchFamily="34" charset="-122"/>
              </a:rPr>
              <a:t>应用系统开发</a:t>
            </a:r>
            <a:endParaRPr lang="zh-CN" altLang="en-US" sz="2400" b="1">
              <a:solidFill>
                <a:srgbClr val="DD6572"/>
              </a:solidFill>
              <a:latin typeface="+mj-lt"/>
            </a:endParaRPr>
          </a:p>
        </p:txBody>
      </p:sp>
      <p:sp>
        <p:nvSpPr>
          <p:cNvPr id="67" name="矩形 66"/>
          <p:cNvSpPr/>
          <p:nvPr/>
        </p:nvSpPr>
        <p:spPr>
          <a:xfrm>
            <a:off x="6145276" y="4610823"/>
            <a:ext cx="2728679" cy="645160"/>
          </a:xfrm>
          <a:prstGeom prst="rect">
            <a:avLst/>
          </a:prstGeom>
        </p:spPr>
        <p:txBody>
          <a:bodyPr wrap="square">
            <a:spAutoFit/>
          </a:bodyPr>
          <a:lstStyle/>
          <a:p>
            <a:r>
              <a:rPr lang="zh-CN" altLang="en-US">
                <a:solidFill>
                  <a:schemeClr val="bg1">
                    <a:lumMod val="95000"/>
                  </a:schemeClr>
                </a:solidFill>
                <a:latin typeface="Century Gothic" panose="020B0502020202020204" pitchFamily="34" charset="0"/>
                <a:cs typeface="Arial" panose="020B0604020202020204" pitchFamily="34" charset="0"/>
              </a:rPr>
              <a:t>按照软件开发的流程开发应用系统</a:t>
            </a:r>
            <a:endParaRPr lang="zh-CN" altLang="en-US">
              <a:solidFill>
                <a:schemeClr val="bg1">
                  <a:lumMod val="95000"/>
                </a:schemeClr>
              </a:solidFill>
              <a:latin typeface="Century Gothic" panose="020B0502020202020204" pitchFamily="34" charset="0"/>
              <a:cs typeface="Arial" panose="020B0604020202020204" pitchFamily="34" charset="0"/>
            </a:endParaRPr>
          </a:p>
        </p:txBody>
      </p:sp>
      <p:sp>
        <p:nvSpPr>
          <p:cNvPr id="68" name="矩形 67"/>
          <p:cNvSpPr/>
          <p:nvPr/>
        </p:nvSpPr>
        <p:spPr>
          <a:xfrm>
            <a:off x="2853542" y="2098593"/>
            <a:ext cx="2565019" cy="460375"/>
          </a:xfrm>
          <a:prstGeom prst="rect">
            <a:avLst/>
          </a:prstGeom>
        </p:spPr>
        <p:txBody>
          <a:bodyPr wrap="square">
            <a:spAutoFit/>
          </a:bodyPr>
          <a:lstStyle/>
          <a:p>
            <a:pPr algn="r"/>
            <a:r>
              <a:rPr lang="zh-CN" altLang="en-US" sz="2400" b="1" dirty="0">
                <a:solidFill>
                  <a:srgbClr val="DD6572"/>
                </a:solidFill>
                <a:latin typeface="微软雅黑" panose="020B0503020204020204" pitchFamily="34" charset="-122"/>
                <a:ea typeface="微软雅黑" panose="020B0503020204020204" pitchFamily="34" charset="-122"/>
              </a:rPr>
              <a:t>阅读文献</a:t>
            </a:r>
            <a:endParaRPr lang="zh-CN" altLang="en-US" sz="2400" b="1" dirty="0">
              <a:solidFill>
                <a:srgbClr val="DD6572"/>
              </a:solidFill>
              <a:latin typeface="微软雅黑" panose="020B0503020204020204" pitchFamily="34" charset="-122"/>
              <a:ea typeface="微软雅黑" panose="020B0503020204020204" pitchFamily="34" charset="-122"/>
            </a:endParaRPr>
          </a:p>
        </p:txBody>
      </p:sp>
      <p:sp>
        <p:nvSpPr>
          <p:cNvPr id="72" name="矩形 71"/>
          <p:cNvSpPr/>
          <p:nvPr/>
        </p:nvSpPr>
        <p:spPr>
          <a:xfrm>
            <a:off x="2181860" y="2604135"/>
            <a:ext cx="3373755" cy="706755"/>
          </a:xfrm>
          <a:prstGeom prst="rect">
            <a:avLst/>
          </a:prstGeom>
        </p:spPr>
        <p:txBody>
          <a:bodyPr wrap="square">
            <a:spAutoFit/>
          </a:bodyPr>
          <a:lstStyle/>
          <a:p>
            <a:pPr algn="l"/>
            <a:r>
              <a:rPr lang="zh-CN" altLang="en-US" sz="2000" dirty="0">
                <a:solidFill>
                  <a:schemeClr val="bg1">
                    <a:lumMod val="95000"/>
                  </a:schemeClr>
                </a:solidFill>
                <a:latin typeface="Century Gothic" panose="020B0502020202020204" pitchFamily="34" charset="0"/>
                <a:cs typeface="Arial" panose="020B0604020202020204" pitchFamily="34" charset="0"/>
              </a:rPr>
              <a:t>阅读整合框架相关文献，熟悉框架原理和设计原则</a:t>
            </a:r>
            <a:endParaRPr lang="en-US" altLang="zh-CN" sz="2000" dirty="0">
              <a:solidFill>
                <a:schemeClr val="bg1">
                  <a:lumMod val="95000"/>
                </a:schemeClr>
              </a:solidFill>
              <a:latin typeface="Century Gothic" panose="020B0502020202020204" pitchFamily="34" charset="0"/>
              <a:cs typeface="Arial" panose="020B0604020202020204" pitchFamily="34" charset="0"/>
            </a:endParaRPr>
          </a:p>
        </p:txBody>
      </p:sp>
      <p:sp>
        <p:nvSpPr>
          <p:cNvPr id="75" name="矩形 74"/>
          <p:cNvSpPr/>
          <p:nvPr/>
        </p:nvSpPr>
        <p:spPr>
          <a:xfrm>
            <a:off x="2684780" y="4127500"/>
            <a:ext cx="2761615" cy="460375"/>
          </a:xfrm>
          <a:prstGeom prst="rect">
            <a:avLst/>
          </a:prstGeom>
        </p:spPr>
        <p:txBody>
          <a:bodyPr wrap="square">
            <a:spAutoFit/>
          </a:bodyPr>
          <a:lstStyle/>
          <a:p>
            <a:pPr algn="r"/>
            <a:r>
              <a:rPr lang="zh-CN" altLang="en-US" sz="2400" b="1" dirty="0">
                <a:solidFill>
                  <a:srgbClr val="DD6572"/>
                </a:solidFill>
                <a:latin typeface="微软雅黑" panose="020B0503020204020204" pitchFamily="34" charset="-122"/>
                <a:ea typeface="微软雅黑" panose="020B0503020204020204" pitchFamily="34" charset="-122"/>
              </a:rPr>
              <a:t>调研代码自动生成</a:t>
            </a:r>
            <a:endParaRPr lang="zh-CN" altLang="en-US" sz="2400">
              <a:solidFill>
                <a:srgbClr val="DD6572"/>
              </a:solidFill>
              <a:latin typeface="微软雅黑" panose="020B0503020204020204" pitchFamily="34" charset="-122"/>
              <a:ea typeface="微软雅黑" panose="020B0503020204020204" pitchFamily="34" charset="-122"/>
            </a:endParaRPr>
          </a:p>
        </p:txBody>
      </p:sp>
      <p:sp>
        <p:nvSpPr>
          <p:cNvPr id="76" name="矩形 75"/>
          <p:cNvSpPr/>
          <p:nvPr/>
        </p:nvSpPr>
        <p:spPr>
          <a:xfrm>
            <a:off x="2585571" y="4610823"/>
            <a:ext cx="2728679" cy="1014730"/>
          </a:xfrm>
          <a:prstGeom prst="rect">
            <a:avLst/>
          </a:prstGeom>
        </p:spPr>
        <p:txBody>
          <a:bodyPr wrap="square">
            <a:spAutoFit/>
          </a:bodyPr>
          <a:lstStyle/>
          <a:p>
            <a:pPr algn="l"/>
            <a:r>
              <a:rPr lang="zh-CN" altLang="en-US" sz="2000">
                <a:solidFill>
                  <a:schemeClr val="bg1">
                    <a:lumMod val="95000"/>
                  </a:schemeClr>
                </a:solidFill>
                <a:latin typeface="Century Gothic" panose="020B0502020202020204" pitchFamily="34" charset="0"/>
                <a:cs typeface="Arial" panose="020B0604020202020204" pitchFamily="34" charset="0"/>
              </a:rPr>
              <a:t>研究</a:t>
            </a:r>
            <a:r>
              <a:rPr lang="en-US" altLang="zh-CN" sz="2000">
                <a:solidFill>
                  <a:schemeClr val="bg1">
                    <a:lumMod val="95000"/>
                  </a:schemeClr>
                </a:solidFill>
                <a:latin typeface="Century Gothic" panose="020B0502020202020204" pitchFamily="34" charset="0"/>
                <a:cs typeface="Arial" panose="020B0604020202020204" pitchFamily="34" charset="0"/>
              </a:rPr>
              <a:t>web</a:t>
            </a:r>
            <a:r>
              <a:rPr lang="zh-CN" altLang="en-US" sz="2000">
                <a:solidFill>
                  <a:schemeClr val="bg1">
                    <a:lumMod val="95000"/>
                  </a:schemeClr>
                </a:solidFill>
                <a:latin typeface="Century Gothic" panose="020B0502020202020204" pitchFamily="34" charset="0"/>
                <a:cs typeface="Arial" panose="020B0604020202020204" pitchFamily="34" charset="0"/>
              </a:rPr>
              <a:t>框架通用代码生成方案</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pPr algn="r"/>
            <a:endParaRPr lang="zh-CN" altLang="en-US" sz="2000">
              <a:solidFill>
                <a:schemeClr val="bg1">
                  <a:lumMod val="95000"/>
                </a:schemeClr>
              </a:solidFill>
              <a:latin typeface="Century Gothic" panose="020B0502020202020204" pitchFamily="34" charset="0"/>
              <a:cs typeface="Arial" panose="020B0604020202020204" pitchFamily="34" charset="0"/>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left)">
                                      <p:cBhvr>
                                        <p:cTn id="10" dur="500"/>
                                        <p:tgtEl>
                                          <p:spTgt spid="5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left)">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right)">
                                      <p:cBhvr>
                                        <p:cTn id="21" dur="500"/>
                                        <p:tgtEl>
                                          <p:spTgt spid="7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right)">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56" grpId="0"/>
      <p:bldP spid="57" grpId="0"/>
      <p:bldP spid="65" grpId="0"/>
      <p:bldP spid="67" grpId="0"/>
      <p:bldP spid="75"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2107613" y="2989248"/>
            <a:ext cx="3611886" cy="923330"/>
          </a:xfrm>
          <a:prstGeom prst="rect">
            <a:avLst/>
          </a:prstGeom>
          <a:noFill/>
        </p:spPr>
        <p:txBody>
          <a:bodyPr wrap="none" rtlCol="0">
            <a:spAutoFit/>
          </a:bodyPr>
          <a:lstStyle/>
          <a:p>
            <a:r>
              <a:rPr lang="en-US" altLang="zh-CN" sz="5400" dirty="0" smtClean="0">
                <a:solidFill>
                  <a:prstClr val="white"/>
                </a:solidFill>
                <a:latin typeface="Castellar" panose="020A0402060406010301" pitchFamily="18" charset="0"/>
              </a:rPr>
              <a:t>PART five</a:t>
            </a:r>
            <a:endParaRPr lang="zh-CN" altLang="en-US" sz="5400" dirty="0">
              <a:solidFill>
                <a:prstClr val="white"/>
              </a:solidFill>
              <a:latin typeface="Castellar" panose="020A0402060406010301" pitchFamily="18" charset="0"/>
            </a:endParaRPr>
          </a:p>
        </p:txBody>
      </p:sp>
      <p:sp>
        <p:nvSpPr>
          <p:cNvPr id="10" name="文本框 9"/>
          <p:cNvSpPr txBox="1"/>
          <p:nvPr/>
        </p:nvSpPr>
        <p:spPr>
          <a:xfrm>
            <a:off x="4514129" y="4474890"/>
            <a:ext cx="2926080" cy="645160"/>
          </a:xfrm>
          <a:prstGeom prst="rect">
            <a:avLst/>
          </a:prstGeom>
          <a:noFill/>
        </p:spPr>
        <p:txBody>
          <a:bodyPr wrap="none" rtlCol="0">
            <a:spAutoFit/>
          </a:bodyPr>
          <a:lstStyle/>
          <a:p>
            <a:pPr algn="ctr"/>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研究进展安排</a:t>
            </a:r>
            <a:endPar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21" name="矩形 20"/>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3" name="组合 12"/>
          <p:cNvGrpSpPr/>
          <p:nvPr/>
        </p:nvGrpSpPr>
        <p:grpSpPr>
          <a:xfrm>
            <a:off x="414338" y="2656800"/>
            <a:ext cx="1585220" cy="1627486"/>
            <a:chOff x="414338" y="2656800"/>
            <a:chExt cx="1585220" cy="1627486"/>
          </a:xfrm>
        </p:grpSpPr>
        <p:grpSp>
          <p:nvGrpSpPr>
            <p:cNvPr id="2" name="组合 1"/>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a:off x="446400" y="2710800"/>
                <a:ext cx="1458000" cy="1447200"/>
              </a:xfrm>
              <a:custGeom>
                <a:avLst/>
                <a:gdLst/>
                <a:ahLst/>
                <a:cxnLst/>
                <a:rect l="l" t="t" r="r" b="b"/>
                <a:pathLst>
                  <a:path w="1458000" h="1447200">
                    <a:moveTo>
                      <a:pt x="816805" y="325508"/>
                    </a:moveTo>
                    <a:lnTo>
                      <a:pt x="832460" y="329066"/>
                    </a:lnTo>
                    <a:lnTo>
                      <a:pt x="832460" y="874140"/>
                    </a:lnTo>
                    <a:lnTo>
                      <a:pt x="445358" y="874140"/>
                    </a:lnTo>
                    <a:cubicBezTo>
                      <a:pt x="590521" y="695769"/>
                      <a:pt x="714337" y="512892"/>
                      <a:pt x="816805" y="325508"/>
                    </a:cubicBezTo>
                    <a:close/>
                    <a:moveTo>
                      <a:pt x="819651" y="136227"/>
                    </a:moveTo>
                    <a:cubicBezTo>
                      <a:pt x="759404" y="254824"/>
                      <a:pt x="684687" y="380063"/>
                      <a:pt x="595502" y="511944"/>
                    </a:cubicBezTo>
                    <a:cubicBezTo>
                      <a:pt x="506317" y="643824"/>
                      <a:pt x="413099" y="765030"/>
                      <a:pt x="315849" y="875563"/>
                    </a:cubicBezTo>
                    <a:lnTo>
                      <a:pt x="315849" y="975185"/>
                    </a:lnTo>
                    <a:lnTo>
                      <a:pt x="832460" y="975185"/>
                    </a:lnTo>
                    <a:lnTo>
                      <a:pt x="832460" y="1238471"/>
                    </a:lnTo>
                    <a:lnTo>
                      <a:pt x="949159" y="1238471"/>
                    </a:lnTo>
                    <a:lnTo>
                      <a:pt x="949159" y="975185"/>
                    </a:lnTo>
                    <a:lnTo>
                      <a:pt x="1114959" y="975185"/>
                    </a:lnTo>
                    <a:lnTo>
                      <a:pt x="1114959" y="874140"/>
                    </a:lnTo>
                    <a:lnTo>
                      <a:pt x="949159" y="874140"/>
                    </a:lnTo>
                    <a:lnTo>
                      <a:pt x="949159" y="136227"/>
                    </a:ln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12" name="TextBox 11"/>
            <p:cNvSpPr txBox="1"/>
            <p:nvPr/>
          </p:nvSpPr>
          <p:spPr>
            <a:xfrm>
              <a:off x="414338" y="2714626"/>
              <a:ext cx="1543050" cy="1569660"/>
            </a:xfrm>
            <a:prstGeom prst="rect">
              <a:avLst/>
            </a:prstGeom>
            <a:solidFill>
              <a:srgbClr val="DD6572"/>
            </a:solidFill>
          </p:spPr>
          <p:txBody>
            <a:bodyPr wrap="square" rtlCol="0">
              <a:spAutoFit/>
            </a:bodyPr>
            <a:lstStyle/>
            <a:p>
              <a:pPr algn="ctr"/>
              <a:r>
                <a:rPr lang="en-US" altLang="zh-CN" sz="9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5</a:t>
              </a:r>
              <a:endParaRPr lang="zh-CN" altLang="en-US" sz="9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grpSp>
    </p:spTree>
  </p:cSld>
  <p:clrMapOvr>
    <a:masterClrMapping/>
  </p:clrMapOvr>
  <p:transition spd="slow" advClick="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869499">
            <a:off x="521884" y="3593401"/>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289050" y="1135380"/>
            <a:ext cx="9016365" cy="135191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7"/>
          <p:cNvSpPr txBox="1"/>
          <p:nvPr/>
        </p:nvSpPr>
        <p:spPr>
          <a:xfrm>
            <a:off x="2752090" y="1304290"/>
            <a:ext cx="7407910" cy="1014730"/>
          </a:xfrm>
          <a:prstGeom prst="rect">
            <a:avLst/>
          </a:prstGeom>
          <a:noFill/>
        </p:spPr>
        <p:txBody>
          <a:bodyPr wrap="square" rtlCol="0" anchor="ctr">
            <a:spAutoFit/>
          </a:bodyPr>
          <a:lstStyle/>
          <a:p>
            <a:r>
              <a:rPr lang="zh-CN" altLang="zh-CN" sz="2000" b="1" dirty="0" smtClean="0">
                <a:solidFill>
                  <a:schemeClr val="bg1"/>
                </a:solidFill>
              </a:rPr>
              <a:t>2017年12月-2018年6月：</a:t>
            </a:r>
            <a:endParaRPr lang="zh-CN" altLang="zh-CN" sz="2000" b="1" dirty="0" smtClean="0">
              <a:solidFill>
                <a:schemeClr val="bg1"/>
              </a:solidFill>
            </a:endParaRPr>
          </a:p>
          <a:p>
            <a:r>
              <a:rPr lang="zh-CN" altLang="zh-CN" sz="2000" dirty="0" smtClean="0">
                <a:solidFill>
                  <a:schemeClr val="bg1"/>
                </a:solidFill>
              </a:rPr>
              <a:t>熟悉开发框架，在此基础上自己编写一个web应用系统，深入了解web应用系统开发的主要流程和基本功能</a:t>
            </a:r>
            <a:endParaRPr lang="zh-CN" altLang="zh-CN" sz="2000" dirty="0" smtClean="0">
              <a:solidFill>
                <a:schemeClr val="bg1"/>
              </a:solidFill>
            </a:endParaRPr>
          </a:p>
        </p:txBody>
      </p:sp>
      <p:sp>
        <p:nvSpPr>
          <p:cNvPr id="6" name="文本框 19"/>
          <p:cNvSpPr txBox="1"/>
          <p:nvPr/>
        </p:nvSpPr>
        <p:spPr>
          <a:xfrm>
            <a:off x="1687195" y="1525270"/>
            <a:ext cx="1064895" cy="645160"/>
          </a:xfrm>
          <a:prstGeom prst="rect">
            <a:avLst/>
          </a:prstGeom>
          <a:noFill/>
        </p:spPr>
        <p:txBody>
          <a:bodyPr wrap="square" rtlCol="0" anchor="ctr">
            <a:spAutoFit/>
          </a:bodyPr>
          <a:lstStyle/>
          <a:p>
            <a:pPr algn="r"/>
            <a:r>
              <a:rPr lang="en-US" altLang="zh-CN" sz="3600" dirty="0">
                <a:solidFill>
                  <a:srgbClr val="DD6572"/>
                </a:solidFill>
                <a:latin typeface="Century Gothic" panose="020B0502020202020204" pitchFamily="34" charset="0"/>
                <a:cs typeface="Arial" panose="020B0604020202020204" pitchFamily="34" charset="0"/>
              </a:rPr>
              <a:t>1</a:t>
            </a:r>
            <a:endParaRPr lang="zh-CN" altLang="en-US" sz="3600" dirty="0">
              <a:solidFill>
                <a:srgbClr val="DD6572"/>
              </a:solidFill>
              <a:latin typeface="Century Gothic" panose="020B0502020202020204" pitchFamily="34" charset="0"/>
              <a:cs typeface="Arial" panose="020B0604020202020204" pitchFamily="34" charset="0"/>
            </a:endParaRPr>
          </a:p>
        </p:txBody>
      </p:sp>
      <p:sp>
        <p:nvSpPr>
          <p:cNvPr id="7" name="圆角矩形 6"/>
          <p:cNvSpPr/>
          <p:nvPr/>
        </p:nvSpPr>
        <p:spPr>
          <a:xfrm>
            <a:off x="1289685" y="4164965"/>
            <a:ext cx="9016365" cy="111950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844165" y="4164966"/>
            <a:ext cx="7188200" cy="1014730"/>
          </a:xfrm>
          <a:prstGeom prst="rect">
            <a:avLst/>
          </a:prstGeom>
          <a:noFill/>
        </p:spPr>
        <p:txBody>
          <a:bodyPr wrap="square" rtlCol="0" anchor="ctr">
            <a:spAutoFit/>
          </a:bodyPr>
          <a:lstStyle/>
          <a:p>
            <a:r>
              <a:rPr altLang="zh-CN" sz="2000" b="1" smtClean="0">
                <a:solidFill>
                  <a:schemeClr val="bg1"/>
                </a:solidFill>
              </a:rPr>
              <a:t>2018年9月-2018年12月：</a:t>
            </a:r>
            <a:endParaRPr altLang="zh-CN" sz="2000" b="1" smtClean="0">
              <a:solidFill>
                <a:schemeClr val="bg1"/>
              </a:solidFill>
            </a:endParaRPr>
          </a:p>
          <a:p>
            <a:r>
              <a:rPr altLang="zh-CN" sz="2000" smtClean="0">
                <a:solidFill>
                  <a:schemeClr val="bg1"/>
                </a:solidFill>
              </a:rPr>
              <a:t>编写后台管理系统，可视化管理菜单角色，完成生成基础代码的功能</a:t>
            </a:r>
            <a:endParaRPr altLang="zh-CN" sz="2000" smtClean="0">
              <a:solidFill>
                <a:schemeClr val="bg1"/>
              </a:solidFill>
            </a:endParaRPr>
          </a:p>
        </p:txBody>
      </p:sp>
      <p:sp>
        <p:nvSpPr>
          <p:cNvPr id="9" name="文本框 19"/>
          <p:cNvSpPr txBox="1"/>
          <p:nvPr/>
        </p:nvSpPr>
        <p:spPr>
          <a:xfrm>
            <a:off x="1648481" y="4349896"/>
            <a:ext cx="1065628" cy="645160"/>
          </a:xfrm>
          <a:prstGeom prst="rect">
            <a:avLst/>
          </a:prstGeom>
          <a:noFill/>
        </p:spPr>
        <p:txBody>
          <a:bodyPr wrap="square" rtlCol="0" anchor="ctr">
            <a:spAutoFit/>
          </a:bodyPr>
          <a:lstStyle/>
          <a:p>
            <a:pPr algn="r"/>
            <a:r>
              <a:rPr lang="en-US" altLang="zh-CN" sz="3600" dirty="0" smtClean="0">
                <a:solidFill>
                  <a:srgbClr val="DD6572"/>
                </a:solidFill>
                <a:latin typeface="Century Gothic" panose="020B0502020202020204" pitchFamily="34" charset="0"/>
                <a:cs typeface="Arial" panose="020B0604020202020204" pitchFamily="34" charset="0"/>
              </a:rPr>
              <a:t>3</a:t>
            </a:r>
            <a:endParaRPr lang="zh-CN" altLang="en-US" sz="3600" dirty="0">
              <a:solidFill>
                <a:srgbClr val="DD6572"/>
              </a:solidFill>
              <a:latin typeface="Century Gothic" panose="020B0502020202020204" pitchFamily="34" charset="0"/>
              <a:cs typeface="Arial" panose="020B0604020202020204" pitchFamily="34" charset="0"/>
            </a:endParaRPr>
          </a:p>
        </p:txBody>
      </p:sp>
      <p:sp>
        <p:nvSpPr>
          <p:cNvPr id="10" name="圆角矩形 9"/>
          <p:cNvSpPr/>
          <p:nvPr/>
        </p:nvSpPr>
        <p:spPr>
          <a:xfrm>
            <a:off x="1289050" y="2743200"/>
            <a:ext cx="9015730" cy="115189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7"/>
          <p:cNvSpPr txBox="1"/>
          <p:nvPr/>
        </p:nvSpPr>
        <p:spPr>
          <a:xfrm>
            <a:off x="2844165" y="2808288"/>
            <a:ext cx="6559550" cy="1076325"/>
          </a:xfrm>
          <a:prstGeom prst="rect">
            <a:avLst/>
          </a:prstGeom>
          <a:noFill/>
        </p:spPr>
        <p:txBody>
          <a:bodyPr wrap="square" rtlCol="0" anchor="ctr">
            <a:spAutoFit/>
          </a:bodyPr>
          <a:lstStyle/>
          <a:p>
            <a:r>
              <a:rPr lang="zh-CN" sz="2000" b="1" dirty="0" smtClean="0">
                <a:solidFill>
                  <a:schemeClr val="bg1"/>
                </a:solidFill>
              </a:rPr>
              <a:t>2018年7月-2018年9月</a:t>
            </a:r>
            <a:r>
              <a:rPr lang="zh-CN" sz="2000" dirty="0" smtClean="0">
                <a:solidFill>
                  <a:schemeClr val="bg1"/>
                </a:solidFill>
              </a:rPr>
              <a:t>：</a:t>
            </a:r>
            <a:endParaRPr lang="zh-CN" sz="2000" dirty="0" smtClean="0">
              <a:solidFill>
                <a:schemeClr val="bg1"/>
              </a:solidFill>
            </a:endParaRPr>
          </a:p>
          <a:p>
            <a:r>
              <a:rPr lang="zh-CN" sz="2000" dirty="0" smtClean="0">
                <a:solidFill>
                  <a:schemeClr val="bg1"/>
                </a:solidFill>
              </a:rPr>
              <a:t>抽取出基于框架的web系统的通用功能模块，将这些通用的功能和模块封装成为一个基本的项目框架</a:t>
            </a:r>
            <a:r>
              <a:rPr lang="zh-CN" sz="2400" dirty="0" smtClean="0">
                <a:solidFill>
                  <a:schemeClr val="bg1"/>
                </a:solidFill>
              </a:rPr>
              <a:t>；</a:t>
            </a:r>
            <a:endParaRPr lang="zh-CN" sz="2400" dirty="0" smtClean="0">
              <a:solidFill>
                <a:schemeClr val="bg1"/>
              </a:solidFill>
            </a:endParaRPr>
          </a:p>
        </p:txBody>
      </p:sp>
      <p:sp>
        <p:nvSpPr>
          <p:cNvPr id="12" name="文本框 19"/>
          <p:cNvSpPr txBox="1"/>
          <p:nvPr/>
        </p:nvSpPr>
        <p:spPr>
          <a:xfrm>
            <a:off x="1725295" y="3079115"/>
            <a:ext cx="988695" cy="645160"/>
          </a:xfrm>
          <a:prstGeom prst="rect">
            <a:avLst/>
          </a:prstGeom>
          <a:noFill/>
        </p:spPr>
        <p:txBody>
          <a:bodyPr wrap="square" rtlCol="0" anchor="ctr">
            <a:spAutoFit/>
          </a:bodyPr>
          <a:lstStyle/>
          <a:p>
            <a:pPr algn="r"/>
            <a:r>
              <a:rPr lang="en-US" altLang="zh-CN" sz="3600" dirty="0" smtClean="0">
                <a:solidFill>
                  <a:srgbClr val="DD6572"/>
                </a:solidFill>
                <a:latin typeface="Century Gothic" panose="020B0502020202020204" pitchFamily="34" charset="0"/>
                <a:cs typeface="Arial" panose="020B0604020202020204" pitchFamily="34" charset="0"/>
              </a:rPr>
              <a:t>2</a:t>
            </a:r>
            <a:endParaRPr lang="zh-CN" altLang="en-US" sz="3600" dirty="0">
              <a:solidFill>
                <a:srgbClr val="DD6572"/>
              </a:solidFill>
              <a:latin typeface="Century Gothic" panose="020B0502020202020204" pitchFamily="34" charset="0"/>
              <a:cs typeface="Arial" panose="020B0604020202020204" pitchFamily="34" charset="0"/>
            </a:endParaRPr>
          </a:p>
        </p:txBody>
      </p:sp>
      <p:sp>
        <p:nvSpPr>
          <p:cNvPr id="19" name="矩形 18"/>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altLang="zh-CN" dirty="0"/>
          </a:p>
        </p:txBody>
      </p:sp>
      <p:cxnSp>
        <p:nvCxnSpPr>
          <p:cNvPr id="21" name="直接连接符 20"/>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2" name="文本框 1"/>
          <p:cNvSpPr txBox="1"/>
          <p:nvPr/>
        </p:nvSpPr>
        <p:spPr>
          <a:xfrm>
            <a:off x="1289685" y="384810"/>
            <a:ext cx="2316480" cy="521970"/>
          </a:xfrm>
          <a:prstGeom prst="rect">
            <a:avLst/>
          </a:prstGeom>
          <a:noFill/>
        </p:spPr>
        <p:txBody>
          <a:bodyPr wrap="none" rtlCol="0" anchor="t">
            <a:spAutoFit/>
          </a:bodyPr>
          <a:lstStyle/>
          <a:p>
            <a:r>
              <a:rPr lang="zh-CN" altLang="en-US" sz="2800" b="1" dirty="0">
                <a:solidFill>
                  <a:schemeClr val="bg1"/>
                </a:solidFill>
                <a:latin typeface="Microsoft JhengHei UI Light" panose="020B0304030504040204" pitchFamily="34" charset="-120"/>
                <a:ea typeface="Microsoft JhengHei UI Light" panose="020B0304030504040204" pitchFamily="34" charset="-120"/>
                <a:sym typeface="+mn-ea"/>
              </a:rPr>
              <a:t>研究进展安排</a:t>
            </a:r>
            <a:endParaRPr lang="zh-CN" altLang="en-US" sz="28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24" name="矩形 23"/>
          <p:cNvSpPr/>
          <p:nvPr/>
        </p:nvSpPr>
        <p:spPr>
          <a:xfrm rot="20836693">
            <a:off x="11120057" y="5727300"/>
            <a:ext cx="191801" cy="212508"/>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1250810">
            <a:off x="10765263" y="4581625"/>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14604635">
            <a:off x="4432401" y="1085174"/>
            <a:ext cx="174532" cy="178483"/>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矩形 29"/>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0-#ppt_w/2"/>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0-#ppt_w/2"/>
                                          </p:val>
                                        </p:tav>
                                        <p:tav tm="100000">
                                          <p:val>
                                            <p:strVal val="#ppt_x"/>
                                          </p:val>
                                        </p:tav>
                                      </p:tavLst>
                                    </p:anim>
                                    <p:anim calcmode="lin" valueType="num">
                                      <p:cBhvr additive="base">
                                        <p:cTn id="12" dur="10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1+#ppt_w/2"/>
                                          </p:val>
                                        </p:tav>
                                        <p:tav tm="100000">
                                          <p:val>
                                            <p:strVal val="#ppt_x"/>
                                          </p:val>
                                        </p:tav>
                                      </p:tavLst>
                                    </p:anim>
                                    <p:anim calcmode="lin" valueType="num">
                                      <p:cBhvr additive="base">
                                        <p:cTn id="16" dur="10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1+#ppt_w/2"/>
                                          </p:val>
                                        </p:tav>
                                        <p:tav tm="100000">
                                          <p:val>
                                            <p:strVal val="#ppt_x"/>
                                          </p:val>
                                        </p:tav>
                                      </p:tavLst>
                                    </p:anim>
                                    <p:anim calcmode="lin" valueType="num">
                                      <p:cBhvr additive="base">
                                        <p:cTn id="20" dur="1000" fill="hold"/>
                                        <p:tgtEl>
                                          <p:spTgt spid="24"/>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0-#ppt_w/2"/>
                                          </p:val>
                                        </p:tav>
                                        <p:tav tm="100000">
                                          <p:val>
                                            <p:strVal val="#ppt_x"/>
                                          </p:val>
                                        </p:tav>
                                      </p:tavLst>
                                    </p:anim>
                                    <p:anim calcmode="lin" valueType="num">
                                      <p:cBhvr additive="base">
                                        <p:cTn id="53" dur="500" fill="hold"/>
                                        <p:tgtEl>
                                          <p:spTgt spid="8"/>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0-#ppt_w/2"/>
                                          </p:val>
                                        </p:tav>
                                        <p:tav tm="100000">
                                          <p:val>
                                            <p:strVal val="#ppt_x"/>
                                          </p:val>
                                        </p:tav>
                                      </p:tavLst>
                                    </p:anim>
                                    <p:anim calcmode="lin" valueType="num">
                                      <p:cBhvr additive="base">
                                        <p:cTn id="57" dur="500" fill="hold"/>
                                        <p:tgtEl>
                                          <p:spTgt spid="9"/>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0-#ppt_w/2"/>
                                          </p:val>
                                        </p:tav>
                                        <p:tav tm="100000">
                                          <p:val>
                                            <p:strVal val="#ppt_x"/>
                                          </p:val>
                                        </p:tav>
                                      </p:tavLst>
                                    </p:anim>
                                    <p:anim calcmode="lin" valueType="num">
                                      <p:cBhvr additive="base">
                                        <p:cTn id="6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4" grpId="0" bldLvl="0" animBg="1"/>
      <p:bldP spid="5" grpId="0"/>
      <p:bldP spid="6" grpId="0"/>
      <p:bldP spid="7" grpId="0" bldLvl="0" animBg="1"/>
      <p:bldP spid="8" grpId="0"/>
      <p:bldP spid="9" grpId="0"/>
      <p:bldP spid="10" grpId="0" bldLvl="0" animBg="1"/>
      <p:bldP spid="11" grpId="0"/>
      <p:bldP spid="12" grpId="0"/>
      <p:bldP spid="24" grpId="0" bldLvl="0" animBg="1"/>
      <p:bldP spid="25" grpId="0" bldLvl="0" animBg="1"/>
      <p:bldP spid="2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160" y="393700"/>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077595" y="344805"/>
            <a:ext cx="1808480" cy="583565"/>
          </a:xfrm>
          <a:prstGeom prst="rect">
            <a:avLst/>
          </a:prstGeom>
          <a:noFill/>
        </p:spPr>
        <p:txBody>
          <a:bodyPr wrap="none" rtlCol="0" anchor="t">
            <a:spAutoFit/>
          </a:bodyPr>
          <a:lstStyle/>
          <a:p>
            <a:pPr algn="l"/>
            <a:r>
              <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rPr>
              <a:t>参考文献</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a:off x="11551805" y="0"/>
            <a:ext cx="0" cy="1190171"/>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638891" y="0"/>
            <a:ext cx="0" cy="711200"/>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199167" y="328385"/>
            <a:ext cx="180000" cy="180000"/>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68680" y="1188720"/>
            <a:ext cx="9936480" cy="4799965"/>
          </a:xfrm>
          <a:prstGeom prst="rect">
            <a:avLst/>
          </a:prstGeom>
          <a:noFill/>
        </p:spPr>
        <p:txBody>
          <a:bodyPr wrap="square" rtlCol="0">
            <a:spAutoFit/>
          </a:bodyPr>
          <a:p>
            <a:endParaRPr lang="zh-CN" altLang="en-US"/>
          </a:p>
          <a:p>
            <a:r>
              <a:rPr lang="zh-CN" altLang="en-US" b="1" dirty="0">
                <a:solidFill>
                  <a:schemeClr val="bg1"/>
                </a:solidFill>
                <a:latin typeface="Microsoft JhengHei UI Light" panose="020B0304030504040204" pitchFamily="34" charset="-120"/>
                <a:ea typeface="Microsoft JhengHei UI Light" panose="020B0304030504040204" pitchFamily="34" charset="-120"/>
              </a:rPr>
              <a:t>[1]李洋.SSM框架在Web应用开发中的设计与实现[J].计算机技术与发展,2016,26(12):190-194.</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r>
              <a:rPr lang="zh-CN" altLang="en-US" b="1" dirty="0">
                <a:solidFill>
                  <a:schemeClr val="bg1"/>
                </a:solidFill>
                <a:latin typeface="Microsoft JhengHei UI Light" panose="020B0304030504040204" pitchFamily="34" charset="-120"/>
                <a:ea typeface="Microsoft JhengHei UI Light" panose="020B0304030504040204" pitchFamily="34" charset="-120"/>
              </a:rPr>
              <a:t>[2]邓家先,邓海涛.An image joint compression-encryption algorithm based on adaptive arithmetic coding[J].Chinese Physics B,2013,22(09):407-412.</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r>
              <a:rPr lang="zh-CN" altLang="en-US" b="1" dirty="0">
                <a:solidFill>
                  <a:schemeClr val="bg1"/>
                </a:solidFill>
                <a:latin typeface="Microsoft JhengHei UI Light" panose="020B0304030504040204" pitchFamily="34" charset="-120"/>
                <a:ea typeface="Microsoft JhengHei UI Light" panose="020B0304030504040204" pitchFamily="34" charset="-120"/>
              </a:rPr>
              <a:t>[3].Near lossless compression of hyperspectral images based on distributed source coding[J].Science China(Information Sciences),2012,55(11):2646-2655.</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r>
              <a:rPr lang="zh-CN" altLang="en-US" b="1" dirty="0">
                <a:solidFill>
                  <a:schemeClr val="bg1"/>
                </a:solidFill>
                <a:latin typeface="Microsoft JhengHei UI Light" panose="020B0304030504040204" pitchFamily="34" charset="-120"/>
                <a:ea typeface="Microsoft JhengHei UI Light" panose="020B0304030504040204" pitchFamily="34" charset="-120"/>
              </a:rPr>
              <a:t>[4]刘亚鹏,张征,俞婷.基于MVC多层架构的Web应用框架设计[J].微计算机信息,2011,27(07):169-171.</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r>
              <a:rPr lang="zh-CN" altLang="en-US" b="1" dirty="0">
                <a:solidFill>
                  <a:schemeClr val="bg1"/>
                </a:solidFill>
                <a:latin typeface="Microsoft JhengHei UI Light" panose="020B0304030504040204" pitchFamily="34" charset="-120"/>
                <a:ea typeface="Microsoft JhengHei UI Light" panose="020B0304030504040204" pitchFamily="34" charset="-120"/>
              </a:rPr>
              <a:t>[5]王君. 基于Struts+Spring+Hibernate的企业级WEB应用框架的研究[D].合肥工业大学,2007.</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r>
              <a:rPr lang="zh-CN" altLang="en-US" b="1" dirty="0">
                <a:solidFill>
                  <a:schemeClr val="bg1"/>
                </a:solidFill>
                <a:latin typeface="Microsoft JhengHei UI Light" panose="020B0304030504040204" pitchFamily="34" charset="-120"/>
                <a:ea typeface="Microsoft JhengHei UI Light" panose="020B0304030504040204" pitchFamily="34" charset="-120"/>
              </a:rPr>
              <a:t>[6]乔翠萍. 基于AJAX技术的WEB应用框架的研究与实现[D].武汉理工大学,2007.</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a:p>
            <a:r>
              <a:rPr lang="zh-CN" altLang="en-US" b="1" dirty="0">
                <a:solidFill>
                  <a:schemeClr val="bg1"/>
                </a:solidFill>
                <a:latin typeface="Microsoft JhengHei UI Light" panose="020B0304030504040204" pitchFamily="34" charset="-120"/>
                <a:ea typeface="Microsoft JhengHei UI Light" panose="020B0304030504040204" pitchFamily="34" charset="-120"/>
              </a:rPr>
              <a:t>[7]陈斌. 基于Ajax框架的企业级J2EE Web应用设计与研究[D].华东师范大学,2007.</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p:txBody>
      </p:sp>
    </p:spTree>
  </p:cSld>
  <p:clrMapOvr>
    <a:masterClrMapping/>
  </p:clrMapOvr>
  <p:transition spd="slow" advClick="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358738" y="5014053"/>
            <a:ext cx="5474524" cy="1039695"/>
            <a:chOff x="3206338" y="5237018"/>
            <a:chExt cx="5474524" cy="1039695"/>
          </a:xfrm>
        </p:grpSpPr>
        <p:sp>
          <p:nvSpPr>
            <p:cNvPr id="4" name="矩形 3"/>
            <p:cNvSpPr/>
            <p:nvPr/>
          </p:nvSpPr>
          <p:spPr>
            <a:xfrm>
              <a:off x="3206338" y="5237018"/>
              <a:ext cx="5474524" cy="1039695"/>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410213" y="5341508"/>
              <a:ext cx="5072222" cy="923330"/>
            </a:xfrm>
            <a:prstGeom prst="rect">
              <a:avLst/>
            </a:prstGeom>
            <a:noFill/>
          </p:spPr>
          <p:txBody>
            <a:bodyPr wrap="none" rtlCol="0">
              <a:spAutoFit/>
            </a:bodyPr>
            <a:lstStyle/>
            <a:p>
              <a:pPr algn="ctr"/>
              <a:r>
                <a:rPr lang="en-US" altLang="zh-CN" sz="5400" dirty="0" smtClean="0">
                  <a:solidFill>
                    <a:prstClr val="white"/>
                  </a:solidFill>
                  <a:latin typeface="Castellar" panose="020A0402060406010301" pitchFamily="18" charset="0"/>
                </a:rPr>
                <a:t>Thank YOU</a:t>
              </a:r>
              <a:endParaRPr lang="zh-CN" altLang="en-US" sz="5400" dirty="0">
                <a:solidFill>
                  <a:prstClr val="white"/>
                </a:solidFill>
                <a:latin typeface="Castellar" panose="020A0402060406010301" pitchFamily="18" charset="0"/>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6660547" y="5970685"/>
            <a:ext cx="119876" cy="119876"/>
          </a:xfrm>
          <a:prstGeom prst="rect">
            <a:avLst/>
          </a:prstGeom>
        </p:spPr>
      </p:pic>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6181045" y="5970685"/>
            <a:ext cx="119876" cy="119876"/>
          </a:xfrm>
          <a:prstGeom prst="rect">
            <a:avLst/>
          </a:prstGeom>
        </p:spPr>
      </p:pic>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701543" y="5970685"/>
            <a:ext cx="119876" cy="119876"/>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222041" y="5970685"/>
            <a:ext cx="119876" cy="119876"/>
          </a:xfrm>
          <a:prstGeom prst="rect">
            <a:avLst/>
          </a:prstGeom>
        </p:spPr>
      </p:pic>
      <p:pic>
        <p:nvPicPr>
          <p:cNvPr id="14" name="图片 13"/>
          <p:cNvPicPr>
            <a:picLocks noChangeAspect="1"/>
          </p:cNvPicPr>
          <p:nvPr/>
        </p:nvPicPr>
        <p:blipFill>
          <a:blip r:embed="rId2" cstate="print">
            <a:duotone>
              <a:prstClr val="black"/>
              <a:srgbClr val="DD6572">
                <a:tint val="45000"/>
                <a:satMod val="400000"/>
              </a:srgbClr>
            </a:duotone>
            <a:extLst>
              <a:ext uri="{28A0092B-C50C-407E-A947-70E740481C1C}">
                <a14:useLocalDpi xmlns:a14="http://schemas.microsoft.com/office/drawing/2010/main" val="0"/>
              </a:ext>
            </a:extLst>
          </a:blip>
          <a:stretch>
            <a:fillRect/>
          </a:stretch>
        </p:blipFill>
        <p:spPr>
          <a:xfrm>
            <a:off x="2879773" y="0"/>
            <a:ext cx="5772318" cy="5158620"/>
          </a:xfrm>
          <a:prstGeom prst="rect">
            <a:avLst/>
          </a:prstGeom>
        </p:spPr>
      </p:pic>
      <p:sp>
        <p:nvSpPr>
          <p:cNvPr id="15" name="矩形 14"/>
          <p:cNvSpPr/>
          <p:nvPr/>
        </p:nvSpPr>
        <p:spPr>
          <a:xfrm rot="1250810">
            <a:off x="2290674" y="4892156"/>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234003">
            <a:off x="1054569" y="2462986"/>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3865800">
            <a:off x="2687276" y="967564"/>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3865800">
            <a:off x="4153135" y="57815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3865800">
            <a:off x="6031109" y="1091419"/>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250810">
            <a:off x="7597435" y="6222938"/>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3865800">
            <a:off x="9986580" y="2770138"/>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3865800">
            <a:off x="9540545" y="477678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3865800">
            <a:off x="9288827" y="1364060"/>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5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96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0-#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92000" fill="hold"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94000" fill="hold"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xit" presetSubtype="2" accel="76000" fill="hold" nodeType="withEffect">
                                  <p:stCondLst>
                                    <p:cond delay="1500"/>
                                  </p:stCondLst>
                                  <p:childTnLst>
                                    <p:anim calcmode="lin" valueType="num">
                                      <p:cBhvr additive="base">
                                        <p:cTn id="22" dur="500"/>
                                        <p:tgtEl>
                                          <p:spTgt spid="7"/>
                                        </p:tgtEl>
                                        <p:attrNameLst>
                                          <p:attrName>ppt_x</p:attrName>
                                        </p:attrNameLst>
                                      </p:cBhvr>
                                      <p:tavLst>
                                        <p:tav tm="0">
                                          <p:val>
                                            <p:strVal val="ppt_x"/>
                                          </p:val>
                                        </p:tav>
                                        <p:tav tm="100000">
                                          <p:val>
                                            <p:strVal val="1+ppt_w/2"/>
                                          </p:val>
                                        </p:tav>
                                      </p:tavLst>
                                    </p:anim>
                                    <p:anim calcmode="lin" valueType="num">
                                      <p:cBhvr additive="base">
                                        <p:cTn id="23" dur="500"/>
                                        <p:tgtEl>
                                          <p:spTgt spid="7"/>
                                        </p:tgtEl>
                                        <p:attrNameLst>
                                          <p:attrName>ppt_y</p:attrName>
                                        </p:attrNameLst>
                                      </p:cBhvr>
                                      <p:tavLst>
                                        <p:tav tm="0">
                                          <p:val>
                                            <p:strVal val="ppt_y"/>
                                          </p:val>
                                        </p:tav>
                                        <p:tav tm="100000">
                                          <p:val>
                                            <p:strVal val="ppt_y"/>
                                          </p:val>
                                        </p:tav>
                                      </p:tavLst>
                                    </p:anim>
                                    <p:set>
                                      <p:cBhvr>
                                        <p:cTn id="24" dur="1" fill="hold">
                                          <p:stCondLst>
                                            <p:cond delay="499"/>
                                          </p:stCondLst>
                                        </p:cTn>
                                        <p:tgtEl>
                                          <p:spTgt spid="7"/>
                                        </p:tgtEl>
                                        <p:attrNameLst>
                                          <p:attrName>style.visibility</p:attrName>
                                        </p:attrNameLst>
                                      </p:cBhvr>
                                      <p:to>
                                        <p:strVal val="hidden"/>
                                      </p:to>
                                    </p:set>
                                  </p:childTnLst>
                                </p:cTn>
                              </p:par>
                              <p:par>
                                <p:cTn id="25" presetID="2" presetClass="exit" presetSubtype="2" accel="76000" fill="hold" nodeType="withEffect">
                                  <p:stCondLst>
                                    <p:cond delay="1750"/>
                                  </p:stCondLst>
                                  <p:childTnLst>
                                    <p:anim calcmode="lin" valueType="num">
                                      <p:cBhvr additive="base">
                                        <p:cTn id="26" dur="500"/>
                                        <p:tgtEl>
                                          <p:spTgt spid="8"/>
                                        </p:tgtEl>
                                        <p:attrNameLst>
                                          <p:attrName>ppt_x</p:attrName>
                                        </p:attrNameLst>
                                      </p:cBhvr>
                                      <p:tavLst>
                                        <p:tav tm="0">
                                          <p:val>
                                            <p:strVal val="ppt_x"/>
                                          </p:val>
                                        </p:tav>
                                        <p:tav tm="100000">
                                          <p:val>
                                            <p:strVal val="1+ppt_w/2"/>
                                          </p:val>
                                        </p:tav>
                                      </p:tavLst>
                                    </p:anim>
                                    <p:anim calcmode="lin" valueType="num">
                                      <p:cBhvr additive="base">
                                        <p:cTn id="27" dur="500"/>
                                        <p:tgtEl>
                                          <p:spTgt spid="8"/>
                                        </p:tgtEl>
                                        <p:attrNameLst>
                                          <p:attrName>ppt_y</p:attrName>
                                        </p:attrNameLst>
                                      </p:cBhvr>
                                      <p:tavLst>
                                        <p:tav tm="0">
                                          <p:val>
                                            <p:strVal val="ppt_y"/>
                                          </p:val>
                                        </p:tav>
                                        <p:tav tm="100000">
                                          <p:val>
                                            <p:strVal val="ppt_y"/>
                                          </p:val>
                                        </p:tav>
                                      </p:tavLst>
                                    </p:anim>
                                    <p:set>
                                      <p:cBhvr>
                                        <p:cTn id="28" dur="1" fill="hold">
                                          <p:stCondLst>
                                            <p:cond delay="499"/>
                                          </p:stCondLst>
                                        </p:cTn>
                                        <p:tgtEl>
                                          <p:spTgt spid="8"/>
                                        </p:tgtEl>
                                        <p:attrNameLst>
                                          <p:attrName>style.visibility</p:attrName>
                                        </p:attrNameLst>
                                      </p:cBhvr>
                                      <p:to>
                                        <p:strVal val="hidden"/>
                                      </p:to>
                                    </p:set>
                                  </p:childTnLst>
                                </p:cTn>
                              </p:par>
                              <p:par>
                                <p:cTn id="29" presetID="2" presetClass="exit" presetSubtype="2" accel="76000" fill="hold" nodeType="withEffect">
                                  <p:stCondLst>
                                    <p:cond delay="2000"/>
                                  </p:stCondLst>
                                  <p:childTnLst>
                                    <p:anim calcmode="lin" valueType="num">
                                      <p:cBhvr additive="base">
                                        <p:cTn id="30" dur="500"/>
                                        <p:tgtEl>
                                          <p:spTgt spid="9"/>
                                        </p:tgtEl>
                                        <p:attrNameLst>
                                          <p:attrName>ppt_x</p:attrName>
                                        </p:attrNameLst>
                                      </p:cBhvr>
                                      <p:tavLst>
                                        <p:tav tm="0">
                                          <p:val>
                                            <p:strVal val="ppt_x"/>
                                          </p:val>
                                        </p:tav>
                                        <p:tav tm="100000">
                                          <p:val>
                                            <p:strVal val="1+ppt_w/2"/>
                                          </p:val>
                                        </p:tav>
                                      </p:tavLst>
                                    </p:anim>
                                    <p:anim calcmode="lin" valueType="num">
                                      <p:cBhvr additive="base">
                                        <p:cTn id="31" dur="500"/>
                                        <p:tgtEl>
                                          <p:spTgt spid="9"/>
                                        </p:tgtEl>
                                        <p:attrNameLst>
                                          <p:attrName>ppt_y</p:attrName>
                                        </p:attrNameLst>
                                      </p:cBhvr>
                                      <p:tavLst>
                                        <p:tav tm="0">
                                          <p:val>
                                            <p:strVal val="ppt_y"/>
                                          </p:val>
                                        </p:tav>
                                        <p:tav tm="100000">
                                          <p:val>
                                            <p:strVal val="ppt_y"/>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2" accel="76000" fill="hold" nodeType="withEffect">
                                  <p:stCondLst>
                                    <p:cond delay="2250"/>
                                  </p:stCondLst>
                                  <p:childTnLst>
                                    <p:anim calcmode="lin" valueType="num">
                                      <p:cBhvr additive="base">
                                        <p:cTn id="34" dur="500"/>
                                        <p:tgtEl>
                                          <p:spTgt spid="10"/>
                                        </p:tgtEl>
                                        <p:attrNameLst>
                                          <p:attrName>ppt_x</p:attrName>
                                        </p:attrNameLst>
                                      </p:cBhvr>
                                      <p:tavLst>
                                        <p:tav tm="0">
                                          <p:val>
                                            <p:strVal val="ppt_x"/>
                                          </p:val>
                                        </p:tav>
                                        <p:tav tm="100000">
                                          <p:val>
                                            <p:strVal val="1+ppt_w/2"/>
                                          </p:val>
                                        </p:tav>
                                      </p:tavLst>
                                    </p:anim>
                                    <p:anim calcmode="lin" valueType="num">
                                      <p:cBhvr additive="base">
                                        <p:cTn id="35" dur="500"/>
                                        <p:tgtEl>
                                          <p:spTgt spid="10"/>
                                        </p:tgtEl>
                                        <p:attrNameLst>
                                          <p:attrName>ppt_y</p:attrName>
                                        </p:attrNameLst>
                                      </p:cBhvr>
                                      <p:tavLst>
                                        <p:tav tm="0">
                                          <p:val>
                                            <p:strVal val="ppt_y"/>
                                          </p:val>
                                        </p:tav>
                                        <p:tav tm="100000">
                                          <p:val>
                                            <p:strVal val="ppt_y"/>
                                          </p:val>
                                        </p:tav>
                                      </p:tavLst>
                                    </p:anim>
                                    <p:set>
                                      <p:cBhvr>
                                        <p:cTn id="36" dur="1" fill="hold">
                                          <p:stCondLst>
                                            <p:cond delay="499"/>
                                          </p:stCondLst>
                                        </p:cTn>
                                        <p:tgtEl>
                                          <p:spTgt spid="10"/>
                                        </p:tgtEl>
                                        <p:attrNameLst>
                                          <p:attrName>style.visibility</p:attrName>
                                        </p:attrNameLst>
                                      </p:cBhvr>
                                      <p:to>
                                        <p:strVal val="hidden"/>
                                      </p:to>
                                    </p:se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par>
                          <p:cTn id="41" fill="hold">
                            <p:stCondLst>
                              <p:cond delay="2000"/>
                            </p:stCondLst>
                            <p:childTnLst>
                              <p:par>
                                <p:cTn id="42" presetID="9"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8" presetClass="emph" presetSubtype="0" fill="hold" grpId="1" nodeType="withEffect">
                                  <p:stCondLst>
                                    <p:cond delay="0"/>
                                  </p:stCondLst>
                                  <p:childTnLst>
                                    <p:animRot by="21600000">
                                      <p:cBhvr>
                                        <p:cTn id="51" dur="1000" fill="hold"/>
                                        <p:tgtEl>
                                          <p:spTgt spid="16"/>
                                        </p:tgtEl>
                                        <p:attrNameLst>
                                          <p:attrName>r</p:attrName>
                                        </p:attrNameLst>
                                      </p:cBhvr>
                                    </p:animRot>
                                  </p:childTnLst>
                                </p:cTn>
                              </p:par>
                              <p:par>
                                <p:cTn id="52" presetID="53" presetClass="entr" presetSubtype="16"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500" fill="hold"/>
                                        <p:tgtEl>
                                          <p:spTgt spid="17"/>
                                        </p:tgtEl>
                                        <p:attrNameLst>
                                          <p:attrName>ppt_w</p:attrName>
                                        </p:attrNameLst>
                                      </p:cBhvr>
                                      <p:tavLst>
                                        <p:tav tm="0">
                                          <p:val>
                                            <p:fltVal val="0"/>
                                          </p:val>
                                        </p:tav>
                                        <p:tav tm="100000">
                                          <p:val>
                                            <p:strVal val="#ppt_w"/>
                                          </p:val>
                                        </p:tav>
                                      </p:tavLst>
                                    </p:anim>
                                    <p:anim calcmode="lin" valueType="num">
                                      <p:cBhvr>
                                        <p:cTn id="55" dur="500" fill="hold"/>
                                        <p:tgtEl>
                                          <p:spTgt spid="17"/>
                                        </p:tgtEl>
                                        <p:attrNameLst>
                                          <p:attrName>ppt_h</p:attrName>
                                        </p:attrNameLst>
                                      </p:cBhvr>
                                      <p:tavLst>
                                        <p:tav tm="0">
                                          <p:val>
                                            <p:fltVal val="0"/>
                                          </p:val>
                                        </p:tav>
                                        <p:tav tm="100000">
                                          <p:val>
                                            <p:strVal val="#ppt_h"/>
                                          </p:val>
                                        </p:tav>
                                      </p:tavLst>
                                    </p:anim>
                                    <p:animEffect transition="in" filter="fade">
                                      <p:cBhvr>
                                        <p:cTn id="56" dur="500"/>
                                        <p:tgtEl>
                                          <p:spTgt spid="17"/>
                                        </p:tgtEl>
                                      </p:cBhvr>
                                    </p:animEffect>
                                  </p:childTnLst>
                                </p:cTn>
                              </p:par>
                              <p:par>
                                <p:cTn id="57" presetID="8" presetClass="emph" presetSubtype="0" fill="hold" grpId="1" nodeType="withEffect">
                                  <p:stCondLst>
                                    <p:cond delay="0"/>
                                  </p:stCondLst>
                                  <p:childTnLst>
                                    <p:animRot by="21600000">
                                      <p:cBhvr>
                                        <p:cTn id="58" dur="1000" fill="hold"/>
                                        <p:tgtEl>
                                          <p:spTgt spid="17"/>
                                        </p:tgtEl>
                                        <p:attrNameLst>
                                          <p:attrName>r</p:attrName>
                                        </p:attrNameLst>
                                      </p:cBhvr>
                                    </p:animRot>
                                  </p:childTnLst>
                                </p:cTn>
                              </p:par>
                              <p:par>
                                <p:cTn id="59" presetID="53" presetClass="entr" presetSubtype="16"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par>
                                <p:cTn id="64" presetID="8" presetClass="emph" presetSubtype="0" fill="hold" grpId="1" nodeType="withEffect">
                                  <p:stCondLst>
                                    <p:cond delay="0"/>
                                  </p:stCondLst>
                                  <p:childTnLst>
                                    <p:animRot by="21600000">
                                      <p:cBhvr>
                                        <p:cTn id="65" dur="1000" fill="hold"/>
                                        <p:tgtEl>
                                          <p:spTgt spid="18"/>
                                        </p:tgtEl>
                                        <p:attrNameLst>
                                          <p:attrName>r</p:attrName>
                                        </p:attrNameLst>
                                      </p:cBhvr>
                                    </p:animRot>
                                  </p:childTnLst>
                                </p:cTn>
                              </p:par>
                              <p:par>
                                <p:cTn id="66" presetID="53" presetClass="entr" presetSubtype="16"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childTnLst>
                                </p:cTn>
                              </p:par>
                              <p:par>
                                <p:cTn id="71" presetID="8" presetClass="emph" presetSubtype="0" fill="hold" grpId="1" nodeType="withEffect">
                                  <p:stCondLst>
                                    <p:cond delay="0"/>
                                  </p:stCondLst>
                                  <p:childTnLst>
                                    <p:animRot by="21600000">
                                      <p:cBhvr>
                                        <p:cTn id="72" dur="1000" fill="hold"/>
                                        <p:tgtEl>
                                          <p:spTgt spid="15"/>
                                        </p:tgtEl>
                                        <p:attrNameLst>
                                          <p:attrName>r</p:attrName>
                                        </p:attrNameLst>
                                      </p:cBhvr>
                                    </p:animRot>
                                  </p:childTnLst>
                                </p:cTn>
                              </p:par>
                              <p:par>
                                <p:cTn id="73" presetID="53" presetClass="entr" presetSubtype="16"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500" fill="hold"/>
                                        <p:tgtEl>
                                          <p:spTgt spid="19"/>
                                        </p:tgtEl>
                                        <p:attrNameLst>
                                          <p:attrName>ppt_w</p:attrName>
                                        </p:attrNameLst>
                                      </p:cBhvr>
                                      <p:tavLst>
                                        <p:tav tm="0">
                                          <p:val>
                                            <p:fltVal val="0"/>
                                          </p:val>
                                        </p:tav>
                                        <p:tav tm="100000">
                                          <p:val>
                                            <p:strVal val="#ppt_w"/>
                                          </p:val>
                                        </p:tav>
                                      </p:tavLst>
                                    </p:anim>
                                    <p:anim calcmode="lin" valueType="num">
                                      <p:cBhvr>
                                        <p:cTn id="76" dur="500" fill="hold"/>
                                        <p:tgtEl>
                                          <p:spTgt spid="19"/>
                                        </p:tgtEl>
                                        <p:attrNameLst>
                                          <p:attrName>ppt_h</p:attrName>
                                        </p:attrNameLst>
                                      </p:cBhvr>
                                      <p:tavLst>
                                        <p:tav tm="0">
                                          <p:val>
                                            <p:fltVal val="0"/>
                                          </p:val>
                                        </p:tav>
                                        <p:tav tm="100000">
                                          <p:val>
                                            <p:strVal val="#ppt_h"/>
                                          </p:val>
                                        </p:tav>
                                      </p:tavLst>
                                    </p:anim>
                                    <p:animEffect transition="in" filter="fade">
                                      <p:cBhvr>
                                        <p:cTn id="77" dur="500"/>
                                        <p:tgtEl>
                                          <p:spTgt spid="19"/>
                                        </p:tgtEl>
                                      </p:cBhvr>
                                    </p:animEffect>
                                  </p:childTnLst>
                                </p:cTn>
                              </p:par>
                              <p:par>
                                <p:cTn id="78" presetID="8" presetClass="emph" presetSubtype="0" fill="hold" grpId="1" nodeType="withEffect">
                                  <p:stCondLst>
                                    <p:cond delay="0"/>
                                  </p:stCondLst>
                                  <p:childTnLst>
                                    <p:animRot by="21600000">
                                      <p:cBhvr>
                                        <p:cTn id="79" dur="1000" fill="hold"/>
                                        <p:tgtEl>
                                          <p:spTgt spid="19"/>
                                        </p:tgtEl>
                                        <p:attrNameLst>
                                          <p:attrName>r</p:attrName>
                                        </p:attrNameLst>
                                      </p:cBhvr>
                                    </p:animRot>
                                  </p:childTnLst>
                                </p:cTn>
                              </p:par>
                              <p:par>
                                <p:cTn id="80" presetID="53" presetClass="entr" presetSubtype="16"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fill="hold"/>
                                        <p:tgtEl>
                                          <p:spTgt spid="20"/>
                                        </p:tgtEl>
                                        <p:attrNameLst>
                                          <p:attrName>ppt_w</p:attrName>
                                        </p:attrNameLst>
                                      </p:cBhvr>
                                      <p:tavLst>
                                        <p:tav tm="0">
                                          <p:val>
                                            <p:fltVal val="0"/>
                                          </p:val>
                                        </p:tav>
                                        <p:tav tm="100000">
                                          <p:val>
                                            <p:strVal val="#ppt_w"/>
                                          </p:val>
                                        </p:tav>
                                      </p:tavLst>
                                    </p:anim>
                                    <p:anim calcmode="lin" valueType="num">
                                      <p:cBhvr>
                                        <p:cTn id="83" dur="500" fill="hold"/>
                                        <p:tgtEl>
                                          <p:spTgt spid="20"/>
                                        </p:tgtEl>
                                        <p:attrNameLst>
                                          <p:attrName>ppt_h</p:attrName>
                                        </p:attrNameLst>
                                      </p:cBhvr>
                                      <p:tavLst>
                                        <p:tav tm="0">
                                          <p:val>
                                            <p:fltVal val="0"/>
                                          </p:val>
                                        </p:tav>
                                        <p:tav tm="100000">
                                          <p:val>
                                            <p:strVal val="#ppt_h"/>
                                          </p:val>
                                        </p:tav>
                                      </p:tavLst>
                                    </p:anim>
                                    <p:animEffect transition="in" filter="fade">
                                      <p:cBhvr>
                                        <p:cTn id="84" dur="500"/>
                                        <p:tgtEl>
                                          <p:spTgt spid="20"/>
                                        </p:tgtEl>
                                      </p:cBhvr>
                                    </p:animEffect>
                                  </p:childTnLst>
                                </p:cTn>
                              </p:par>
                              <p:par>
                                <p:cTn id="85" presetID="8" presetClass="emph" presetSubtype="0" fill="hold" grpId="1" nodeType="withEffect">
                                  <p:stCondLst>
                                    <p:cond delay="0"/>
                                  </p:stCondLst>
                                  <p:childTnLst>
                                    <p:animRot by="21600000">
                                      <p:cBhvr>
                                        <p:cTn id="86" dur="1000" fill="hold"/>
                                        <p:tgtEl>
                                          <p:spTgt spid="20"/>
                                        </p:tgtEl>
                                        <p:attrNameLst>
                                          <p:attrName>r</p:attrName>
                                        </p:attrNameLst>
                                      </p:cBhvr>
                                    </p:animRot>
                                  </p:childTnLst>
                                </p:cTn>
                              </p:par>
                              <p:par>
                                <p:cTn id="87" presetID="53" presetClass="entr" presetSubtype="16"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p:cTn id="89" dur="500" fill="hold"/>
                                        <p:tgtEl>
                                          <p:spTgt spid="21"/>
                                        </p:tgtEl>
                                        <p:attrNameLst>
                                          <p:attrName>ppt_w</p:attrName>
                                        </p:attrNameLst>
                                      </p:cBhvr>
                                      <p:tavLst>
                                        <p:tav tm="0">
                                          <p:val>
                                            <p:fltVal val="0"/>
                                          </p:val>
                                        </p:tav>
                                        <p:tav tm="100000">
                                          <p:val>
                                            <p:strVal val="#ppt_w"/>
                                          </p:val>
                                        </p:tav>
                                      </p:tavLst>
                                    </p:anim>
                                    <p:anim calcmode="lin" valueType="num">
                                      <p:cBhvr>
                                        <p:cTn id="90" dur="500" fill="hold"/>
                                        <p:tgtEl>
                                          <p:spTgt spid="21"/>
                                        </p:tgtEl>
                                        <p:attrNameLst>
                                          <p:attrName>ppt_h</p:attrName>
                                        </p:attrNameLst>
                                      </p:cBhvr>
                                      <p:tavLst>
                                        <p:tav tm="0">
                                          <p:val>
                                            <p:fltVal val="0"/>
                                          </p:val>
                                        </p:tav>
                                        <p:tav tm="100000">
                                          <p:val>
                                            <p:strVal val="#ppt_h"/>
                                          </p:val>
                                        </p:tav>
                                      </p:tavLst>
                                    </p:anim>
                                    <p:animEffect transition="in" filter="fade">
                                      <p:cBhvr>
                                        <p:cTn id="91" dur="500"/>
                                        <p:tgtEl>
                                          <p:spTgt spid="21"/>
                                        </p:tgtEl>
                                      </p:cBhvr>
                                    </p:animEffect>
                                  </p:childTnLst>
                                </p:cTn>
                              </p:par>
                              <p:par>
                                <p:cTn id="92" presetID="8" presetClass="emph" presetSubtype="0" fill="hold" grpId="1" nodeType="withEffect">
                                  <p:stCondLst>
                                    <p:cond delay="0"/>
                                  </p:stCondLst>
                                  <p:childTnLst>
                                    <p:animRot by="21600000">
                                      <p:cBhvr>
                                        <p:cTn id="93" dur="1000" fill="hold"/>
                                        <p:tgtEl>
                                          <p:spTgt spid="21"/>
                                        </p:tgtEl>
                                        <p:attrNameLst>
                                          <p:attrName>r</p:attrName>
                                        </p:attrNameLst>
                                      </p:cBhvr>
                                    </p:animRot>
                                  </p:childTnLst>
                                </p:cTn>
                              </p:par>
                              <p:par>
                                <p:cTn id="94" presetID="53" presetClass="entr" presetSubtype="16"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 calcmode="lin" valueType="num">
                                      <p:cBhvr>
                                        <p:cTn id="96" dur="500" fill="hold"/>
                                        <p:tgtEl>
                                          <p:spTgt spid="22"/>
                                        </p:tgtEl>
                                        <p:attrNameLst>
                                          <p:attrName>ppt_w</p:attrName>
                                        </p:attrNameLst>
                                      </p:cBhvr>
                                      <p:tavLst>
                                        <p:tav tm="0">
                                          <p:val>
                                            <p:fltVal val="0"/>
                                          </p:val>
                                        </p:tav>
                                        <p:tav tm="100000">
                                          <p:val>
                                            <p:strVal val="#ppt_w"/>
                                          </p:val>
                                        </p:tav>
                                      </p:tavLst>
                                    </p:anim>
                                    <p:anim calcmode="lin" valueType="num">
                                      <p:cBhvr>
                                        <p:cTn id="97" dur="500" fill="hold"/>
                                        <p:tgtEl>
                                          <p:spTgt spid="22"/>
                                        </p:tgtEl>
                                        <p:attrNameLst>
                                          <p:attrName>ppt_h</p:attrName>
                                        </p:attrNameLst>
                                      </p:cBhvr>
                                      <p:tavLst>
                                        <p:tav tm="0">
                                          <p:val>
                                            <p:fltVal val="0"/>
                                          </p:val>
                                        </p:tav>
                                        <p:tav tm="100000">
                                          <p:val>
                                            <p:strVal val="#ppt_h"/>
                                          </p:val>
                                        </p:tav>
                                      </p:tavLst>
                                    </p:anim>
                                    <p:animEffect transition="in" filter="fade">
                                      <p:cBhvr>
                                        <p:cTn id="98" dur="500"/>
                                        <p:tgtEl>
                                          <p:spTgt spid="22"/>
                                        </p:tgtEl>
                                      </p:cBhvr>
                                    </p:animEffect>
                                  </p:childTnLst>
                                </p:cTn>
                              </p:par>
                              <p:par>
                                <p:cTn id="99" presetID="8" presetClass="emph" presetSubtype="0" fill="hold" grpId="1" nodeType="withEffect">
                                  <p:stCondLst>
                                    <p:cond delay="0"/>
                                  </p:stCondLst>
                                  <p:childTnLst>
                                    <p:animRot by="21600000">
                                      <p:cBhvr>
                                        <p:cTn id="100" dur="1000" fill="hold"/>
                                        <p:tgtEl>
                                          <p:spTgt spid="22"/>
                                        </p:tgtEl>
                                        <p:attrNameLst>
                                          <p:attrName>r</p:attrName>
                                        </p:attrNameLst>
                                      </p:cBhvr>
                                    </p:animRot>
                                  </p:childTnLst>
                                </p:cTn>
                              </p:par>
                              <p:par>
                                <p:cTn id="101" presetID="53" presetClass="entr" presetSubtype="16"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Effect transition="in" filter="fade">
                                      <p:cBhvr>
                                        <p:cTn id="105" dur="500"/>
                                        <p:tgtEl>
                                          <p:spTgt spid="23"/>
                                        </p:tgtEl>
                                      </p:cBhvr>
                                    </p:animEffect>
                                  </p:childTnLst>
                                </p:cTn>
                              </p:par>
                              <p:par>
                                <p:cTn id="106" presetID="8" presetClass="emph" presetSubtype="0" fill="hold" grpId="1" nodeType="withEffect">
                                  <p:stCondLst>
                                    <p:cond delay="0"/>
                                  </p:stCondLst>
                                  <p:childTnLst>
                                    <p:animRot by="21600000">
                                      <p:cBhvr>
                                        <p:cTn id="107" dur="1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85548" y="3048"/>
            <a:ext cx="84852" cy="6858000"/>
          </a:xfrm>
          <a:prstGeom prst="rect">
            <a:avLst/>
          </a:prstGeom>
          <a:solidFill>
            <a:srgbClr val="DD65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47368" y="189840"/>
            <a:ext cx="1545357" cy="1510930"/>
            <a:chOff x="447368" y="189840"/>
            <a:chExt cx="1545357" cy="1510930"/>
          </a:xfrm>
        </p:grpSpPr>
        <p:sp>
          <p:nvSpPr>
            <p:cNvPr id="21" name="矩形 20"/>
            <p:cNvSpPr/>
            <p:nvPr/>
          </p:nvSpPr>
          <p:spPr>
            <a:xfrm>
              <a:off x="518767" y="18984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47368" y="253962"/>
              <a:ext cx="1457632" cy="1446808"/>
            </a:xfrm>
            <a:custGeom>
              <a:avLst/>
              <a:gdLst/>
              <a:ahLst/>
              <a:cxnLst/>
              <a:rect l="l" t="t" r="r" b="b"/>
              <a:pathLst>
                <a:path w="1457632" h="1446808">
                  <a:moveTo>
                    <a:pt x="1084727" y="891733"/>
                  </a:moveTo>
                  <a:lnTo>
                    <a:pt x="1083303" y="908100"/>
                  </a:lnTo>
                  <a:cubicBezTo>
                    <a:pt x="1078559" y="968347"/>
                    <a:pt x="1069309" y="1016735"/>
                    <a:pt x="1055552" y="1053263"/>
                  </a:cubicBezTo>
                  <a:cubicBezTo>
                    <a:pt x="1041794" y="1089791"/>
                    <a:pt x="1020447" y="1122761"/>
                    <a:pt x="991509" y="1152173"/>
                  </a:cubicBezTo>
                  <a:cubicBezTo>
                    <a:pt x="932210" y="1212421"/>
                    <a:pt x="855596" y="1242545"/>
                    <a:pt x="761667" y="1242545"/>
                  </a:cubicBezTo>
                  <a:cubicBezTo>
                    <a:pt x="675803" y="1242545"/>
                    <a:pt x="602509" y="1222620"/>
                    <a:pt x="541788" y="1182772"/>
                  </a:cubicBezTo>
                  <a:lnTo>
                    <a:pt x="541788" y="1188464"/>
                  </a:lnTo>
                  <a:cubicBezTo>
                    <a:pt x="610100" y="1237326"/>
                    <a:pt x="683867" y="1261757"/>
                    <a:pt x="763090" y="1261757"/>
                  </a:cubicBezTo>
                  <a:cubicBezTo>
                    <a:pt x="867456" y="1261757"/>
                    <a:pt x="948695" y="1231041"/>
                    <a:pt x="1006808" y="1169607"/>
                  </a:cubicBezTo>
                  <a:cubicBezTo>
                    <a:pt x="1064921" y="1108174"/>
                    <a:pt x="1097772" y="1018633"/>
                    <a:pt x="1105362" y="900984"/>
                  </a:cubicBezTo>
                  <a:close/>
                  <a:moveTo>
                    <a:pt x="747435" y="342390"/>
                  </a:moveTo>
                  <a:cubicBezTo>
                    <a:pt x="612709" y="342390"/>
                    <a:pt x="545345" y="465020"/>
                    <a:pt x="545345" y="710279"/>
                  </a:cubicBezTo>
                  <a:cubicBezTo>
                    <a:pt x="545345" y="824607"/>
                    <a:pt x="562068" y="919129"/>
                    <a:pt x="595512" y="993846"/>
                  </a:cubicBezTo>
                  <a:cubicBezTo>
                    <a:pt x="628957" y="1068562"/>
                    <a:pt x="673668" y="1111613"/>
                    <a:pt x="729646" y="1122998"/>
                  </a:cubicBezTo>
                  <a:lnTo>
                    <a:pt x="729646" y="1115883"/>
                  </a:lnTo>
                  <a:cubicBezTo>
                    <a:pt x="677937" y="1095009"/>
                    <a:pt x="637851" y="1049112"/>
                    <a:pt x="609388" y="978191"/>
                  </a:cubicBezTo>
                  <a:cubicBezTo>
                    <a:pt x="580925" y="907270"/>
                    <a:pt x="566693" y="818440"/>
                    <a:pt x="566693" y="711703"/>
                  </a:cubicBezTo>
                  <a:cubicBezTo>
                    <a:pt x="566693" y="477354"/>
                    <a:pt x="628126" y="360180"/>
                    <a:pt x="750993" y="360180"/>
                  </a:cubicBezTo>
                  <a:cubicBezTo>
                    <a:pt x="789419" y="360180"/>
                    <a:pt x="830216" y="377495"/>
                    <a:pt x="873386" y="412125"/>
                  </a:cubicBezTo>
                  <a:lnTo>
                    <a:pt x="873386" y="402875"/>
                  </a:lnTo>
                  <a:cubicBezTo>
                    <a:pt x="834960" y="362552"/>
                    <a:pt x="792977" y="342390"/>
                    <a:pt x="747435" y="342390"/>
                  </a:cubicBezTo>
                  <a:close/>
                  <a:moveTo>
                    <a:pt x="1115325" y="313215"/>
                  </a:moveTo>
                  <a:lnTo>
                    <a:pt x="1108209" y="326024"/>
                  </a:lnTo>
                  <a:lnTo>
                    <a:pt x="1051282" y="427069"/>
                  </a:lnTo>
                  <a:cubicBezTo>
                    <a:pt x="1033255" y="459802"/>
                    <a:pt x="1012382" y="501074"/>
                    <a:pt x="988663" y="550884"/>
                  </a:cubicBezTo>
                  <a:lnTo>
                    <a:pt x="980835" y="568674"/>
                  </a:lnTo>
                  <a:lnTo>
                    <a:pt x="1000048" y="577925"/>
                  </a:lnTo>
                  <a:cubicBezTo>
                    <a:pt x="1030883" y="505343"/>
                    <a:pt x="1072155" y="424934"/>
                    <a:pt x="1123864" y="336697"/>
                  </a:cubicBezTo>
                  <a:lnTo>
                    <a:pt x="1131691" y="323177"/>
                  </a:lnTo>
                  <a:close/>
                  <a:moveTo>
                    <a:pt x="731069" y="243480"/>
                  </a:moveTo>
                  <a:cubicBezTo>
                    <a:pt x="619113" y="243480"/>
                    <a:pt x="525421" y="289496"/>
                    <a:pt x="449993" y="381527"/>
                  </a:cubicBezTo>
                  <a:cubicBezTo>
                    <a:pt x="374565" y="473559"/>
                    <a:pt x="336851" y="587650"/>
                    <a:pt x="336851" y="723800"/>
                  </a:cubicBezTo>
                  <a:cubicBezTo>
                    <a:pt x="336851" y="871335"/>
                    <a:pt x="373142" y="988390"/>
                    <a:pt x="445724" y="1074966"/>
                  </a:cubicBezTo>
                  <a:cubicBezTo>
                    <a:pt x="518305" y="1161543"/>
                    <a:pt x="616267" y="1204831"/>
                    <a:pt x="739608" y="1204831"/>
                  </a:cubicBezTo>
                  <a:cubicBezTo>
                    <a:pt x="877655" y="1204831"/>
                    <a:pt x="968738" y="1152648"/>
                    <a:pt x="1012857" y="1048282"/>
                  </a:cubicBezTo>
                  <a:cubicBezTo>
                    <a:pt x="1033730" y="998946"/>
                    <a:pt x="1044166" y="951269"/>
                    <a:pt x="1044166" y="905254"/>
                  </a:cubicBezTo>
                  <a:cubicBezTo>
                    <a:pt x="1044166" y="874418"/>
                    <a:pt x="1034916" y="859001"/>
                    <a:pt x="1016414" y="859001"/>
                  </a:cubicBezTo>
                  <a:cubicBezTo>
                    <a:pt x="1002183" y="859001"/>
                    <a:pt x="994118" y="868963"/>
                    <a:pt x="992221" y="888887"/>
                  </a:cubicBezTo>
                  <a:cubicBezTo>
                    <a:pt x="984630" y="971431"/>
                    <a:pt x="961029" y="1034881"/>
                    <a:pt x="921418" y="1079236"/>
                  </a:cubicBezTo>
                  <a:cubicBezTo>
                    <a:pt x="881806" y="1123591"/>
                    <a:pt x="828793" y="1145769"/>
                    <a:pt x="762379" y="1145769"/>
                  </a:cubicBezTo>
                  <a:cubicBezTo>
                    <a:pt x="679361" y="1145769"/>
                    <a:pt x="614488" y="1107581"/>
                    <a:pt x="567760" y="1031204"/>
                  </a:cubicBezTo>
                  <a:cubicBezTo>
                    <a:pt x="521033" y="954827"/>
                    <a:pt x="497669" y="849276"/>
                    <a:pt x="497669" y="714549"/>
                  </a:cubicBezTo>
                  <a:cubicBezTo>
                    <a:pt x="497669" y="558000"/>
                    <a:pt x="523049" y="446993"/>
                    <a:pt x="573809" y="381527"/>
                  </a:cubicBezTo>
                  <a:cubicBezTo>
                    <a:pt x="614132" y="328870"/>
                    <a:pt x="664417" y="302541"/>
                    <a:pt x="724665" y="302541"/>
                  </a:cubicBezTo>
                  <a:cubicBezTo>
                    <a:pt x="781117" y="302541"/>
                    <a:pt x="829268" y="323652"/>
                    <a:pt x="869116" y="365872"/>
                  </a:cubicBezTo>
                  <a:cubicBezTo>
                    <a:pt x="908965" y="408093"/>
                    <a:pt x="934345" y="465257"/>
                    <a:pt x="945256" y="537364"/>
                  </a:cubicBezTo>
                  <a:lnTo>
                    <a:pt x="954507" y="542345"/>
                  </a:lnTo>
                  <a:lnTo>
                    <a:pt x="960911" y="525979"/>
                  </a:lnTo>
                  <a:cubicBezTo>
                    <a:pt x="992221" y="451500"/>
                    <a:pt x="1029223" y="377021"/>
                    <a:pt x="1071918" y="302541"/>
                  </a:cubicBezTo>
                  <a:lnTo>
                    <a:pt x="1079745" y="289021"/>
                  </a:lnTo>
                  <a:lnTo>
                    <a:pt x="1068360" y="282617"/>
                  </a:lnTo>
                  <a:cubicBezTo>
                    <a:pt x="1048436" y="296374"/>
                    <a:pt x="1025902" y="303253"/>
                    <a:pt x="1000760" y="303253"/>
                  </a:cubicBezTo>
                  <a:cubicBezTo>
                    <a:pt x="977514" y="303253"/>
                    <a:pt x="948102" y="296374"/>
                    <a:pt x="912523" y="282617"/>
                  </a:cubicBezTo>
                  <a:cubicBezTo>
                    <a:pt x="844685" y="256526"/>
                    <a:pt x="784201" y="243480"/>
                    <a:pt x="731069" y="243480"/>
                  </a:cubicBezTo>
                  <a:close/>
                  <a:moveTo>
                    <a:pt x="0" y="0"/>
                  </a:moveTo>
                  <a:lnTo>
                    <a:pt x="1457632" y="0"/>
                  </a:lnTo>
                  <a:lnTo>
                    <a:pt x="1457632" y="1446808"/>
                  </a:lnTo>
                  <a:lnTo>
                    <a:pt x="0" y="1446808"/>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1513840" y="667385"/>
            <a:ext cx="3942080" cy="914400"/>
          </a:xfrm>
          <a:prstGeom prst="rect">
            <a:avLst/>
          </a:prstGeom>
          <a:noFill/>
        </p:spPr>
        <p:txBody>
          <a:bodyPr wrap="square" rtlCol="0">
            <a:spAutoFit/>
          </a:bodyPr>
          <a:lstStyle/>
          <a:p>
            <a:r>
              <a:rPr lang="en-US" altLang="zh-CN" sz="5400" dirty="0" smtClean="0">
                <a:solidFill>
                  <a:schemeClr val="bg1"/>
                </a:solidFill>
                <a:latin typeface="Times New Roman" panose="02020603050405020304" charset="0"/>
              </a:rPr>
              <a:t>ONTENTS</a:t>
            </a:r>
            <a:endParaRPr lang="en-US" altLang="zh-CN" sz="5400" dirty="0" smtClean="0">
              <a:solidFill>
                <a:schemeClr val="bg1"/>
              </a:solidFill>
              <a:latin typeface="Times New Roman" panose="02020603050405020304" charset="0"/>
            </a:endParaRPr>
          </a:p>
        </p:txBody>
      </p:sp>
      <p:sp>
        <p:nvSpPr>
          <p:cNvPr id="53" name="任意多边形 52"/>
          <p:cNvSpPr/>
          <p:nvPr/>
        </p:nvSpPr>
        <p:spPr>
          <a:xfrm>
            <a:off x="4053926" y="2303214"/>
            <a:ext cx="442800" cy="444190"/>
          </a:xfrm>
          <a:custGeom>
            <a:avLst/>
            <a:gdLst/>
            <a:ahLst/>
            <a:cxnLst/>
            <a:rect l="l" t="t" r="r" b="b"/>
            <a:pathLst>
              <a:path w="701595" h="723183">
                <a:moveTo>
                  <a:pt x="379681" y="96974"/>
                </a:moveTo>
                <a:cubicBezTo>
                  <a:pt x="370255" y="105160"/>
                  <a:pt x="359093" y="113531"/>
                  <a:pt x="346194" y="122089"/>
                </a:cubicBezTo>
                <a:cubicBezTo>
                  <a:pt x="333296" y="130646"/>
                  <a:pt x="319591" y="138832"/>
                  <a:pt x="305081" y="146645"/>
                </a:cubicBezTo>
                <a:cubicBezTo>
                  <a:pt x="290570" y="154459"/>
                  <a:pt x="275811" y="161528"/>
                  <a:pt x="260804" y="167853"/>
                </a:cubicBezTo>
                <a:cubicBezTo>
                  <a:pt x="245797" y="174179"/>
                  <a:pt x="231597" y="179202"/>
                  <a:pt x="218202" y="182922"/>
                </a:cubicBezTo>
                <a:lnTo>
                  <a:pt x="218202" y="244686"/>
                </a:lnTo>
                <a:cubicBezTo>
                  <a:pt x="230109" y="241709"/>
                  <a:pt x="242325" y="237617"/>
                  <a:pt x="254851" y="232408"/>
                </a:cubicBezTo>
                <a:cubicBezTo>
                  <a:pt x="267378" y="227199"/>
                  <a:pt x="279284" y="221618"/>
                  <a:pt x="290570" y="215664"/>
                </a:cubicBezTo>
                <a:cubicBezTo>
                  <a:pt x="301856" y="209711"/>
                  <a:pt x="312026" y="203696"/>
                  <a:pt x="321080" y="197619"/>
                </a:cubicBezTo>
                <a:cubicBezTo>
                  <a:pt x="330133" y="191542"/>
                  <a:pt x="337017" y="186147"/>
                  <a:pt x="341730" y="181434"/>
                </a:cubicBezTo>
                <a:lnTo>
                  <a:pt x="341730" y="642429"/>
                </a:lnTo>
                <a:lnTo>
                  <a:pt x="402749" y="642429"/>
                </a:lnTo>
                <a:lnTo>
                  <a:pt x="402749" y="96974"/>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4055831" y="3060485"/>
            <a:ext cx="442800" cy="442800"/>
          </a:xfrm>
          <a:custGeom>
            <a:avLst/>
            <a:gdLst/>
            <a:ahLst/>
            <a:cxnLst/>
            <a:rect l="l" t="t" r="r" b="b"/>
            <a:pathLst>
              <a:path w="701595" h="723183">
                <a:moveTo>
                  <a:pt x="329823" y="99951"/>
                </a:moveTo>
                <a:cubicBezTo>
                  <a:pt x="299314" y="99951"/>
                  <a:pt x="273455" y="104353"/>
                  <a:pt x="252247" y="113159"/>
                </a:cubicBezTo>
                <a:cubicBezTo>
                  <a:pt x="231039" y="121965"/>
                  <a:pt x="211877" y="134677"/>
                  <a:pt x="194762" y="151296"/>
                </a:cubicBezTo>
                <a:lnTo>
                  <a:pt x="194762" y="216781"/>
                </a:lnTo>
                <a:cubicBezTo>
                  <a:pt x="203443" y="207107"/>
                  <a:pt x="212807" y="198301"/>
                  <a:pt x="222853" y="190364"/>
                </a:cubicBezTo>
                <a:cubicBezTo>
                  <a:pt x="232899" y="182426"/>
                  <a:pt x="243317" y="175605"/>
                  <a:pt x="254107" y="169900"/>
                </a:cubicBezTo>
                <a:cubicBezTo>
                  <a:pt x="264897" y="164195"/>
                  <a:pt x="275997" y="159730"/>
                  <a:pt x="287407" y="156505"/>
                </a:cubicBezTo>
                <a:cubicBezTo>
                  <a:pt x="298818" y="153281"/>
                  <a:pt x="310476" y="151668"/>
                  <a:pt x="322382" y="151668"/>
                </a:cubicBezTo>
                <a:cubicBezTo>
                  <a:pt x="336273" y="151668"/>
                  <a:pt x="349171" y="153653"/>
                  <a:pt x="361077" y="157621"/>
                </a:cubicBezTo>
                <a:cubicBezTo>
                  <a:pt x="372984" y="161590"/>
                  <a:pt x="383339" y="167605"/>
                  <a:pt x="392145" y="175667"/>
                </a:cubicBezTo>
                <a:cubicBezTo>
                  <a:pt x="400951" y="183728"/>
                  <a:pt x="407896" y="193836"/>
                  <a:pt x="412981" y="205991"/>
                </a:cubicBezTo>
                <a:cubicBezTo>
                  <a:pt x="418066" y="218145"/>
                  <a:pt x="420609" y="232408"/>
                  <a:pt x="420609" y="248779"/>
                </a:cubicBezTo>
                <a:cubicBezTo>
                  <a:pt x="420609" y="263413"/>
                  <a:pt x="418934" y="277242"/>
                  <a:pt x="415586" y="290265"/>
                </a:cubicBezTo>
                <a:cubicBezTo>
                  <a:pt x="412237" y="303287"/>
                  <a:pt x="406594" y="316123"/>
                  <a:pt x="398656" y="328774"/>
                </a:cubicBezTo>
                <a:cubicBezTo>
                  <a:pt x="390719" y="341424"/>
                  <a:pt x="380239" y="354075"/>
                  <a:pt x="367216" y="366725"/>
                </a:cubicBezTo>
                <a:cubicBezTo>
                  <a:pt x="354194" y="379375"/>
                  <a:pt x="338009" y="392646"/>
                  <a:pt x="318661" y="406537"/>
                </a:cubicBezTo>
                <a:cubicBezTo>
                  <a:pt x="291872" y="426132"/>
                  <a:pt x="269238" y="443744"/>
                  <a:pt x="250758" y="459370"/>
                </a:cubicBezTo>
                <a:cubicBezTo>
                  <a:pt x="232279" y="474997"/>
                  <a:pt x="217334" y="490624"/>
                  <a:pt x="205924" y="506251"/>
                </a:cubicBezTo>
                <a:cubicBezTo>
                  <a:pt x="194514" y="521878"/>
                  <a:pt x="186328" y="538373"/>
                  <a:pt x="181367" y="555737"/>
                </a:cubicBezTo>
                <a:cubicBezTo>
                  <a:pt x="176406" y="573100"/>
                  <a:pt x="173926" y="593192"/>
                  <a:pt x="173926" y="616012"/>
                </a:cubicBezTo>
                <a:lnTo>
                  <a:pt x="173926" y="642429"/>
                </a:lnTo>
                <a:lnTo>
                  <a:pt x="503208" y="642429"/>
                </a:lnTo>
                <a:lnTo>
                  <a:pt x="503208" y="587735"/>
                </a:lnTo>
                <a:lnTo>
                  <a:pt x="237550" y="587735"/>
                </a:lnTo>
                <a:cubicBezTo>
                  <a:pt x="237550" y="573348"/>
                  <a:pt x="239472" y="560636"/>
                  <a:pt x="243317" y="549598"/>
                </a:cubicBezTo>
                <a:cubicBezTo>
                  <a:pt x="247162" y="538559"/>
                  <a:pt x="253859" y="527521"/>
                  <a:pt x="263409" y="516483"/>
                </a:cubicBezTo>
                <a:cubicBezTo>
                  <a:pt x="272959" y="505445"/>
                  <a:pt x="285857" y="493601"/>
                  <a:pt x="302104" y="480951"/>
                </a:cubicBezTo>
                <a:cubicBezTo>
                  <a:pt x="318351" y="468300"/>
                  <a:pt x="339001" y="453045"/>
                  <a:pt x="364054" y="435186"/>
                </a:cubicBezTo>
                <a:cubicBezTo>
                  <a:pt x="384146" y="420799"/>
                  <a:pt x="401633" y="406661"/>
                  <a:pt x="416516" y="392770"/>
                </a:cubicBezTo>
                <a:cubicBezTo>
                  <a:pt x="431399" y="378879"/>
                  <a:pt x="443739" y="364369"/>
                  <a:pt x="453537" y="349238"/>
                </a:cubicBezTo>
                <a:cubicBezTo>
                  <a:pt x="463335" y="334107"/>
                  <a:pt x="470652" y="317984"/>
                  <a:pt x="475489" y="300869"/>
                </a:cubicBezTo>
                <a:cubicBezTo>
                  <a:pt x="480326" y="283753"/>
                  <a:pt x="482744" y="264654"/>
                  <a:pt x="482744" y="243570"/>
                </a:cubicBezTo>
                <a:cubicBezTo>
                  <a:pt x="482744" y="220501"/>
                  <a:pt x="478838" y="200037"/>
                  <a:pt x="471024" y="182178"/>
                </a:cubicBezTo>
                <a:cubicBezTo>
                  <a:pt x="463211" y="164319"/>
                  <a:pt x="452483" y="149312"/>
                  <a:pt x="438840" y="137158"/>
                </a:cubicBezTo>
                <a:cubicBezTo>
                  <a:pt x="425197" y="125003"/>
                  <a:pt x="409074" y="115764"/>
                  <a:pt x="390471" y="109438"/>
                </a:cubicBezTo>
                <a:cubicBezTo>
                  <a:pt x="371867" y="103113"/>
                  <a:pt x="351651" y="99951"/>
                  <a:pt x="329823" y="99951"/>
                </a:cubicBez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9" name="文本框 58"/>
          <p:cNvSpPr txBox="1"/>
          <p:nvPr/>
        </p:nvSpPr>
        <p:spPr>
          <a:xfrm>
            <a:off x="4598543" y="2360963"/>
            <a:ext cx="2316480" cy="46037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研究背景及目的</a:t>
            </a:r>
            <a:endParaRPr lang="en-US" altLang="zh-CN" sz="2400" b="1" dirty="0">
              <a:solidFill>
                <a:schemeClr val="bg1"/>
              </a:solidFill>
              <a:latin typeface="Microsoft JhengHei UI Light" panose="020B0304030504040204" pitchFamily="34" charset="-120"/>
              <a:ea typeface="Microsoft JhengHei UI Light" panose="020B0304030504040204" pitchFamily="34" charset="-120"/>
            </a:endParaRPr>
          </a:p>
        </p:txBody>
      </p:sp>
      <p:cxnSp>
        <p:nvCxnSpPr>
          <p:cNvPr id="75" name="肘形连接符 74"/>
          <p:cNvCxnSpPr/>
          <p:nvPr/>
        </p:nvCxnSpPr>
        <p:spPr>
          <a:xfrm rot="5400000" flipH="1" flipV="1">
            <a:off x="3603656" y="1716849"/>
            <a:ext cx="584067" cy="493426"/>
          </a:xfrm>
          <a:prstGeom prst="bentConnector3">
            <a:avLst>
              <a:gd name="adj1" fmla="val 101440"/>
            </a:avLst>
          </a:prstGeom>
          <a:ln>
            <a:solidFill>
              <a:srgbClr val="DD6572"/>
            </a:solidFill>
          </a:ln>
        </p:spPr>
        <p:style>
          <a:lnRef idx="1">
            <a:schemeClr val="accent1"/>
          </a:lnRef>
          <a:fillRef idx="0">
            <a:schemeClr val="accent1"/>
          </a:fillRef>
          <a:effectRef idx="0">
            <a:schemeClr val="accent1"/>
          </a:effectRef>
          <a:fontRef idx="minor">
            <a:schemeClr val="tx1"/>
          </a:fontRef>
        </p:style>
      </p:cxnSp>
      <p:cxnSp>
        <p:nvCxnSpPr>
          <p:cNvPr id="82" name="肘形连接符 81"/>
          <p:cNvCxnSpPr/>
          <p:nvPr/>
        </p:nvCxnSpPr>
        <p:spPr>
          <a:xfrm rot="5400000" flipH="1" flipV="1">
            <a:off x="8602584" y="5820362"/>
            <a:ext cx="584067" cy="493426"/>
          </a:xfrm>
          <a:prstGeom prst="bentConnector3">
            <a:avLst>
              <a:gd name="adj1" fmla="val 796"/>
            </a:avLst>
          </a:prstGeom>
          <a:ln>
            <a:solidFill>
              <a:srgbClr val="DD6572"/>
            </a:solidFill>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4598543" y="3100738"/>
            <a:ext cx="2316480" cy="460375"/>
          </a:xfrm>
          <a:prstGeom prst="rect">
            <a:avLst/>
          </a:prstGeom>
          <a:noFill/>
        </p:spPr>
        <p:txBody>
          <a:bodyPr wrap="none" rtlCol="0">
            <a:spAutoFit/>
          </a:bodyPr>
          <a:lstStyle/>
          <a:p>
            <a:pPr algn="l"/>
            <a:r>
              <a:rPr lang="zh-CN" altLang="en-US" sz="2400" b="1" dirty="0">
                <a:solidFill>
                  <a:schemeClr val="bg1"/>
                </a:solidFill>
                <a:latin typeface="Microsoft JhengHei UI Light" panose="020B0304030504040204" pitchFamily="34" charset="-120"/>
                <a:ea typeface="Microsoft JhengHei UI Light" panose="020B0304030504040204" pitchFamily="34" charset="-120"/>
                <a:sym typeface="+mn-ea"/>
              </a:rPr>
              <a:t>国内外研究现状</a:t>
            </a:r>
            <a:endParaRPr lang="zh-CN" altLang="en-US" sz="2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5" name="文本框 84"/>
          <p:cNvSpPr txBox="1"/>
          <p:nvPr/>
        </p:nvSpPr>
        <p:spPr>
          <a:xfrm>
            <a:off x="4598543" y="3840513"/>
            <a:ext cx="1402080" cy="46037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研究内容</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6" name="文本框 85"/>
          <p:cNvSpPr txBox="1"/>
          <p:nvPr/>
        </p:nvSpPr>
        <p:spPr>
          <a:xfrm>
            <a:off x="4598543" y="4580288"/>
            <a:ext cx="1402080" cy="46037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研究方法</a:t>
            </a:r>
            <a:endParaRPr lang="zh-CN" altLang="en-US" sz="2400" b="1"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2" name="组合 1"/>
          <p:cNvGrpSpPr/>
          <p:nvPr/>
        </p:nvGrpSpPr>
        <p:grpSpPr>
          <a:xfrm>
            <a:off x="3569335" y="1842770"/>
            <a:ext cx="5695316" cy="4331335"/>
            <a:chOff x="4426805" y="1842706"/>
            <a:chExt cx="3843391" cy="4339988"/>
          </a:xfrm>
        </p:grpSpPr>
        <p:sp>
          <p:nvSpPr>
            <p:cNvPr id="61" name="矩形 60"/>
            <p:cNvSpPr/>
            <p:nvPr/>
          </p:nvSpPr>
          <p:spPr>
            <a:xfrm>
              <a:off x="4644644" y="1842706"/>
              <a:ext cx="3415588" cy="4339988"/>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rot="8091819">
              <a:off x="4729745" y="5706565"/>
              <a:ext cx="45719" cy="6516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rot="8091819" flipH="1">
              <a:off x="7921357" y="1663961"/>
              <a:ext cx="45719" cy="651958"/>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rot="2869499">
            <a:off x="1890944" y="4197286"/>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869499">
            <a:off x="10289579" y="776412"/>
            <a:ext cx="518023" cy="503732"/>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20836693">
            <a:off x="10930192" y="5592045"/>
            <a:ext cx="191801" cy="212508"/>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rot="1250810">
            <a:off x="9852768" y="365262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rot="14604635">
            <a:off x="2585186" y="2426294"/>
            <a:ext cx="174532" cy="178483"/>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rot="1250810">
            <a:off x="3402300" y="5796978"/>
            <a:ext cx="69408" cy="52170"/>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055196" y="4529849"/>
            <a:ext cx="442800" cy="442595"/>
          </a:xfrm>
          <a:custGeom>
            <a:avLst/>
            <a:gdLst/>
            <a:ahLst/>
            <a:cxnLst/>
            <a:rect l="l" t="t" r="r" b="b"/>
            <a:pathLst>
              <a:path w="701595" h="723183">
                <a:moveTo>
                  <a:pt x="389355" y="200038"/>
                </a:moveTo>
                <a:lnTo>
                  <a:pt x="389355" y="461231"/>
                </a:lnTo>
                <a:lnTo>
                  <a:pt x="207412" y="461231"/>
                </a:lnTo>
                <a:cubicBezTo>
                  <a:pt x="219567" y="446100"/>
                  <a:pt x="232465" y="430101"/>
                  <a:pt x="246108" y="413234"/>
                </a:cubicBezTo>
                <a:cubicBezTo>
                  <a:pt x="259750" y="396367"/>
                  <a:pt x="274075" y="377515"/>
                  <a:pt x="289082" y="356679"/>
                </a:cubicBezTo>
                <a:cubicBezTo>
                  <a:pt x="304089" y="335843"/>
                  <a:pt x="319901" y="312651"/>
                  <a:pt x="336521" y="287102"/>
                </a:cubicBezTo>
                <a:cubicBezTo>
                  <a:pt x="353140" y="261553"/>
                  <a:pt x="370751" y="232532"/>
                  <a:pt x="389355" y="200038"/>
                </a:cubicBezTo>
                <a:close/>
                <a:moveTo>
                  <a:pt x="384518" y="108880"/>
                </a:moveTo>
                <a:cubicBezTo>
                  <a:pt x="371867" y="136910"/>
                  <a:pt x="356302" y="166241"/>
                  <a:pt x="337823" y="196875"/>
                </a:cubicBezTo>
                <a:cubicBezTo>
                  <a:pt x="319343" y="227509"/>
                  <a:pt x="299252" y="258205"/>
                  <a:pt x="277547" y="288962"/>
                </a:cubicBezTo>
                <a:cubicBezTo>
                  <a:pt x="255843" y="319720"/>
                  <a:pt x="233085" y="350044"/>
                  <a:pt x="209273" y="379934"/>
                </a:cubicBezTo>
                <a:cubicBezTo>
                  <a:pt x="185460" y="409823"/>
                  <a:pt x="161896" y="437914"/>
                  <a:pt x="138579" y="464208"/>
                </a:cubicBezTo>
                <a:lnTo>
                  <a:pt x="138579" y="517041"/>
                </a:lnTo>
                <a:lnTo>
                  <a:pt x="389355" y="517041"/>
                </a:lnTo>
                <a:lnTo>
                  <a:pt x="389355" y="642429"/>
                </a:lnTo>
                <a:lnTo>
                  <a:pt x="449630" y="642429"/>
                </a:lnTo>
                <a:lnTo>
                  <a:pt x="449630" y="517041"/>
                </a:lnTo>
                <a:lnTo>
                  <a:pt x="518091" y="517041"/>
                </a:lnTo>
                <a:lnTo>
                  <a:pt x="518091" y="461231"/>
                </a:lnTo>
                <a:lnTo>
                  <a:pt x="449630" y="461231"/>
                </a:lnTo>
                <a:lnTo>
                  <a:pt x="449630" y="108880"/>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4055196" y="3788169"/>
            <a:ext cx="442800" cy="442595"/>
          </a:xfrm>
          <a:custGeom>
            <a:avLst/>
            <a:gdLst/>
            <a:ahLst/>
            <a:cxnLst/>
            <a:rect l="l" t="t" r="r" b="b"/>
            <a:pathLst>
              <a:path w="701595" h="723183">
                <a:moveTo>
                  <a:pt x="320894" y="99951"/>
                </a:moveTo>
                <a:cubicBezTo>
                  <a:pt x="274013" y="99951"/>
                  <a:pt x="233581" y="110120"/>
                  <a:pt x="199599" y="130460"/>
                </a:cubicBezTo>
                <a:lnTo>
                  <a:pt x="199599" y="189620"/>
                </a:lnTo>
                <a:cubicBezTo>
                  <a:pt x="232589" y="164319"/>
                  <a:pt x="267936" y="151668"/>
                  <a:pt x="305639" y="151668"/>
                </a:cubicBezTo>
                <a:cubicBezTo>
                  <a:pt x="372611" y="151668"/>
                  <a:pt x="406098" y="181930"/>
                  <a:pt x="406098" y="242453"/>
                </a:cubicBezTo>
                <a:cubicBezTo>
                  <a:pt x="406098" y="307938"/>
                  <a:pt x="362193" y="340680"/>
                  <a:pt x="274385" y="340680"/>
                </a:cubicBezTo>
                <a:lnTo>
                  <a:pt x="232341" y="340680"/>
                </a:lnTo>
                <a:lnTo>
                  <a:pt x="232341" y="392398"/>
                </a:lnTo>
                <a:lnTo>
                  <a:pt x="276617" y="392398"/>
                </a:lnTo>
                <a:cubicBezTo>
                  <a:pt x="375836" y="392398"/>
                  <a:pt x="425445" y="427248"/>
                  <a:pt x="425445" y="496950"/>
                </a:cubicBezTo>
                <a:cubicBezTo>
                  <a:pt x="425445" y="512825"/>
                  <a:pt x="422531" y="527087"/>
                  <a:pt x="416702" y="539738"/>
                </a:cubicBezTo>
                <a:cubicBezTo>
                  <a:pt x="410873" y="552388"/>
                  <a:pt x="402563" y="563178"/>
                  <a:pt x="391773" y="572108"/>
                </a:cubicBezTo>
                <a:cubicBezTo>
                  <a:pt x="380983" y="581038"/>
                  <a:pt x="368085" y="587859"/>
                  <a:pt x="353078" y="592572"/>
                </a:cubicBezTo>
                <a:cubicBezTo>
                  <a:pt x="338071" y="597285"/>
                  <a:pt x="321266" y="599641"/>
                  <a:pt x="302662" y="599641"/>
                </a:cubicBezTo>
                <a:cubicBezTo>
                  <a:pt x="256277" y="599641"/>
                  <a:pt x="215102" y="585502"/>
                  <a:pt x="179135" y="557225"/>
                </a:cubicBezTo>
                <a:lnTo>
                  <a:pt x="179135" y="622709"/>
                </a:lnTo>
                <a:cubicBezTo>
                  <a:pt x="209149" y="642057"/>
                  <a:pt x="249580" y="651731"/>
                  <a:pt x="300430" y="651731"/>
                </a:cubicBezTo>
                <a:cubicBezTo>
                  <a:pt x="328211" y="651731"/>
                  <a:pt x="353636" y="647886"/>
                  <a:pt x="376704" y="640197"/>
                </a:cubicBezTo>
                <a:cubicBezTo>
                  <a:pt x="399773" y="632507"/>
                  <a:pt x="419554" y="621655"/>
                  <a:pt x="436049" y="607641"/>
                </a:cubicBezTo>
                <a:cubicBezTo>
                  <a:pt x="452545" y="593626"/>
                  <a:pt x="465319" y="576759"/>
                  <a:pt x="474373" y="557039"/>
                </a:cubicBezTo>
                <a:cubicBezTo>
                  <a:pt x="483426" y="537319"/>
                  <a:pt x="487953" y="515429"/>
                  <a:pt x="487953" y="491369"/>
                </a:cubicBezTo>
                <a:cubicBezTo>
                  <a:pt x="487953" y="473509"/>
                  <a:pt x="484791" y="457200"/>
                  <a:pt x="478465" y="442441"/>
                </a:cubicBezTo>
                <a:cubicBezTo>
                  <a:pt x="472140" y="427683"/>
                  <a:pt x="463397" y="414846"/>
                  <a:pt x="452234" y="403932"/>
                </a:cubicBezTo>
                <a:cubicBezTo>
                  <a:pt x="441072" y="393018"/>
                  <a:pt x="427802" y="384150"/>
                  <a:pt x="412423" y="377329"/>
                </a:cubicBezTo>
                <a:cubicBezTo>
                  <a:pt x="397044" y="370508"/>
                  <a:pt x="380301" y="366105"/>
                  <a:pt x="362193" y="364121"/>
                </a:cubicBezTo>
                <a:lnTo>
                  <a:pt x="362193" y="362632"/>
                </a:lnTo>
                <a:cubicBezTo>
                  <a:pt x="433135" y="342540"/>
                  <a:pt x="468606" y="297396"/>
                  <a:pt x="468606" y="227199"/>
                </a:cubicBezTo>
                <a:cubicBezTo>
                  <a:pt x="468606" y="208347"/>
                  <a:pt x="465071" y="191108"/>
                  <a:pt x="458002" y="175481"/>
                </a:cubicBezTo>
                <a:cubicBezTo>
                  <a:pt x="450932" y="159854"/>
                  <a:pt x="440948" y="146459"/>
                  <a:pt x="428050" y="135297"/>
                </a:cubicBezTo>
                <a:cubicBezTo>
                  <a:pt x="415151" y="124135"/>
                  <a:pt x="399649" y="115453"/>
                  <a:pt x="381541" y="109252"/>
                </a:cubicBezTo>
                <a:cubicBezTo>
                  <a:pt x="363434" y="103051"/>
                  <a:pt x="343218" y="99951"/>
                  <a:pt x="320894" y="99951"/>
                </a:cubicBez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altLang="zh-CN"/>
          </a:p>
        </p:txBody>
      </p:sp>
      <p:sp>
        <p:nvSpPr>
          <p:cNvPr id="18" name="文本框 17"/>
          <p:cNvSpPr txBox="1"/>
          <p:nvPr/>
        </p:nvSpPr>
        <p:spPr>
          <a:xfrm>
            <a:off x="4055616" y="5248986"/>
            <a:ext cx="443230" cy="521970"/>
          </a:xfrm>
          <a:prstGeom prst="rect">
            <a:avLst/>
          </a:prstGeom>
          <a:solidFill>
            <a:srgbClr val="DD6572"/>
          </a:solidFill>
        </p:spPr>
        <p:txBody>
          <a:bodyPr wrap="square" lIns="0" tIns="0" rIns="0" bIns="0" rtlCol="0" anchor="ctr" anchorCtr="0">
            <a:spAutoFit/>
          </a:bodyPr>
          <a:lstStyle/>
          <a:p>
            <a:pPr algn="ctr"/>
            <a:r>
              <a:rPr lang="en-US" altLang="zh-CN" sz="3200">
                <a:solidFill>
                  <a:schemeClr val="bg2">
                    <a:lumMod val="25000"/>
                  </a:schemeClr>
                </a:solidFill>
                <a:latin typeface="微软雅黑" panose="020B0503020204020204" pitchFamily="34" charset="-122"/>
                <a:ea typeface="微软雅黑" panose="020B0503020204020204" pitchFamily="34" charset="-122"/>
              </a:rPr>
              <a:t>5</a:t>
            </a:r>
            <a:endParaRPr lang="en-US" altLang="zh-CN" sz="3200">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598543" y="5316253"/>
            <a:ext cx="2011680" cy="46037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研究进展安排</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p:txBody>
      </p:sp>
    </p:spTree>
    <p:custDataLst>
      <p:tags r:id="rId1"/>
    </p:custDataLst>
  </p:cSld>
  <p:clrMapOvr>
    <a:masterClrMapping/>
  </p:clrMapOvr>
  <p:transition spd="slow" advClick="0">
    <p:wipe/>
  </p:transition>
  <p:timing>
    <p:tnLst>
      <p:par>
        <p:cTn id="1" dur="indefinite" restart="never" nodeType="tmRoot"/>
      </p:par>
    </p:tnLst>
    <p:bldLst>
      <p:bldP spid="12"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文本框 13"/>
          <p:cNvSpPr txBox="1"/>
          <p:nvPr/>
        </p:nvSpPr>
        <p:spPr>
          <a:xfrm>
            <a:off x="2107613" y="2989248"/>
            <a:ext cx="4084773"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ONE</a:t>
            </a:r>
            <a:endParaRPr lang="zh-CN" altLang="en-US" sz="5400" dirty="0">
              <a:solidFill>
                <a:schemeClr val="bg1"/>
              </a:solidFill>
              <a:latin typeface="Castellar" panose="020A0402060406010301" pitchFamily="18" charset="0"/>
            </a:endParaRPr>
          </a:p>
        </p:txBody>
      </p:sp>
      <p:grpSp>
        <p:nvGrpSpPr>
          <p:cNvPr id="7" name="组合 6"/>
          <p:cNvGrpSpPr/>
          <p:nvPr/>
        </p:nvGrpSpPr>
        <p:grpSpPr>
          <a:xfrm>
            <a:off x="446400" y="2655218"/>
            <a:ext cx="1553414" cy="1502483"/>
            <a:chOff x="446400" y="2655218"/>
            <a:chExt cx="1553414" cy="1502483"/>
          </a:xfrm>
        </p:grpSpPr>
        <p:sp>
          <p:nvSpPr>
            <p:cNvPr id="21" name="矩形 20"/>
            <p:cNvSpPr/>
            <p:nvPr/>
          </p:nvSpPr>
          <p:spPr>
            <a:xfrm>
              <a:off x="525856" y="2655218"/>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a:off x="446400" y="2710501"/>
              <a:ext cx="1458000" cy="1447200"/>
            </a:xfrm>
            <a:custGeom>
              <a:avLst/>
              <a:gdLst/>
              <a:ahLst/>
              <a:cxnLst/>
              <a:rect l="l" t="t" r="r" b="b"/>
              <a:pathLst>
                <a:path w="701595" h="723183">
                  <a:moveTo>
                    <a:pt x="379681" y="96974"/>
                  </a:moveTo>
                  <a:cubicBezTo>
                    <a:pt x="370255" y="105160"/>
                    <a:pt x="359093" y="113531"/>
                    <a:pt x="346194" y="122089"/>
                  </a:cubicBezTo>
                  <a:cubicBezTo>
                    <a:pt x="333296" y="130646"/>
                    <a:pt x="319591" y="138832"/>
                    <a:pt x="305081" y="146645"/>
                  </a:cubicBezTo>
                  <a:cubicBezTo>
                    <a:pt x="290570" y="154459"/>
                    <a:pt x="275811" y="161528"/>
                    <a:pt x="260804" y="167853"/>
                  </a:cubicBezTo>
                  <a:cubicBezTo>
                    <a:pt x="245797" y="174179"/>
                    <a:pt x="231597" y="179202"/>
                    <a:pt x="218202" y="182922"/>
                  </a:cubicBezTo>
                  <a:lnTo>
                    <a:pt x="218202" y="244686"/>
                  </a:lnTo>
                  <a:cubicBezTo>
                    <a:pt x="230109" y="241709"/>
                    <a:pt x="242325" y="237617"/>
                    <a:pt x="254851" y="232408"/>
                  </a:cubicBezTo>
                  <a:cubicBezTo>
                    <a:pt x="267378" y="227199"/>
                    <a:pt x="279284" y="221618"/>
                    <a:pt x="290570" y="215664"/>
                  </a:cubicBezTo>
                  <a:cubicBezTo>
                    <a:pt x="301856" y="209711"/>
                    <a:pt x="312026" y="203696"/>
                    <a:pt x="321080" y="197619"/>
                  </a:cubicBezTo>
                  <a:cubicBezTo>
                    <a:pt x="330133" y="191542"/>
                    <a:pt x="337017" y="186147"/>
                    <a:pt x="341730" y="181434"/>
                  </a:cubicBezTo>
                  <a:lnTo>
                    <a:pt x="341730" y="642429"/>
                  </a:lnTo>
                  <a:lnTo>
                    <a:pt x="402749" y="642429"/>
                  </a:lnTo>
                  <a:lnTo>
                    <a:pt x="402749" y="96974"/>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1"/>
          <p:cNvSpPr txBox="1"/>
          <p:nvPr/>
        </p:nvSpPr>
        <p:spPr>
          <a:xfrm>
            <a:off x="4853940" y="4359930"/>
            <a:ext cx="3383280" cy="64516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研究背景及目的</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
        <p:nvSpPr>
          <p:cNvPr id="17" name="矩形 16"/>
          <p:cNvSpPr/>
          <p:nvPr/>
        </p:nvSpPr>
        <p:spPr>
          <a:xfrm flipH="1">
            <a:off x="8694281" y="3049"/>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flipH="1">
            <a:off x="9580692" y="3048"/>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9216382" y="8776"/>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rot="3865800">
            <a:off x="7613418" y="22341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rot="1250810">
            <a:off x="7513637" y="4455174"/>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rot="3865800">
            <a:off x="4452943" y="3175477"/>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063115" y="2184400"/>
            <a:ext cx="7567930" cy="3415030"/>
          </a:xfrm>
          <a:prstGeom prst="rect">
            <a:avLst/>
          </a:prstGeom>
          <a:noFill/>
          <a:ln>
            <a:noFill/>
          </a:ln>
        </p:spPr>
        <p:txBody>
          <a:bodyPr wrap="square" rtlCol="0" anchor="t">
            <a:spAutoFit/>
          </a:bodyPr>
          <a:lstStyle/>
          <a:p>
            <a:pPr fontAlgn="auto">
              <a:lnSpc>
                <a:spcPct val="150000"/>
              </a:lnSpc>
            </a:pPr>
            <a:r>
              <a:rPr lang="en-US" altLang="zh-CN">
                <a:solidFill>
                  <a:schemeClr val="bg1"/>
                </a:solidFill>
                <a:latin typeface="微软雅黑" panose="020B0503020204020204" pitchFamily="34" charset="-122"/>
                <a:ea typeface="微软雅黑" panose="020B0503020204020204" pitchFamily="34" charset="-122"/>
              </a:rPr>
              <a:t>      </a:t>
            </a:r>
            <a:r>
              <a:rPr lang="zh-CN" altLang="en-US" sz="2400">
                <a:solidFill>
                  <a:schemeClr val="bg1"/>
                </a:solidFill>
                <a:latin typeface="微软雅黑" panose="020B0503020204020204" pitchFamily="34" charset="-122"/>
                <a:ea typeface="微软雅黑" panose="020B0503020204020204" pitchFamily="34" charset="-122"/>
              </a:rPr>
              <a:t>随着现代社会信息化的迅速发展，出现了很多基于</a:t>
            </a:r>
            <a:r>
              <a:rPr lang="en-US" altLang="zh-CN" sz="2400">
                <a:solidFill>
                  <a:schemeClr val="bg1"/>
                </a:solidFill>
                <a:latin typeface="微软雅黑" panose="020B0503020204020204" pitchFamily="34" charset="-122"/>
                <a:ea typeface="微软雅黑" panose="020B0503020204020204" pitchFamily="34" charset="-122"/>
              </a:rPr>
              <a:t>Java EE</a:t>
            </a:r>
            <a:r>
              <a:rPr lang="zh-CN" altLang="en-US" sz="2400">
                <a:solidFill>
                  <a:schemeClr val="bg1"/>
                </a:solidFill>
                <a:latin typeface="微软雅黑" panose="020B0503020204020204" pitchFamily="34" charset="-122"/>
                <a:ea typeface="微软雅黑" panose="020B0503020204020204" pitchFamily="34" charset="-122"/>
              </a:rPr>
              <a:t>企业级应用的优秀开源框架，如</a:t>
            </a:r>
            <a:r>
              <a:rPr lang="en-US" altLang="zh-CN" sz="2400">
                <a:solidFill>
                  <a:schemeClr val="bg1"/>
                </a:solidFill>
                <a:latin typeface="微软雅黑" panose="020B0503020204020204" pitchFamily="34" charset="-122"/>
                <a:ea typeface="微软雅黑" panose="020B0503020204020204" pitchFamily="34" charset="-122"/>
              </a:rPr>
              <a:t>SSH</a:t>
            </a:r>
            <a:r>
              <a:rPr lang="zh-CN" altLang="en-US" sz="2400">
                <a:solidFill>
                  <a:schemeClr val="bg1"/>
                </a:solidFill>
                <a:latin typeface="微软雅黑" panose="020B0503020204020204" pitchFamily="34" charset="-122"/>
                <a:ea typeface="微软雅黑" panose="020B0503020204020204" pitchFamily="34" charset="-122"/>
              </a:rPr>
              <a:t>、</a:t>
            </a:r>
            <a:r>
              <a:rPr lang="en-US" altLang="zh-CN" sz="2400">
                <a:solidFill>
                  <a:schemeClr val="bg1"/>
                </a:solidFill>
                <a:latin typeface="微软雅黑" panose="020B0503020204020204" pitchFamily="34" charset="-122"/>
                <a:ea typeface="微软雅黑" panose="020B0503020204020204" pitchFamily="34" charset="-122"/>
              </a:rPr>
              <a:t>SSM</a:t>
            </a:r>
            <a:r>
              <a:rPr lang="zh-CN" altLang="en-US" sz="2400">
                <a:solidFill>
                  <a:schemeClr val="bg1"/>
                </a:solidFill>
                <a:latin typeface="微软雅黑" panose="020B0503020204020204" pitchFamily="34" charset="-122"/>
                <a:ea typeface="微软雅黑" panose="020B0503020204020204" pitchFamily="34" charset="-122"/>
              </a:rPr>
              <a:t>等。随着这些优秀开源框架的不断扩展和健全，利用框架技术建立一个骨架完整，通用型强，且能够满足 Web 应用系统快速开发的基础架构，已经成为当今社会企业级</a:t>
            </a:r>
            <a:endParaRPr lang="zh-CN" altLang="en-US" sz="240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a:solidFill>
                  <a:schemeClr val="bg1"/>
                </a:solidFill>
                <a:latin typeface="微软雅黑" panose="020B0503020204020204" pitchFamily="34" charset="-122"/>
                <a:ea typeface="微软雅黑" panose="020B0503020204020204" pitchFamily="34" charset="-122"/>
              </a:rPr>
              <a:t>Web 应用系统开发的迫切需要。</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298462" y="372040"/>
            <a:ext cx="3097530" cy="922020"/>
          </a:xfrm>
          <a:prstGeom prst="rect">
            <a:avLst/>
          </a:prstGeom>
          <a:noFill/>
        </p:spPr>
        <p:txBody>
          <a:bodyPr wrap="none" rtlCol="0">
            <a:spAutoFit/>
          </a:bodyPr>
          <a:lstStyle/>
          <a:p>
            <a:pPr algn="ctr"/>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研究         </a:t>
            </a:r>
            <a:endParaRPr lang="zh-CN" altLang="en-US" sz="5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5897245" y="387985"/>
            <a:ext cx="1750060" cy="975995"/>
          </a:xfrm>
          <a:prstGeom prst="rect">
            <a:avLst/>
          </a:prstGeom>
          <a:noFill/>
        </p:spPr>
        <p:txBody>
          <a:bodyPr wrap="square" rtlCol="0" anchor="t">
            <a:spAutoFit/>
          </a:bodyPr>
          <a:lstStyle/>
          <a:p>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背景</a:t>
            </a:r>
            <a:endPar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58" name="矩形 57"/>
          <p:cNvSpPr/>
          <p:nvPr/>
        </p:nvSpPr>
        <p:spPr>
          <a:xfrm rot="2869499">
            <a:off x="3062287" y="5514670"/>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1234003">
            <a:off x="1568785" y="15777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rot="543018">
            <a:off x="9785234" y="1606125"/>
            <a:ext cx="207128" cy="18821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20312065">
            <a:off x="5685943" y="1626130"/>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rot="1250810">
            <a:off x="10036383" y="553117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0312065">
            <a:off x="6075659" y="5824502"/>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50951" y="2007540"/>
            <a:ext cx="342825" cy="342825"/>
          </a:xfrm>
          <a:prstGeom prst="rect">
            <a:avLst/>
          </a:prstGeom>
        </p:spPr>
      </p:pic>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627" y="5150827"/>
            <a:ext cx="342000" cy="350907"/>
          </a:xfrm>
          <a:prstGeom prst="rect">
            <a:avLst/>
          </a:prstGeom>
        </p:spPr>
      </p:pic>
      <p:sp>
        <p:nvSpPr>
          <p:cNvPr id="6" name="矩形 5"/>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ltLang="zh-CN"/>
          </a:p>
        </p:txBody>
      </p:sp>
      <p:cxnSp>
        <p:nvCxnSpPr>
          <p:cNvPr id="10" name="直接连接符 9"/>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26" presetClass="emph" presetSubtype="0" fill="hold" grpId="1" nodeType="withEffect">
                                  <p:stCondLst>
                                    <p:cond delay="0"/>
                                  </p:stCondLst>
                                  <p:childTnLst>
                                    <p:animEffect transition="out" filter="fade">
                                      <p:cBhvr>
                                        <p:cTn id="11" dur="500" tmFilter="0, 0; .2, .5; .8, .5; 1, 0"/>
                                        <p:tgtEl>
                                          <p:spTgt spid="58"/>
                                        </p:tgtEl>
                                      </p:cBhvr>
                                    </p:animEffect>
                                    <p:animScale>
                                      <p:cBhvr>
                                        <p:cTn id="12" dur="250" autoRev="1" fill="hold"/>
                                        <p:tgtEl>
                                          <p:spTgt spid="58"/>
                                        </p:tgtEl>
                                      </p:cBhvr>
                                      <p:by x="105000" y="105000"/>
                                    </p:animScale>
                                  </p:childTnLst>
                                </p:cTn>
                              </p:par>
                              <p:par>
                                <p:cTn id="13" presetID="53" presetClass="entr" presetSubtype="16"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p:cTn id="15" dur="500" fill="hold"/>
                                        <p:tgtEl>
                                          <p:spTgt spid="59"/>
                                        </p:tgtEl>
                                        <p:attrNameLst>
                                          <p:attrName>ppt_w</p:attrName>
                                        </p:attrNameLst>
                                      </p:cBhvr>
                                      <p:tavLst>
                                        <p:tav tm="0">
                                          <p:val>
                                            <p:fltVal val="0"/>
                                          </p:val>
                                        </p:tav>
                                        <p:tav tm="100000">
                                          <p:val>
                                            <p:strVal val="#ppt_w"/>
                                          </p:val>
                                        </p:tav>
                                      </p:tavLst>
                                    </p:anim>
                                    <p:anim calcmode="lin" valueType="num">
                                      <p:cBhvr>
                                        <p:cTn id="16" dur="500" fill="hold"/>
                                        <p:tgtEl>
                                          <p:spTgt spid="59"/>
                                        </p:tgtEl>
                                        <p:attrNameLst>
                                          <p:attrName>ppt_h</p:attrName>
                                        </p:attrNameLst>
                                      </p:cBhvr>
                                      <p:tavLst>
                                        <p:tav tm="0">
                                          <p:val>
                                            <p:fltVal val="0"/>
                                          </p:val>
                                        </p:tav>
                                        <p:tav tm="100000">
                                          <p:val>
                                            <p:strVal val="#ppt_h"/>
                                          </p:val>
                                        </p:tav>
                                      </p:tavLst>
                                    </p:anim>
                                    <p:animEffect transition="in" filter="fade">
                                      <p:cBhvr>
                                        <p:cTn id="17" dur="500"/>
                                        <p:tgtEl>
                                          <p:spTgt spid="59"/>
                                        </p:tgtEl>
                                      </p:cBhvr>
                                    </p:animEffect>
                                  </p:childTnLst>
                                </p:cTn>
                              </p:par>
                              <p:par>
                                <p:cTn id="18" presetID="8" presetClass="emph" presetSubtype="0" fill="hold" grpId="1" nodeType="withEffect">
                                  <p:stCondLst>
                                    <p:cond delay="0"/>
                                  </p:stCondLst>
                                  <p:childTnLst>
                                    <p:animRot by="21600000">
                                      <p:cBhvr>
                                        <p:cTn id="19" dur="1000" fill="hold"/>
                                        <p:tgtEl>
                                          <p:spTgt spid="59"/>
                                        </p:tgtEl>
                                        <p:attrNameLst>
                                          <p:attrName>r</p:attrName>
                                        </p:attrNameLst>
                                      </p:cBhvr>
                                    </p:animRo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1000" fill="hold"/>
                                        <p:tgtEl>
                                          <p:spTgt spid="60"/>
                                        </p:tgtEl>
                                        <p:attrNameLst>
                                          <p:attrName>ppt_w</p:attrName>
                                        </p:attrNameLst>
                                      </p:cBhvr>
                                      <p:tavLst>
                                        <p:tav tm="0">
                                          <p:val>
                                            <p:fltVal val="0"/>
                                          </p:val>
                                        </p:tav>
                                        <p:tav tm="100000">
                                          <p:val>
                                            <p:strVal val="#ppt_w"/>
                                          </p:val>
                                        </p:tav>
                                      </p:tavLst>
                                    </p:anim>
                                    <p:anim calcmode="lin" valueType="num">
                                      <p:cBhvr>
                                        <p:cTn id="23" dur="1000" fill="hold"/>
                                        <p:tgtEl>
                                          <p:spTgt spid="60"/>
                                        </p:tgtEl>
                                        <p:attrNameLst>
                                          <p:attrName>ppt_h</p:attrName>
                                        </p:attrNameLst>
                                      </p:cBhvr>
                                      <p:tavLst>
                                        <p:tav tm="0">
                                          <p:val>
                                            <p:fltVal val="0"/>
                                          </p:val>
                                        </p:tav>
                                        <p:tav tm="100000">
                                          <p:val>
                                            <p:strVal val="#ppt_h"/>
                                          </p:val>
                                        </p:tav>
                                      </p:tavLst>
                                    </p:anim>
                                    <p:animEffect transition="in" filter="fade">
                                      <p:cBhvr>
                                        <p:cTn id="24" dur="1000"/>
                                        <p:tgtEl>
                                          <p:spTgt spid="60"/>
                                        </p:tgtEl>
                                      </p:cBhvr>
                                    </p:animEffect>
                                  </p:childTnLst>
                                </p:cTn>
                              </p:par>
                              <p:par>
                                <p:cTn id="25" presetID="8" presetClass="emph" presetSubtype="0" fill="hold" grpId="1" nodeType="withEffect">
                                  <p:stCondLst>
                                    <p:cond delay="0"/>
                                  </p:stCondLst>
                                  <p:childTnLst>
                                    <p:animRot by="21600000">
                                      <p:cBhvr>
                                        <p:cTn id="26" dur="1000" fill="hold"/>
                                        <p:tgtEl>
                                          <p:spTgt spid="60"/>
                                        </p:tgtEl>
                                        <p:attrNameLst>
                                          <p:attrName>r</p:attrName>
                                        </p:attrNameLst>
                                      </p:cBhvr>
                                    </p:animRot>
                                  </p:childTnLst>
                                </p:cTn>
                              </p:par>
                              <p:par>
                                <p:cTn id="27" presetID="53" presetClass="entr" presetSubtype="16"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fltVal val="0"/>
                                          </p:val>
                                        </p:tav>
                                        <p:tav tm="100000">
                                          <p:val>
                                            <p:strVal val="#ppt_h"/>
                                          </p:val>
                                        </p:tav>
                                      </p:tavLst>
                                    </p:anim>
                                    <p:animEffect transition="in" filter="fade">
                                      <p:cBhvr>
                                        <p:cTn id="31" dur="500"/>
                                        <p:tgtEl>
                                          <p:spTgt spid="61"/>
                                        </p:tgtEl>
                                      </p:cBhvr>
                                    </p:animEffect>
                                  </p:childTnLst>
                                </p:cTn>
                              </p:par>
                              <p:par>
                                <p:cTn id="32" presetID="8" presetClass="emph" presetSubtype="0" fill="hold" grpId="1" nodeType="withEffect">
                                  <p:stCondLst>
                                    <p:cond delay="0"/>
                                  </p:stCondLst>
                                  <p:childTnLst>
                                    <p:animRot by="21600000">
                                      <p:cBhvr>
                                        <p:cTn id="33" dur="1000" fill="hold"/>
                                        <p:tgtEl>
                                          <p:spTgt spid="61"/>
                                        </p:tgtEl>
                                        <p:attrNameLst>
                                          <p:attrName>r</p:attrName>
                                        </p:attrNameLst>
                                      </p:cBhvr>
                                    </p:animRot>
                                  </p:childTnLst>
                                </p:cTn>
                              </p:par>
                              <p:par>
                                <p:cTn id="34" presetID="53" presetClass="entr" presetSubtype="16"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par>
                                <p:cTn id="39" presetID="8" presetClass="emph" presetSubtype="0" fill="hold" grpId="1" nodeType="withEffect">
                                  <p:stCondLst>
                                    <p:cond delay="0"/>
                                  </p:stCondLst>
                                  <p:childTnLst>
                                    <p:animRot by="21600000">
                                      <p:cBhvr>
                                        <p:cTn id="40" dur="1000" fill="hold"/>
                                        <p:tgtEl>
                                          <p:spTgt spid="62"/>
                                        </p:tgtEl>
                                        <p:attrNameLst>
                                          <p:attrName>r</p:attrName>
                                        </p:attrNameLst>
                                      </p:cBhvr>
                                    </p:animRot>
                                  </p:childTnLst>
                                </p:cTn>
                              </p:par>
                              <p:par>
                                <p:cTn id="41" presetID="53"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par>
                                <p:cTn id="46" presetID="8" presetClass="emph" presetSubtype="0" fill="hold" grpId="1" nodeType="withEffect">
                                  <p:stCondLst>
                                    <p:cond delay="0"/>
                                  </p:stCondLst>
                                  <p:childTnLst>
                                    <p:animRot by="21600000">
                                      <p:cBhvr>
                                        <p:cTn id="47" dur="1000" fill="hold"/>
                                        <p:tgtEl>
                                          <p:spTgt spid="63"/>
                                        </p:tgtEl>
                                        <p:attrNameLst>
                                          <p:attrName>r</p:attrName>
                                        </p:attrNameLst>
                                      </p:cBhvr>
                                    </p:animRot>
                                  </p:childTnLst>
                                </p:cTn>
                              </p:par>
                              <p:par>
                                <p:cTn id="48" presetID="53" presetClass="entr" presetSubtype="16"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Effect transition="in" filter="fade">
                                      <p:cBhvr>
                                        <p:cTn id="52" dur="500"/>
                                        <p:tgtEl>
                                          <p:spTgt spid="64"/>
                                        </p:tgtEl>
                                      </p:cBhvr>
                                    </p:animEffect>
                                  </p:childTnLst>
                                </p:cTn>
                              </p:par>
                              <p:par>
                                <p:cTn id="53" presetID="8" presetClass="emph" presetSubtype="0" fill="hold" grpId="1" nodeType="withEffect">
                                  <p:stCondLst>
                                    <p:cond delay="0"/>
                                  </p:stCondLst>
                                  <p:childTnLst>
                                    <p:animRot by="21600000">
                                      <p:cBhvr>
                                        <p:cTn id="54" dur="1000" fill="hold"/>
                                        <p:tgtEl>
                                          <p:spTgt spid="64"/>
                                        </p:tgtEl>
                                        <p:attrNameLst>
                                          <p:attrName>r</p:attrName>
                                        </p:attrNameLst>
                                      </p:cBhvr>
                                    </p:animRot>
                                  </p:childTnLst>
                                </p:cTn>
                              </p:par>
                              <p:par>
                                <p:cTn id="55" presetID="53" presetClass="entr" presetSubtype="16"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Effect transition="in" filter="fade">
                                      <p:cBhvr>
                                        <p:cTn id="59" dur="500"/>
                                        <p:tgtEl>
                                          <p:spTgt spid="65"/>
                                        </p:tgtEl>
                                      </p:cBhvr>
                                    </p:animEffect>
                                  </p:childTnLst>
                                </p:cTn>
                              </p:par>
                              <p:par>
                                <p:cTn id="60" presetID="8" presetClass="emph" presetSubtype="0" fill="hold" grpId="1" nodeType="withEffect">
                                  <p:stCondLst>
                                    <p:cond delay="0"/>
                                  </p:stCondLst>
                                  <p:childTnLst>
                                    <p:animRot by="21600000">
                                      <p:cBhvr>
                                        <p:cTn id="61" dur="1000" fill="hold"/>
                                        <p:tgtEl>
                                          <p:spTgt spid="65"/>
                                        </p:tgtEl>
                                        <p:attrNameLst>
                                          <p:attrName>r</p:attrName>
                                        </p:attrNameLst>
                                      </p:cBhvr>
                                    </p:animRot>
                                  </p:childTnLst>
                                </p:cTn>
                              </p:par>
                              <p:par>
                                <p:cTn id="62" presetID="53" presetClass="entr" presetSubtype="16"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8" presetClass="emph" presetSubtype="0" fill="hold" grpId="1" nodeType="withEffect">
                                  <p:stCondLst>
                                    <p:cond delay="0"/>
                                  </p:stCondLst>
                                  <p:childTnLst>
                                    <p:animRot by="21600000">
                                      <p:cBhvr>
                                        <p:cTn id="68" dur="1000" fill="hold"/>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ldLvl="0" animBg="1"/>
      <p:bldP spid="66" grpId="1" bldLvl="0" animBg="1"/>
      <p:bldP spid="59" grpId="0" bldLvl="0" animBg="1"/>
      <p:bldP spid="59" grpId="1" bldLvl="0" animBg="1"/>
      <p:bldP spid="63" grpId="0" bldLvl="0" animBg="1"/>
      <p:bldP spid="63" grpId="1" bldLvl="0" animBg="1"/>
      <p:bldP spid="58" grpId="0" bldLvl="0" animBg="1"/>
      <p:bldP spid="58" grpId="1" bldLvl="0" animBg="1"/>
      <p:bldP spid="60" grpId="0" bldLvl="0" animBg="1"/>
      <p:bldP spid="60" grpId="1" bldLvl="0" animBg="1"/>
      <p:bldP spid="61" grpId="0" bldLvl="0" animBg="1"/>
      <p:bldP spid="61" grpId="1" bldLvl="0" animBg="1"/>
      <p:bldP spid="62" grpId="0" bldLvl="0" animBg="1"/>
      <p:bldP spid="62" grpId="1" bldLvl="0" animBg="1"/>
      <p:bldP spid="64" grpId="0" bldLvl="0" animBg="1"/>
      <p:bldP spid="64" grpId="1" bldLvl="0" animBg="1"/>
      <p:bldP spid="65" grpId="0" bldLvl="0" animBg="1"/>
      <p:bldP spid="65"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509282" y="372040"/>
            <a:ext cx="1554480" cy="975995"/>
          </a:xfrm>
          <a:prstGeom prst="rect">
            <a:avLst/>
          </a:prstGeom>
          <a:noFill/>
        </p:spPr>
        <p:txBody>
          <a:bodyPr wrap="none" rtlCol="0">
            <a:spAutoFit/>
          </a:bodyPr>
          <a:lstStyle/>
          <a:p>
            <a:pPr algn="ctr"/>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研究</a:t>
            </a:r>
            <a:endPar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endParaRPr>
          </a:p>
        </p:txBody>
      </p:sp>
      <p:grpSp>
        <p:nvGrpSpPr>
          <p:cNvPr id="49" name="组合 48"/>
          <p:cNvGrpSpPr/>
          <p:nvPr/>
        </p:nvGrpSpPr>
        <p:grpSpPr>
          <a:xfrm>
            <a:off x="1631285" y="2208138"/>
            <a:ext cx="1364101" cy="1313185"/>
            <a:chOff x="2962573" y="2378172"/>
            <a:chExt cx="1364101" cy="1313185"/>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74522" y="2565657"/>
              <a:ext cx="903097" cy="840512"/>
            </a:xfrm>
            <a:prstGeom prst="rect">
              <a:avLst/>
            </a:prstGeom>
          </p:spPr>
        </p:pic>
        <p:sp>
          <p:nvSpPr>
            <p:cNvPr id="46" name="椭圆 45"/>
            <p:cNvSpPr/>
            <p:nvPr/>
          </p:nvSpPr>
          <p:spPr>
            <a:xfrm>
              <a:off x="2962573" y="2378172"/>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5409187" y="2208138"/>
            <a:ext cx="1364101" cy="1313185"/>
            <a:chOff x="5214733" y="2378171"/>
            <a:chExt cx="1364101" cy="1313185"/>
          </a:xfrm>
        </p:grpSpPr>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415" y="2573113"/>
              <a:ext cx="886550" cy="825600"/>
            </a:xfrm>
            <a:prstGeom prst="rect">
              <a:avLst/>
            </a:prstGeom>
          </p:spPr>
        </p:pic>
        <p:sp>
          <p:nvSpPr>
            <p:cNvPr id="47" name="椭圆 46"/>
            <p:cNvSpPr/>
            <p:nvPr/>
          </p:nvSpPr>
          <p:spPr>
            <a:xfrm>
              <a:off x="5214733" y="2378171"/>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8950234" y="2208138"/>
            <a:ext cx="1364101" cy="1313185"/>
            <a:chOff x="7527700" y="2378170"/>
            <a:chExt cx="1364101" cy="1313185"/>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6063" y="2702719"/>
              <a:ext cx="747376" cy="695994"/>
            </a:xfrm>
            <a:prstGeom prst="rect">
              <a:avLst/>
            </a:prstGeom>
          </p:spPr>
        </p:pic>
        <p:sp>
          <p:nvSpPr>
            <p:cNvPr id="48" name="椭圆 47"/>
            <p:cNvSpPr/>
            <p:nvPr/>
          </p:nvSpPr>
          <p:spPr>
            <a:xfrm>
              <a:off x="7527700" y="2378170"/>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77721" y="3689808"/>
            <a:ext cx="3869055" cy="460375"/>
          </a:xfrm>
          <a:prstGeom prst="rect">
            <a:avLst/>
          </a:prstGeom>
          <a:noFill/>
        </p:spPr>
        <p:txBody>
          <a:bodyPr wrap="none" rtlCol="0">
            <a:spAutoFit/>
          </a:bodyPr>
          <a:lstStyle/>
          <a:p>
            <a:pPr algn="l"/>
            <a:r>
              <a:rPr lang="zh-CN" altLang="en-US" sz="2400" b="1" dirty="0" smtClean="0">
                <a:solidFill>
                  <a:schemeClr val="bg1"/>
                </a:solidFill>
                <a:latin typeface="微软雅黑" panose="020B0503020204020204" pitchFamily="34" charset="-122"/>
                <a:ea typeface="微软雅黑" panose="020B0503020204020204" pitchFamily="34" charset="-122"/>
              </a:rPr>
              <a:t>快速构建</a:t>
            </a:r>
            <a:r>
              <a:rPr lang="en-US" altLang="zh-CN" sz="2400" b="1" dirty="0" smtClean="0">
                <a:solidFill>
                  <a:schemeClr val="bg1"/>
                </a:solidFill>
                <a:latin typeface="微软雅黑" panose="020B0503020204020204" pitchFamily="34" charset="-122"/>
                <a:ea typeface="微软雅黑" panose="020B0503020204020204" pitchFamily="34" charset="-122"/>
              </a:rPr>
              <a:t>web</a:t>
            </a:r>
            <a:r>
              <a:rPr lang="zh-CN" altLang="en-US" sz="2400" b="1" dirty="0" smtClean="0">
                <a:solidFill>
                  <a:schemeClr val="bg1"/>
                </a:solidFill>
                <a:latin typeface="微软雅黑" panose="020B0503020204020204" pitchFamily="34" charset="-122"/>
                <a:ea typeface="微软雅黑" panose="020B0503020204020204" pitchFamily="34" charset="-122"/>
              </a:rPr>
              <a:t>应用系统项目</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303655" y="4268470"/>
            <a:ext cx="2855595" cy="1537970"/>
          </a:xfrm>
          <a:prstGeom prst="rect">
            <a:avLst/>
          </a:prstGeom>
          <a:noFill/>
        </p:spPr>
        <p:txBody>
          <a:bodyPr wrap="square" rtlCol="0">
            <a:spAutoFit/>
          </a:bodyPr>
          <a:lstStyle/>
          <a:p>
            <a:pPr algn="l"/>
            <a:r>
              <a:rPr lang="zh-CN" altLang="en-US" sz="2000" dirty="0">
                <a:solidFill>
                  <a:schemeClr val="bg1"/>
                </a:solidFill>
                <a:latin typeface="微软雅黑" panose="020B0503020204020204" pitchFamily="34" charset="-122"/>
                <a:ea typeface="微软雅黑" panose="020B0503020204020204" pitchFamily="34" charset="-122"/>
              </a:rPr>
              <a:t>为</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项目提供通用的默认配置</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dirty="0">
              <a:solidFill>
                <a:schemeClr val="bg1"/>
              </a:solidFill>
              <a:latin typeface="微软雅黑" panose="020B0503020204020204" pitchFamily="34" charset="-122"/>
              <a:ea typeface="微软雅黑" panose="020B0503020204020204" pitchFamily="34" charset="-122"/>
            </a:endParaRPr>
          </a:p>
          <a:p>
            <a:pPr algn="l"/>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endParaRPr>
          </a:p>
        </p:txBody>
      </p:sp>
      <p:sp>
        <p:nvSpPr>
          <p:cNvPr id="54" name="文本框 53"/>
          <p:cNvSpPr txBox="1"/>
          <p:nvPr/>
        </p:nvSpPr>
        <p:spPr>
          <a:xfrm>
            <a:off x="4975624" y="3700670"/>
            <a:ext cx="2621280" cy="460375"/>
          </a:xfrm>
          <a:prstGeom prst="rect">
            <a:avLst/>
          </a:prstGeom>
          <a:noFill/>
        </p:spPr>
        <p:txBody>
          <a:bodyPr wrap="none" rtlCol="0">
            <a:spAutoFit/>
          </a:bodyPr>
          <a:lstStyle/>
          <a:p>
            <a:pPr algn="l"/>
            <a:r>
              <a:rPr lang="zh-CN" altLang="en-US" sz="2400" b="1" dirty="0">
                <a:solidFill>
                  <a:schemeClr val="bg1"/>
                </a:solidFill>
                <a:latin typeface="微软雅黑" panose="020B0503020204020204" pitchFamily="34" charset="-122"/>
                <a:ea typeface="微软雅黑" panose="020B0503020204020204" pitchFamily="34" charset="-122"/>
              </a:rPr>
              <a:t>方便进行后台管理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862830" y="4268470"/>
            <a:ext cx="3186430" cy="1630045"/>
          </a:xfrm>
          <a:prstGeom prst="rect">
            <a:avLst/>
          </a:prstGeom>
          <a:noFill/>
        </p:spPr>
        <p:txBody>
          <a:bodyPr wrap="squar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系统通常需要后台管理系统来方便地对系统进行管理和维护</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049021" y="3690267"/>
            <a:ext cx="3259455" cy="46037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创建可扩展的</a:t>
            </a:r>
            <a:r>
              <a:rPr lang="en-US" altLang="zh-CN" sz="2400" b="1" dirty="0">
                <a:solidFill>
                  <a:schemeClr val="bg1"/>
                </a:solidFill>
                <a:latin typeface="微软雅黑" panose="020B0503020204020204" pitchFamily="34" charset="-122"/>
                <a:ea typeface="微软雅黑" panose="020B0503020204020204" pitchFamily="34" charset="-122"/>
              </a:rPr>
              <a:t>web</a:t>
            </a:r>
            <a:r>
              <a:rPr lang="zh-CN" altLang="en-US" sz="2400" b="1" dirty="0">
                <a:solidFill>
                  <a:schemeClr val="bg1"/>
                </a:solidFill>
                <a:latin typeface="微软雅黑" panose="020B0503020204020204" pitchFamily="34" charset="-122"/>
                <a:ea typeface="微软雅黑" panose="020B0503020204020204" pitchFamily="34" charset="-122"/>
              </a:rPr>
              <a:t>应用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8049260" y="4268470"/>
            <a:ext cx="3479800" cy="983615"/>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利用后台管理系统自动生成应用基础代码</a:t>
            </a:r>
            <a:endParaRPr lang="zh-CN" altLang="en-US" sz="2000"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869499">
            <a:off x="3062287" y="5514670"/>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rot="1250810">
            <a:off x="7513637" y="4455174"/>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1234003">
            <a:off x="1568785" y="15777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rot="543018">
            <a:off x="9785234" y="1606125"/>
            <a:ext cx="207128" cy="18821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20312065">
            <a:off x="5685943" y="1626130"/>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rot="3865800">
            <a:off x="4452943" y="3175477"/>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rot="1250810">
            <a:off x="10036383" y="553117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0312065">
            <a:off x="6075659" y="5824502"/>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3865800">
            <a:off x="7613418" y="22341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063615" y="387985"/>
            <a:ext cx="1554480" cy="922020"/>
          </a:xfrm>
          <a:prstGeom prst="rect">
            <a:avLst/>
          </a:prstGeom>
          <a:noFill/>
        </p:spPr>
        <p:txBody>
          <a:bodyPr wrap="none" rtlCol="0" anchor="t">
            <a:spAutoFit/>
          </a:bodyPr>
          <a:lstStyle/>
          <a:p>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目的</a:t>
            </a:r>
            <a:endPar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endParaRPr>
          </a:p>
        </p:txBody>
      </p:sp>
      <p:sp>
        <p:nvSpPr>
          <p:cNvPr id="6" name="矩形 5"/>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ltLang="zh-CN"/>
          </a:p>
        </p:txBody>
      </p:sp>
      <p:cxnSp>
        <p:nvCxnSpPr>
          <p:cNvPr id="8" name="直接连接符 7"/>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26" presetClass="emph" presetSubtype="0" fill="hold" grpId="1" nodeType="withEffect">
                                  <p:stCondLst>
                                    <p:cond delay="0"/>
                                  </p:stCondLst>
                                  <p:childTnLst>
                                    <p:animEffect transition="out" filter="fade">
                                      <p:cBhvr>
                                        <p:cTn id="11" dur="500" tmFilter="0, 0; .2, .5; .8, .5; 1, 0"/>
                                        <p:tgtEl>
                                          <p:spTgt spid="58"/>
                                        </p:tgtEl>
                                      </p:cBhvr>
                                    </p:animEffect>
                                    <p:animScale>
                                      <p:cBhvr>
                                        <p:cTn id="12" dur="250" autoRev="1" fill="hold"/>
                                        <p:tgtEl>
                                          <p:spTgt spid="58"/>
                                        </p:tgtEl>
                                      </p:cBhvr>
                                      <p:by x="105000" y="105000"/>
                                    </p:animScale>
                                  </p:childTnLst>
                                </p:cTn>
                              </p:par>
                              <p:par>
                                <p:cTn id="13" presetID="53" presetClass="entr" presetSubtype="16"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p:cTn id="15" dur="500" fill="hold"/>
                                        <p:tgtEl>
                                          <p:spTgt spid="59"/>
                                        </p:tgtEl>
                                        <p:attrNameLst>
                                          <p:attrName>ppt_w</p:attrName>
                                        </p:attrNameLst>
                                      </p:cBhvr>
                                      <p:tavLst>
                                        <p:tav tm="0">
                                          <p:val>
                                            <p:fltVal val="0"/>
                                          </p:val>
                                        </p:tav>
                                        <p:tav tm="100000">
                                          <p:val>
                                            <p:strVal val="#ppt_w"/>
                                          </p:val>
                                        </p:tav>
                                      </p:tavLst>
                                    </p:anim>
                                    <p:anim calcmode="lin" valueType="num">
                                      <p:cBhvr>
                                        <p:cTn id="16" dur="500" fill="hold"/>
                                        <p:tgtEl>
                                          <p:spTgt spid="59"/>
                                        </p:tgtEl>
                                        <p:attrNameLst>
                                          <p:attrName>ppt_h</p:attrName>
                                        </p:attrNameLst>
                                      </p:cBhvr>
                                      <p:tavLst>
                                        <p:tav tm="0">
                                          <p:val>
                                            <p:fltVal val="0"/>
                                          </p:val>
                                        </p:tav>
                                        <p:tav tm="100000">
                                          <p:val>
                                            <p:strVal val="#ppt_h"/>
                                          </p:val>
                                        </p:tav>
                                      </p:tavLst>
                                    </p:anim>
                                    <p:animEffect transition="in" filter="fade">
                                      <p:cBhvr>
                                        <p:cTn id="17" dur="500"/>
                                        <p:tgtEl>
                                          <p:spTgt spid="59"/>
                                        </p:tgtEl>
                                      </p:cBhvr>
                                    </p:animEffect>
                                  </p:childTnLst>
                                </p:cTn>
                              </p:par>
                              <p:par>
                                <p:cTn id="18" presetID="8" presetClass="emph" presetSubtype="0" fill="hold" grpId="1" nodeType="withEffect">
                                  <p:stCondLst>
                                    <p:cond delay="0"/>
                                  </p:stCondLst>
                                  <p:childTnLst>
                                    <p:animRot by="21600000">
                                      <p:cBhvr>
                                        <p:cTn id="19" dur="1000" fill="hold"/>
                                        <p:tgtEl>
                                          <p:spTgt spid="59"/>
                                        </p:tgtEl>
                                        <p:attrNameLst>
                                          <p:attrName>r</p:attrName>
                                        </p:attrNameLst>
                                      </p:cBhvr>
                                    </p:animRo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animEffect transition="in" filter="fade">
                                      <p:cBhvr>
                                        <p:cTn id="24" dur="500"/>
                                        <p:tgtEl>
                                          <p:spTgt spid="60"/>
                                        </p:tgtEl>
                                      </p:cBhvr>
                                    </p:animEffect>
                                  </p:childTnLst>
                                </p:cTn>
                              </p:par>
                              <p:par>
                                <p:cTn id="25" presetID="8" presetClass="emph" presetSubtype="0" fill="hold" grpId="1" nodeType="withEffect">
                                  <p:stCondLst>
                                    <p:cond delay="0"/>
                                  </p:stCondLst>
                                  <p:childTnLst>
                                    <p:animRot by="21600000">
                                      <p:cBhvr>
                                        <p:cTn id="26" dur="1000" fill="hold"/>
                                        <p:tgtEl>
                                          <p:spTgt spid="60"/>
                                        </p:tgtEl>
                                        <p:attrNameLst>
                                          <p:attrName>r</p:attrName>
                                        </p:attrNameLst>
                                      </p:cBhvr>
                                    </p:animRot>
                                  </p:childTnLst>
                                </p:cTn>
                              </p:par>
                              <p:par>
                                <p:cTn id="27" presetID="53" presetClass="entr" presetSubtype="16"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fltVal val="0"/>
                                          </p:val>
                                        </p:tav>
                                        <p:tav tm="100000">
                                          <p:val>
                                            <p:strVal val="#ppt_h"/>
                                          </p:val>
                                        </p:tav>
                                      </p:tavLst>
                                    </p:anim>
                                    <p:animEffect transition="in" filter="fade">
                                      <p:cBhvr>
                                        <p:cTn id="31" dur="500"/>
                                        <p:tgtEl>
                                          <p:spTgt spid="61"/>
                                        </p:tgtEl>
                                      </p:cBhvr>
                                    </p:animEffect>
                                  </p:childTnLst>
                                </p:cTn>
                              </p:par>
                              <p:par>
                                <p:cTn id="32" presetID="8" presetClass="emph" presetSubtype="0" fill="hold" grpId="1" nodeType="withEffect">
                                  <p:stCondLst>
                                    <p:cond delay="0"/>
                                  </p:stCondLst>
                                  <p:childTnLst>
                                    <p:animRot by="21600000">
                                      <p:cBhvr>
                                        <p:cTn id="33" dur="1000" fill="hold"/>
                                        <p:tgtEl>
                                          <p:spTgt spid="61"/>
                                        </p:tgtEl>
                                        <p:attrNameLst>
                                          <p:attrName>r</p:attrName>
                                        </p:attrNameLst>
                                      </p:cBhvr>
                                    </p:animRot>
                                  </p:childTnLst>
                                </p:cTn>
                              </p:par>
                              <p:par>
                                <p:cTn id="34" presetID="53" presetClass="entr" presetSubtype="16"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par>
                                <p:cTn id="39" presetID="8" presetClass="emph" presetSubtype="0" fill="hold" grpId="1" nodeType="withEffect">
                                  <p:stCondLst>
                                    <p:cond delay="0"/>
                                  </p:stCondLst>
                                  <p:childTnLst>
                                    <p:animRot by="21600000">
                                      <p:cBhvr>
                                        <p:cTn id="40" dur="1000" fill="hold"/>
                                        <p:tgtEl>
                                          <p:spTgt spid="62"/>
                                        </p:tgtEl>
                                        <p:attrNameLst>
                                          <p:attrName>r</p:attrName>
                                        </p:attrNameLst>
                                      </p:cBhvr>
                                    </p:animRot>
                                  </p:childTnLst>
                                </p:cTn>
                              </p:par>
                              <p:par>
                                <p:cTn id="41" presetID="53"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par>
                                <p:cTn id="46" presetID="8" presetClass="emph" presetSubtype="0" fill="hold" grpId="1" nodeType="withEffect">
                                  <p:stCondLst>
                                    <p:cond delay="0"/>
                                  </p:stCondLst>
                                  <p:childTnLst>
                                    <p:animRot by="21600000">
                                      <p:cBhvr>
                                        <p:cTn id="47" dur="1000" fill="hold"/>
                                        <p:tgtEl>
                                          <p:spTgt spid="63"/>
                                        </p:tgtEl>
                                        <p:attrNameLst>
                                          <p:attrName>r</p:attrName>
                                        </p:attrNameLst>
                                      </p:cBhvr>
                                    </p:animRot>
                                  </p:childTnLst>
                                </p:cTn>
                              </p:par>
                              <p:par>
                                <p:cTn id="48" presetID="53" presetClass="entr" presetSubtype="16"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Effect transition="in" filter="fade">
                                      <p:cBhvr>
                                        <p:cTn id="52" dur="500"/>
                                        <p:tgtEl>
                                          <p:spTgt spid="64"/>
                                        </p:tgtEl>
                                      </p:cBhvr>
                                    </p:animEffect>
                                  </p:childTnLst>
                                </p:cTn>
                              </p:par>
                              <p:par>
                                <p:cTn id="53" presetID="8" presetClass="emph" presetSubtype="0" fill="hold" grpId="1" nodeType="withEffect">
                                  <p:stCondLst>
                                    <p:cond delay="0"/>
                                  </p:stCondLst>
                                  <p:childTnLst>
                                    <p:animRot by="21600000">
                                      <p:cBhvr>
                                        <p:cTn id="54" dur="1000" fill="hold"/>
                                        <p:tgtEl>
                                          <p:spTgt spid="64"/>
                                        </p:tgtEl>
                                        <p:attrNameLst>
                                          <p:attrName>r</p:attrName>
                                        </p:attrNameLst>
                                      </p:cBhvr>
                                    </p:animRot>
                                  </p:childTnLst>
                                </p:cTn>
                              </p:par>
                              <p:par>
                                <p:cTn id="55" presetID="53" presetClass="entr" presetSubtype="16"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Effect transition="in" filter="fade">
                                      <p:cBhvr>
                                        <p:cTn id="59" dur="500"/>
                                        <p:tgtEl>
                                          <p:spTgt spid="65"/>
                                        </p:tgtEl>
                                      </p:cBhvr>
                                    </p:animEffect>
                                  </p:childTnLst>
                                </p:cTn>
                              </p:par>
                              <p:par>
                                <p:cTn id="60" presetID="8" presetClass="emph" presetSubtype="0" fill="hold" grpId="1" nodeType="withEffect">
                                  <p:stCondLst>
                                    <p:cond delay="0"/>
                                  </p:stCondLst>
                                  <p:childTnLst>
                                    <p:animRot by="21600000">
                                      <p:cBhvr>
                                        <p:cTn id="61" dur="1000" fill="hold"/>
                                        <p:tgtEl>
                                          <p:spTgt spid="65"/>
                                        </p:tgtEl>
                                        <p:attrNameLst>
                                          <p:attrName>r</p:attrName>
                                        </p:attrNameLst>
                                      </p:cBhvr>
                                    </p:animRot>
                                  </p:childTnLst>
                                </p:cTn>
                              </p:par>
                              <p:par>
                                <p:cTn id="62" presetID="53" presetClass="entr" presetSubtype="16"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8" presetClass="emph" presetSubtype="0" fill="hold" grpId="1" nodeType="withEffect">
                                  <p:stCondLst>
                                    <p:cond delay="0"/>
                                  </p:stCondLst>
                                  <p:childTnLst>
                                    <p:animRot by="21600000">
                                      <p:cBhvr>
                                        <p:cTn id="68" dur="1000" fill="hold"/>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a:off x="446400" y="2710800"/>
              <a:ext cx="1458000" cy="1447200"/>
            </a:xfrm>
            <a:custGeom>
              <a:avLst/>
              <a:gdLst/>
              <a:ahLst/>
              <a:cxnLst/>
              <a:rect l="l" t="t" r="r" b="b"/>
              <a:pathLst>
                <a:path w="1458000" h="1447200">
                  <a:moveTo>
                    <a:pt x="715760" y="117726"/>
                  </a:moveTo>
                  <a:cubicBezTo>
                    <a:pt x="655987" y="117726"/>
                    <a:pt x="604041" y="127451"/>
                    <a:pt x="559923" y="146900"/>
                  </a:cubicBezTo>
                  <a:cubicBezTo>
                    <a:pt x="515805" y="166350"/>
                    <a:pt x="475956" y="193865"/>
                    <a:pt x="440377" y="229444"/>
                  </a:cubicBezTo>
                  <a:lnTo>
                    <a:pt x="440377" y="342586"/>
                  </a:lnTo>
                  <a:cubicBezTo>
                    <a:pt x="476905" y="306533"/>
                    <a:pt x="517465" y="277121"/>
                    <a:pt x="562058" y="254350"/>
                  </a:cubicBezTo>
                  <a:cubicBezTo>
                    <a:pt x="606650" y="231579"/>
                    <a:pt x="652666" y="220194"/>
                    <a:pt x="700105" y="220194"/>
                  </a:cubicBezTo>
                  <a:cubicBezTo>
                    <a:pt x="766994" y="220194"/>
                    <a:pt x="820244" y="237983"/>
                    <a:pt x="859856" y="273563"/>
                  </a:cubicBezTo>
                  <a:cubicBezTo>
                    <a:pt x="899467" y="309142"/>
                    <a:pt x="919273" y="358478"/>
                    <a:pt x="919273" y="421572"/>
                  </a:cubicBezTo>
                  <a:cubicBezTo>
                    <a:pt x="919273" y="483243"/>
                    <a:pt x="902551" y="537560"/>
                    <a:pt x="869106" y="584525"/>
                  </a:cubicBezTo>
                  <a:cubicBezTo>
                    <a:pt x="835662" y="631490"/>
                    <a:pt x="776007" y="685807"/>
                    <a:pt x="690143" y="747478"/>
                  </a:cubicBezTo>
                  <a:cubicBezTo>
                    <a:pt x="609497" y="803930"/>
                    <a:pt x="548893" y="853267"/>
                    <a:pt x="508333" y="895488"/>
                  </a:cubicBezTo>
                  <a:cubicBezTo>
                    <a:pt x="467773" y="937708"/>
                    <a:pt x="438835" y="981115"/>
                    <a:pt x="421520" y="1025707"/>
                  </a:cubicBezTo>
                  <a:cubicBezTo>
                    <a:pt x="404205" y="1070300"/>
                    <a:pt x="395547" y="1125329"/>
                    <a:pt x="395547" y="1190795"/>
                  </a:cubicBezTo>
                  <a:lnTo>
                    <a:pt x="395547" y="1238471"/>
                  </a:lnTo>
                  <a:lnTo>
                    <a:pt x="1072264" y="1238471"/>
                  </a:lnTo>
                  <a:lnTo>
                    <a:pt x="1072264" y="1128887"/>
                  </a:lnTo>
                  <a:lnTo>
                    <a:pt x="522209" y="1128887"/>
                  </a:lnTo>
                  <a:cubicBezTo>
                    <a:pt x="522209" y="1090462"/>
                    <a:pt x="528732" y="1057254"/>
                    <a:pt x="541778" y="1029265"/>
                  </a:cubicBezTo>
                  <a:cubicBezTo>
                    <a:pt x="554823" y="1001276"/>
                    <a:pt x="577120" y="972576"/>
                    <a:pt x="608667" y="943164"/>
                  </a:cubicBezTo>
                  <a:cubicBezTo>
                    <a:pt x="640213" y="913752"/>
                    <a:pt x="702714" y="866787"/>
                    <a:pt x="796169" y="802270"/>
                  </a:cubicBezTo>
                  <a:cubicBezTo>
                    <a:pt x="881559" y="741548"/>
                    <a:pt x="943348" y="680470"/>
                    <a:pt x="981537" y="619037"/>
                  </a:cubicBezTo>
                  <a:cubicBezTo>
                    <a:pt x="1019725" y="557603"/>
                    <a:pt x="1038819" y="488224"/>
                    <a:pt x="1038819" y="410898"/>
                  </a:cubicBezTo>
                  <a:cubicBezTo>
                    <a:pt x="1038819" y="321239"/>
                    <a:pt x="1009407" y="249962"/>
                    <a:pt x="950583" y="197067"/>
                  </a:cubicBezTo>
                  <a:cubicBezTo>
                    <a:pt x="891759" y="144173"/>
                    <a:pt x="813484" y="117726"/>
                    <a:pt x="715760" y="117726"/>
                  </a:cubicBez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24" name="文本框 23"/>
          <p:cNvSpPr txBox="1"/>
          <p:nvPr/>
        </p:nvSpPr>
        <p:spPr>
          <a:xfrm>
            <a:off x="2107613" y="2989248"/>
            <a:ext cx="4323620"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two</a:t>
            </a:r>
            <a:endParaRPr lang="zh-CN" altLang="en-US" sz="5400" dirty="0">
              <a:solidFill>
                <a:schemeClr val="bg1"/>
              </a:solidFill>
              <a:latin typeface="Castellar" panose="020A0402060406010301" pitchFamily="18" charset="0"/>
            </a:endParaRPr>
          </a:p>
        </p:txBody>
      </p:sp>
      <p:sp>
        <p:nvSpPr>
          <p:cNvPr id="10" name="文本框 9"/>
          <p:cNvSpPr txBox="1"/>
          <p:nvPr/>
        </p:nvSpPr>
        <p:spPr>
          <a:xfrm>
            <a:off x="7516409" y="3231560"/>
            <a:ext cx="2011680" cy="64516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研究现状</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矩形 5"/>
          <p:cNvSpPr/>
          <p:nvPr/>
        </p:nvSpPr>
        <p:spPr>
          <a:xfrm>
            <a:off x="7516727" y="2241566"/>
            <a:ext cx="4093836" cy="2512273"/>
          </a:xfrm>
          <a:prstGeom prst="rect">
            <a:avLst/>
          </a:prstGeom>
          <a:noFill/>
          <a:ln>
            <a:solidFill>
              <a:srgbClr val="DD65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6084726" y="7636"/>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6971137" y="7635"/>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6606827" y="13363"/>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018449" y="260578"/>
            <a:ext cx="1808480" cy="583565"/>
          </a:xfrm>
          <a:prstGeom prst="rect">
            <a:avLst/>
          </a:prstGeom>
          <a:noFill/>
        </p:spPr>
        <p:txBody>
          <a:bodyPr wrap="none" rtlCol="0">
            <a:spAutoFit/>
          </a:bodyPr>
          <a:lstStyle/>
          <a:p>
            <a:pPr algn="ctr"/>
            <a:r>
              <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rPr>
              <a:t>研究现状</a:t>
            </a:r>
            <a:endPar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endParaRPr>
          </a:p>
        </p:txBody>
      </p:sp>
      <p:sp>
        <p:nvSpPr>
          <p:cNvPr id="33" name="矩形 32"/>
          <p:cNvSpPr/>
          <p:nvPr/>
        </p:nvSpPr>
        <p:spPr>
          <a:xfrm flipH="1">
            <a:off x="11155939" y="-1"/>
            <a:ext cx="151396" cy="54975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矩形 33"/>
          <p:cNvSpPr/>
          <p:nvPr/>
        </p:nvSpPr>
        <p:spPr>
          <a:xfrm>
            <a:off x="10791630" y="5727"/>
            <a:ext cx="86400" cy="44604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flipH="1">
            <a:off x="10269528" y="0"/>
            <a:ext cx="330594" cy="360214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rot="1250810">
            <a:off x="10607639" y="470452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rot="1234003">
            <a:off x="8670968" y="14616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20312065">
            <a:off x="4108767" y="1185020"/>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rot="3865800">
            <a:off x="8314800" y="3548913"/>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0312065">
            <a:off x="8054539" y="5928882"/>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3865800">
            <a:off x="4672567" y="5210021"/>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793178" y="-1"/>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en-US" altLang="zh-CN"/>
          </a:p>
        </p:txBody>
      </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27982" y="1968841"/>
            <a:ext cx="738000" cy="738000"/>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4873" y="4204425"/>
            <a:ext cx="738000" cy="738000"/>
          </a:xfrm>
          <a:prstGeom prst="rect">
            <a:avLst/>
          </a:prstGeom>
        </p:spPr>
      </p:pic>
      <p:sp>
        <p:nvSpPr>
          <p:cNvPr id="61" name="文本框 60"/>
          <p:cNvSpPr txBox="1"/>
          <p:nvPr/>
        </p:nvSpPr>
        <p:spPr>
          <a:xfrm>
            <a:off x="1295400" y="1234440"/>
            <a:ext cx="2342515" cy="39878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框架技术研究现状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900" y="1064895"/>
            <a:ext cx="738000" cy="738000"/>
          </a:xfrm>
          <a:prstGeom prst="rect">
            <a:avLst/>
          </a:prstGeom>
        </p:spPr>
      </p:pic>
      <p:sp>
        <p:nvSpPr>
          <p:cNvPr id="2" name="文本框 1"/>
          <p:cNvSpPr txBox="1"/>
          <p:nvPr/>
        </p:nvSpPr>
        <p:spPr>
          <a:xfrm>
            <a:off x="579755" y="1753870"/>
            <a:ext cx="3774440" cy="953135"/>
          </a:xfrm>
          <a:prstGeom prst="rect">
            <a:avLst/>
          </a:prstGeom>
          <a:noFill/>
        </p:spPr>
        <p:txBody>
          <a:bodyPr wrap="square" rtlCol="0">
            <a:spAutoFit/>
          </a:bodyPr>
          <a:p>
            <a:r>
              <a:rPr lang="zh-CN" altLang="en-US" sz="1400" b="1" dirty="0">
                <a:solidFill>
                  <a:schemeClr val="bg1"/>
                </a:solidFill>
                <a:latin typeface="微软雅黑" panose="020B0503020204020204" pitchFamily="34" charset="-122"/>
                <a:ea typeface="微软雅黑" panose="020B0503020204020204" pitchFamily="34" charset="-122"/>
                <a:sym typeface="+mn-ea"/>
              </a:rPr>
              <a:t>随着</a:t>
            </a:r>
            <a:r>
              <a:rPr lang="en-US" altLang="zh-CN" sz="1400" b="1" dirty="0">
                <a:solidFill>
                  <a:schemeClr val="bg1"/>
                </a:solidFill>
                <a:latin typeface="微软雅黑" panose="020B0503020204020204" pitchFamily="34" charset="-122"/>
                <a:ea typeface="微软雅黑" panose="020B0503020204020204" pitchFamily="34" charset="-122"/>
                <a:sym typeface="+mn-ea"/>
              </a:rPr>
              <a:t>Java Web</a:t>
            </a:r>
            <a:r>
              <a:rPr lang="zh-CN" altLang="en-US" sz="1400" b="1" dirty="0">
                <a:solidFill>
                  <a:schemeClr val="bg1"/>
                </a:solidFill>
                <a:latin typeface="微软雅黑" panose="020B0503020204020204" pitchFamily="34" charset="-122"/>
                <a:ea typeface="微软雅黑" panose="020B0503020204020204" pitchFamily="34" charset="-122"/>
                <a:sym typeface="+mn-ea"/>
              </a:rPr>
              <a:t>技术应用的广泛性，支持</a:t>
            </a:r>
            <a:r>
              <a:rPr lang="en-US" altLang="zh-CN" sz="1400" b="1" dirty="0">
                <a:solidFill>
                  <a:schemeClr val="bg1"/>
                </a:solidFill>
                <a:latin typeface="微软雅黑" panose="020B0503020204020204" pitchFamily="34" charset="-122"/>
                <a:ea typeface="微软雅黑" panose="020B0503020204020204" pitchFamily="34" charset="-122"/>
                <a:sym typeface="+mn-ea"/>
              </a:rPr>
              <a:t>Java Web</a:t>
            </a:r>
            <a:r>
              <a:rPr lang="zh-CN" altLang="en-US" sz="1400" b="1" dirty="0">
                <a:solidFill>
                  <a:schemeClr val="bg1"/>
                </a:solidFill>
                <a:latin typeface="微软雅黑" panose="020B0503020204020204" pitchFamily="34" charset="-122"/>
                <a:ea typeface="微软雅黑" panose="020B0503020204020204" pitchFamily="34" charset="-122"/>
                <a:sym typeface="+mn-ea"/>
              </a:rPr>
              <a:t>应用开发的框架陆续推出，其中知名度高、使用广泛的</a:t>
            </a:r>
            <a:r>
              <a:rPr lang="en-US" altLang="zh-CN" sz="1400" b="1" dirty="0">
                <a:solidFill>
                  <a:schemeClr val="bg1"/>
                </a:solidFill>
                <a:latin typeface="微软雅黑" panose="020B0503020204020204" pitchFamily="34" charset="-122"/>
                <a:ea typeface="微软雅黑" panose="020B0503020204020204" pitchFamily="34" charset="-122"/>
                <a:sym typeface="+mn-ea"/>
              </a:rPr>
              <a:t>Web</a:t>
            </a:r>
            <a:r>
              <a:rPr lang="zh-CN" altLang="en-US" sz="1400" b="1" dirty="0">
                <a:solidFill>
                  <a:schemeClr val="bg1"/>
                </a:solidFill>
                <a:latin typeface="微软雅黑" panose="020B0503020204020204" pitchFamily="34" charset="-122"/>
                <a:ea typeface="微软雅黑" panose="020B0503020204020204" pitchFamily="34" charset="-122"/>
                <a:sym typeface="+mn-ea"/>
              </a:rPr>
              <a:t>框架有</a:t>
            </a:r>
            <a:r>
              <a:rPr lang="en-US" altLang="zh-CN" sz="1400" b="1" dirty="0">
                <a:solidFill>
                  <a:schemeClr val="bg1"/>
                </a:solidFill>
                <a:latin typeface="微软雅黑" panose="020B0503020204020204" pitchFamily="34" charset="-122"/>
                <a:ea typeface="微软雅黑" panose="020B0503020204020204" pitchFamily="34" charset="-122"/>
                <a:sym typeface="+mn-ea"/>
              </a:rPr>
              <a:t>Struts</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r>
              <a:rPr lang="en-US" altLang="zh-CN" sz="1400" b="1" dirty="0">
                <a:solidFill>
                  <a:schemeClr val="bg1"/>
                </a:solidFill>
                <a:latin typeface="微软雅黑" panose="020B0503020204020204" pitchFamily="34" charset="-122"/>
                <a:ea typeface="微软雅黑" panose="020B0503020204020204" pitchFamily="34" charset="-122"/>
                <a:sym typeface="+mn-ea"/>
              </a:rPr>
              <a:t>Spring MVC</a:t>
            </a:r>
            <a:r>
              <a:rPr lang="zh-CN" altLang="en-US" sz="1400" b="1" dirty="0">
                <a:solidFill>
                  <a:schemeClr val="bg1"/>
                </a:solidFill>
                <a:latin typeface="微软雅黑" panose="020B0503020204020204" pitchFamily="34" charset="-122"/>
                <a:ea typeface="微软雅黑" panose="020B0503020204020204" pitchFamily="34" charset="-122"/>
                <a:sym typeface="+mn-ea"/>
              </a:rPr>
              <a:t>等。</a:t>
            </a: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587365" y="2202815"/>
            <a:ext cx="234251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集成架构研究现状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024755" y="2649220"/>
            <a:ext cx="3436620" cy="953135"/>
          </a:xfrm>
          <a:prstGeom prst="rect">
            <a:avLst/>
          </a:prstGeom>
          <a:noFill/>
        </p:spPr>
        <p:txBody>
          <a:bodyPr wrap="square" rtlCol="0">
            <a:spAutoFit/>
          </a:bodyPr>
          <a:p>
            <a:r>
              <a:rPr lang="zh-CN" altLang="en-US" sz="1400" b="1" dirty="0">
                <a:solidFill>
                  <a:schemeClr val="bg1"/>
                </a:solidFill>
                <a:latin typeface="微软雅黑" panose="020B0503020204020204" pitchFamily="34" charset="-122"/>
                <a:ea typeface="微软雅黑" panose="020B0503020204020204" pitchFamily="34" charset="-122"/>
                <a:sym typeface="+mn-ea"/>
              </a:rPr>
              <a:t>目前国内的流行的整合应用框架有</a:t>
            </a:r>
            <a:r>
              <a:rPr lang="en-US" altLang="zh-CN" sz="1400" b="1" dirty="0">
                <a:solidFill>
                  <a:schemeClr val="bg1"/>
                </a:solidFill>
                <a:latin typeface="微软雅黑" panose="020B0503020204020204" pitchFamily="34" charset="-122"/>
                <a:ea typeface="微软雅黑" panose="020B0503020204020204" pitchFamily="34" charset="-122"/>
                <a:sym typeface="+mn-ea"/>
              </a:rPr>
              <a:t>SSH(Spring+Struts+Hibernate)</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r>
              <a:rPr lang="en-US" altLang="zh-CN" sz="1400" b="1" dirty="0">
                <a:solidFill>
                  <a:schemeClr val="bg1"/>
                </a:solidFill>
                <a:latin typeface="微软雅黑" panose="020B0503020204020204" pitchFamily="34" charset="-122"/>
                <a:ea typeface="微软雅黑" panose="020B0503020204020204" pitchFamily="34" charset="-122"/>
                <a:sym typeface="+mn-ea"/>
              </a:rPr>
              <a:t>SSM(Spring+Spring MVC+Mybatis)</a:t>
            </a:r>
            <a:r>
              <a:rPr lang="zh-CN" altLang="en-US" sz="1400" b="1" dirty="0">
                <a:solidFill>
                  <a:schemeClr val="bg1"/>
                </a:solidFill>
                <a:latin typeface="微软雅黑" panose="020B0503020204020204" pitchFamily="34" charset="-122"/>
                <a:ea typeface="微软雅黑" panose="020B0503020204020204" pitchFamily="34" charset="-122"/>
                <a:sym typeface="+mn-ea"/>
              </a:rPr>
              <a:t>和</a:t>
            </a:r>
            <a:r>
              <a:rPr lang="en-US" altLang="zh-CN" sz="1400" b="1" dirty="0">
                <a:solidFill>
                  <a:schemeClr val="bg1"/>
                </a:solidFill>
                <a:latin typeface="微软雅黑" panose="020B0503020204020204" pitchFamily="34" charset="-122"/>
                <a:ea typeface="微软雅黑" panose="020B0503020204020204" pitchFamily="34" charset="-122"/>
                <a:sym typeface="+mn-ea"/>
              </a:rPr>
              <a:t>Spring Boot</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7477760" y="4465955"/>
            <a:ext cx="3467100" cy="39878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Web</a:t>
            </a:r>
            <a:r>
              <a:rPr lang="zh-CN" altLang="en-US" sz="2000" b="1" dirty="0">
                <a:solidFill>
                  <a:schemeClr val="bg1"/>
                </a:solidFill>
                <a:latin typeface="微软雅黑" panose="020B0503020204020204" pitchFamily="34" charset="-122"/>
                <a:ea typeface="微软雅黑" panose="020B0503020204020204" pitchFamily="34" charset="-122"/>
              </a:rPr>
              <a:t>通用开发架构研究现状</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170420" y="4959985"/>
            <a:ext cx="3774440" cy="1383665"/>
          </a:xfrm>
          <a:prstGeom prst="rect">
            <a:avLst/>
          </a:prstGeom>
          <a:noFill/>
        </p:spPr>
        <p:txBody>
          <a:bodyPr wrap="square" rtlCol="0">
            <a:spAutoFit/>
          </a:bodyPr>
          <a:p>
            <a:r>
              <a:rPr lang="zh-CN" altLang="en-US" sz="1400" b="1" dirty="0">
                <a:solidFill>
                  <a:schemeClr val="bg1"/>
                </a:solidFill>
                <a:latin typeface="微软雅黑" panose="020B0503020204020204" pitchFamily="34" charset="-122"/>
                <a:ea typeface="微软雅黑" panose="020B0503020204020204" pitchFamily="34" charset="-122"/>
                <a:sym typeface="+mn-ea"/>
              </a:rPr>
              <a:t>开源项目BootDo是高效率，低封装，面向学习型，面向微服的开源Java EE开发框架。BootDo是在SpringBoot基础上搭建的一个Java基础开发平台，MyBatis为数据访问层，ApacheShiro为权限授权层，Ehcahe对常用数据进行缓存。</a:t>
            </a: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p:txBody>
      </p:sp>
    </p:spTree>
    <p:custDataLst>
      <p:tags r:id="rId4"/>
    </p:custData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p:cTn id="10" dur="500" fill="hold"/>
                                        <p:tgtEl>
                                          <p:spTgt spid="38"/>
                                        </p:tgtEl>
                                        <p:attrNameLst>
                                          <p:attrName>ppt_w</p:attrName>
                                        </p:attrNameLst>
                                      </p:cBhvr>
                                      <p:tavLst>
                                        <p:tav tm="0">
                                          <p:val>
                                            <p:fltVal val="0"/>
                                          </p:val>
                                        </p:tav>
                                        <p:tav tm="100000">
                                          <p:val>
                                            <p:strVal val="#ppt_w"/>
                                          </p:val>
                                        </p:tav>
                                      </p:tavLst>
                                    </p:anim>
                                    <p:anim calcmode="lin" valueType="num">
                                      <p:cBhvr>
                                        <p:cTn id="11" dur="500" fill="hold"/>
                                        <p:tgtEl>
                                          <p:spTgt spid="38"/>
                                        </p:tgtEl>
                                        <p:attrNameLst>
                                          <p:attrName>ppt_h</p:attrName>
                                        </p:attrNameLst>
                                      </p:cBhvr>
                                      <p:tavLst>
                                        <p:tav tm="0">
                                          <p:val>
                                            <p:fltVal val="0"/>
                                          </p:val>
                                        </p:tav>
                                        <p:tav tm="100000">
                                          <p:val>
                                            <p:strVal val="#ppt_h"/>
                                          </p:val>
                                        </p:tav>
                                      </p:tavLst>
                                    </p:anim>
                                    <p:animEffect transition="in" filter="fade">
                                      <p:cBhvr>
                                        <p:cTn id="12" dur="500"/>
                                        <p:tgtEl>
                                          <p:spTgt spid="3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fltVal val="0"/>
                                          </p:val>
                                        </p:tav>
                                        <p:tav tm="100000">
                                          <p:val>
                                            <p:strVal val="#ppt_w"/>
                                          </p:val>
                                        </p:tav>
                                      </p:tavLst>
                                    </p:anim>
                                    <p:anim calcmode="lin" valueType="num">
                                      <p:cBhvr>
                                        <p:cTn id="16" dur="500" fill="hold"/>
                                        <p:tgtEl>
                                          <p:spTgt spid="39"/>
                                        </p:tgtEl>
                                        <p:attrNameLst>
                                          <p:attrName>ppt_h</p:attrName>
                                        </p:attrNameLst>
                                      </p:cBhvr>
                                      <p:tavLst>
                                        <p:tav tm="0">
                                          <p:val>
                                            <p:fltVal val="0"/>
                                          </p:val>
                                        </p:tav>
                                        <p:tav tm="100000">
                                          <p:val>
                                            <p:strVal val="#ppt_h"/>
                                          </p:val>
                                        </p:tav>
                                      </p:tavLst>
                                    </p:anim>
                                    <p:animEffect transition="in" filter="fade">
                                      <p:cBhvr>
                                        <p:cTn id="17" dur="500"/>
                                        <p:tgtEl>
                                          <p:spTgt spid="3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fltVal val="0"/>
                                          </p:val>
                                        </p:tav>
                                        <p:tav tm="100000">
                                          <p:val>
                                            <p:strVal val="#ppt_h"/>
                                          </p:val>
                                        </p:tav>
                                      </p:tavLst>
                                    </p:anim>
                                    <p:animEffect transition="in" filter="fade">
                                      <p:cBhvr>
                                        <p:cTn id="27" dur="500"/>
                                        <p:tgtEl>
                                          <p:spTgt spid="41"/>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par>
                                <p:cTn id="33" presetID="8" presetClass="emph" presetSubtype="0" fill="hold" grpId="1" nodeType="withEffect">
                                  <p:stCondLst>
                                    <p:cond delay="0"/>
                                  </p:stCondLst>
                                  <p:childTnLst>
                                    <p:animRot by="21600000">
                                      <p:cBhvr>
                                        <p:cTn id="34" dur="1000" fill="hold"/>
                                        <p:tgtEl>
                                          <p:spTgt spid="42"/>
                                        </p:tgtEl>
                                        <p:attrNameLst>
                                          <p:attrName>r</p:attrName>
                                        </p:attrNameLst>
                                      </p:cBhvr>
                                    </p:animRot>
                                  </p:childTnLst>
                                </p:cTn>
                              </p:par>
                              <p:par>
                                <p:cTn id="35" presetID="53" presetClass="entr" presetSubtype="16"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animEffect transition="in" filter="fade">
                                      <p:cBhvr>
                                        <p:cTn id="39" dur="500"/>
                                        <p:tgtEl>
                                          <p:spTgt spid="43"/>
                                        </p:tgtEl>
                                      </p:cBhvr>
                                    </p:animEffect>
                                  </p:childTnLst>
                                </p:cTn>
                              </p:par>
                              <p:par>
                                <p:cTn id="40" presetID="1" presetClass="exit" presetSubtype="0" fill="hold" grpId="1" nodeType="withEffect">
                                  <p:stCondLst>
                                    <p:cond delay="1500"/>
                                  </p:stCondLst>
                                  <p:childTnLst>
                                    <p:set>
                                      <p:cBhvr>
                                        <p:cTn id="41"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8" grpId="0" bldLvl="0" animBg="1"/>
      <p:bldP spid="39" grpId="0" animBg="1"/>
      <p:bldP spid="40" grpId="0" bldLvl="0" animBg="1"/>
      <p:bldP spid="41" grpId="0" bldLvl="0" animBg="1"/>
      <p:bldP spid="42" grpId="0" bldLvl="0" animBg="1"/>
      <p:bldP spid="42" grpId="1" bldLvl="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46400" y="2656800"/>
            <a:ext cx="1553158" cy="1501200"/>
            <a:chOff x="446400" y="2656800"/>
            <a:chExt cx="1553158" cy="1501200"/>
          </a:xfrm>
        </p:grpSpPr>
        <p:sp>
          <p:nvSpPr>
            <p:cNvPr id="19" name="矩形 18"/>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p:cNvSpPr/>
            <p:nvPr/>
          </p:nvSpPr>
          <p:spPr>
            <a:xfrm>
              <a:off x="446400" y="2710800"/>
              <a:ext cx="1458000" cy="1447200"/>
            </a:xfrm>
            <a:custGeom>
              <a:avLst/>
              <a:gdLst/>
              <a:ahLst/>
              <a:cxnLst/>
              <a:rect l="l" t="t" r="r" b="b"/>
              <a:pathLst>
                <a:path w="1458000" h="1447200">
                  <a:moveTo>
                    <a:pt x="692277" y="117726"/>
                  </a:moveTo>
                  <a:cubicBezTo>
                    <a:pt x="596451" y="117726"/>
                    <a:pt x="513433" y="138836"/>
                    <a:pt x="443223" y="181057"/>
                  </a:cubicBezTo>
                  <a:lnTo>
                    <a:pt x="443223" y="299891"/>
                  </a:lnTo>
                  <a:cubicBezTo>
                    <a:pt x="511535" y="246285"/>
                    <a:pt x="584591" y="219482"/>
                    <a:pt x="662391" y="219482"/>
                  </a:cubicBezTo>
                  <a:cubicBezTo>
                    <a:pt x="802810" y="219482"/>
                    <a:pt x="873020" y="283288"/>
                    <a:pt x="873020" y="410898"/>
                  </a:cubicBezTo>
                  <a:cubicBezTo>
                    <a:pt x="873020" y="548471"/>
                    <a:pt x="780988" y="617258"/>
                    <a:pt x="596925" y="617258"/>
                  </a:cubicBezTo>
                  <a:lnTo>
                    <a:pt x="510112" y="617258"/>
                  </a:lnTo>
                  <a:lnTo>
                    <a:pt x="510112" y="719015"/>
                  </a:lnTo>
                  <a:lnTo>
                    <a:pt x="601195" y="719015"/>
                  </a:lnTo>
                  <a:cubicBezTo>
                    <a:pt x="808503" y="719015"/>
                    <a:pt x="912157" y="792545"/>
                    <a:pt x="912157" y="939606"/>
                  </a:cubicBezTo>
                  <a:cubicBezTo>
                    <a:pt x="912157" y="1006969"/>
                    <a:pt x="888319" y="1059864"/>
                    <a:pt x="840643" y="1098289"/>
                  </a:cubicBezTo>
                  <a:cubicBezTo>
                    <a:pt x="792967" y="1136715"/>
                    <a:pt x="731177" y="1155927"/>
                    <a:pt x="655275" y="1155927"/>
                  </a:cubicBezTo>
                  <a:cubicBezTo>
                    <a:pt x="560872" y="1155927"/>
                    <a:pt x="475956" y="1126041"/>
                    <a:pt x="400528" y="1066268"/>
                  </a:cubicBezTo>
                  <a:lnTo>
                    <a:pt x="400528" y="1197911"/>
                  </a:lnTo>
                  <a:cubicBezTo>
                    <a:pt x="462198" y="1237285"/>
                    <a:pt x="544742" y="1256972"/>
                    <a:pt x="648159" y="1256972"/>
                  </a:cubicBezTo>
                  <a:cubicBezTo>
                    <a:pt x="760590" y="1256972"/>
                    <a:pt x="852977" y="1227086"/>
                    <a:pt x="925321" y="1167313"/>
                  </a:cubicBezTo>
                  <a:cubicBezTo>
                    <a:pt x="997666" y="1107540"/>
                    <a:pt x="1033838" y="1027368"/>
                    <a:pt x="1033838" y="926797"/>
                  </a:cubicBezTo>
                  <a:cubicBezTo>
                    <a:pt x="1033838" y="854690"/>
                    <a:pt x="1010000" y="794442"/>
                    <a:pt x="962324" y="746055"/>
                  </a:cubicBezTo>
                  <a:cubicBezTo>
                    <a:pt x="914648" y="697667"/>
                    <a:pt x="851672" y="670152"/>
                    <a:pt x="773398" y="663511"/>
                  </a:cubicBezTo>
                  <a:lnTo>
                    <a:pt x="773398" y="660665"/>
                  </a:lnTo>
                  <a:cubicBezTo>
                    <a:pt x="920933" y="617969"/>
                    <a:pt x="994701" y="524515"/>
                    <a:pt x="994701" y="380300"/>
                  </a:cubicBezTo>
                  <a:cubicBezTo>
                    <a:pt x="994701" y="301077"/>
                    <a:pt x="966119" y="237509"/>
                    <a:pt x="908955" y="189596"/>
                  </a:cubicBezTo>
                  <a:cubicBezTo>
                    <a:pt x="851791" y="141682"/>
                    <a:pt x="779565" y="117726"/>
                    <a:pt x="692277" y="117726"/>
                  </a:cubicBez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23" name="文本框 22"/>
          <p:cNvSpPr txBox="1"/>
          <p:nvPr/>
        </p:nvSpPr>
        <p:spPr>
          <a:xfrm>
            <a:off x="2107613" y="2989248"/>
            <a:ext cx="4915128"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Three</a:t>
            </a:r>
            <a:endParaRPr lang="zh-CN" altLang="en-US" sz="5400" dirty="0">
              <a:solidFill>
                <a:schemeClr val="bg1"/>
              </a:solidFill>
              <a:latin typeface="Castellar" panose="020A0402060406010301" pitchFamily="18" charset="0"/>
            </a:endParaRPr>
          </a:p>
        </p:txBody>
      </p:sp>
      <p:sp>
        <p:nvSpPr>
          <p:cNvPr id="24" name="矩形 23"/>
          <p:cNvSpPr/>
          <p:nvPr/>
        </p:nvSpPr>
        <p:spPr>
          <a:xfrm flipH="1">
            <a:off x="8694281" y="3049"/>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flipH="1">
            <a:off x="9580692" y="3048"/>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9216382" y="8776"/>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6584775" y="4158180"/>
            <a:ext cx="2011680" cy="64516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rPr>
              <a:t>研究内容</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Tree>
  </p:cSld>
  <p:clrMapOvr>
    <a:masterClrMapping/>
  </p:clrMapOvr>
  <p:transition spd="slow" advClick="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87985"/>
            <a:ext cx="669290" cy="36258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9685" y="387985"/>
            <a:ext cx="1808480" cy="583565"/>
          </a:xfrm>
          <a:prstGeom prst="rect">
            <a:avLst/>
          </a:prstGeom>
          <a:noFill/>
        </p:spPr>
        <p:txBody>
          <a:bodyPr wrap="none" rtlCol="0" anchor="t">
            <a:spAutoFit/>
          </a:bodyPr>
          <a:lstStyle/>
          <a:p>
            <a:pPr algn="l"/>
            <a:r>
              <a:rPr lang="zh-CN" altLang="en-US" sz="3200" b="1" dirty="0">
                <a:solidFill>
                  <a:schemeClr val="bg1"/>
                </a:solidFill>
                <a:latin typeface="Microsoft JhengHei UI Light" panose="020B0304030504040204" pitchFamily="34" charset="-120"/>
                <a:ea typeface="Microsoft JhengHei UI Light" panose="020B0304030504040204" pitchFamily="34" charset="-120"/>
                <a:sym typeface="+mn-ea"/>
              </a:rPr>
              <a:t>研究内容</a:t>
            </a:r>
            <a:endParaRPr lang="zh-CN" altLang="en-US" sz="2400">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201398" y="3428873"/>
            <a:ext cx="55009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967324" y="1718775"/>
            <a:ext cx="0" cy="34201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607323" y="3068873"/>
            <a:ext cx="720000" cy="7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Freeform 86"/>
          <p:cNvSpPr>
            <a:spLocks noEditPoints="1"/>
          </p:cNvSpPr>
          <p:nvPr/>
        </p:nvSpPr>
        <p:spPr bwMode="auto">
          <a:xfrm>
            <a:off x="5236174" y="3714984"/>
            <a:ext cx="320651" cy="297954"/>
          </a:xfrm>
          <a:custGeom>
            <a:avLst/>
            <a:gdLst>
              <a:gd name="T0" fmla="*/ 109 w 112"/>
              <a:gd name="T1" fmla="*/ 79 h 92"/>
              <a:gd name="T2" fmla="*/ 17 w 112"/>
              <a:gd name="T3" fmla="*/ 92 h 92"/>
              <a:gd name="T4" fmla="*/ 3 w 112"/>
              <a:gd name="T5" fmla="*/ 55 h 92"/>
              <a:gd name="T6" fmla="*/ 41 w 112"/>
              <a:gd name="T7" fmla="*/ 59 h 92"/>
              <a:gd name="T8" fmla="*/ 43 w 112"/>
              <a:gd name="T9" fmla="*/ 65 h 92"/>
              <a:gd name="T10" fmla="*/ 49 w 112"/>
              <a:gd name="T11" fmla="*/ 63 h 92"/>
              <a:gd name="T12" fmla="*/ 47 w 112"/>
              <a:gd name="T13" fmla="*/ 62 h 92"/>
              <a:gd name="T14" fmla="*/ 45 w 112"/>
              <a:gd name="T15" fmla="*/ 44 h 92"/>
              <a:gd name="T16" fmla="*/ 47 w 112"/>
              <a:gd name="T17" fmla="*/ 41 h 92"/>
              <a:gd name="T18" fmla="*/ 66 w 112"/>
              <a:gd name="T19" fmla="*/ 40 h 92"/>
              <a:gd name="T20" fmla="*/ 69 w 112"/>
              <a:gd name="T21" fmla="*/ 41 h 92"/>
              <a:gd name="T22" fmla="*/ 70 w 112"/>
              <a:gd name="T23" fmla="*/ 59 h 92"/>
              <a:gd name="T24" fmla="*/ 69 w 112"/>
              <a:gd name="T25" fmla="*/ 62 h 92"/>
              <a:gd name="T26" fmla="*/ 66 w 112"/>
              <a:gd name="T27" fmla="*/ 63 h 92"/>
              <a:gd name="T28" fmla="*/ 66 w 112"/>
              <a:gd name="T29" fmla="*/ 67 h 92"/>
              <a:gd name="T30" fmla="*/ 72 w 112"/>
              <a:gd name="T31" fmla="*/ 65 h 92"/>
              <a:gd name="T32" fmla="*/ 75 w 112"/>
              <a:gd name="T33" fmla="*/ 55 h 92"/>
              <a:gd name="T34" fmla="*/ 42 w 112"/>
              <a:gd name="T35" fmla="*/ 11 h 92"/>
              <a:gd name="T36" fmla="*/ 39 w 112"/>
              <a:gd name="T37" fmla="*/ 5 h 92"/>
              <a:gd name="T38" fmla="*/ 77 w 112"/>
              <a:gd name="T39" fmla="*/ 5 h 92"/>
              <a:gd name="T40" fmla="*/ 73 w 112"/>
              <a:gd name="T41" fmla="*/ 11 h 92"/>
              <a:gd name="T42" fmla="*/ 42 w 112"/>
              <a:gd name="T43" fmla="*/ 11 h 92"/>
              <a:gd name="T44" fmla="*/ 41 w 112"/>
              <a:gd name="T45" fmla="*/ 44 h 92"/>
              <a:gd name="T46" fmla="*/ 43 w 112"/>
              <a:gd name="T47" fmla="*/ 38 h 92"/>
              <a:gd name="T48" fmla="*/ 66 w 112"/>
              <a:gd name="T49" fmla="*/ 35 h 92"/>
              <a:gd name="T50" fmla="*/ 72 w 112"/>
              <a:gd name="T51" fmla="*/ 38 h 92"/>
              <a:gd name="T52" fmla="*/ 75 w 112"/>
              <a:gd name="T53" fmla="*/ 51 h 92"/>
              <a:gd name="T54" fmla="*/ 112 w 112"/>
              <a:gd name="T55" fmla="*/ 22 h 92"/>
              <a:gd name="T56" fmla="*/ 106 w 112"/>
              <a:gd name="T57" fmla="*/ 17 h 92"/>
              <a:gd name="T58" fmla="*/ 2 w 112"/>
              <a:gd name="T59" fmla="*/ 18 h 92"/>
              <a:gd name="T60" fmla="*/ 0 w 112"/>
              <a:gd name="T61" fmla="*/ 51 h 92"/>
              <a:gd name="T62" fmla="*/ 58 w 112"/>
              <a:gd name="T63" fmla="*/ 53 h 92"/>
              <a:gd name="T64" fmla="*/ 54 w 112"/>
              <a:gd name="T65" fmla="*/ 71 h 92"/>
              <a:gd name="T66" fmla="*/ 58 w 112"/>
              <a:gd name="T67" fmla="*/ 75 h 92"/>
              <a:gd name="T68" fmla="*/ 62 w 112"/>
              <a:gd name="T69"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92">
                <a:moveTo>
                  <a:pt x="109" y="55"/>
                </a:moveTo>
                <a:cubicBezTo>
                  <a:pt x="109" y="79"/>
                  <a:pt x="109" y="79"/>
                  <a:pt x="109" y="79"/>
                </a:cubicBezTo>
                <a:cubicBezTo>
                  <a:pt x="109" y="86"/>
                  <a:pt x="103" y="92"/>
                  <a:pt x="96" y="92"/>
                </a:cubicBezTo>
                <a:cubicBezTo>
                  <a:pt x="17" y="92"/>
                  <a:pt x="17" y="92"/>
                  <a:pt x="17" y="92"/>
                </a:cubicBezTo>
                <a:cubicBezTo>
                  <a:pt x="9" y="92"/>
                  <a:pt x="3" y="86"/>
                  <a:pt x="3" y="79"/>
                </a:cubicBezTo>
                <a:cubicBezTo>
                  <a:pt x="3" y="55"/>
                  <a:pt x="3" y="55"/>
                  <a:pt x="3" y="55"/>
                </a:cubicBezTo>
                <a:cubicBezTo>
                  <a:pt x="41" y="55"/>
                  <a:pt x="41" y="55"/>
                  <a:pt x="41" y="55"/>
                </a:cubicBezTo>
                <a:cubicBezTo>
                  <a:pt x="41" y="59"/>
                  <a:pt x="41" y="59"/>
                  <a:pt x="41" y="59"/>
                </a:cubicBezTo>
                <a:cubicBezTo>
                  <a:pt x="41" y="61"/>
                  <a:pt x="42" y="63"/>
                  <a:pt x="43" y="65"/>
                </a:cubicBezTo>
                <a:cubicBezTo>
                  <a:pt x="43" y="65"/>
                  <a:pt x="43" y="65"/>
                  <a:pt x="43" y="65"/>
                </a:cubicBezTo>
                <a:cubicBezTo>
                  <a:pt x="45" y="66"/>
                  <a:pt x="47" y="67"/>
                  <a:pt x="49" y="67"/>
                </a:cubicBezTo>
                <a:cubicBezTo>
                  <a:pt x="49" y="63"/>
                  <a:pt x="49" y="63"/>
                  <a:pt x="49" y="63"/>
                </a:cubicBezTo>
                <a:cubicBezTo>
                  <a:pt x="48" y="63"/>
                  <a:pt x="47" y="62"/>
                  <a:pt x="47" y="62"/>
                </a:cubicBezTo>
                <a:cubicBezTo>
                  <a:pt x="47" y="62"/>
                  <a:pt x="47" y="62"/>
                  <a:pt x="47" y="62"/>
                </a:cubicBezTo>
                <a:cubicBezTo>
                  <a:pt x="46" y="61"/>
                  <a:pt x="45" y="60"/>
                  <a:pt x="45" y="59"/>
                </a:cubicBezTo>
                <a:cubicBezTo>
                  <a:pt x="45" y="44"/>
                  <a:pt x="45" y="44"/>
                  <a:pt x="45" y="44"/>
                </a:cubicBezTo>
                <a:cubicBezTo>
                  <a:pt x="45" y="43"/>
                  <a:pt x="46" y="42"/>
                  <a:pt x="47" y="41"/>
                </a:cubicBezTo>
                <a:cubicBezTo>
                  <a:pt x="47" y="41"/>
                  <a:pt x="47" y="41"/>
                  <a:pt x="47" y="41"/>
                </a:cubicBezTo>
                <a:cubicBezTo>
                  <a:pt x="47" y="40"/>
                  <a:pt x="48" y="40"/>
                  <a:pt x="49" y="40"/>
                </a:cubicBezTo>
                <a:cubicBezTo>
                  <a:pt x="66" y="40"/>
                  <a:pt x="66" y="40"/>
                  <a:pt x="66" y="40"/>
                </a:cubicBezTo>
                <a:cubicBezTo>
                  <a:pt x="67" y="40"/>
                  <a:pt x="68" y="40"/>
                  <a:pt x="69" y="41"/>
                </a:cubicBezTo>
                <a:cubicBezTo>
                  <a:pt x="69" y="41"/>
                  <a:pt x="69" y="41"/>
                  <a:pt x="69" y="41"/>
                </a:cubicBezTo>
                <a:cubicBezTo>
                  <a:pt x="70" y="42"/>
                  <a:pt x="70" y="43"/>
                  <a:pt x="70" y="44"/>
                </a:cubicBezTo>
                <a:cubicBezTo>
                  <a:pt x="70" y="59"/>
                  <a:pt x="70" y="59"/>
                  <a:pt x="70" y="59"/>
                </a:cubicBezTo>
                <a:cubicBezTo>
                  <a:pt x="70" y="60"/>
                  <a:pt x="70" y="61"/>
                  <a:pt x="69" y="62"/>
                </a:cubicBezTo>
                <a:cubicBezTo>
                  <a:pt x="69" y="62"/>
                  <a:pt x="69" y="62"/>
                  <a:pt x="69" y="62"/>
                </a:cubicBezTo>
                <a:cubicBezTo>
                  <a:pt x="68" y="62"/>
                  <a:pt x="67" y="63"/>
                  <a:pt x="66" y="63"/>
                </a:cubicBezTo>
                <a:cubicBezTo>
                  <a:pt x="66" y="63"/>
                  <a:pt x="66" y="63"/>
                  <a:pt x="66" y="63"/>
                </a:cubicBezTo>
                <a:cubicBezTo>
                  <a:pt x="66" y="67"/>
                  <a:pt x="66" y="67"/>
                  <a:pt x="66" y="67"/>
                </a:cubicBezTo>
                <a:cubicBezTo>
                  <a:pt x="66" y="67"/>
                  <a:pt x="66" y="67"/>
                  <a:pt x="66" y="67"/>
                </a:cubicBezTo>
                <a:cubicBezTo>
                  <a:pt x="69" y="67"/>
                  <a:pt x="71" y="66"/>
                  <a:pt x="72" y="65"/>
                </a:cubicBezTo>
                <a:cubicBezTo>
                  <a:pt x="72" y="65"/>
                  <a:pt x="72" y="65"/>
                  <a:pt x="72" y="65"/>
                </a:cubicBezTo>
                <a:cubicBezTo>
                  <a:pt x="74" y="63"/>
                  <a:pt x="75" y="61"/>
                  <a:pt x="75" y="59"/>
                </a:cubicBezTo>
                <a:cubicBezTo>
                  <a:pt x="75" y="55"/>
                  <a:pt x="75" y="55"/>
                  <a:pt x="75" y="55"/>
                </a:cubicBezTo>
                <a:cubicBezTo>
                  <a:pt x="109" y="55"/>
                  <a:pt x="109" y="55"/>
                  <a:pt x="109" y="55"/>
                </a:cubicBezTo>
                <a:close/>
                <a:moveTo>
                  <a:pt x="42" y="11"/>
                </a:moveTo>
                <a:cubicBezTo>
                  <a:pt x="41" y="12"/>
                  <a:pt x="39" y="12"/>
                  <a:pt x="38" y="10"/>
                </a:cubicBezTo>
                <a:cubicBezTo>
                  <a:pt x="37" y="9"/>
                  <a:pt x="37" y="6"/>
                  <a:pt x="39" y="5"/>
                </a:cubicBezTo>
                <a:cubicBezTo>
                  <a:pt x="44" y="2"/>
                  <a:pt x="50" y="0"/>
                  <a:pt x="57" y="0"/>
                </a:cubicBezTo>
                <a:cubicBezTo>
                  <a:pt x="64" y="0"/>
                  <a:pt x="71" y="2"/>
                  <a:pt x="77" y="5"/>
                </a:cubicBezTo>
                <a:cubicBezTo>
                  <a:pt x="78" y="6"/>
                  <a:pt x="79" y="8"/>
                  <a:pt x="78" y="10"/>
                </a:cubicBezTo>
                <a:cubicBezTo>
                  <a:pt x="77" y="12"/>
                  <a:pt x="75" y="12"/>
                  <a:pt x="73" y="11"/>
                </a:cubicBezTo>
                <a:cubicBezTo>
                  <a:pt x="68" y="9"/>
                  <a:pt x="63" y="7"/>
                  <a:pt x="57" y="7"/>
                </a:cubicBezTo>
                <a:cubicBezTo>
                  <a:pt x="52" y="7"/>
                  <a:pt x="47" y="8"/>
                  <a:pt x="42" y="11"/>
                </a:cubicBezTo>
                <a:close/>
                <a:moveTo>
                  <a:pt x="41" y="51"/>
                </a:moveTo>
                <a:cubicBezTo>
                  <a:pt x="41" y="44"/>
                  <a:pt x="41" y="44"/>
                  <a:pt x="41" y="44"/>
                </a:cubicBezTo>
                <a:cubicBezTo>
                  <a:pt x="41" y="42"/>
                  <a:pt x="42" y="39"/>
                  <a:pt x="43" y="38"/>
                </a:cubicBezTo>
                <a:cubicBezTo>
                  <a:pt x="43" y="38"/>
                  <a:pt x="43" y="38"/>
                  <a:pt x="43" y="38"/>
                </a:cubicBezTo>
                <a:cubicBezTo>
                  <a:pt x="45" y="36"/>
                  <a:pt x="47" y="35"/>
                  <a:pt x="49" y="35"/>
                </a:cubicBezTo>
                <a:cubicBezTo>
                  <a:pt x="66" y="35"/>
                  <a:pt x="66" y="35"/>
                  <a:pt x="66" y="35"/>
                </a:cubicBezTo>
                <a:cubicBezTo>
                  <a:pt x="69" y="35"/>
                  <a:pt x="71" y="36"/>
                  <a:pt x="72" y="38"/>
                </a:cubicBezTo>
                <a:cubicBezTo>
                  <a:pt x="72" y="38"/>
                  <a:pt x="72" y="38"/>
                  <a:pt x="72" y="38"/>
                </a:cubicBezTo>
                <a:cubicBezTo>
                  <a:pt x="74" y="39"/>
                  <a:pt x="75" y="42"/>
                  <a:pt x="75" y="44"/>
                </a:cubicBezTo>
                <a:cubicBezTo>
                  <a:pt x="75" y="51"/>
                  <a:pt x="75" y="51"/>
                  <a:pt x="75" y="51"/>
                </a:cubicBezTo>
                <a:cubicBezTo>
                  <a:pt x="112" y="51"/>
                  <a:pt x="112" y="51"/>
                  <a:pt x="112" y="51"/>
                </a:cubicBezTo>
                <a:cubicBezTo>
                  <a:pt x="112" y="22"/>
                  <a:pt x="112" y="22"/>
                  <a:pt x="112" y="22"/>
                </a:cubicBezTo>
                <a:cubicBezTo>
                  <a:pt x="112" y="21"/>
                  <a:pt x="111" y="19"/>
                  <a:pt x="110" y="18"/>
                </a:cubicBezTo>
                <a:cubicBezTo>
                  <a:pt x="109" y="17"/>
                  <a:pt x="108" y="17"/>
                  <a:pt x="106" y="17"/>
                </a:cubicBezTo>
                <a:cubicBezTo>
                  <a:pt x="6" y="17"/>
                  <a:pt x="6" y="17"/>
                  <a:pt x="6" y="17"/>
                </a:cubicBezTo>
                <a:cubicBezTo>
                  <a:pt x="5" y="17"/>
                  <a:pt x="3" y="17"/>
                  <a:pt x="2" y="18"/>
                </a:cubicBezTo>
                <a:cubicBezTo>
                  <a:pt x="1" y="19"/>
                  <a:pt x="0" y="21"/>
                  <a:pt x="0" y="22"/>
                </a:cubicBezTo>
                <a:cubicBezTo>
                  <a:pt x="0" y="51"/>
                  <a:pt x="0" y="51"/>
                  <a:pt x="0" y="51"/>
                </a:cubicBezTo>
                <a:cubicBezTo>
                  <a:pt x="41" y="51"/>
                  <a:pt x="41" y="51"/>
                  <a:pt x="41" y="51"/>
                </a:cubicBezTo>
                <a:close/>
                <a:moveTo>
                  <a:pt x="58" y="53"/>
                </a:moveTo>
                <a:cubicBezTo>
                  <a:pt x="56" y="53"/>
                  <a:pt x="54" y="55"/>
                  <a:pt x="54" y="57"/>
                </a:cubicBezTo>
                <a:cubicBezTo>
                  <a:pt x="54" y="71"/>
                  <a:pt x="54" y="71"/>
                  <a:pt x="54" y="71"/>
                </a:cubicBezTo>
                <a:cubicBezTo>
                  <a:pt x="54" y="73"/>
                  <a:pt x="56" y="75"/>
                  <a:pt x="58" y="75"/>
                </a:cubicBezTo>
                <a:cubicBezTo>
                  <a:pt x="58" y="75"/>
                  <a:pt x="58" y="75"/>
                  <a:pt x="58" y="75"/>
                </a:cubicBezTo>
                <a:cubicBezTo>
                  <a:pt x="60" y="75"/>
                  <a:pt x="62" y="73"/>
                  <a:pt x="62" y="71"/>
                </a:cubicBezTo>
                <a:cubicBezTo>
                  <a:pt x="62" y="57"/>
                  <a:pt x="62" y="57"/>
                  <a:pt x="62" y="57"/>
                </a:cubicBezTo>
                <a:cubicBezTo>
                  <a:pt x="62" y="55"/>
                  <a:pt x="60" y="53"/>
                  <a:pt x="58" y="53"/>
                </a:cubicBezTo>
                <a:close/>
              </a:path>
            </a:pathLst>
          </a:custGeom>
          <a:solidFill>
            <a:srgbClr val="DD6572"/>
          </a:solidFill>
          <a:ln>
            <a:noFill/>
          </a:ln>
        </p:spPr>
        <p:txBody>
          <a:bodyPr vert="horz" wrap="square" lIns="91440" tIns="45720" rIns="91440" bIns="4572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7" name="Freeform 37"/>
          <p:cNvSpPr>
            <a:spLocks noEditPoints="1"/>
          </p:cNvSpPr>
          <p:nvPr/>
        </p:nvSpPr>
        <p:spPr bwMode="auto">
          <a:xfrm>
            <a:off x="6356986" y="3595345"/>
            <a:ext cx="472213" cy="426184"/>
          </a:xfrm>
          <a:custGeom>
            <a:avLst/>
            <a:gdLst>
              <a:gd name="T0" fmla="*/ 102 w 117"/>
              <a:gd name="T1" fmla="*/ 2 h 106"/>
              <a:gd name="T2" fmla="*/ 106 w 117"/>
              <a:gd name="T3" fmla="*/ 15 h 106"/>
              <a:gd name="T4" fmla="*/ 109 w 117"/>
              <a:gd name="T5" fmla="*/ 20 h 106"/>
              <a:gd name="T6" fmla="*/ 117 w 117"/>
              <a:gd name="T7" fmla="*/ 30 h 106"/>
              <a:gd name="T8" fmla="*/ 115 w 117"/>
              <a:gd name="T9" fmla="*/ 39 h 106"/>
              <a:gd name="T10" fmla="*/ 103 w 117"/>
              <a:gd name="T11" fmla="*/ 43 h 106"/>
              <a:gd name="T12" fmla="*/ 97 w 117"/>
              <a:gd name="T13" fmla="*/ 46 h 106"/>
              <a:gd name="T14" fmla="*/ 88 w 117"/>
              <a:gd name="T15" fmla="*/ 54 h 106"/>
              <a:gd name="T16" fmla="*/ 78 w 117"/>
              <a:gd name="T17" fmla="*/ 52 h 106"/>
              <a:gd name="T18" fmla="*/ 74 w 117"/>
              <a:gd name="T19" fmla="*/ 40 h 106"/>
              <a:gd name="T20" fmla="*/ 71 w 117"/>
              <a:gd name="T21" fmla="*/ 35 h 106"/>
              <a:gd name="T22" fmla="*/ 63 w 117"/>
              <a:gd name="T23" fmla="*/ 25 h 106"/>
              <a:gd name="T24" fmla="*/ 65 w 117"/>
              <a:gd name="T25" fmla="*/ 16 h 106"/>
              <a:gd name="T26" fmla="*/ 77 w 117"/>
              <a:gd name="T27" fmla="*/ 11 h 106"/>
              <a:gd name="T28" fmla="*/ 82 w 117"/>
              <a:gd name="T29" fmla="*/ 8 h 106"/>
              <a:gd name="T30" fmla="*/ 92 w 117"/>
              <a:gd name="T31" fmla="*/ 0 h 106"/>
              <a:gd name="T32" fmla="*/ 42 w 117"/>
              <a:gd name="T33" fmla="*/ 29 h 106"/>
              <a:gd name="T34" fmla="*/ 28 w 117"/>
              <a:gd name="T35" fmla="*/ 41 h 106"/>
              <a:gd name="T36" fmla="*/ 20 w 117"/>
              <a:gd name="T37" fmla="*/ 45 h 106"/>
              <a:gd name="T38" fmla="*/ 3 w 117"/>
              <a:gd name="T39" fmla="*/ 51 h 106"/>
              <a:gd name="T40" fmla="*/ 0 w 117"/>
              <a:gd name="T41" fmla="*/ 64 h 106"/>
              <a:gd name="T42" fmla="*/ 11 w 117"/>
              <a:gd name="T43" fmla="*/ 78 h 106"/>
              <a:gd name="T44" fmla="*/ 16 w 117"/>
              <a:gd name="T45" fmla="*/ 86 h 106"/>
              <a:gd name="T46" fmla="*/ 22 w 117"/>
              <a:gd name="T47" fmla="*/ 103 h 106"/>
              <a:gd name="T48" fmla="*/ 35 w 117"/>
              <a:gd name="T49" fmla="*/ 106 h 106"/>
              <a:gd name="T50" fmla="*/ 49 w 117"/>
              <a:gd name="T51" fmla="*/ 95 h 106"/>
              <a:gd name="T52" fmla="*/ 57 w 117"/>
              <a:gd name="T53" fmla="*/ 90 h 106"/>
              <a:gd name="T54" fmla="*/ 74 w 117"/>
              <a:gd name="T55" fmla="*/ 84 h 106"/>
              <a:gd name="T56" fmla="*/ 77 w 117"/>
              <a:gd name="T57" fmla="*/ 71 h 106"/>
              <a:gd name="T58" fmla="*/ 66 w 117"/>
              <a:gd name="T59" fmla="*/ 57 h 106"/>
              <a:gd name="T60" fmla="*/ 61 w 117"/>
              <a:gd name="T61" fmla="*/ 50 h 106"/>
              <a:gd name="T62" fmla="*/ 55 w 117"/>
              <a:gd name="T63" fmla="*/ 32 h 106"/>
              <a:gd name="T64" fmla="*/ 38 w 117"/>
              <a:gd name="T65" fmla="*/ 58 h 106"/>
              <a:gd name="T66" fmla="*/ 48 w 117"/>
              <a:gd name="T67" fmla="*/ 68 h 106"/>
              <a:gd name="T68" fmla="*/ 38 w 117"/>
              <a:gd name="T69" fmla="*/ 77 h 106"/>
              <a:gd name="T70" fmla="*/ 29 w 117"/>
              <a:gd name="T71" fmla="*/ 68 h 106"/>
              <a:gd name="T72" fmla="*/ 38 w 117"/>
              <a:gd name="T73" fmla="*/ 58 h 106"/>
              <a:gd name="T74" fmla="*/ 38 w 117"/>
              <a:gd name="T75" fmla="*/ 84 h 106"/>
              <a:gd name="T76" fmla="*/ 90 w 117"/>
              <a:gd name="T77" fmla="*/ 21 h 106"/>
              <a:gd name="T78" fmla="*/ 83 w 117"/>
              <a:gd name="T79" fmla="*/ 27 h 106"/>
              <a:gd name="T80" fmla="*/ 90 w 117"/>
              <a:gd name="T81" fmla="*/ 34 h 106"/>
              <a:gd name="T82" fmla="*/ 97 w 117"/>
              <a:gd name="T83" fmla="*/ 27 h 106"/>
              <a:gd name="T84" fmla="*/ 90 w 117"/>
              <a:gd name="T85" fmla="*/ 21 h 106"/>
              <a:gd name="T86" fmla="*/ 90 w 117"/>
              <a:gd name="T87" fmla="*/ 3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106">
                <a:moveTo>
                  <a:pt x="93" y="7"/>
                </a:moveTo>
                <a:cubicBezTo>
                  <a:pt x="95" y="7"/>
                  <a:pt x="96" y="8"/>
                  <a:pt x="97" y="8"/>
                </a:cubicBezTo>
                <a:cubicBezTo>
                  <a:pt x="102" y="2"/>
                  <a:pt x="102" y="2"/>
                  <a:pt x="102" y="2"/>
                </a:cubicBezTo>
                <a:cubicBezTo>
                  <a:pt x="106" y="5"/>
                  <a:pt x="106" y="5"/>
                  <a:pt x="106" y="5"/>
                </a:cubicBezTo>
                <a:cubicBezTo>
                  <a:pt x="103" y="11"/>
                  <a:pt x="103" y="11"/>
                  <a:pt x="103" y="11"/>
                </a:cubicBezTo>
                <a:cubicBezTo>
                  <a:pt x="104" y="12"/>
                  <a:pt x="105" y="13"/>
                  <a:pt x="106" y="15"/>
                </a:cubicBezTo>
                <a:cubicBezTo>
                  <a:pt x="112" y="12"/>
                  <a:pt x="112" y="12"/>
                  <a:pt x="112" y="12"/>
                </a:cubicBezTo>
                <a:cubicBezTo>
                  <a:pt x="115" y="16"/>
                  <a:pt x="115" y="16"/>
                  <a:pt x="115" y="16"/>
                </a:cubicBezTo>
                <a:cubicBezTo>
                  <a:pt x="109" y="20"/>
                  <a:pt x="109" y="20"/>
                  <a:pt x="109" y="20"/>
                </a:cubicBezTo>
                <a:cubicBezTo>
                  <a:pt x="109" y="21"/>
                  <a:pt x="110" y="23"/>
                  <a:pt x="110" y="24"/>
                </a:cubicBezTo>
                <a:cubicBezTo>
                  <a:pt x="117" y="25"/>
                  <a:pt x="117" y="25"/>
                  <a:pt x="117" y="25"/>
                </a:cubicBezTo>
                <a:cubicBezTo>
                  <a:pt x="117" y="30"/>
                  <a:pt x="117" y="30"/>
                  <a:pt x="117" y="30"/>
                </a:cubicBezTo>
                <a:cubicBezTo>
                  <a:pt x="110" y="30"/>
                  <a:pt x="110" y="30"/>
                  <a:pt x="110" y="30"/>
                </a:cubicBezTo>
                <a:cubicBezTo>
                  <a:pt x="110" y="32"/>
                  <a:pt x="109" y="33"/>
                  <a:pt x="109" y="35"/>
                </a:cubicBezTo>
                <a:cubicBezTo>
                  <a:pt x="115" y="39"/>
                  <a:pt x="115" y="39"/>
                  <a:pt x="115" y="39"/>
                </a:cubicBezTo>
                <a:cubicBezTo>
                  <a:pt x="112" y="43"/>
                  <a:pt x="112" y="43"/>
                  <a:pt x="112" y="43"/>
                </a:cubicBezTo>
                <a:cubicBezTo>
                  <a:pt x="106" y="40"/>
                  <a:pt x="106" y="40"/>
                  <a:pt x="106" y="40"/>
                </a:cubicBezTo>
                <a:cubicBezTo>
                  <a:pt x="105" y="41"/>
                  <a:pt x="104" y="42"/>
                  <a:pt x="103" y="43"/>
                </a:cubicBezTo>
                <a:cubicBezTo>
                  <a:pt x="106" y="50"/>
                  <a:pt x="106" y="50"/>
                  <a:pt x="106" y="50"/>
                </a:cubicBezTo>
                <a:cubicBezTo>
                  <a:pt x="102" y="52"/>
                  <a:pt x="102" y="52"/>
                  <a:pt x="102" y="52"/>
                </a:cubicBezTo>
                <a:cubicBezTo>
                  <a:pt x="97" y="46"/>
                  <a:pt x="97" y="46"/>
                  <a:pt x="97" y="46"/>
                </a:cubicBezTo>
                <a:cubicBezTo>
                  <a:pt x="96" y="47"/>
                  <a:pt x="95" y="47"/>
                  <a:pt x="93" y="47"/>
                </a:cubicBezTo>
                <a:cubicBezTo>
                  <a:pt x="92" y="54"/>
                  <a:pt x="92" y="54"/>
                  <a:pt x="92" y="54"/>
                </a:cubicBezTo>
                <a:cubicBezTo>
                  <a:pt x="88" y="54"/>
                  <a:pt x="88" y="54"/>
                  <a:pt x="88" y="54"/>
                </a:cubicBezTo>
                <a:cubicBezTo>
                  <a:pt x="87" y="47"/>
                  <a:pt x="87" y="47"/>
                  <a:pt x="87" y="47"/>
                </a:cubicBezTo>
                <a:cubicBezTo>
                  <a:pt x="85" y="47"/>
                  <a:pt x="84" y="47"/>
                  <a:pt x="82" y="46"/>
                </a:cubicBezTo>
                <a:cubicBezTo>
                  <a:pt x="78" y="52"/>
                  <a:pt x="78" y="52"/>
                  <a:pt x="78" y="52"/>
                </a:cubicBezTo>
                <a:cubicBezTo>
                  <a:pt x="74" y="50"/>
                  <a:pt x="74" y="50"/>
                  <a:pt x="74" y="50"/>
                </a:cubicBezTo>
                <a:cubicBezTo>
                  <a:pt x="77" y="43"/>
                  <a:pt x="77" y="43"/>
                  <a:pt x="77" y="43"/>
                </a:cubicBezTo>
                <a:cubicBezTo>
                  <a:pt x="76" y="42"/>
                  <a:pt x="75" y="41"/>
                  <a:pt x="74" y="40"/>
                </a:cubicBezTo>
                <a:cubicBezTo>
                  <a:pt x="68" y="43"/>
                  <a:pt x="68" y="43"/>
                  <a:pt x="68" y="43"/>
                </a:cubicBezTo>
                <a:cubicBezTo>
                  <a:pt x="65" y="39"/>
                  <a:pt x="65" y="39"/>
                  <a:pt x="65" y="39"/>
                </a:cubicBezTo>
                <a:cubicBezTo>
                  <a:pt x="71" y="35"/>
                  <a:pt x="71" y="35"/>
                  <a:pt x="71" y="35"/>
                </a:cubicBezTo>
                <a:cubicBezTo>
                  <a:pt x="70" y="33"/>
                  <a:pt x="70" y="32"/>
                  <a:pt x="70" y="30"/>
                </a:cubicBezTo>
                <a:cubicBezTo>
                  <a:pt x="63" y="30"/>
                  <a:pt x="63" y="30"/>
                  <a:pt x="63" y="30"/>
                </a:cubicBezTo>
                <a:cubicBezTo>
                  <a:pt x="63" y="25"/>
                  <a:pt x="63" y="25"/>
                  <a:pt x="63" y="25"/>
                </a:cubicBezTo>
                <a:cubicBezTo>
                  <a:pt x="70" y="24"/>
                  <a:pt x="70" y="24"/>
                  <a:pt x="70" y="24"/>
                </a:cubicBezTo>
                <a:cubicBezTo>
                  <a:pt x="70" y="23"/>
                  <a:pt x="70" y="21"/>
                  <a:pt x="71" y="20"/>
                </a:cubicBezTo>
                <a:cubicBezTo>
                  <a:pt x="65" y="16"/>
                  <a:pt x="65" y="16"/>
                  <a:pt x="65" y="16"/>
                </a:cubicBezTo>
                <a:cubicBezTo>
                  <a:pt x="68" y="12"/>
                  <a:pt x="68" y="12"/>
                  <a:pt x="68" y="12"/>
                </a:cubicBezTo>
                <a:cubicBezTo>
                  <a:pt x="74" y="15"/>
                  <a:pt x="74" y="15"/>
                  <a:pt x="74" y="15"/>
                </a:cubicBezTo>
                <a:cubicBezTo>
                  <a:pt x="75" y="13"/>
                  <a:pt x="76" y="12"/>
                  <a:pt x="77" y="11"/>
                </a:cubicBezTo>
                <a:cubicBezTo>
                  <a:pt x="74" y="5"/>
                  <a:pt x="74" y="5"/>
                  <a:pt x="74" y="5"/>
                </a:cubicBezTo>
                <a:cubicBezTo>
                  <a:pt x="78" y="2"/>
                  <a:pt x="78" y="2"/>
                  <a:pt x="78" y="2"/>
                </a:cubicBezTo>
                <a:cubicBezTo>
                  <a:pt x="82" y="8"/>
                  <a:pt x="82" y="8"/>
                  <a:pt x="82" y="8"/>
                </a:cubicBezTo>
                <a:cubicBezTo>
                  <a:pt x="84" y="8"/>
                  <a:pt x="85" y="7"/>
                  <a:pt x="87" y="7"/>
                </a:cubicBezTo>
                <a:cubicBezTo>
                  <a:pt x="88" y="0"/>
                  <a:pt x="88" y="0"/>
                  <a:pt x="88" y="0"/>
                </a:cubicBezTo>
                <a:cubicBezTo>
                  <a:pt x="92" y="0"/>
                  <a:pt x="92" y="0"/>
                  <a:pt x="92" y="0"/>
                </a:cubicBezTo>
                <a:cubicBezTo>
                  <a:pt x="93" y="7"/>
                  <a:pt x="93" y="7"/>
                  <a:pt x="93" y="7"/>
                </a:cubicBezTo>
                <a:close/>
                <a:moveTo>
                  <a:pt x="43" y="39"/>
                </a:moveTo>
                <a:cubicBezTo>
                  <a:pt x="42" y="29"/>
                  <a:pt x="42" y="29"/>
                  <a:pt x="42" y="29"/>
                </a:cubicBezTo>
                <a:cubicBezTo>
                  <a:pt x="35" y="29"/>
                  <a:pt x="35" y="29"/>
                  <a:pt x="35" y="29"/>
                </a:cubicBezTo>
                <a:cubicBezTo>
                  <a:pt x="34" y="39"/>
                  <a:pt x="34" y="39"/>
                  <a:pt x="34" y="39"/>
                </a:cubicBezTo>
                <a:cubicBezTo>
                  <a:pt x="32" y="39"/>
                  <a:pt x="30" y="40"/>
                  <a:pt x="28" y="41"/>
                </a:cubicBezTo>
                <a:cubicBezTo>
                  <a:pt x="22" y="32"/>
                  <a:pt x="22" y="32"/>
                  <a:pt x="22" y="32"/>
                </a:cubicBezTo>
                <a:cubicBezTo>
                  <a:pt x="16" y="36"/>
                  <a:pt x="16" y="36"/>
                  <a:pt x="16" y="36"/>
                </a:cubicBezTo>
                <a:cubicBezTo>
                  <a:pt x="20" y="45"/>
                  <a:pt x="20" y="45"/>
                  <a:pt x="20" y="45"/>
                </a:cubicBezTo>
                <a:cubicBezTo>
                  <a:pt x="19" y="46"/>
                  <a:pt x="17" y="48"/>
                  <a:pt x="16" y="50"/>
                </a:cubicBezTo>
                <a:cubicBezTo>
                  <a:pt x="7" y="45"/>
                  <a:pt x="7" y="45"/>
                  <a:pt x="7" y="45"/>
                </a:cubicBezTo>
                <a:cubicBezTo>
                  <a:pt x="3" y="51"/>
                  <a:pt x="3" y="51"/>
                  <a:pt x="3" y="51"/>
                </a:cubicBezTo>
                <a:cubicBezTo>
                  <a:pt x="11" y="57"/>
                  <a:pt x="11" y="57"/>
                  <a:pt x="11" y="57"/>
                </a:cubicBezTo>
                <a:cubicBezTo>
                  <a:pt x="11" y="59"/>
                  <a:pt x="10" y="61"/>
                  <a:pt x="10" y="63"/>
                </a:cubicBezTo>
                <a:cubicBezTo>
                  <a:pt x="0" y="64"/>
                  <a:pt x="0" y="64"/>
                  <a:pt x="0" y="64"/>
                </a:cubicBezTo>
                <a:cubicBezTo>
                  <a:pt x="0" y="71"/>
                  <a:pt x="0" y="71"/>
                  <a:pt x="0" y="71"/>
                </a:cubicBezTo>
                <a:cubicBezTo>
                  <a:pt x="10" y="72"/>
                  <a:pt x="10" y="72"/>
                  <a:pt x="10" y="72"/>
                </a:cubicBezTo>
                <a:cubicBezTo>
                  <a:pt x="10" y="74"/>
                  <a:pt x="11" y="76"/>
                  <a:pt x="11" y="78"/>
                </a:cubicBezTo>
                <a:cubicBezTo>
                  <a:pt x="3" y="84"/>
                  <a:pt x="3" y="84"/>
                  <a:pt x="3" y="84"/>
                </a:cubicBezTo>
                <a:cubicBezTo>
                  <a:pt x="7" y="90"/>
                  <a:pt x="7" y="90"/>
                  <a:pt x="7" y="90"/>
                </a:cubicBezTo>
                <a:cubicBezTo>
                  <a:pt x="16" y="86"/>
                  <a:pt x="16" y="86"/>
                  <a:pt x="16" y="86"/>
                </a:cubicBezTo>
                <a:cubicBezTo>
                  <a:pt x="17" y="87"/>
                  <a:pt x="19" y="89"/>
                  <a:pt x="20" y="90"/>
                </a:cubicBezTo>
                <a:cubicBezTo>
                  <a:pt x="16" y="100"/>
                  <a:pt x="16" y="100"/>
                  <a:pt x="16" y="100"/>
                </a:cubicBezTo>
                <a:cubicBezTo>
                  <a:pt x="22" y="103"/>
                  <a:pt x="22" y="103"/>
                  <a:pt x="22" y="103"/>
                </a:cubicBezTo>
                <a:cubicBezTo>
                  <a:pt x="28" y="95"/>
                  <a:pt x="28" y="95"/>
                  <a:pt x="28" y="95"/>
                </a:cubicBezTo>
                <a:cubicBezTo>
                  <a:pt x="30" y="95"/>
                  <a:pt x="32" y="96"/>
                  <a:pt x="34" y="96"/>
                </a:cubicBezTo>
                <a:cubicBezTo>
                  <a:pt x="35" y="106"/>
                  <a:pt x="35" y="106"/>
                  <a:pt x="35" y="106"/>
                </a:cubicBezTo>
                <a:cubicBezTo>
                  <a:pt x="42" y="106"/>
                  <a:pt x="42" y="106"/>
                  <a:pt x="42" y="106"/>
                </a:cubicBezTo>
                <a:cubicBezTo>
                  <a:pt x="43" y="96"/>
                  <a:pt x="43" y="96"/>
                  <a:pt x="43" y="96"/>
                </a:cubicBezTo>
                <a:cubicBezTo>
                  <a:pt x="45" y="96"/>
                  <a:pt x="47" y="95"/>
                  <a:pt x="49" y="95"/>
                </a:cubicBezTo>
                <a:cubicBezTo>
                  <a:pt x="55" y="103"/>
                  <a:pt x="55" y="103"/>
                  <a:pt x="55" y="103"/>
                </a:cubicBezTo>
                <a:cubicBezTo>
                  <a:pt x="61" y="100"/>
                  <a:pt x="61" y="100"/>
                  <a:pt x="61" y="100"/>
                </a:cubicBezTo>
                <a:cubicBezTo>
                  <a:pt x="57" y="90"/>
                  <a:pt x="57" y="90"/>
                  <a:pt x="57" y="90"/>
                </a:cubicBezTo>
                <a:cubicBezTo>
                  <a:pt x="58" y="89"/>
                  <a:pt x="60" y="87"/>
                  <a:pt x="61" y="86"/>
                </a:cubicBezTo>
                <a:cubicBezTo>
                  <a:pt x="70" y="90"/>
                  <a:pt x="70" y="90"/>
                  <a:pt x="70" y="90"/>
                </a:cubicBezTo>
                <a:cubicBezTo>
                  <a:pt x="74" y="84"/>
                  <a:pt x="74" y="84"/>
                  <a:pt x="74" y="84"/>
                </a:cubicBezTo>
                <a:cubicBezTo>
                  <a:pt x="66" y="78"/>
                  <a:pt x="66" y="78"/>
                  <a:pt x="66" y="78"/>
                </a:cubicBezTo>
                <a:cubicBezTo>
                  <a:pt x="66" y="76"/>
                  <a:pt x="67" y="74"/>
                  <a:pt x="67" y="72"/>
                </a:cubicBezTo>
                <a:cubicBezTo>
                  <a:pt x="77" y="71"/>
                  <a:pt x="77" y="71"/>
                  <a:pt x="77" y="71"/>
                </a:cubicBezTo>
                <a:cubicBezTo>
                  <a:pt x="77" y="64"/>
                  <a:pt x="77" y="64"/>
                  <a:pt x="77" y="64"/>
                </a:cubicBezTo>
                <a:cubicBezTo>
                  <a:pt x="67" y="63"/>
                  <a:pt x="67" y="63"/>
                  <a:pt x="67" y="63"/>
                </a:cubicBezTo>
                <a:cubicBezTo>
                  <a:pt x="67" y="61"/>
                  <a:pt x="66" y="59"/>
                  <a:pt x="66" y="57"/>
                </a:cubicBezTo>
                <a:cubicBezTo>
                  <a:pt x="74" y="51"/>
                  <a:pt x="74" y="51"/>
                  <a:pt x="74" y="51"/>
                </a:cubicBezTo>
                <a:cubicBezTo>
                  <a:pt x="70" y="45"/>
                  <a:pt x="70" y="45"/>
                  <a:pt x="70" y="45"/>
                </a:cubicBezTo>
                <a:cubicBezTo>
                  <a:pt x="61" y="50"/>
                  <a:pt x="61" y="50"/>
                  <a:pt x="61" y="50"/>
                </a:cubicBezTo>
                <a:cubicBezTo>
                  <a:pt x="60" y="48"/>
                  <a:pt x="58" y="46"/>
                  <a:pt x="57" y="45"/>
                </a:cubicBezTo>
                <a:cubicBezTo>
                  <a:pt x="61" y="36"/>
                  <a:pt x="61" y="36"/>
                  <a:pt x="61" y="36"/>
                </a:cubicBezTo>
                <a:cubicBezTo>
                  <a:pt x="55" y="32"/>
                  <a:pt x="55" y="32"/>
                  <a:pt x="55" y="32"/>
                </a:cubicBezTo>
                <a:cubicBezTo>
                  <a:pt x="49" y="41"/>
                  <a:pt x="49" y="41"/>
                  <a:pt x="49" y="41"/>
                </a:cubicBezTo>
                <a:cubicBezTo>
                  <a:pt x="47" y="40"/>
                  <a:pt x="45" y="39"/>
                  <a:pt x="43" y="39"/>
                </a:cubicBezTo>
                <a:close/>
                <a:moveTo>
                  <a:pt x="38" y="58"/>
                </a:moveTo>
                <a:cubicBezTo>
                  <a:pt x="41" y="58"/>
                  <a:pt x="44" y="59"/>
                  <a:pt x="45" y="61"/>
                </a:cubicBezTo>
                <a:cubicBezTo>
                  <a:pt x="45" y="61"/>
                  <a:pt x="45" y="61"/>
                  <a:pt x="45" y="61"/>
                </a:cubicBezTo>
                <a:cubicBezTo>
                  <a:pt x="47" y="63"/>
                  <a:pt x="48" y="65"/>
                  <a:pt x="48" y="68"/>
                </a:cubicBezTo>
                <a:cubicBezTo>
                  <a:pt x="48" y="70"/>
                  <a:pt x="47" y="73"/>
                  <a:pt x="45" y="74"/>
                </a:cubicBezTo>
                <a:cubicBezTo>
                  <a:pt x="45" y="74"/>
                  <a:pt x="45" y="74"/>
                  <a:pt x="45" y="74"/>
                </a:cubicBezTo>
                <a:cubicBezTo>
                  <a:pt x="44" y="76"/>
                  <a:pt x="41" y="77"/>
                  <a:pt x="38" y="77"/>
                </a:cubicBezTo>
                <a:cubicBezTo>
                  <a:pt x="36" y="77"/>
                  <a:pt x="33" y="76"/>
                  <a:pt x="32" y="74"/>
                </a:cubicBezTo>
                <a:cubicBezTo>
                  <a:pt x="32" y="74"/>
                  <a:pt x="32" y="74"/>
                  <a:pt x="32" y="74"/>
                </a:cubicBezTo>
                <a:cubicBezTo>
                  <a:pt x="30" y="73"/>
                  <a:pt x="29" y="70"/>
                  <a:pt x="29" y="68"/>
                </a:cubicBezTo>
                <a:cubicBezTo>
                  <a:pt x="29" y="65"/>
                  <a:pt x="30" y="63"/>
                  <a:pt x="32" y="61"/>
                </a:cubicBezTo>
                <a:cubicBezTo>
                  <a:pt x="32" y="61"/>
                  <a:pt x="32" y="61"/>
                  <a:pt x="32" y="61"/>
                </a:cubicBezTo>
                <a:cubicBezTo>
                  <a:pt x="33" y="59"/>
                  <a:pt x="36" y="58"/>
                  <a:pt x="38" y="58"/>
                </a:cubicBezTo>
                <a:close/>
                <a:moveTo>
                  <a:pt x="38" y="52"/>
                </a:moveTo>
                <a:cubicBezTo>
                  <a:pt x="47" y="52"/>
                  <a:pt x="55" y="59"/>
                  <a:pt x="55" y="68"/>
                </a:cubicBezTo>
                <a:cubicBezTo>
                  <a:pt x="55" y="76"/>
                  <a:pt x="47" y="84"/>
                  <a:pt x="38" y="84"/>
                </a:cubicBezTo>
                <a:cubicBezTo>
                  <a:pt x="30" y="84"/>
                  <a:pt x="22" y="76"/>
                  <a:pt x="22" y="68"/>
                </a:cubicBezTo>
                <a:cubicBezTo>
                  <a:pt x="22" y="59"/>
                  <a:pt x="30" y="52"/>
                  <a:pt x="38" y="52"/>
                </a:cubicBezTo>
                <a:close/>
                <a:moveTo>
                  <a:pt x="90" y="21"/>
                </a:moveTo>
                <a:cubicBezTo>
                  <a:pt x="88" y="21"/>
                  <a:pt x="86" y="21"/>
                  <a:pt x="85" y="22"/>
                </a:cubicBezTo>
                <a:cubicBezTo>
                  <a:pt x="85" y="22"/>
                  <a:pt x="85" y="22"/>
                  <a:pt x="85" y="22"/>
                </a:cubicBezTo>
                <a:cubicBezTo>
                  <a:pt x="84" y="24"/>
                  <a:pt x="83" y="25"/>
                  <a:pt x="83" y="27"/>
                </a:cubicBezTo>
                <a:cubicBezTo>
                  <a:pt x="83" y="29"/>
                  <a:pt x="84" y="31"/>
                  <a:pt x="85" y="32"/>
                </a:cubicBezTo>
                <a:cubicBezTo>
                  <a:pt x="85" y="32"/>
                  <a:pt x="85" y="32"/>
                  <a:pt x="85" y="32"/>
                </a:cubicBezTo>
                <a:cubicBezTo>
                  <a:pt x="86" y="33"/>
                  <a:pt x="88" y="34"/>
                  <a:pt x="90" y="34"/>
                </a:cubicBezTo>
                <a:cubicBezTo>
                  <a:pt x="92" y="34"/>
                  <a:pt x="94" y="33"/>
                  <a:pt x="95" y="32"/>
                </a:cubicBezTo>
                <a:cubicBezTo>
                  <a:pt x="95" y="32"/>
                  <a:pt x="95" y="32"/>
                  <a:pt x="95" y="32"/>
                </a:cubicBezTo>
                <a:cubicBezTo>
                  <a:pt x="96" y="31"/>
                  <a:pt x="97" y="29"/>
                  <a:pt x="97" y="27"/>
                </a:cubicBezTo>
                <a:cubicBezTo>
                  <a:pt x="97" y="25"/>
                  <a:pt x="96" y="24"/>
                  <a:pt x="95" y="22"/>
                </a:cubicBezTo>
                <a:cubicBezTo>
                  <a:pt x="95" y="22"/>
                  <a:pt x="95" y="22"/>
                  <a:pt x="95" y="22"/>
                </a:cubicBezTo>
                <a:cubicBezTo>
                  <a:pt x="94" y="21"/>
                  <a:pt x="92" y="21"/>
                  <a:pt x="90" y="21"/>
                </a:cubicBezTo>
                <a:close/>
                <a:moveTo>
                  <a:pt x="90" y="16"/>
                </a:moveTo>
                <a:cubicBezTo>
                  <a:pt x="84" y="16"/>
                  <a:pt x="79" y="21"/>
                  <a:pt x="79" y="27"/>
                </a:cubicBezTo>
                <a:cubicBezTo>
                  <a:pt x="79" y="33"/>
                  <a:pt x="84" y="38"/>
                  <a:pt x="90" y="38"/>
                </a:cubicBezTo>
                <a:cubicBezTo>
                  <a:pt x="96" y="38"/>
                  <a:pt x="101" y="33"/>
                  <a:pt x="101" y="27"/>
                </a:cubicBezTo>
                <a:cubicBezTo>
                  <a:pt x="101" y="21"/>
                  <a:pt x="96" y="16"/>
                  <a:pt x="90" y="16"/>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44" name="组合 43"/>
          <p:cNvGrpSpPr/>
          <p:nvPr/>
        </p:nvGrpSpPr>
        <p:grpSpPr>
          <a:xfrm>
            <a:off x="6285802" y="1605494"/>
            <a:ext cx="411635" cy="343325"/>
            <a:chOff x="4164759" y="1706548"/>
            <a:chExt cx="411635" cy="343325"/>
          </a:xfrm>
          <a:solidFill>
            <a:srgbClr val="DD6572"/>
          </a:solidFill>
        </p:grpSpPr>
        <p:sp>
          <p:nvSpPr>
            <p:cNvPr id="28" name="Freeform 15"/>
            <p:cNvSpPr/>
            <p:nvPr/>
          </p:nvSpPr>
          <p:spPr bwMode="auto">
            <a:xfrm>
              <a:off x="4233069" y="1936762"/>
              <a:ext cx="79843" cy="113111"/>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6"/>
            <p:cNvSpPr/>
            <p:nvPr/>
          </p:nvSpPr>
          <p:spPr bwMode="auto">
            <a:xfrm>
              <a:off x="4321340" y="1877767"/>
              <a:ext cx="79400" cy="172106"/>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
            <p:cNvSpPr/>
            <p:nvPr/>
          </p:nvSpPr>
          <p:spPr bwMode="auto">
            <a:xfrm>
              <a:off x="4409167" y="1808570"/>
              <a:ext cx="78956" cy="241303"/>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8"/>
            <p:cNvSpPr/>
            <p:nvPr/>
          </p:nvSpPr>
          <p:spPr bwMode="auto">
            <a:xfrm>
              <a:off x="4497438" y="1754897"/>
              <a:ext cx="78956" cy="294976"/>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9"/>
            <p:cNvSpPr/>
            <p:nvPr/>
          </p:nvSpPr>
          <p:spPr bwMode="auto">
            <a:xfrm>
              <a:off x="4164759" y="1730057"/>
              <a:ext cx="297193" cy="190736"/>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
            <p:cNvSpPr/>
            <p:nvPr/>
          </p:nvSpPr>
          <p:spPr bwMode="auto">
            <a:xfrm>
              <a:off x="4409167" y="1706548"/>
              <a:ext cx="78956" cy="68310"/>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5189547" y="1605492"/>
            <a:ext cx="367277" cy="380141"/>
            <a:chOff x="3172023" y="1669732"/>
            <a:chExt cx="367277" cy="380141"/>
          </a:xfrm>
          <a:solidFill>
            <a:srgbClr val="DD6572"/>
          </a:solidFill>
        </p:grpSpPr>
        <p:sp>
          <p:nvSpPr>
            <p:cNvPr id="34" name="Freeform 21"/>
            <p:cNvSpPr/>
            <p:nvPr/>
          </p:nvSpPr>
          <p:spPr bwMode="auto">
            <a:xfrm>
              <a:off x="3265617" y="1761108"/>
              <a:ext cx="182308" cy="203600"/>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2"/>
            <p:cNvSpPr/>
            <p:nvPr/>
          </p:nvSpPr>
          <p:spPr bwMode="auto">
            <a:xfrm>
              <a:off x="3314853" y="1974466"/>
              <a:ext cx="83835" cy="1463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
            <p:cNvSpPr/>
            <p:nvPr/>
          </p:nvSpPr>
          <p:spPr bwMode="auto">
            <a:xfrm>
              <a:off x="3314853" y="1993983"/>
              <a:ext cx="83835" cy="15081"/>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4"/>
            <p:cNvSpPr/>
            <p:nvPr/>
          </p:nvSpPr>
          <p:spPr bwMode="auto">
            <a:xfrm>
              <a:off x="3324168" y="2013944"/>
              <a:ext cx="63874" cy="15081"/>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5"/>
            <p:cNvSpPr/>
            <p:nvPr/>
          </p:nvSpPr>
          <p:spPr bwMode="auto">
            <a:xfrm>
              <a:off x="3338806" y="2035235"/>
              <a:ext cx="33711" cy="1463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
            <p:cNvSpPr/>
            <p:nvPr/>
          </p:nvSpPr>
          <p:spPr bwMode="auto">
            <a:xfrm>
              <a:off x="3346347" y="1669732"/>
              <a:ext cx="19961" cy="7452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
            <p:cNvSpPr/>
            <p:nvPr/>
          </p:nvSpPr>
          <p:spPr bwMode="auto">
            <a:xfrm>
              <a:off x="3218154" y="1723404"/>
              <a:ext cx="60769" cy="60769"/>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8"/>
            <p:cNvSpPr/>
            <p:nvPr/>
          </p:nvSpPr>
          <p:spPr bwMode="auto">
            <a:xfrm>
              <a:off x="3435504" y="1723404"/>
              <a:ext cx="60769" cy="60769"/>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3464780" y="1853371"/>
              <a:ext cx="74520" cy="19074"/>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0"/>
            <p:cNvSpPr/>
            <p:nvPr/>
          </p:nvSpPr>
          <p:spPr bwMode="auto">
            <a:xfrm>
              <a:off x="3172023" y="1853371"/>
              <a:ext cx="74520" cy="19074"/>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1"/>
            <p:cNvSpPr/>
            <p:nvPr/>
          </p:nvSpPr>
          <p:spPr bwMode="auto">
            <a:xfrm>
              <a:off x="3422641" y="1926116"/>
              <a:ext cx="58995" cy="61657"/>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2"/>
            <p:cNvSpPr/>
            <p:nvPr/>
          </p:nvSpPr>
          <p:spPr bwMode="auto">
            <a:xfrm>
              <a:off x="3228800" y="1926116"/>
              <a:ext cx="59882" cy="61657"/>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a:off x="6208395" y="2045335"/>
            <a:ext cx="3406775" cy="398780"/>
          </a:xfrm>
          <a:prstGeom prst="rect">
            <a:avLst/>
          </a:prstGeom>
        </p:spPr>
        <p:txBody>
          <a:bodyPr wrap="square">
            <a:spAutoFit/>
          </a:bodyPr>
          <a:lstStyle/>
          <a:p>
            <a:r>
              <a:rPr lang="zh-CN" altLang="en-US" sz="2000" b="1">
                <a:solidFill>
                  <a:srgbClr val="DD6572"/>
                </a:solidFill>
                <a:latin typeface="微软雅黑" panose="020B0503020204020204" pitchFamily="34" charset="-122"/>
                <a:ea typeface="微软雅黑" panose="020B0503020204020204" pitchFamily="34" charset="-122"/>
              </a:rPr>
              <a:t>架构的设计原则和构建技术</a:t>
            </a:r>
            <a:endParaRPr lang="en-US" altLang="zh-CN" sz="2400" b="1">
              <a:solidFill>
                <a:srgbClr val="DD6572"/>
              </a:solidFill>
              <a:latin typeface="微软雅黑" panose="020B0503020204020204" pitchFamily="34" charset="-122"/>
              <a:ea typeface="微软雅黑" panose="020B0503020204020204" pitchFamily="34" charset="-122"/>
            </a:endParaRPr>
          </a:p>
        </p:txBody>
      </p:sp>
      <p:sp>
        <p:nvSpPr>
          <p:cNvPr id="54" name="矩形 53"/>
          <p:cNvSpPr/>
          <p:nvPr/>
        </p:nvSpPr>
        <p:spPr>
          <a:xfrm>
            <a:off x="6353810" y="2589530"/>
            <a:ext cx="3115310" cy="922020"/>
          </a:xfrm>
          <a:prstGeom prst="rect">
            <a:avLst/>
          </a:prstGeom>
        </p:spPr>
        <p:txBody>
          <a:bodyPr wrap="square">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研究通用集成架构的设计原则和设计模式，完成集成架构的搭建</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6245860" y="4074160"/>
            <a:ext cx="3330575" cy="398780"/>
          </a:xfrm>
          <a:prstGeom prst="rect">
            <a:avLst/>
          </a:prstGeom>
        </p:spPr>
        <p:txBody>
          <a:bodyPr wrap="square">
            <a:spAutoFit/>
          </a:bodyPr>
          <a:lstStyle/>
          <a:p>
            <a:r>
              <a:rPr lang="en-US" altLang="zh-CN" sz="2000" b="1">
                <a:solidFill>
                  <a:srgbClr val="DD6572"/>
                </a:solidFill>
                <a:latin typeface="微软雅黑" panose="020B0503020204020204" pitchFamily="34" charset="-122"/>
                <a:ea typeface="微软雅黑" panose="020B0503020204020204" pitchFamily="34" charset="-122"/>
              </a:rPr>
              <a:t>web</a:t>
            </a:r>
            <a:r>
              <a:rPr lang="zh-CN" altLang="en-US" sz="2000" b="1">
                <a:solidFill>
                  <a:srgbClr val="DD6572"/>
                </a:solidFill>
                <a:latin typeface="微软雅黑" panose="020B0503020204020204" pitchFamily="34" charset="-122"/>
                <a:ea typeface="微软雅黑" panose="020B0503020204020204" pitchFamily="34" charset="-122"/>
              </a:rPr>
              <a:t>通用框架的设计与实现</a:t>
            </a:r>
            <a:endParaRPr lang="zh-CN" altLang="en-US" sz="2000" b="1">
              <a:solidFill>
                <a:srgbClr val="DD6572"/>
              </a:solidFill>
              <a:latin typeface="微软雅黑" panose="020B0503020204020204" pitchFamily="34" charset="-122"/>
              <a:ea typeface="微软雅黑" panose="020B0503020204020204" pitchFamily="34" charset="-122"/>
            </a:endParaRPr>
          </a:p>
        </p:txBody>
      </p:sp>
      <p:sp>
        <p:nvSpPr>
          <p:cNvPr id="67" name="矩形 66"/>
          <p:cNvSpPr/>
          <p:nvPr/>
        </p:nvSpPr>
        <p:spPr>
          <a:xfrm>
            <a:off x="6283706" y="4673053"/>
            <a:ext cx="2728679" cy="922020"/>
          </a:xfrm>
          <a:prstGeom prst="rect">
            <a:avLst/>
          </a:prstGeom>
        </p:spPr>
        <p:txBody>
          <a:bodyPr wrap="square">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通设计实现包含</a:t>
            </a:r>
            <a:r>
              <a:rPr lang="en-US" altLang="zh-CN" sz="1800" dirty="0">
                <a:solidFill>
                  <a:schemeClr val="bg1"/>
                </a:solidFill>
                <a:latin typeface="微软雅黑" panose="020B0503020204020204" pitchFamily="34" charset="-122"/>
                <a:ea typeface="微软雅黑" panose="020B0503020204020204" pitchFamily="34" charset="-122"/>
              </a:rPr>
              <a:t>web</a:t>
            </a:r>
            <a:r>
              <a:rPr lang="zh-CN" altLang="en-US" sz="1800" dirty="0">
                <a:solidFill>
                  <a:schemeClr val="bg1"/>
                </a:solidFill>
                <a:latin typeface="微软雅黑" panose="020B0503020204020204" pitchFamily="34" charset="-122"/>
                <a:ea typeface="微软雅黑" panose="020B0503020204020204" pitchFamily="34" charset="-122"/>
              </a:rPr>
              <a:t>通用功能和权限管理的通用</a:t>
            </a:r>
            <a:r>
              <a:rPr lang="en-US" altLang="zh-CN" sz="1800" dirty="0">
                <a:solidFill>
                  <a:schemeClr val="bg1"/>
                </a:solidFill>
                <a:latin typeface="微软雅黑" panose="020B0503020204020204" pitchFamily="34" charset="-122"/>
                <a:ea typeface="微软雅黑" panose="020B0503020204020204" pitchFamily="34" charset="-122"/>
              </a:rPr>
              <a:t>web</a:t>
            </a:r>
            <a:r>
              <a:rPr lang="zh-CN" altLang="en-US" sz="1800" dirty="0">
                <a:solidFill>
                  <a:schemeClr val="bg1"/>
                </a:solidFill>
                <a:latin typeface="微软雅黑" panose="020B0503020204020204" pitchFamily="34" charset="-122"/>
                <a:ea typeface="微软雅黑" panose="020B0503020204020204" pitchFamily="34" charset="-122"/>
              </a:rPr>
              <a:t>系统</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8" name="矩形 67"/>
          <p:cNvSpPr/>
          <p:nvPr/>
        </p:nvSpPr>
        <p:spPr>
          <a:xfrm>
            <a:off x="2470785" y="2045335"/>
            <a:ext cx="3212465" cy="398780"/>
          </a:xfrm>
          <a:prstGeom prst="rect">
            <a:avLst/>
          </a:prstGeom>
        </p:spPr>
        <p:txBody>
          <a:bodyPr wrap="square">
            <a:spAutoFit/>
          </a:bodyPr>
          <a:lstStyle/>
          <a:p>
            <a:pPr algn="r"/>
            <a:r>
              <a:rPr lang="zh-CN" altLang="en-US" sz="2000" b="1">
                <a:solidFill>
                  <a:srgbClr val="DD6572"/>
                </a:solidFill>
                <a:latin typeface="微软雅黑" panose="020B0503020204020204" pitchFamily="34" charset="-122"/>
                <a:ea typeface="微软雅黑" panose="020B0503020204020204" pitchFamily="34" charset="-122"/>
              </a:rPr>
              <a:t>框架技术在架构中的应用</a:t>
            </a:r>
            <a:endParaRPr lang="zh-CN" altLang="en-US" sz="2000" b="1">
              <a:solidFill>
                <a:srgbClr val="DD6572"/>
              </a:solidFill>
              <a:latin typeface="微软雅黑" panose="020B0503020204020204" pitchFamily="34" charset="-122"/>
              <a:ea typeface="微软雅黑" panose="020B0503020204020204" pitchFamily="34" charset="-122"/>
            </a:endParaRPr>
          </a:p>
        </p:txBody>
      </p:sp>
      <p:sp>
        <p:nvSpPr>
          <p:cNvPr id="72" name="矩形 71"/>
          <p:cNvSpPr/>
          <p:nvPr/>
        </p:nvSpPr>
        <p:spPr>
          <a:xfrm>
            <a:off x="2828141" y="2514812"/>
            <a:ext cx="2728679" cy="860425"/>
          </a:xfrm>
          <a:prstGeom prst="rect">
            <a:avLst/>
          </a:prstGeom>
        </p:spPr>
        <p:txBody>
          <a:bodyPr wrap="square">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研究目前流行的框架技术的原理及应用</a:t>
            </a:r>
            <a:endParaRPr lang="zh-CN" altLang="en-US" dirty="0">
              <a:solidFill>
                <a:schemeClr val="bg1"/>
              </a:solidFill>
              <a:latin typeface="微软雅黑" panose="020B0503020204020204" pitchFamily="34" charset="-122"/>
              <a:ea typeface="微软雅黑" panose="020B0503020204020204" pitchFamily="34" charset="-122"/>
            </a:endParaRPr>
          </a:p>
          <a:p>
            <a:pPr algn="r"/>
            <a:endParaRPr lang="en-US" altLang="zh-CN" sz="1400">
              <a:solidFill>
                <a:schemeClr val="bg1">
                  <a:lumMod val="95000"/>
                </a:schemeClr>
              </a:solidFill>
              <a:latin typeface="Century Gothic" panose="020B0502020202020204" pitchFamily="34" charset="0"/>
              <a:cs typeface="Arial" panose="020B0604020202020204" pitchFamily="34" charset="0"/>
            </a:endParaRPr>
          </a:p>
        </p:txBody>
      </p:sp>
      <p:sp>
        <p:nvSpPr>
          <p:cNvPr id="75" name="矩形 74"/>
          <p:cNvSpPr/>
          <p:nvPr/>
        </p:nvSpPr>
        <p:spPr>
          <a:xfrm>
            <a:off x="2134235" y="4074160"/>
            <a:ext cx="3468370" cy="398780"/>
          </a:xfrm>
          <a:prstGeom prst="rect">
            <a:avLst/>
          </a:prstGeom>
        </p:spPr>
        <p:txBody>
          <a:bodyPr wrap="square">
            <a:spAutoFit/>
          </a:bodyPr>
          <a:lstStyle/>
          <a:p>
            <a:pPr algn="r"/>
            <a:r>
              <a:rPr lang="zh-CN" altLang="en-US" sz="2000" b="1">
                <a:solidFill>
                  <a:srgbClr val="DD6572"/>
                </a:solidFill>
                <a:latin typeface="微软雅黑" panose="020B0503020204020204" pitchFamily="34" charset="-122"/>
                <a:ea typeface="微软雅黑" panose="020B0503020204020204" pitchFamily="34" charset="-122"/>
              </a:rPr>
              <a:t>后台管理系统的设计和实现</a:t>
            </a:r>
            <a:endParaRPr lang="zh-CN" altLang="en-US" sz="2000" b="1">
              <a:solidFill>
                <a:srgbClr val="DD6572"/>
              </a:solidFill>
              <a:latin typeface="微软雅黑" panose="020B0503020204020204" pitchFamily="34" charset="-122"/>
              <a:ea typeface="微软雅黑" panose="020B0503020204020204" pitchFamily="34" charset="-122"/>
            </a:endParaRPr>
          </a:p>
        </p:txBody>
      </p:sp>
      <p:sp>
        <p:nvSpPr>
          <p:cNvPr id="76" name="矩形 75"/>
          <p:cNvSpPr/>
          <p:nvPr/>
        </p:nvSpPr>
        <p:spPr>
          <a:xfrm>
            <a:off x="2286635" y="4595495"/>
            <a:ext cx="3320415" cy="645160"/>
          </a:xfrm>
          <a:prstGeom prst="rect">
            <a:avLst/>
          </a:prstGeom>
        </p:spPr>
        <p:txBody>
          <a:bodyPr wrap="square">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rPr>
              <a:t>设计实现包含后台管理和代码生成的集成后台管理系统</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500"/>
                                        <p:tgtEl>
                                          <p:spTgt spid="5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500"/>
                                        <p:tgtEl>
                                          <p:spTgt spid="75"/>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right)">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53" grpId="0"/>
      <p:bldP spid="54" grpId="0"/>
      <p:bldP spid="65" grpId="0"/>
      <p:bldP spid="67" grpId="0"/>
      <p:bldP spid="75" grpId="0"/>
      <p:bldP spid="76" grpId="0"/>
    </p:bldLst>
  </p:timing>
</p:sld>
</file>

<file path=ppt/tags/tag1.xml><?xml version="1.0" encoding="utf-8"?>
<p:tagLst xmlns:p="http://schemas.openxmlformats.org/presentationml/2006/main">
  <p:tag name="TIMING" val="|5.2"/>
</p:tagLst>
</file>

<file path=ppt/tags/tag2.xml><?xml version="1.0" encoding="utf-8"?>
<p:tagLst xmlns:p="http://schemas.openxmlformats.org/presentationml/2006/main">
  <p:tag name="TIMING" val="|8.3"/>
</p:tagLst>
</file>

<file path=ppt/tags/tag3.xml><?xml version="1.0" encoding="utf-8"?>
<p:tagLst xmlns:p="http://schemas.openxmlformats.org/presentationml/2006/main">
  <p:tag name="TIMING" val="|4.5|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1781</Words>
  <Application>WPS 演示</Application>
  <PresentationFormat>自定义</PresentationFormat>
  <Paragraphs>173</Paragraphs>
  <Slides>15</Slides>
  <Notes>16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vt:i4>
      </vt:variant>
    </vt:vector>
  </HeadingPairs>
  <TitlesOfParts>
    <vt:vector size="31" baseType="lpstr">
      <vt:lpstr>Arial</vt:lpstr>
      <vt:lpstr>宋体</vt:lpstr>
      <vt:lpstr>Wingdings</vt:lpstr>
      <vt:lpstr>微软雅黑</vt:lpstr>
      <vt:lpstr>Times New Roman</vt:lpstr>
      <vt:lpstr>Microsoft JhengHei UI Light</vt:lpstr>
      <vt:lpstr>Castellar</vt:lpstr>
      <vt:lpstr>Microsoft JhengHei Light</vt:lpstr>
      <vt:lpstr>Century Gothic</vt:lpstr>
      <vt:lpstr>Microsoft JhengHei</vt:lpstr>
      <vt:lpstr>Calibri</vt:lpstr>
      <vt:lpstr>Arial Unicode MS</vt:lpstr>
      <vt:lpstr>Calibri Light</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粉色模板</dc:title>
  <dc:creator>Gomi G-</dc:creator>
  <cp:lastModifiedBy>lhl</cp:lastModifiedBy>
  <cp:revision>729</cp:revision>
  <dcterms:created xsi:type="dcterms:W3CDTF">2016-10-13T05:58:00Z</dcterms:created>
  <dcterms:modified xsi:type="dcterms:W3CDTF">2017-12-27T03:08:09Z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