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3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FF94-28C6-4140-B307-5DF6715F30A4}" type="datetimeFigureOut">
              <a:rPr lang="ru-RU" smtClean="0"/>
              <a:t>27.08.2021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8B35-0417-4E15-BDB7-3E2377513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57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FF94-28C6-4140-B307-5DF6715F30A4}" type="datetimeFigureOut">
              <a:rPr lang="ru-RU" smtClean="0"/>
              <a:t>27.08.2021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8B35-0417-4E15-BDB7-3E2377513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50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FF94-28C6-4140-B307-5DF6715F30A4}" type="datetimeFigureOut">
              <a:rPr lang="ru-RU" smtClean="0"/>
              <a:t>27.08.2021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8B35-0417-4E15-BDB7-3E2377513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62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FF94-28C6-4140-B307-5DF6715F30A4}" type="datetimeFigureOut">
              <a:rPr lang="ru-RU" smtClean="0"/>
              <a:t>27.08.2021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8B35-0417-4E15-BDB7-3E2377513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63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FF94-28C6-4140-B307-5DF6715F30A4}" type="datetimeFigureOut">
              <a:rPr lang="ru-RU" smtClean="0"/>
              <a:t>27.08.2021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8B35-0417-4E15-BDB7-3E2377513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74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FF94-28C6-4140-B307-5DF6715F30A4}" type="datetimeFigureOut">
              <a:rPr lang="ru-RU" smtClean="0"/>
              <a:t>27.08.2021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8B35-0417-4E15-BDB7-3E2377513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40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FF94-28C6-4140-B307-5DF6715F30A4}" type="datetimeFigureOut">
              <a:rPr lang="ru-RU" smtClean="0"/>
              <a:t>27.08.2021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8B35-0417-4E15-BDB7-3E2377513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35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FF94-28C6-4140-B307-5DF6715F30A4}" type="datetimeFigureOut">
              <a:rPr lang="ru-RU" smtClean="0"/>
              <a:t>27.08.2021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8B35-0417-4E15-BDB7-3E2377513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14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FF94-28C6-4140-B307-5DF6715F30A4}" type="datetimeFigureOut">
              <a:rPr lang="ru-RU" smtClean="0"/>
              <a:t>27.08.2021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8B35-0417-4E15-BDB7-3E2377513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02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FF94-28C6-4140-B307-5DF6715F30A4}" type="datetimeFigureOut">
              <a:rPr lang="ru-RU" smtClean="0"/>
              <a:t>27.08.2021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8B35-0417-4E15-BDB7-3E2377513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52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FF94-28C6-4140-B307-5DF6715F30A4}" type="datetimeFigureOut">
              <a:rPr lang="ru-RU" smtClean="0"/>
              <a:t>27.08.2021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8B35-0417-4E15-BDB7-3E2377513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42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6FF94-28C6-4140-B307-5DF6715F30A4}" type="datetimeFigureOut">
              <a:rPr lang="ru-RU" smtClean="0"/>
              <a:t>27.08.2021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8B35-0417-4E15-BDB7-3E2377513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09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800" b="1" dirty="0" smtClean="0"/>
              <a:t>Проект по теме</a:t>
            </a:r>
            <a:r>
              <a:rPr lang="ru-RU" sz="2800" b="1" dirty="0"/>
              <a:t>: </a:t>
            </a:r>
            <a:r>
              <a:rPr lang="ru-RU" sz="2800" b="1" dirty="0" smtClean="0"/>
              <a:t>«Взыскание </a:t>
            </a:r>
            <a:r>
              <a:rPr lang="ru-RU" sz="2800" b="1" dirty="0"/>
              <a:t>сумм финансовых санкций в рамках реализации Федерального закона № 27-ФЗ «Об индивидуальном (персонифицированном) учете в системе обязательного пенсионного страхования».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Подсистема, обеспечивающая ведение и учёт арбитражных судебных дел по взысканию сумм финансовых санкций в рамках реализации Федерального закона № 27-ФЗ «Об индивидуальном (персонифицированном) учете в системе обязательного пенсионного страхования». </a:t>
            </a:r>
          </a:p>
        </p:txBody>
      </p:sp>
    </p:spTree>
    <p:extLst>
      <p:ext uri="{BB962C8B-B14F-4D97-AF65-F5344CB8AC3E}">
        <p14:creationId xmlns:p14="http://schemas.microsoft.com/office/powerpoint/2010/main" val="386250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Требования к проекту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600" dirty="0" smtClean="0"/>
          </a:p>
          <a:p>
            <a:r>
              <a:rPr lang="ru-RU" sz="1600" dirty="0" smtClean="0"/>
              <a:t>Создание документов по взысканию финансовых санкций на основе шаблонов для передачи их в арбитражный суд.</a:t>
            </a:r>
          </a:p>
          <a:p>
            <a:r>
              <a:rPr lang="ru-RU" sz="1600" dirty="0" smtClean="0"/>
              <a:t>Учет движения докум</a:t>
            </a:r>
            <a:r>
              <a:rPr lang="ru-RU" sz="1600" dirty="0"/>
              <a:t>ентов по взысканию финансовых </a:t>
            </a:r>
            <a:r>
              <a:rPr lang="ru-RU" sz="1600" dirty="0" smtClean="0"/>
              <a:t>санкций.</a:t>
            </a:r>
          </a:p>
          <a:p>
            <a:r>
              <a:rPr lang="ru-RU" sz="1600" dirty="0" smtClean="0"/>
              <a:t>Контроль сроков предоставления документов.</a:t>
            </a:r>
          </a:p>
          <a:p>
            <a:r>
              <a:rPr lang="ru-RU" sz="1600" dirty="0" smtClean="0"/>
              <a:t>Создание выходных форм документов.</a:t>
            </a:r>
          </a:p>
          <a:p>
            <a:r>
              <a:rPr lang="ru-RU" sz="1600" dirty="0" smtClean="0"/>
              <a:t>Создание журналов учета документов.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4623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07" y="213064"/>
            <a:ext cx="10448693" cy="66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3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524000" y="1589104"/>
            <a:ext cx="9144000" cy="630314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/>
              <a:t>Основные сущности хранения оперативных данных:</a:t>
            </a:r>
            <a:r>
              <a:rPr lang="ru-RU" sz="4800" b="1" dirty="0" smtClean="0"/>
              <a:t/>
            </a:r>
            <a:br>
              <a:rPr lang="ru-RU" sz="4800" b="1" dirty="0" smtClean="0"/>
            </a:br>
            <a:endParaRPr lang="ru-RU" sz="48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975360" y="1773238"/>
            <a:ext cx="10157460" cy="2288222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ru-RU" sz="1900" b="1" dirty="0" err="1" smtClean="0"/>
              <a:t>InsurerFile</a:t>
            </a:r>
            <a:r>
              <a:rPr lang="ru-RU" sz="1900" dirty="0" smtClean="0"/>
              <a:t> </a:t>
            </a:r>
            <a:r>
              <a:rPr lang="ru-RU" sz="1900" dirty="0"/>
              <a:t>– </a:t>
            </a:r>
            <a:r>
              <a:rPr lang="ru-RU" sz="1600" dirty="0"/>
              <a:t>юридическое дело страхователя в разрезе года; </a:t>
            </a:r>
            <a:endParaRPr lang="ru-RU" sz="1600" dirty="0" smtClean="0"/>
          </a:p>
          <a:p>
            <a:pPr algn="just"/>
            <a:r>
              <a:rPr lang="en-US" sz="1900" b="1" dirty="0" err="1"/>
              <a:t>DocBase</a:t>
            </a:r>
            <a:r>
              <a:rPr lang="en-US" sz="1600" b="1" dirty="0"/>
              <a:t> - </a:t>
            </a:r>
            <a:r>
              <a:rPr lang="ru-RU" sz="1600" dirty="0"/>
              <a:t>документы, созданные работниками службы персонифицированного учета. Это акты, решения и требования, на основании которых происходит создание документов, направляемых в суд. Основные данные требований, актов, решений копируются из информационной системы по ведению персонифицированного </a:t>
            </a:r>
            <a:r>
              <a:rPr lang="ru-RU" sz="1600" dirty="0" smtClean="0"/>
              <a:t>учёта</a:t>
            </a:r>
            <a:r>
              <a:rPr lang="en-US" sz="1600" dirty="0" smtClean="0"/>
              <a:t>;</a:t>
            </a:r>
            <a:endParaRPr lang="ru-RU" sz="1600" b="1" dirty="0"/>
          </a:p>
          <a:p>
            <a:pPr lvl="0" algn="just"/>
            <a:r>
              <a:rPr lang="ru-RU" sz="1900" b="1" dirty="0" err="1" smtClean="0"/>
              <a:t>DocOut</a:t>
            </a:r>
            <a:r>
              <a:rPr lang="ru-RU" sz="1900" b="1" dirty="0" smtClean="0"/>
              <a:t> </a:t>
            </a:r>
            <a:r>
              <a:rPr lang="ru-RU" sz="1600" b="1" dirty="0"/>
              <a:t>– </a:t>
            </a:r>
            <a:r>
              <a:rPr lang="ru-RU" sz="1600" dirty="0"/>
              <a:t>документы, </a:t>
            </a:r>
            <a:r>
              <a:rPr lang="ru-RU" sz="1600" dirty="0" smtClean="0"/>
              <a:t>созданные </a:t>
            </a:r>
            <a:r>
              <a:rPr lang="ru-RU" sz="1600" dirty="0"/>
              <a:t>работниками юридической службы территориального органа ПФР, направляемые в суд</a:t>
            </a:r>
            <a:r>
              <a:rPr lang="ru-RU" sz="1600" dirty="0" smtClean="0"/>
              <a:t>;</a:t>
            </a:r>
            <a:endParaRPr lang="en-US" sz="1600" dirty="0" smtClean="0"/>
          </a:p>
          <a:p>
            <a:pPr lvl="0" algn="just"/>
            <a:r>
              <a:rPr lang="en-US" sz="1900" b="1" dirty="0" err="1" smtClean="0"/>
              <a:t>DocBaseDocOut</a:t>
            </a:r>
            <a:r>
              <a:rPr lang="ru-RU" sz="1900" b="1" dirty="0" smtClean="0"/>
              <a:t> </a:t>
            </a:r>
            <a:r>
              <a:rPr lang="ru-RU" sz="1900" dirty="0"/>
              <a:t>– </a:t>
            </a:r>
            <a:r>
              <a:rPr lang="ru-RU" sz="1600" dirty="0"/>
              <a:t>сущность для реализации связи многие-ко-многим между </a:t>
            </a:r>
            <a:r>
              <a:rPr lang="en-US" sz="1600" dirty="0" err="1" smtClean="0"/>
              <a:t>DocBase</a:t>
            </a:r>
            <a:r>
              <a:rPr lang="en-US" sz="1600" dirty="0" smtClean="0"/>
              <a:t> </a:t>
            </a:r>
            <a:r>
              <a:rPr lang="ru-RU" sz="1600" dirty="0"/>
              <a:t>и </a:t>
            </a:r>
            <a:r>
              <a:rPr lang="en-US" sz="1600" dirty="0" err="1" smtClean="0"/>
              <a:t>DocOut</a:t>
            </a:r>
            <a:r>
              <a:rPr lang="en-US" sz="1600" dirty="0" smtClean="0"/>
              <a:t>;</a:t>
            </a:r>
          </a:p>
          <a:p>
            <a:pPr lvl="0" algn="just"/>
            <a:r>
              <a:rPr lang="en-US" sz="1600" b="1" dirty="0" err="1" smtClean="0"/>
              <a:t>DocOutState</a:t>
            </a:r>
            <a:r>
              <a:rPr lang="en-US" sz="1600" dirty="0" smtClean="0"/>
              <a:t> - </a:t>
            </a:r>
            <a:r>
              <a:rPr lang="ru-RU" sz="1600" dirty="0"/>
              <a:t>сущность для реализации связи многие-ко-многим между </a:t>
            </a:r>
            <a:r>
              <a:rPr lang="en-US" sz="1600" dirty="0" err="1" smtClean="0"/>
              <a:t>DocOut</a:t>
            </a:r>
            <a:r>
              <a:rPr lang="en-US" sz="1600" dirty="0" smtClean="0"/>
              <a:t> </a:t>
            </a:r>
            <a:r>
              <a:rPr lang="ru-RU" sz="1600" dirty="0" smtClean="0"/>
              <a:t>и </a:t>
            </a:r>
            <a:r>
              <a:rPr lang="en-US" sz="1600" dirty="0" smtClean="0"/>
              <a:t>State</a:t>
            </a:r>
          </a:p>
          <a:p>
            <a:pPr lvl="0" algn="just"/>
            <a:endParaRPr lang="ru-RU" sz="16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23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76134"/>
            <a:ext cx="9144000" cy="1026033"/>
          </a:xfrm>
        </p:spPr>
        <p:txBody>
          <a:bodyPr>
            <a:normAutofit/>
          </a:bodyPr>
          <a:lstStyle/>
          <a:p>
            <a:r>
              <a:rPr lang="ru-RU" sz="2500" b="1" dirty="0"/>
              <a:t>Сущности, выступающие в качестве источников справочной информации</a:t>
            </a:r>
            <a:r>
              <a:rPr lang="ru-RU" sz="2500" b="1" dirty="0" smtClean="0"/>
              <a:t>:</a:t>
            </a:r>
            <a:endParaRPr lang="ru-RU" sz="2500" b="1" dirty="0"/>
          </a:p>
        </p:txBody>
      </p:sp>
      <p:sp>
        <p:nvSpPr>
          <p:cNvPr id="3" name="Текст 2"/>
          <p:cNvSpPr>
            <a:spLocks noGrp="1"/>
          </p:cNvSpPr>
          <p:nvPr>
            <p:ph type="subTitle" idx="1"/>
          </p:nvPr>
        </p:nvSpPr>
        <p:spPr>
          <a:xfrm>
            <a:off x="754380" y="1874446"/>
            <a:ext cx="9913620" cy="4358935"/>
          </a:xfrm>
        </p:spPr>
        <p:txBody>
          <a:bodyPr>
            <a:normAutofit fontScale="47500" lnSpcReduction="20000"/>
          </a:bodyPr>
          <a:lstStyle/>
          <a:p>
            <a:pPr lvl="0" algn="just"/>
            <a:r>
              <a:rPr lang="en-US" sz="2500" b="1" dirty="0"/>
              <a:t>Insurer</a:t>
            </a:r>
            <a:r>
              <a:rPr lang="ru-RU" sz="2500" dirty="0"/>
              <a:t> – данные о страхователях (как юридических, так и физических лицах), данная сущность содержит некоторую избыточность, однако в данной ситуации это целесообразно, поскольку являясь копией данных из системы персонифицированного учёта ПФР, выступает справочником и в проектируемой системе используется в режиме чтения. Обновление данных происходит по запросу пользователя.  </a:t>
            </a:r>
          </a:p>
          <a:p>
            <a:pPr lvl="0" algn="just"/>
            <a:r>
              <a:rPr lang="en-US" sz="2500" b="1" dirty="0"/>
              <a:t>State</a:t>
            </a:r>
            <a:r>
              <a:rPr lang="ru-RU" sz="2500" dirty="0"/>
              <a:t> – статус документа (создан, зарегистрирован, передан в суд).</a:t>
            </a:r>
          </a:p>
          <a:p>
            <a:pPr lvl="0" algn="just"/>
            <a:r>
              <a:rPr lang="ru-RU" sz="2500" b="1" dirty="0" err="1"/>
              <a:t>Nomenclature</a:t>
            </a:r>
            <a:r>
              <a:rPr lang="ru-RU" sz="2500" dirty="0"/>
              <a:t> – номенклатура исходящих документов.</a:t>
            </a:r>
          </a:p>
          <a:p>
            <a:pPr lvl="0" algn="just"/>
            <a:r>
              <a:rPr lang="ru-RU" sz="2500" b="1" dirty="0" err="1"/>
              <a:t>DocType</a:t>
            </a:r>
            <a:r>
              <a:rPr lang="ru-RU" sz="2500" dirty="0"/>
              <a:t> – вид документа (заявление на выдачу судебного приказа, исковое заявление, </a:t>
            </a:r>
            <a:r>
              <a:rPr lang="ru-RU" sz="2500" dirty="0" err="1"/>
              <a:t>ходотайство</a:t>
            </a:r>
            <a:r>
              <a:rPr lang="ru-RU" sz="2500" dirty="0"/>
              <a:t> и проч.)</a:t>
            </a:r>
          </a:p>
          <a:p>
            <a:pPr lvl="0" algn="just"/>
            <a:r>
              <a:rPr lang="ru-RU" sz="2500" b="1" dirty="0" err="1"/>
              <a:t>LegalDecision</a:t>
            </a:r>
            <a:r>
              <a:rPr lang="ru-RU" sz="2500" dirty="0"/>
              <a:t> – результат рассмотрения каждого конкретного документа, переданного в суд сотрудником юридической службы. </a:t>
            </a:r>
          </a:p>
          <a:p>
            <a:pPr lvl="0" algn="just"/>
            <a:r>
              <a:rPr lang="en-US" sz="2500" b="1" dirty="0"/>
              <a:t>State</a:t>
            </a:r>
            <a:r>
              <a:rPr lang="ru-RU" sz="2500" b="1" dirty="0" err="1"/>
              <a:t>LegalDecision</a:t>
            </a:r>
            <a:r>
              <a:rPr lang="en-US" sz="2500" b="1" dirty="0"/>
              <a:t> </a:t>
            </a:r>
            <a:r>
              <a:rPr lang="en-US" sz="2500" dirty="0"/>
              <a:t>– </a:t>
            </a:r>
            <a:r>
              <a:rPr lang="ru-RU" sz="2500" dirty="0"/>
              <a:t>статус результата рассмотрения.</a:t>
            </a:r>
          </a:p>
          <a:p>
            <a:pPr lvl="0" algn="just"/>
            <a:r>
              <a:rPr lang="ru-RU" sz="2500" b="1" dirty="0" err="1"/>
              <a:t>PenaltyType</a:t>
            </a:r>
            <a:r>
              <a:rPr lang="ru-RU" sz="2500" dirty="0"/>
              <a:t> – справочник типов штрафных санкций.</a:t>
            </a:r>
          </a:p>
          <a:p>
            <a:pPr lvl="0" algn="just"/>
            <a:r>
              <a:rPr lang="ru-RU" sz="2500" b="1" dirty="0" err="1"/>
              <a:t>Court</a:t>
            </a:r>
            <a:r>
              <a:rPr lang="ru-RU" sz="2500" dirty="0"/>
              <a:t> – справочник судов (арбитражный, мировой и т.д.)</a:t>
            </a:r>
          </a:p>
          <a:p>
            <a:pPr lvl="0" algn="just"/>
            <a:r>
              <a:rPr lang="ru-RU" sz="2500" b="1" dirty="0" err="1"/>
              <a:t>JudicialOrgan</a:t>
            </a:r>
            <a:r>
              <a:rPr lang="ru-RU" sz="2500" dirty="0"/>
              <a:t> – суд как организация, имеющая такие реквизиты как наименование, адрес, телефон и проч.</a:t>
            </a:r>
          </a:p>
          <a:p>
            <a:pPr lvl="0" algn="just"/>
            <a:r>
              <a:rPr lang="ru-RU" sz="2500" b="1" dirty="0"/>
              <a:t>OPFR</a:t>
            </a:r>
            <a:r>
              <a:rPr lang="ru-RU" sz="2500" dirty="0"/>
              <a:t> – территориальный орган ПФР и его реквизиты.</a:t>
            </a:r>
          </a:p>
          <a:p>
            <a:pPr lvl="0" algn="just"/>
            <a:r>
              <a:rPr lang="ru-RU" sz="2500" b="1" dirty="0" err="1"/>
              <a:t>Employee</a:t>
            </a:r>
            <a:r>
              <a:rPr lang="ru-RU" sz="2500" dirty="0"/>
              <a:t> – сотрудник территориального органа ПФР.</a:t>
            </a:r>
          </a:p>
          <a:p>
            <a:pPr lvl="0" algn="just"/>
            <a:r>
              <a:rPr lang="ru-RU" sz="2500" b="1" dirty="0" err="1"/>
              <a:t>Post</a:t>
            </a:r>
            <a:r>
              <a:rPr lang="ru-RU" sz="2500" dirty="0"/>
              <a:t> – должность.</a:t>
            </a:r>
          </a:p>
          <a:p>
            <a:pPr lvl="0" algn="just"/>
            <a:r>
              <a:rPr lang="ru-RU" sz="2500" b="1" dirty="0" err="1"/>
              <a:t>Department</a:t>
            </a:r>
            <a:r>
              <a:rPr lang="ru-RU" sz="2500" dirty="0"/>
              <a:t> – отдел территориального органа </a:t>
            </a:r>
            <a:r>
              <a:rPr lang="ru-RU" sz="2500" dirty="0" smtClean="0"/>
              <a:t>ПФР</a:t>
            </a:r>
            <a:endParaRPr lang="en-US" sz="2500" dirty="0" smtClean="0"/>
          </a:p>
          <a:p>
            <a:pPr lvl="0" algn="just"/>
            <a:r>
              <a:rPr lang="en-US" sz="2500" b="1" dirty="0" smtClean="0"/>
              <a:t>State</a:t>
            </a:r>
            <a:r>
              <a:rPr lang="en-US" sz="2500" dirty="0" smtClean="0"/>
              <a:t> – </a:t>
            </a:r>
            <a:r>
              <a:rPr lang="ru-RU" sz="2500" dirty="0" smtClean="0"/>
              <a:t>справочник типов состояний документов.</a:t>
            </a:r>
            <a:endParaRPr lang="ru-RU" sz="25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98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57379" y="495300"/>
            <a:ext cx="11434438" cy="5554980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ru-RU" sz="4500" dirty="0" smtClean="0"/>
              <a:t>Вставка первичных документов, </a:t>
            </a:r>
          </a:p>
          <a:p>
            <a:pPr marL="0" indent="0" algn="ctr">
              <a:buNone/>
            </a:pPr>
            <a:r>
              <a:rPr lang="ru-RU" sz="4500" dirty="0" smtClean="0"/>
              <a:t>являющихся основой арбитражного судебного производства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exec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Application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].[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InsertDocBase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'063S18180026075'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'2018-12-20'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500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RefData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].[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vDocBase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ru-RU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DocBaseID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urier New" panose="02070309020205020404" pitchFamily="49" charset="0"/>
              </a:rPr>
              <a:t>Number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DocBaseSum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urier New" panose="02070309020205020404" pitchFamily="49" charset="0"/>
              </a:rPr>
              <a:t>Date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ParentDocBaseID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InsurerID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DocTypeName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DocFull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ParentDocBaseFull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Name </a:t>
            </a:r>
            <a:endParaRPr lang="ru-RU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S18170011342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36500.00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29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ru-R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т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№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S18170011342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29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ООО </a:t>
            </a:r>
            <a:r>
              <a:rPr lang="ru-RU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"ДРУЖБА"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S19170013837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36500.00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08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07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Реше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ие 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Реше</a:t>
            </a:r>
            <a:r>
              <a:rPr lang="ru-R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ие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№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S19170013837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08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07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А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№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S18170011342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29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ООО </a:t>
            </a:r>
            <a:r>
              <a:rPr lang="ru-RU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"ДРУЖБА"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S01170278519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36500.00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08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Треб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ва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ие 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Треб</a:t>
            </a:r>
            <a:r>
              <a:rPr lang="ru-R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ва</a:t>
            </a:r>
            <a:r>
              <a:rPr lang="ru-R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ие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№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S01170278519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08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А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№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S18170011342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29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ООО </a:t>
            </a:r>
            <a:r>
              <a:rPr lang="ru-RU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"ДРУЖБА"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S18180001562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500.00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31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ru-R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т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№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S18180001562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31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ООО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ПЕ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Ц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НПРУ </a:t>
            </a:r>
            <a:r>
              <a:rPr lang="ru-RU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"РЕСТАВРАЦИЯ"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S19180003034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500.00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03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Реше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ие 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Реше</a:t>
            </a:r>
            <a:r>
              <a:rPr lang="ru-R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ие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№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S19180003034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03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А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№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S18180001562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31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ООО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ПЕ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Ц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НПРУ </a:t>
            </a:r>
            <a:r>
              <a:rPr lang="ru-RU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"РЕСТАВРАЦИЯ"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S01180015388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500.00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04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Треб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ва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ие 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Треб</a:t>
            </a:r>
            <a:r>
              <a:rPr lang="ru-R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ва</a:t>
            </a:r>
            <a:r>
              <a:rPr lang="ru-R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ие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№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S01180015388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04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А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№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S18180001562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31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ООО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ПЕ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Ц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НПРУ </a:t>
            </a:r>
            <a:r>
              <a:rPr lang="ru-RU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"РЕСТАВРАЦИЯ"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S18180001561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1000.00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31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ru-R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т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№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S18180001561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31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ООО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ПЕ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Ц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НПРУ </a:t>
            </a:r>
            <a:r>
              <a:rPr lang="ru-RU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"РЕСТАВРАЦИЯ"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8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S19180003035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1000.00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03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Реше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ие 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Реше</a:t>
            </a:r>
            <a:r>
              <a:rPr lang="ru-R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ие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№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S19180003035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03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А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№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S18180001561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31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ООО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ПЕ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Ц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НПРУ </a:t>
            </a:r>
            <a:r>
              <a:rPr lang="ru-RU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"РЕСТАВРАЦИЯ"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9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S01180015389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1000.00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04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Треб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ва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ие 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Треб</a:t>
            </a:r>
            <a:r>
              <a:rPr lang="ru-R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ва</a:t>
            </a:r>
            <a:r>
              <a:rPr lang="ru-R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ие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№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S01180015389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04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А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№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S18180001561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31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ООО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ПЕ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Ц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НПРУ </a:t>
            </a:r>
            <a:r>
              <a:rPr lang="ru-RU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"РЕСТАВРАЦИЯ"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S18180001560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1000.00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31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ru-R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т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№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S18180001560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31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ООО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ПЕ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Ц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НПРУ </a:t>
            </a:r>
            <a:r>
              <a:rPr lang="ru-RU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"РЕСТАВРАЦИЯ"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11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S19180003036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1000.00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03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Реше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ие 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Реше</a:t>
            </a:r>
            <a:r>
              <a:rPr lang="ru-R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ие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№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S19180003036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03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А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№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S18180001560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31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ООО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ПЕ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Ц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НПРУ </a:t>
            </a:r>
            <a:r>
              <a:rPr lang="ru-RU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"РЕСТАВРАЦИЯ"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S01180015390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1000.00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04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Треб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ва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ие 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Треб</a:t>
            </a:r>
            <a:r>
              <a:rPr lang="ru-R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ва</a:t>
            </a:r>
            <a:r>
              <a:rPr lang="ru-R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ие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№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S01180015390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04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А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№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S18180001560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31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ООО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ПЕ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Ц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НПРУ </a:t>
            </a:r>
            <a:r>
              <a:rPr lang="ru-RU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РЕСТАВРАЦИЯ«</a:t>
            </a:r>
          </a:p>
          <a:p>
            <a:pPr marL="0" indent="0">
              <a:buNone/>
            </a:pPr>
            <a:r>
              <a:rPr lang="ru-RU" sz="11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13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S18170020203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500.00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2017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17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ru-R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т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№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S18170020203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2017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17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ООО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ПЕ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Ц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НПРУ </a:t>
            </a:r>
            <a:r>
              <a:rPr lang="ru-RU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"РЕСТАВРАЦИЯ"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14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S19170021216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500.00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2017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Реше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ие 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Реше</a:t>
            </a:r>
            <a:r>
              <a:rPr lang="ru-R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ие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№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S19170021216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2017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23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А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№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S18170020203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2017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17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ООО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ПЕ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Ц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НПРУ </a:t>
            </a:r>
            <a:r>
              <a:rPr lang="ru-RU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"РЕСТАВРАЦИЯ"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15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S01170291750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500.00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2017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18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Треб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ва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ие 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Треб</a:t>
            </a:r>
            <a:r>
              <a:rPr lang="ru-R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ва</a:t>
            </a:r>
            <a:r>
              <a:rPr lang="ru-R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ие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№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S01170291750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2017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18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А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№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S18170020203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2017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17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ООО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ПЕ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Ц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НПРУ </a:t>
            </a:r>
            <a:r>
              <a:rPr lang="ru-RU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"РЕСТАВРАЦИЯ"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16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S18170020202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500.00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2017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18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ru-R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т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№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S18170020202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2017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18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ООО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ПЕ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Ц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НПРУ </a:t>
            </a:r>
            <a:r>
              <a:rPr lang="ru-RU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"РЕСТАВРАЦИЯ"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17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S19170021217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500.00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2017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18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16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Реше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ие 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Реше</a:t>
            </a:r>
            <a:r>
              <a:rPr lang="ru-R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ие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№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S19170021217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2017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18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А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№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S18170020202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2017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18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ООО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ПЕ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Ц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НПРУ </a:t>
            </a:r>
            <a:r>
              <a:rPr lang="ru-RU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"РЕСТАВРАЦИЯ"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18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S01170291751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500.00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2017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18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16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Треб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ва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ие 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Треб</a:t>
            </a:r>
            <a:r>
              <a:rPr lang="ru-R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ва</a:t>
            </a:r>
            <a:r>
              <a:rPr lang="ru-R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ие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№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S01170291751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2017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18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А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№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S18170020202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2017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18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ООО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ПЕ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Ц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НПРУ </a:t>
            </a:r>
            <a:r>
              <a:rPr lang="ru-RU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"РЕСТАВРАЦИЯ"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19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S18180026075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500.00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ru-R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т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№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S18180026075 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1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МАРКАР</a:t>
            </a:r>
            <a:r>
              <a:rPr lang="ru-R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Я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Н РАФАЕЛ ВЛАДИМИРОВИЧ </a:t>
            </a:r>
            <a:endParaRPr lang="ru-RU" sz="1100" dirty="0"/>
          </a:p>
          <a:p>
            <a:pPr marL="0" indent="0">
              <a:buNone/>
            </a:pPr>
            <a:endParaRPr lang="en-US" sz="11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65760" y="878116"/>
            <a:ext cx="1159002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500" dirty="0" smtClean="0"/>
              <a:t>Вставка документов</a:t>
            </a:r>
            <a:r>
              <a:rPr lang="en-US" sz="2500" dirty="0" smtClean="0"/>
              <a:t> </a:t>
            </a:r>
            <a:r>
              <a:rPr lang="ru-RU" sz="2500" dirty="0" smtClean="0"/>
              <a:t>для передачи в суд о взыскании финансовых санкций</a:t>
            </a:r>
            <a:endParaRPr lang="en-US" sz="25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n-US" sz="8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n-US" sz="8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exec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Application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].[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InsertDocOut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21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11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'1900-01-01'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'1900-01-01'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-1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JurCase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].[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vDocOut</a:t>
            </a:r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endParaRPr lang="en-US" sz="2000" dirty="0"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16230" y="2587555"/>
            <a:ext cx="115595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FullNumber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PenaltyTypeID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PenaltyTypeName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JudicialOrganID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JudicialOrganName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Address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DocOutPersons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JudicalOrganDate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DocOutAddressID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DocOutExecutive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DocOutArgSubject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Notes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ProcessNumber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ThirdPersons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Canceling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OrdCancelCaseDate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OrdCancelCaseNumber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DocOutParentID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DocTypeID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DocTypeName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EmployeeID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LegalDecisionID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laim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Name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DocOutStateDate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StateName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LawCaseNumber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LegalDecisionName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DateToUpfr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LegalDecisionSumm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DateToPU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LegalDecisionSummDenied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StateLegalDecisionName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09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06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</a:rPr>
              <a:t>235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п.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2.2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ст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11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ФЗ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-27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Еже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м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есяч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ая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тчет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сть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Несв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евре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м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е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нно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сть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Арбитраж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ый суд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тавр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опол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ьс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ко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г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рая г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тавр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опол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ь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у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л.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Мира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458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Б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тавр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опол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ь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тавр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опол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ьс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ий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рай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355029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1900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О взыс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ии фи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с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вых са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нк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ций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1900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Заяв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л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е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ие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выдаче судеб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г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п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ри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аза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Ива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в Ива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ергеевич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-1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Треб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ва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ие №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S01170278519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08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ООО 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"ДРУЖБА"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Ис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полн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е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ет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ном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ера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Пуст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1900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00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00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00.0000000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0.00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2021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08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14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34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03.9700000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0.00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татус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е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оп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реде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л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е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09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06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п.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2.2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ст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11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ФЗ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-27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Еже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м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есяч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ая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тчет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сть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Нед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ст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вер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сть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Арбитраж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ый суд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тавр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опол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ьс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ко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г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рая г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тавр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опол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ь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у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л.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Мира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458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Б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тавр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опол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ь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тавр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опол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ьс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ий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рай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355029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1900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Взыс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ие </a:t>
            </a:r>
            <a:r>
              <a:rPr lang="ru-RU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фи</a:t>
            </a:r>
            <a:r>
              <a:rPr lang="ru-RU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са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нк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ций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ет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1900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Заяв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л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е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ие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выдаче судеб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г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п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ри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аза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Ива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в Ива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ергеевич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-1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Треб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ва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ие №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S01180015388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04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ООО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ПЕ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Ц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НПРУ </a:t>
            </a:r>
            <a:r>
              <a:rPr lang="ru-RU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"РЕСТАВРАЦИЯ"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05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15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Ис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полн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е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ет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ном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ера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Пуст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1900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00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00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00.0000000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0.00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2021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08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14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34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03.9700000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0.00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татаус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е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оп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реде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л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е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09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06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11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п.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2.2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ст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11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ФЗ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-27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Еже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м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есяч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ая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тчет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сть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Несв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евре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м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е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нно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сть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Арбитраж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ый суд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тавр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опол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ьс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ко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г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рая г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тавр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опол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ь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у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л.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Мира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458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Б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тавр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опол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ь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тавр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опол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ьс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ий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рай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355029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1900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1900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Заяв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л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е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ие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выдаче судеб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г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п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ри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аза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Чер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асс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ая И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а А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ат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ол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ьев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а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-1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Треб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ва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ие №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063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S01190003430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т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2019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02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26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МАРКАР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Я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Н РАФАЕЛ ВЛАДИМИРОВИЧ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2021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08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27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Чер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но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ви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ет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ном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ера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Пуст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о)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1900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01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00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00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00.0000000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0.00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2021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08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14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34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03.9700000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0.00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С</a:t>
            </a:r>
            <a:r>
              <a:rPr lang="ru-RU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татаус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е 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оп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реде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л</a:t>
            </a:r>
            <a:r>
              <a:rPr lang="ru-RU" sz="1000" dirty="0">
                <a:solidFill>
                  <a:srgbClr val="000000"/>
                </a:solidFill>
                <a:latin typeface="Courier New" panose="02070309020205020404" pitchFamily="49" charset="0"/>
              </a:rPr>
              <a:t>е</a:t>
            </a:r>
            <a:r>
              <a:rPr lang="ru-RU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н</a:t>
            </a:r>
            <a:endParaRPr lang="ru-RU" dirty="0"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5760" y="5078164"/>
            <a:ext cx="1123569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JurCase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].[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vDocOutActualState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DocOutID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DocOutStateDate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StateName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Ис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полн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е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но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2018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05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15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Ис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полн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е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но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8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2021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200" dirty="0">
                <a:solidFill>
                  <a:srgbClr val="FF8000"/>
                </a:solidFill>
                <a:latin typeface="Courier New" panose="02070309020205020404" pitchFamily="49" charset="0"/>
              </a:rPr>
              <a:t>08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ru-RU" sz="1200" dirty="0">
                <a:solidFill>
                  <a:srgbClr val="FF8000"/>
                </a:solidFill>
                <a:latin typeface="Courier New" panose="02070309020205020404" pitchFamily="49" charset="0"/>
              </a:rPr>
              <a:t>27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Чер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но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ви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к</a:t>
            </a:r>
            <a:endParaRPr lang="ru-RU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33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500" b="1" dirty="0" smtClean="0"/>
              <a:t>Бизнес процесс добавления документа </a:t>
            </a:r>
            <a:endParaRPr lang="ru-RU" sz="25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exec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Application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].[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InsertDocBase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exec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Application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].[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InsertInsurer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exec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Application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].[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InsertDocOut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exec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Application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].[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InsertDocOutState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exec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Application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].[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InsertStateLegalDecision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737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180" y="1628478"/>
            <a:ext cx="97612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PROCEDURE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Application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FormXMLDocOut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DocOutID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80"/>
                </a:solidFill>
                <a:latin typeface="Courier New" panose="02070309020205020404" pitchFamily="49" charset="0"/>
              </a:rPr>
              <a:t>bigint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NOCOUNT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CONVERT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800080"/>
                </a:solidFill>
                <a:latin typeface="Courier New" panose="02070309020205020404" pitchFamily="49" charset="0"/>
              </a:rPr>
              <a:t>nvarchar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max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JurCase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].[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vDocOut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DocOutID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DocOutID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XML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DocOut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root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'Document</a:t>
            </a: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)</a:t>
            </a:r>
            <a:endParaRPr lang="en-US" dirty="0"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11580" y="5227796"/>
            <a:ext cx="10408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bcp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"exec [Lawyer].[Application].[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FormXMLDocOut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] @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DocOutID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 = 7"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queryout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"C:\Users\GGG\Desktop\LENA\bcptest.xml"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dirty="0">
              <a:effectLst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517"/>
          </a:xfrm>
        </p:spPr>
        <p:txBody>
          <a:bodyPr>
            <a:normAutofit/>
          </a:bodyPr>
          <a:lstStyle/>
          <a:p>
            <a:pPr algn="ctr"/>
            <a:r>
              <a:rPr lang="ru-RU" sz="2500" dirty="0" smtClean="0"/>
              <a:t>Выгрузка документов в </a:t>
            </a:r>
            <a:r>
              <a:rPr lang="en-US" sz="2500" dirty="0" smtClean="0"/>
              <a:t>xml</a:t>
            </a:r>
            <a:r>
              <a:rPr lang="ru-RU" sz="2500" dirty="0" smtClean="0"/>
              <a:t>-формате </a:t>
            </a:r>
            <a:endParaRPr lang="ru-RU" sz="25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45224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3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</TotalTime>
  <Words>1383</Words>
  <Application>Microsoft Office PowerPoint</Application>
  <PresentationFormat>Широкоэкранный</PresentationFormat>
  <Paragraphs>86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Тема Office</vt:lpstr>
      <vt:lpstr>Проект по теме: «Взыскание сумм финансовых санкций в рамках реализации Федерального закона № 27-ФЗ «Об индивидуальном (персонифицированном) учете в системе обязательного пенсионного страхования». </vt:lpstr>
      <vt:lpstr>Требования к проекту</vt:lpstr>
      <vt:lpstr>Презентация PowerPoint</vt:lpstr>
      <vt:lpstr>Основные сущности хранения оперативных данных: </vt:lpstr>
      <vt:lpstr>Сущности, выступающие в качестве источников справочной информации:</vt:lpstr>
      <vt:lpstr>Презентация PowerPoint</vt:lpstr>
      <vt:lpstr>Презентация PowerPoint</vt:lpstr>
      <vt:lpstr>Бизнес процесс добавления документа </vt:lpstr>
      <vt:lpstr>Выгрузка документов в xml-формате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Подсистема, обеспечивающая ведение и учёт арбитражных судебных дел по взысканию сумм финансовых санкций в рамках реализации Федерального закона № 27-ФЗ «Об индивидуальном (персонифицированном) учете в системе обязательного пенсионного страхования».</dc:title>
  <dc:creator>GGG</dc:creator>
  <cp:lastModifiedBy>GGG</cp:lastModifiedBy>
  <cp:revision>38</cp:revision>
  <dcterms:created xsi:type="dcterms:W3CDTF">2021-07-03T02:59:40Z</dcterms:created>
  <dcterms:modified xsi:type="dcterms:W3CDTF">2021-08-27T14:32:56Z</dcterms:modified>
</cp:coreProperties>
</file>